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323" r:id="rId12"/>
    <p:sldId id="329" r:id="rId13"/>
    <p:sldId id="265" r:id="rId14"/>
    <p:sldId id="325" r:id="rId15"/>
    <p:sldId id="267" r:id="rId16"/>
    <p:sldId id="268" r:id="rId17"/>
    <p:sldId id="330" r:id="rId18"/>
    <p:sldId id="269" r:id="rId19"/>
    <p:sldId id="270" r:id="rId20"/>
    <p:sldId id="272" r:id="rId21"/>
    <p:sldId id="273" r:id="rId22"/>
    <p:sldId id="274" r:id="rId23"/>
    <p:sldId id="275" r:id="rId24"/>
    <p:sldId id="276" r:id="rId25"/>
    <p:sldId id="331" r:id="rId26"/>
    <p:sldId id="277" r:id="rId27"/>
    <p:sldId id="278" r:id="rId28"/>
    <p:sldId id="279" r:id="rId29"/>
    <p:sldId id="280" r:id="rId30"/>
    <p:sldId id="326" r:id="rId31"/>
    <p:sldId id="285" r:id="rId32"/>
    <p:sldId id="281" r:id="rId33"/>
    <p:sldId id="283" r:id="rId34"/>
    <p:sldId id="284" r:id="rId35"/>
    <p:sldId id="286" r:id="rId36"/>
    <p:sldId id="288" r:id="rId37"/>
    <p:sldId id="289" r:id="rId38"/>
    <p:sldId id="290" r:id="rId39"/>
    <p:sldId id="291" r:id="rId40"/>
    <p:sldId id="292" r:id="rId41"/>
    <p:sldId id="293" r:id="rId42"/>
    <p:sldId id="294" r:id="rId43"/>
    <p:sldId id="295" r:id="rId44"/>
    <p:sldId id="301" r:id="rId45"/>
    <p:sldId id="296" r:id="rId46"/>
    <p:sldId id="297" r:id="rId47"/>
    <p:sldId id="298" r:id="rId48"/>
    <p:sldId id="299" r:id="rId49"/>
    <p:sldId id="328" r:id="rId50"/>
    <p:sldId id="300" r:id="rId51"/>
    <p:sldId id="302" r:id="rId52"/>
    <p:sldId id="303" r:id="rId53"/>
    <p:sldId id="304" r:id="rId54"/>
    <p:sldId id="305" r:id="rId55"/>
    <p:sldId id="332" r:id="rId56"/>
    <p:sldId id="333" r:id="rId57"/>
    <p:sldId id="334" r:id="rId58"/>
    <p:sldId id="335" r:id="rId59"/>
    <p:sldId id="336" r:id="rId60"/>
    <p:sldId id="337" r:id="rId61"/>
    <p:sldId id="338" r:id="rId62"/>
    <p:sldId id="339" r:id="rId63"/>
    <p:sldId id="340" r:id="rId64"/>
    <p:sldId id="341" r:id="rId65"/>
    <p:sldId id="342" r:id="rId66"/>
    <p:sldId id="317" r:id="rId67"/>
    <p:sldId id="318" r:id="rId68"/>
    <p:sldId id="320" r:id="rId69"/>
    <p:sldId id="321" r:id="rId70"/>
    <p:sldId id="32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D448A-877D-4A08-AA06-87C783DA84EB}" type="doc">
      <dgm:prSet loTypeId="urn:microsoft.com/office/officeart/2005/8/layout/process2" loCatId="process" qsTypeId="urn:microsoft.com/office/officeart/2005/8/quickstyle/simple3" qsCatId="simple" csTypeId="urn:microsoft.com/office/officeart/2005/8/colors/accent0_1" csCatId="mainScheme" phldr="1"/>
      <dgm:spPr/>
    </dgm:pt>
    <dgm:pt modelId="{43077639-815E-4F40-9B64-09C535FA1F91}">
      <dgm:prSet phldrT="[Text]"/>
      <dgm:spPr/>
      <dgm:t>
        <a:bodyPr/>
        <a:lstStyle/>
        <a:p>
          <a:r>
            <a:rPr lang="en-US" dirty="0" smtClean="0"/>
            <a:t>Target population</a:t>
          </a:r>
          <a:endParaRPr lang="en-US" dirty="0"/>
        </a:p>
      </dgm:t>
    </dgm:pt>
    <dgm:pt modelId="{03543A61-4950-4D6A-920A-154FC7033636}" type="parTrans" cxnId="{2867B7E5-E4B4-41E9-9E38-1BB6B17D65DE}">
      <dgm:prSet/>
      <dgm:spPr/>
      <dgm:t>
        <a:bodyPr/>
        <a:lstStyle/>
        <a:p>
          <a:endParaRPr lang="en-US"/>
        </a:p>
      </dgm:t>
    </dgm:pt>
    <dgm:pt modelId="{F557A846-8B04-4631-981C-6644AF32C31E}" type="sibTrans" cxnId="{2867B7E5-E4B4-41E9-9E38-1BB6B17D65DE}">
      <dgm:prSet/>
      <dgm:spPr/>
      <dgm:t>
        <a:bodyPr/>
        <a:lstStyle/>
        <a:p>
          <a:endParaRPr lang="en-US"/>
        </a:p>
      </dgm:t>
    </dgm:pt>
    <dgm:pt modelId="{4A739BA0-75D4-4F2D-A276-E0D4F7669F7E}">
      <dgm:prSet phldrT="[Text]"/>
      <dgm:spPr/>
      <dgm:t>
        <a:bodyPr/>
        <a:lstStyle/>
        <a:p>
          <a:r>
            <a:rPr lang="en-US" dirty="0" smtClean="0"/>
            <a:t>Study population</a:t>
          </a:r>
          <a:endParaRPr lang="en-US" dirty="0"/>
        </a:p>
      </dgm:t>
    </dgm:pt>
    <dgm:pt modelId="{4C2D4AC3-D1E8-4565-BECE-B9858664F957}" type="parTrans" cxnId="{916339A3-51C5-455E-AE9C-8B91D2BD0630}">
      <dgm:prSet/>
      <dgm:spPr/>
      <dgm:t>
        <a:bodyPr/>
        <a:lstStyle/>
        <a:p>
          <a:endParaRPr lang="en-US"/>
        </a:p>
      </dgm:t>
    </dgm:pt>
    <dgm:pt modelId="{E4D443B3-7A1B-4DE3-B489-191DA1FAB88F}" type="sibTrans" cxnId="{916339A3-51C5-455E-AE9C-8B91D2BD0630}">
      <dgm:prSet/>
      <dgm:spPr/>
      <dgm:t>
        <a:bodyPr/>
        <a:lstStyle/>
        <a:p>
          <a:endParaRPr lang="en-US"/>
        </a:p>
      </dgm:t>
    </dgm:pt>
    <dgm:pt modelId="{82658803-D761-48A3-B38E-4603B5761C54}">
      <dgm:prSet phldrT="[Text]"/>
      <dgm:spPr/>
      <dgm:t>
        <a:bodyPr/>
        <a:lstStyle/>
        <a:p>
          <a:r>
            <a:rPr lang="en-US" dirty="0" smtClean="0"/>
            <a:t>Sampling</a:t>
          </a:r>
          <a:endParaRPr lang="en-US" dirty="0"/>
        </a:p>
      </dgm:t>
    </dgm:pt>
    <dgm:pt modelId="{2FC4B090-718A-452B-AC2A-9286B0719522}" type="parTrans" cxnId="{F99C3BA6-F6B3-4DD8-98D7-0330F5E8438D}">
      <dgm:prSet/>
      <dgm:spPr/>
      <dgm:t>
        <a:bodyPr/>
        <a:lstStyle/>
        <a:p>
          <a:endParaRPr lang="en-US"/>
        </a:p>
      </dgm:t>
    </dgm:pt>
    <dgm:pt modelId="{8CC2A8AE-FC92-4F25-A56A-F5E42D16CC9F}" type="sibTrans" cxnId="{F99C3BA6-F6B3-4DD8-98D7-0330F5E8438D}">
      <dgm:prSet/>
      <dgm:spPr/>
      <dgm:t>
        <a:bodyPr/>
        <a:lstStyle/>
        <a:p>
          <a:endParaRPr lang="en-US"/>
        </a:p>
      </dgm:t>
    </dgm:pt>
    <dgm:pt modelId="{EAFAC101-00DC-437B-A596-375FFD75E5B9}">
      <dgm:prSet/>
      <dgm:spPr/>
      <dgm:t>
        <a:bodyPr/>
        <a:lstStyle/>
        <a:p>
          <a:r>
            <a:rPr lang="en-US" dirty="0" smtClean="0"/>
            <a:t>Data collection</a:t>
          </a:r>
          <a:endParaRPr lang="en-US" dirty="0"/>
        </a:p>
      </dgm:t>
    </dgm:pt>
    <dgm:pt modelId="{99878F48-AFE9-4229-A782-EB268592F543}" type="parTrans" cxnId="{A7CCC0B2-0769-4E68-8C10-FEF3A8712953}">
      <dgm:prSet/>
      <dgm:spPr/>
      <dgm:t>
        <a:bodyPr/>
        <a:lstStyle/>
        <a:p>
          <a:endParaRPr lang="en-US"/>
        </a:p>
      </dgm:t>
    </dgm:pt>
    <dgm:pt modelId="{7A6CCBF4-1235-49BF-A05E-EF8EF8600757}" type="sibTrans" cxnId="{A7CCC0B2-0769-4E68-8C10-FEF3A8712953}">
      <dgm:prSet/>
      <dgm:spPr/>
      <dgm:t>
        <a:bodyPr/>
        <a:lstStyle/>
        <a:p>
          <a:endParaRPr lang="en-US"/>
        </a:p>
      </dgm:t>
    </dgm:pt>
    <dgm:pt modelId="{62787F56-E0A2-4D31-ADB1-78975E1858DA}">
      <dgm:prSet/>
      <dgm:spPr/>
      <dgm:t>
        <a:bodyPr/>
        <a:lstStyle/>
        <a:p>
          <a:r>
            <a:rPr lang="en-US" dirty="0" smtClean="0"/>
            <a:t>Results</a:t>
          </a:r>
          <a:endParaRPr lang="en-US" dirty="0"/>
        </a:p>
      </dgm:t>
    </dgm:pt>
    <dgm:pt modelId="{B1194811-5526-4F0E-93FD-E07014B2DD93}" type="parTrans" cxnId="{0C226A14-D541-4B3D-89F1-EDACEE0B67B2}">
      <dgm:prSet/>
      <dgm:spPr/>
      <dgm:t>
        <a:bodyPr/>
        <a:lstStyle/>
        <a:p>
          <a:endParaRPr lang="en-US"/>
        </a:p>
      </dgm:t>
    </dgm:pt>
    <dgm:pt modelId="{784AF5BF-9EBB-48B5-8409-D2115016C47B}" type="sibTrans" cxnId="{0C226A14-D541-4B3D-89F1-EDACEE0B67B2}">
      <dgm:prSet/>
      <dgm:spPr/>
      <dgm:t>
        <a:bodyPr/>
        <a:lstStyle/>
        <a:p>
          <a:endParaRPr lang="en-US"/>
        </a:p>
      </dgm:t>
    </dgm:pt>
    <dgm:pt modelId="{4B8A98D1-E9BB-4CCB-861C-E3277A777796}">
      <dgm:prSet/>
      <dgm:spPr/>
      <dgm:t>
        <a:bodyPr/>
        <a:lstStyle/>
        <a:p>
          <a:r>
            <a:rPr lang="en-US" dirty="0" smtClean="0"/>
            <a:t>Data processing</a:t>
          </a:r>
          <a:endParaRPr lang="en-US" dirty="0"/>
        </a:p>
      </dgm:t>
    </dgm:pt>
    <dgm:pt modelId="{E6286664-BD99-4754-9A87-23EE2875247A}" type="parTrans" cxnId="{BF3B2175-8FC4-4A45-8730-B77EC0235C38}">
      <dgm:prSet/>
      <dgm:spPr/>
      <dgm:t>
        <a:bodyPr/>
        <a:lstStyle/>
        <a:p>
          <a:endParaRPr lang="en-US"/>
        </a:p>
      </dgm:t>
    </dgm:pt>
    <dgm:pt modelId="{0AB1A44F-BC2F-4A92-B551-C374226D110C}" type="sibTrans" cxnId="{BF3B2175-8FC4-4A45-8730-B77EC0235C38}">
      <dgm:prSet/>
      <dgm:spPr/>
      <dgm:t>
        <a:bodyPr/>
        <a:lstStyle/>
        <a:p>
          <a:endParaRPr lang="en-US"/>
        </a:p>
      </dgm:t>
    </dgm:pt>
    <dgm:pt modelId="{9A0CF7BC-BDAE-401C-A5D4-20B2D06B677C}">
      <dgm:prSet/>
      <dgm:spPr/>
      <dgm:t>
        <a:bodyPr/>
        <a:lstStyle/>
        <a:p>
          <a:r>
            <a:rPr lang="en-US" dirty="0" smtClean="0"/>
            <a:t>Data analysis</a:t>
          </a:r>
          <a:endParaRPr lang="en-US" dirty="0"/>
        </a:p>
      </dgm:t>
    </dgm:pt>
    <dgm:pt modelId="{F29AAF38-9D0F-403D-AC94-B780191677A1}" type="parTrans" cxnId="{02D535C8-5534-4703-B913-BFC8AE2091A9}">
      <dgm:prSet/>
      <dgm:spPr/>
      <dgm:t>
        <a:bodyPr/>
        <a:lstStyle/>
        <a:p>
          <a:endParaRPr lang="en-US"/>
        </a:p>
      </dgm:t>
    </dgm:pt>
    <dgm:pt modelId="{309FAE4A-B623-47D4-95D5-A44FD3D7A9D2}" type="sibTrans" cxnId="{02D535C8-5534-4703-B913-BFC8AE2091A9}">
      <dgm:prSet/>
      <dgm:spPr/>
      <dgm:t>
        <a:bodyPr/>
        <a:lstStyle/>
        <a:p>
          <a:endParaRPr lang="en-US"/>
        </a:p>
      </dgm:t>
    </dgm:pt>
    <dgm:pt modelId="{39E633C1-A4CA-4766-979E-7C80E0757912}" type="pres">
      <dgm:prSet presAssocID="{2F2D448A-877D-4A08-AA06-87C783DA84EB}" presName="linearFlow" presStyleCnt="0">
        <dgm:presLayoutVars>
          <dgm:resizeHandles val="exact"/>
        </dgm:presLayoutVars>
      </dgm:prSet>
      <dgm:spPr/>
    </dgm:pt>
    <dgm:pt modelId="{46E576F3-CDB8-4F54-9079-16B3E3CFB7F1}" type="pres">
      <dgm:prSet presAssocID="{43077639-815E-4F40-9B64-09C535FA1F91}" presName="node" presStyleLbl="node1" presStyleIdx="0" presStyleCnt="7" custScaleX="116316" custScaleY="73143">
        <dgm:presLayoutVars>
          <dgm:bulletEnabled val="1"/>
        </dgm:presLayoutVars>
      </dgm:prSet>
      <dgm:spPr/>
      <dgm:t>
        <a:bodyPr/>
        <a:lstStyle/>
        <a:p>
          <a:endParaRPr lang="en-US"/>
        </a:p>
      </dgm:t>
    </dgm:pt>
    <dgm:pt modelId="{00F9B8D0-9F9B-4F21-ACD1-9C1B62846423}" type="pres">
      <dgm:prSet presAssocID="{F557A846-8B04-4631-981C-6644AF32C31E}" presName="sibTrans" presStyleLbl="sibTrans2D1" presStyleIdx="0" presStyleCnt="6"/>
      <dgm:spPr/>
      <dgm:t>
        <a:bodyPr/>
        <a:lstStyle/>
        <a:p>
          <a:endParaRPr lang="en-US"/>
        </a:p>
      </dgm:t>
    </dgm:pt>
    <dgm:pt modelId="{85278ACF-6D80-4800-A668-9675051DF8A9}" type="pres">
      <dgm:prSet presAssocID="{F557A846-8B04-4631-981C-6644AF32C31E}" presName="connectorText" presStyleLbl="sibTrans2D1" presStyleIdx="0" presStyleCnt="6"/>
      <dgm:spPr/>
      <dgm:t>
        <a:bodyPr/>
        <a:lstStyle/>
        <a:p>
          <a:endParaRPr lang="en-US"/>
        </a:p>
      </dgm:t>
    </dgm:pt>
    <dgm:pt modelId="{E8238DD8-83B9-436C-B848-E7EE8FFB7EDF}" type="pres">
      <dgm:prSet presAssocID="{4A739BA0-75D4-4F2D-A276-E0D4F7669F7E}" presName="node" presStyleLbl="node1" presStyleIdx="1" presStyleCnt="7" custScaleX="115160" custScaleY="90404" custLinFactNeighborX="-578" custLinFactNeighborY="-5562">
        <dgm:presLayoutVars>
          <dgm:bulletEnabled val="1"/>
        </dgm:presLayoutVars>
      </dgm:prSet>
      <dgm:spPr/>
      <dgm:t>
        <a:bodyPr/>
        <a:lstStyle/>
        <a:p>
          <a:endParaRPr lang="en-US"/>
        </a:p>
      </dgm:t>
    </dgm:pt>
    <dgm:pt modelId="{1AD0DB4C-5170-4488-942F-81F273E1BB08}" type="pres">
      <dgm:prSet presAssocID="{E4D443B3-7A1B-4DE3-B489-191DA1FAB88F}" presName="sibTrans" presStyleLbl="sibTrans2D1" presStyleIdx="1" presStyleCnt="6"/>
      <dgm:spPr/>
      <dgm:t>
        <a:bodyPr/>
        <a:lstStyle/>
        <a:p>
          <a:endParaRPr lang="en-US"/>
        </a:p>
      </dgm:t>
    </dgm:pt>
    <dgm:pt modelId="{3FFE92C3-6546-4503-B508-378F6ACCE71D}" type="pres">
      <dgm:prSet presAssocID="{E4D443B3-7A1B-4DE3-B489-191DA1FAB88F}" presName="connectorText" presStyleLbl="sibTrans2D1" presStyleIdx="1" presStyleCnt="6"/>
      <dgm:spPr/>
      <dgm:t>
        <a:bodyPr/>
        <a:lstStyle/>
        <a:p>
          <a:endParaRPr lang="en-US"/>
        </a:p>
      </dgm:t>
    </dgm:pt>
    <dgm:pt modelId="{2E0E233D-CEC7-4FA8-AA82-DA391ACC371C}" type="pres">
      <dgm:prSet presAssocID="{82658803-D761-48A3-B38E-4603B5761C54}" presName="node" presStyleLbl="node1" presStyleIdx="2" presStyleCnt="7">
        <dgm:presLayoutVars>
          <dgm:bulletEnabled val="1"/>
        </dgm:presLayoutVars>
      </dgm:prSet>
      <dgm:spPr/>
      <dgm:t>
        <a:bodyPr/>
        <a:lstStyle/>
        <a:p>
          <a:endParaRPr lang="en-US"/>
        </a:p>
      </dgm:t>
    </dgm:pt>
    <dgm:pt modelId="{69B3E941-7788-450B-91FE-51A3B24233EA}" type="pres">
      <dgm:prSet presAssocID="{8CC2A8AE-FC92-4F25-A56A-F5E42D16CC9F}" presName="sibTrans" presStyleLbl="sibTrans2D1" presStyleIdx="2" presStyleCnt="6"/>
      <dgm:spPr/>
      <dgm:t>
        <a:bodyPr/>
        <a:lstStyle/>
        <a:p>
          <a:endParaRPr lang="en-US"/>
        </a:p>
      </dgm:t>
    </dgm:pt>
    <dgm:pt modelId="{D985F98D-0A1A-4352-8DD4-B2BF1EA7B693}" type="pres">
      <dgm:prSet presAssocID="{8CC2A8AE-FC92-4F25-A56A-F5E42D16CC9F}" presName="connectorText" presStyleLbl="sibTrans2D1" presStyleIdx="2" presStyleCnt="6"/>
      <dgm:spPr/>
      <dgm:t>
        <a:bodyPr/>
        <a:lstStyle/>
        <a:p>
          <a:endParaRPr lang="en-US"/>
        </a:p>
      </dgm:t>
    </dgm:pt>
    <dgm:pt modelId="{C5D2CF7A-8F4F-4E6D-9B89-4E7DCFCEB66E}" type="pres">
      <dgm:prSet presAssocID="{EAFAC101-00DC-437B-A596-375FFD75E5B9}" presName="node" presStyleLbl="node1" presStyleIdx="3" presStyleCnt="7">
        <dgm:presLayoutVars>
          <dgm:bulletEnabled val="1"/>
        </dgm:presLayoutVars>
      </dgm:prSet>
      <dgm:spPr/>
      <dgm:t>
        <a:bodyPr/>
        <a:lstStyle/>
        <a:p>
          <a:endParaRPr lang="en-US"/>
        </a:p>
      </dgm:t>
    </dgm:pt>
    <dgm:pt modelId="{B4F7A7BF-7E17-47A2-B774-1440B6ACA84F}" type="pres">
      <dgm:prSet presAssocID="{7A6CCBF4-1235-49BF-A05E-EF8EF8600757}" presName="sibTrans" presStyleLbl="sibTrans2D1" presStyleIdx="3" presStyleCnt="6"/>
      <dgm:spPr/>
      <dgm:t>
        <a:bodyPr/>
        <a:lstStyle/>
        <a:p>
          <a:endParaRPr lang="en-US"/>
        </a:p>
      </dgm:t>
    </dgm:pt>
    <dgm:pt modelId="{8CB91960-C193-4E7A-AF4D-7E4D52C801E3}" type="pres">
      <dgm:prSet presAssocID="{7A6CCBF4-1235-49BF-A05E-EF8EF8600757}" presName="connectorText" presStyleLbl="sibTrans2D1" presStyleIdx="3" presStyleCnt="6"/>
      <dgm:spPr/>
      <dgm:t>
        <a:bodyPr/>
        <a:lstStyle/>
        <a:p>
          <a:endParaRPr lang="en-US"/>
        </a:p>
      </dgm:t>
    </dgm:pt>
    <dgm:pt modelId="{30A6011E-F5F4-4345-9A71-7DFE5F1784A8}" type="pres">
      <dgm:prSet presAssocID="{4B8A98D1-E9BB-4CCB-861C-E3277A777796}" presName="node" presStyleLbl="node1" presStyleIdx="4" presStyleCnt="7">
        <dgm:presLayoutVars>
          <dgm:bulletEnabled val="1"/>
        </dgm:presLayoutVars>
      </dgm:prSet>
      <dgm:spPr/>
      <dgm:t>
        <a:bodyPr/>
        <a:lstStyle/>
        <a:p>
          <a:endParaRPr lang="en-US"/>
        </a:p>
      </dgm:t>
    </dgm:pt>
    <dgm:pt modelId="{0BA64D93-C115-4D61-AC2F-5DEBC0257966}" type="pres">
      <dgm:prSet presAssocID="{0AB1A44F-BC2F-4A92-B551-C374226D110C}" presName="sibTrans" presStyleLbl="sibTrans2D1" presStyleIdx="4" presStyleCnt="6"/>
      <dgm:spPr/>
      <dgm:t>
        <a:bodyPr/>
        <a:lstStyle/>
        <a:p>
          <a:endParaRPr lang="en-US"/>
        </a:p>
      </dgm:t>
    </dgm:pt>
    <dgm:pt modelId="{60FEA169-7E05-44DD-ABB8-4A5A6342BBBA}" type="pres">
      <dgm:prSet presAssocID="{0AB1A44F-BC2F-4A92-B551-C374226D110C}" presName="connectorText" presStyleLbl="sibTrans2D1" presStyleIdx="4" presStyleCnt="6"/>
      <dgm:spPr/>
      <dgm:t>
        <a:bodyPr/>
        <a:lstStyle/>
        <a:p>
          <a:endParaRPr lang="en-US"/>
        </a:p>
      </dgm:t>
    </dgm:pt>
    <dgm:pt modelId="{111E78C5-FAD6-44AA-B013-DFB027109762}" type="pres">
      <dgm:prSet presAssocID="{9A0CF7BC-BDAE-401C-A5D4-20B2D06B677C}" presName="node" presStyleLbl="node1" presStyleIdx="5" presStyleCnt="7">
        <dgm:presLayoutVars>
          <dgm:bulletEnabled val="1"/>
        </dgm:presLayoutVars>
      </dgm:prSet>
      <dgm:spPr/>
      <dgm:t>
        <a:bodyPr/>
        <a:lstStyle/>
        <a:p>
          <a:endParaRPr lang="en-US"/>
        </a:p>
      </dgm:t>
    </dgm:pt>
    <dgm:pt modelId="{68F5364A-033A-4961-891A-89D98558C813}" type="pres">
      <dgm:prSet presAssocID="{309FAE4A-B623-47D4-95D5-A44FD3D7A9D2}" presName="sibTrans" presStyleLbl="sibTrans2D1" presStyleIdx="5" presStyleCnt="6"/>
      <dgm:spPr/>
      <dgm:t>
        <a:bodyPr/>
        <a:lstStyle/>
        <a:p>
          <a:endParaRPr lang="en-US"/>
        </a:p>
      </dgm:t>
    </dgm:pt>
    <dgm:pt modelId="{EBF31EAE-8D72-4517-877B-4D244F22A147}" type="pres">
      <dgm:prSet presAssocID="{309FAE4A-B623-47D4-95D5-A44FD3D7A9D2}" presName="connectorText" presStyleLbl="sibTrans2D1" presStyleIdx="5" presStyleCnt="6"/>
      <dgm:spPr/>
      <dgm:t>
        <a:bodyPr/>
        <a:lstStyle/>
        <a:p>
          <a:endParaRPr lang="en-US"/>
        </a:p>
      </dgm:t>
    </dgm:pt>
    <dgm:pt modelId="{F3D66017-A5FF-4C9D-9647-E6F3CF8A532B}" type="pres">
      <dgm:prSet presAssocID="{62787F56-E0A2-4D31-ADB1-78975E1858DA}" presName="node" presStyleLbl="node1" presStyleIdx="6" presStyleCnt="7">
        <dgm:presLayoutVars>
          <dgm:bulletEnabled val="1"/>
        </dgm:presLayoutVars>
      </dgm:prSet>
      <dgm:spPr/>
      <dgm:t>
        <a:bodyPr/>
        <a:lstStyle/>
        <a:p>
          <a:endParaRPr lang="en-US"/>
        </a:p>
      </dgm:t>
    </dgm:pt>
  </dgm:ptLst>
  <dgm:cxnLst>
    <dgm:cxn modelId="{B544714F-913E-4F1E-97C0-6D825D968F46}" type="presOf" srcId="{309FAE4A-B623-47D4-95D5-A44FD3D7A9D2}" destId="{68F5364A-033A-4961-891A-89D98558C813}" srcOrd="0" destOrd="0" presId="urn:microsoft.com/office/officeart/2005/8/layout/process2"/>
    <dgm:cxn modelId="{B22664E9-6A7A-4C18-B35A-8D824CFF0B68}" type="presOf" srcId="{E4D443B3-7A1B-4DE3-B489-191DA1FAB88F}" destId="{1AD0DB4C-5170-4488-942F-81F273E1BB08}" srcOrd="0" destOrd="0" presId="urn:microsoft.com/office/officeart/2005/8/layout/process2"/>
    <dgm:cxn modelId="{D0A0400F-B5EA-4138-922E-0304745AF63C}" type="presOf" srcId="{82658803-D761-48A3-B38E-4603B5761C54}" destId="{2E0E233D-CEC7-4FA8-AA82-DA391ACC371C}" srcOrd="0" destOrd="0" presId="urn:microsoft.com/office/officeart/2005/8/layout/process2"/>
    <dgm:cxn modelId="{8C5D4CE0-1AF4-4646-8EFA-539E968EEEB6}" type="presOf" srcId="{7A6CCBF4-1235-49BF-A05E-EF8EF8600757}" destId="{B4F7A7BF-7E17-47A2-B774-1440B6ACA84F}" srcOrd="0" destOrd="0" presId="urn:microsoft.com/office/officeart/2005/8/layout/process2"/>
    <dgm:cxn modelId="{F99C3BA6-F6B3-4DD8-98D7-0330F5E8438D}" srcId="{2F2D448A-877D-4A08-AA06-87C783DA84EB}" destId="{82658803-D761-48A3-B38E-4603B5761C54}" srcOrd="2" destOrd="0" parTransId="{2FC4B090-718A-452B-AC2A-9286B0719522}" sibTransId="{8CC2A8AE-FC92-4F25-A56A-F5E42D16CC9F}"/>
    <dgm:cxn modelId="{A7CCC0B2-0769-4E68-8C10-FEF3A8712953}" srcId="{2F2D448A-877D-4A08-AA06-87C783DA84EB}" destId="{EAFAC101-00DC-437B-A596-375FFD75E5B9}" srcOrd="3" destOrd="0" parTransId="{99878F48-AFE9-4229-A782-EB268592F543}" sibTransId="{7A6CCBF4-1235-49BF-A05E-EF8EF8600757}"/>
    <dgm:cxn modelId="{1C4CC64C-78FE-40E0-8CC4-551C7FC5E432}" type="presOf" srcId="{F557A846-8B04-4631-981C-6644AF32C31E}" destId="{00F9B8D0-9F9B-4F21-ACD1-9C1B62846423}" srcOrd="0" destOrd="0" presId="urn:microsoft.com/office/officeart/2005/8/layout/process2"/>
    <dgm:cxn modelId="{916339A3-51C5-455E-AE9C-8B91D2BD0630}" srcId="{2F2D448A-877D-4A08-AA06-87C783DA84EB}" destId="{4A739BA0-75D4-4F2D-A276-E0D4F7669F7E}" srcOrd="1" destOrd="0" parTransId="{4C2D4AC3-D1E8-4565-BECE-B9858664F957}" sibTransId="{E4D443B3-7A1B-4DE3-B489-191DA1FAB88F}"/>
    <dgm:cxn modelId="{03311BFC-626A-4E69-9C2D-7FE951041E15}" type="presOf" srcId="{62787F56-E0A2-4D31-ADB1-78975E1858DA}" destId="{F3D66017-A5FF-4C9D-9647-E6F3CF8A532B}" srcOrd="0" destOrd="0" presId="urn:microsoft.com/office/officeart/2005/8/layout/process2"/>
    <dgm:cxn modelId="{CEBD4E54-FA34-41D5-9CCE-883F72A1A4C4}" type="presOf" srcId="{7A6CCBF4-1235-49BF-A05E-EF8EF8600757}" destId="{8CB91960-C193-4E7A-AF4D-7E4D52C801E3}" srcOrd="1" destOrd="0" presId="urn:microsoft.com/office/officeart/2005/8/layout/process2"/>
    <dgm:cxn modelId="{BF3B2175-8FC4-4A45-8730-B77EC0235C38}" srcId="{2F2D448A-877D-4A08-AA06-87C783DA84EB}" destId="{4B8A98D1-E9BB-4CCB-861C-E3277A777796}" srcOrd="4" destOrd="0" parTransId="{E6286664-BD99-4754-9A87-23EE2875247A}" sibTransId="{0AB1A44F-BC2F-4A92-B551-C374226D110C}"/>
    <dgm:cxn modelId="{14352869-5497-41E9-8FB6-F700637EA9BE}" type="presOf" srcId="{0AB1A44F-BC2F-4A92-B551-C374226D110C}" destId="{60FEA169-7E05-44DD-ABB8-4A5A6342BBBA}" srcOrd="1" destOrd="0" presId="urn:microsoft.com/office/officeart/2005/8/layout/process2"/>
    <dgm:cxn modelId="{C125DCD9-70F6-4A01-A740-50C9CFE1ED3A}" type="presOf" srcId="{309FAE4A-B623-47D4-95D5-A44FD3D7A9D2}" destId="{EBF31EAE-8D72-4517-877B-4D244F22A147}" srcOrd="1" destOrd="0" presId="urn:microsoft.com/office/officeart/2005/8/layout/process2"/>
    <dgm:cxn modelId="{02D535C8-5534-4703-B913-BFC8AE2091A9}" srcId="{2F2D448A-877D-4A08-AA06-87C783DA84EB}" destId="{9A0CF7BC-BDAE-401C-A5D4-20B2D06B677C}" srcOrd="5" destOrd="0" parTransId="{F29AAF38-9D0F-403D-AC94-B780191677A1}" sibTransId="{309FAE4A-B623-47D4-95D5-A44FD3D7A9D2}"/>
    <dgm:cxn modelId="{20899BFC-A286-46C6-8CA5-69A94F170D28}" type="presOf" srcId="{EAFAC101-00DC-437B-A596-375FFD75E5B9}" destId="{C5D2CF7A-8F4F-4E6D-9B89-4E7DCFCEB66E}" srcOrd="0" destOrd="0" presId="urn:microsoft.com/office/officeart/2005/8/layout/process2"/>
    <dgm:cxn modelId="{76A9E377-480B-4383-AE3F-121408645500}" type="presOf" srcId="{8CC2A8AE-FC92-4F25-A56A-F5E42D16CC9F}" destId="{D985F98D-0A1A-4352-8DD4-B2BF1EA7B693}" srcOrd="1" destOrd="0" presId="urn:microsoft.com/office/officeart/2005/8/layout/process2"/>
    <dgm:cxn modelId="{0BB53C6C-EFCA-4BCC-8E7C-C6B02C5879FE}" type="presOf" srcId="{4B8A98D1-E9BB-4CCB-861C-E3277A777796}" destId="{30A6011E-F5F4-4345-9A71-7DFE5F1784A8}" srcOrd="0" destOrd="0" presId="urn:microsoft.com/office/officeart/2005/8/layout/process2"/>
    <dgm:cxn modelId="{0476A3FA-2C8B-4ABC-A64D-8F2897E1307E}" type="presOf" srcId="{0AB1A44F-BC2F-4A92-B551-C374226D110C}" destId="{0BA64D93-C115-4D61-AC2F-5DEBC0257966}" srcOrd="0" destOrd="0" presId="urn:microsoft.com/office/officeart/2005/8/layout/process2"/>
    <dgm:cxn modelId="{E68F2DDA-5DCF-4D91-BAA1-5D38B4D27405}" type="presOf" srcId="{43077639-815E-4F40-9B64-09C535FA1F91}" destId="{46E576F3-CDB8-4F54-9079-16B3E3CFB7F1}" srcOrd="0" destOrd="0" presId="urn:microsoft.com/office/officeart/2005/8/layout/process2"/>
    <dgm:cxn modelId="{E8AD0017-5768-4BFC-BB59-C19AF8671D62}" type="presOf" srcId="{8CC2A8AE-FC92-4F25-A56A-F5E42D16CC9F}" destId="{69B3E941-7788-450B-91FE-51A3B24233EA}" srcOrd="0" destOrd="0" presId="urn:microsoft.com/office/officeart/2005/8/layout/process2"/>
    <dgm:cxn modelId="{0C226A14-D541-4B3D-89F1-EDACEE0B67B2}" srcId="{2F2D448A-877D-4A08-AA06-87C783DA84EB}" destId="{62787F56-E0A2-4D31-ADB1-78975E1858DA}" srcOrd="6" destOrd="0" parTransId="{B1194811-5526-4F0E-93FD-E07014B2DD93}" sibTransId="{784AF5BF-9EBB-48B5-8409-D2115016C47B}"/>
    <dgm:cxn modelId="{E46377F3-80B5-45A0-810D-264DC3882F36}" type="presOf" srcId="{2F2D448A-877D-4A08-AA06-87C783DA84EB}" destId="{39E633C1-A4CA-4766-979E-7C80E0757912}" srcOrd="0" destOrd="0" presId="urn:microsoft.com/office/officeart/2005/8/layout/process2"/>
    <dgm:cxn modelId="{65042EC2-353E-4778-B7C7-8C428C14ABD9}" type="presOf" srcId="{E4D443B3-7A1B-4DE3-B489-191DA1FAB88F}" destId="{3FFE92C3-6546-4503-B508-378F6ACCE71D}" srcOrd="1" destOrd="0" presId="urn:microsoft.com/office/officeart/2005/8/layout/process2"/>
    <dgm:cxn modelId="{DF1AA97A-457A-4ED6-BA01-B69AB445B023}" type="presOf" srcId="{F557A846-8B04-4631-981C-6644AF32C31E}" destId="{85278ACF-6D80-4800-A668-9675051DF8A9}" srcOrd="1" destOrd="0" presId="urn:microsoft.com/office/officeart/2005/8/layout/process2"/>
    <dgm:cxn modelId="{2867B7E5-E4B4-41E9-9E38-1BB6B17D65DE}" srcId="{2F2D448A-877D-4A08-AA06-87C783DA84EB}" destId="{43077639-815E-4F40-9B64-09C535FA1F91}" srcOrd="0" destOrd="0" parTransId="{03543A61-4950-4D6A-920A-154FC7033636}" sibTransId="{F557A846-8B04-4631-981C-6644AF32C31E}"/>
    <dgm:cxn modelId="{6147DB31-5CA4-4FD5-8A00-6A21A73BB080}" type="presOf" srcId="{4A739BA0-75D4-4F2D-A276-E0D4F7669F7E}" destId="{E8238DD8-83B9-436C-B848-E7EE8FFB7EDF}" srcOrd="0" destOrd="0" presId="urn:microsoft.com/office/officeart/2005/8/layout/process2"/>
    <dgm:cxn modelId="{4EEBCD76-23DA-4B8C-BA21-ECD7EE4D1FB1}" type="presOf" srcId="{9A0CF7BC-BDAE-401C-A5D4-20B2D06B677C}" destId="{111E78C5-FAD6-44AA-B013-DFB027109762}" srcOrd="0" destOrd="0" presId="urn:microsoft.com/office/officeart/2005/8/layout/process2"/>
    <dgm:cxn modelId="{73973F88-239C-449A-B6F3-CFB33A181D31}" type="presParOf" srcId="{39E633C1-A4CA-4766-979E-7C80E0757912}" destId="{46E576F3-CDB8-4F54-9079-16B3E3CFB7F1}" srcOrd="0" destOrd="0" presId="urn:microsoft.com/office/officeart/2005/8/layout/process2"/>
    <dgm:cxn modelId="{5BFA2BBA-1FC1-4A22-A0D1-E18F271B43F5}" type="presParOf" srcId="{39E633C1-A4CA-4766-979E-7C80E0757912}" destId="{00F9B8D0-9F9B-4F21-ACD1-9C1B62846423}" srcOrd="1" destOrd="0" presId="urn:microsoft.com/office/officeart/2005/8/layout/process2"/>
    <dgm:cxn modelId="{CEE3EA38-E3CA-4342-A0C3-145A787CCF8C}" type="presParOf" srcId="{00F9B8D0-9F9B-4F21-ACD1-9C1B62846423}" destId="{85278ACF-6D80-4800-A668-9675051DF8A9}" srcOrd="0" destOrd="0" presId="urn:microsoft.com/office/officeart/2005/8/layout/process2"/>
    <dgm:cxn modelId="{32DBD171-1D14-4F84-8296-743BB2D89961}" type="presParOf" srcId="{39E633C1-A4CA-4766-979E-7C80E0757912}" destId="{E8238DD8-83B9-436C-B848-E7EE8FFB7EDF}" srcOrd="2" destOrd="0" presId="urn:microsoft.com/office/officeart/2005/8/layout/process2"/>
    <dgm:cxn modelId="{7BE33DB6-4AEC-4CBA-8421-857B7AC47594}" type="presParOf" srcId="{39E633C1-A4CA-4766-979E-7C80E0757912}" destId="{1AD0DB4C-5170-4488-942F-81F273E1BB08}" srcOrd="3" destOrd="0" presId="urn:microsoft.com/office/officeart/2005/8/layout/process2"/>
    <dgm:cxn modelId="{E9ED870E-489C-49E9-AA0E-7ABE07D0A1BB}" type="presParOf" srcId="{1AD0DB4C-5170-4488-942F-81F273E1BB08}" destId="{3FFE92C3-6546-4503-B508-378F6ACCE71D}" srcOrd="0" destOrd="0" presId="urn:microsoft.com/office/officeart/2005/8/layout/process2"/>
    <dgm:cxn modelId="{5919FA13-8A17-4B86-97B2-CE53B0B1E313}" type="presParOf" srcId="{39E633C1-A4CA-4766-979E-7C80E0757912}" destId="{2E0E233D-CEC7-4FA8-AA82-DA391ACC371C}" srcOrd="4" destOrd="0" presId="urn:microsoft.com/office/officeart/2005/8/layout/process2"/>
    <dgm:cxn modelId="{06893258-BF8A-40CB-9C7F-72F4C17FAD5E}" type="presParOf" srcId="{39E633C1-A4CA-4766-979E-7C80E0757912}" destId="{69B3E941-7788-450B-91FE-51A3B24233EA}" srcOrd="5" destOrd="0" presId="urn:microsoft.com/office/officeart/2005/8/layout/process2"/>
    <dgm:cxn modelId="{01942CCE-1BA6-49EA-AF47-354D0A99BEE3}" type="presParOf" srcId="{69B3E941-7788-450B-91FE-51A3B24233EA}" destId="{D985F98D-0A1A-4352-8DD4-B2BF1EA7B693}" srcOrd="0" destOrd="0" presId="urn:microsoft.com/office/officeart/2005/8/layout/process2"/>
    <dgm:cxn modelId="{97064986-21DF-42C5-A52D-B7B4281CC3D3}" type="presParOf" srcId="{39E633C1-A4CA-4766-979E-7C80E0757912}" destId="{C5D2CF7A-8F4F-4E6D-9B89-4E7DCFCEB66E}" srcOrd="6" destOrd="0" presId="urn:microsoft.com/office/officeart/2005/8/layout/process2"/>
    <dgm:cxn modelId="{41449CA9-0B05-42B3-94A9-E42C90AAE44A}" type="presParOf" srcId="{39E633C1-A4CA-4766-979E-7C80E0757912}" destId="{B4F7A7BF-7E17-47A2-B774-1440B6ACA84F}" srcOrd="7" destOrd="0" presId="urn:microsoft.com/office/officeart/2005/8/layout/process2"/>
    <dgm:cxn modelId="{9F18C957-E252-478F-B0A5-1F4E22290ADC}" type="presParOf" srcId="{B4F7A7BF-7E17-47A2-B774-1440B6ACA84F}" destId="{8CB91960-C193-4E7A-AF4D-7E4D52C801E3}" srcOrd="0" destOrd="0" presId="urn:microsoft.com/office/officeart/2005/8/layout/process2"/>
    <dgm:cxn modelId="{169D69E7-08A2-4559-932B-A365708D63E5}" type="presParOf" srcId="{39E633C1-A4CA-4766-979E-7C80E0757912}" destId="{30A6011E-F5F4-4345-9A71-7DFE5F1784A8}" srcOrd="8" destOrd="0" presId="urn:microsoft.com/office/officeart/2005/8/layout/process2"/>
    <dgm:cxn modelId="{4580DFA1-CC27-4706-AAD3-ACA09C060B1B}" type="presParOf" srcId="{39E633C1-A4CA-4766-979E-7C80E0757912}" destId="{0BA64D93-C115-4D61-AC2F-5DEBC0257966}" srcOrd="9" destOrd="0" presId="urn:microsoft.com/office/officeart/2005/8/layout/process2"/>
    <dgm:cxn modelId="{27727B85-1404-4504-95F4-3C9C8C223646}" type="presParOf" srcId="{0BA64D93-C115-4D61-AC2F-5DEBC0257966}" destId="{60FEA169-7E05-44DD-ABB8-4A5A6342BBBA}" srcOrd="0" destOrd="0" presId="urn:microsoft.com/office/officeart/2005/8/layout/process2"/>
    <dgm:cxn modelId="{B55FCF4E-8D19-4F8C-855F-D00D89EA50E3}" type="presParOf" srcId="{39E633C1-A4CA-4766-979E-7C80E0757912}" destId="{111E78C5-FAD6-44AA-B013-DFB027109762}" srcOrd="10" destOrd="0" presId="urn:microsoft.com/office/officeart/2005/8/layout/process2"/>
    <dgm:cxn modelId="{4E0D9ACE-C1B5-4861-A3AD-017D71ED18A8}" type="presParOf" srcId="{39E633C1-A4CA-4766-979E-7C80E0757912}" destId="{68F5364A-033A-4961-891A-89D98558C813}" srcOrd="11" destOrd="0" presId="urn:microsoft.com/office/officeart/2005/8/layout/process2"/>
    <dgm:cxn modelId="{CFFFAFD3-4654-49C8-8F03-9DB15C14DBF0}" type="presParOf" srcId="{68F5364A-033A-4961-891A-89D98558C813}" destId="{EBF31EAE-8D72-4517-877B-4D244F22A147}" srcOrd="0" destOrd="0" presId="urn:microsoft.com/office/officeart/2005/8/layout/process2"/>
    <dgm:cxn modelId="{2F0E0844-E0B4-47A5-BFC7-48FF15DC92A3}" type="presParOf" srcId="{39E633C1-A4CA-4766-979E-7C80E0757912}" destId="{F3D66017-A5FF-4C9D-9647-E6F3CF8A532B}" srcOrd="12"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A8BB3C-AB73-4D39-B101-24B06F213305}" type="datetimeFigureOut">
              <a:rPr lang="en-US" smtClean="0"/>
              <a:pPr/>
              <a:t>10/12/2018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ED5A6-C1B2-4B44-849F-B1E0438463D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8BB3C-AB73-4D39-B101-24B06F213305}" type="datetimeFigureOut">
              <a:rPr lang="en-US" smtClean="0"/>
              <a:pPr/>
              <a:t>10/12/2018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ED5A6-C1B2-4B44-849F-B1E0438463D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goldcopd.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Welcome to</a:t>
            </a:r>
            <a:endParaRPr lang="en-US" sz="5400" dirty="0"/>
          </a:p>
        </p:txBody>
      </p:sp>
      <p:sp>
        <p:nvSpPr>
          <p:cNvPr id="4" name="Subtitle 2"/>
          <p:cNvSpPr>
            <a:spLocks noGrp="1"/>
          </p:cNvSpPr>
          <p:nvPr>
            <p:ph type="subTitle" idx="1"/>
          </p:nvPr>
        </p:nvSpPr>
        <p:spPr/>
        <p:txBody>
          <a:bodyPr/>
          <a:lstStyle/>
          <a:p>
            <a:pPr eaLnBrk="1" hangingPunct="1"/>
            <a:r>
              <a:rPr lang="en-US" sz="4000" dirty="0" smtClean="0">
                <a:solidFill>
                  <a:schemeClr val="tx1"/>
                </a:solidFill>
              </a:rPr>
              <a:t>Thesis  Protocol 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a:xfrm>
            <a:off x="457200" y="1905000"/>
            <a:ext cx="8229600" cy="4525963"/>
          </a:xfrm>
        </p:spPr>
        <p:txBody>
          <a:bodyPr>
            <a:normAutofit lnSpcReduction="10000"/>
          </a:bodyPr>
          <a:lstStyle/>
          <a:p>
            <a:pPr algn="just">
              <a:buNone/>
            </a:pPr>
            <a:r>
              <a:rPr lang="en-US" dirty="0" smtClean="0"/>
              <a:t>    The main risk factor for COPD is cigarette smoking .Other risk factors have also been implicated including exposure to industrial dust and fumes, outdoor air pollution (Blanc PD et al.,2009) second hand smoke &amp; biomass smoke ( Blum A. et al.,2011).</a:t>
            </a:r>
            <a:r>
              <a:rPr lang="da-DK" dirty="0" smtClean="0"/>
              <a:t> An estimated </a:t>
            </a:r>
          </a:p>
          <a:p>
            <a:pPr algn="just">
              <a:buNone/>
            </a:pPr>
            <a:r>
              <a:rPr lang="da-DK" dirty="0" smtClean="0"/>
              <a:t>    15-30% </a:t>
            </a:r>
            <a:r>
              <a:rPr lang="en-US" dirty="0" smtClean="0"/>
              <a:t>of COPD cases are attributable to occupational exposures (</a:t>
            </a:r>
            <a:r>
              <a:rPr lang="en-US" dirty="0" err="1" smtClean="0"/>
              <a:t>Toren</a:t>
            </a:r>
            <a:r>
              <a:rPr lang="en-US" dirty="0" smtClean="0"/>
              <a:t> and </a:t>
            </a:r>
            <a:r>
              <a:rPr lang="en-US" dirty="0" err="1" smtClean="0"/>
              <a:t>Jarvholm</a:t>
            </a:r>
            <a:r>
              <a:rPr lang="en-US" dirty="0" smtClean="0"/>
              <a:t>, 2014).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Increased COPD risk has been associated with some specific occupational exposure agents, including : Silica (</a:t>
            </a:r>
            <a:r>
              <a:rPr lang="fr-FR" dirty="0" smtClean="0"/>
              <a:t>Tse et al., 2007; </a:t>
            </a:r>
            <a:r>
              <a:rPr lang="en-US" dirty="0" smtClean="0"/>
              <a:t>Dement et al., 2010), coal dust </a:t>
            </a:r>
            <a:r>
              <a:rPr lang="sv-SE" dirty="0" smtClean="0"/>
              <a:t>(</a:t>
            </a:r>
            <a:r>
              <a:rPr lang="en-US" dirty="0" smtClean="0"/>
              <a:t>Coggon and Newman Taylor</a:t>
            </a:r>
            <a:r>
              <a:rPr lang="sv-SE" dirty="0" smtClean="0"/>
              <a:t>, 1998),</a:t>
            </a:r>
            <a:r>
              <a:rPr lang="en-US" dirty="0" smtClean="0"/>
              <a:t> asbestos (Dement et al., 2010), Cement dust (Fell et al.,2010), diesel exhausts (Hart et al., 2009)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Introduction(cont.)</a:t>
            </a:r>
            <a:endParaRPr lang="en-US" dirty="0"/>
          </a:p>
        </p:txBody>
      </p:sp>
      <p:sp>
        <p:nvSpPr>
          <p:cNvPr id="3" name="Content Placeholder 2"/>
          <p:cNvSpPr>
            <a:spLocks noGrp="1"/>
          </p:cNvSpPr>
          <p:nvPr>
            <p:ph idx="1"/>
          </p:nvPr>
        </p:nvSpPr>
        <p:spPr/>
        <p:txBody>
          <a:bodyPr/>
          <a:lstStyle/>
          <a:p>
            <a:pPr algn="just">
              <a:buNone/>
            </a:pPr>
            <a:r>
              <a:rPr lang="en-US" dirty="0" smtClean="0"/>
              <a:t>    There is increasing evidence that lung function development is influenced both in </a:t>
            </a:r>
            <a:r>
              <a:rPr lang="en-US" dirty="0" err="1" smtClean="0"/>
              <a:t>utero</a:t>
            </a:r>
            <a:r>
              <a:rPr lang="en-US" dirty="0" smtClean="0"/>
              <a:t> and in the early years of life by factors such as maternal smoking, low birth weight, diet and nutrition (Boots A.W. et al.,2003).</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Although tobacco smoking is the major risk factor for COPD with an estimated  fraction  of 80–90% (ATS, 1995a), only 15–20% of smokers develop COPD (Barr et al., 2002; </a:t>
            </a:r>
            <a:r>
              <a:rPr lang="en-US" dirty="0" err="1" smtClean="0"/>
              <a:t>Mannino</a:t>
            </a:r>
            <a:r>
              <a:rPr lang="en-US" dirty="0" smtClean="0"/>
              <a:t> et al., 2002). A significant fraction of all COPD cases and COPD-related mortality occurs among nonsmokers</a:t>
            </a:r>
            <a:r>
              <a:rPr lang="da-DK" dirty="0" smtClean="0"/>
              <a:t> (Eisner et al., 2010</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According to the  updates of the Global Initiative for Chronic Obstructive Lung Disease (GOLD),occupational exposure is one of the two most important risk factors for COPD (GOLD,2010). In developing countries such as India COPD due to non-smoking causes account to 30-50% of all COPD cases (</a:t>
            </a:r>
            <a:r>
              <a:rPr lang="en-US" dirty="0" err="1" smtClean="0"/>
              <a:t>Salvi</a:t>
            </a:r>
            <a:r>
              <a:rPr lang="en-US" dirty="0" smtClean="0"/>
              <a:t> &amp; Barnes,2009)</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Crystalline </a:t>
            </a:r>
            <a:r>
              <a:rPr lang="en-US" dirty="0"/>
              <a:t>silica is found in stone, rock, sand, gravel and clay, as well as products such as bricks, tiles, concrete, artificial stone </a:t>
            </a:r>
            <a:r>
              <a:rPr lang="en-US" dirty="0" err="1"/>
              <a:t>benchtops</a:t>
            </a:r>
            <a:r>
              <a:rPr lang="en-US" dirty="0"/>
              <a:t> and some plastic materials </a:t>
            </a:r>
            <a:r>
              <a:rPr lang="en-US" dirty="0" smtClean="0"/>
              <a:t>.When </a:t>
            </a:r>
            <a:r>
              <a:rPr lang="en-US" dirty="0"/>
              <a:t>these materials are worked on, the silica is released as a fine dust. This dust is </a:t>
            </a:r>
            <a:r>
              <a:rPr lang="en-US" dirty="0" err="1"/>
              <a:t>respirable</a:t>
            </a:r>
            <a:r>
              <a:rPr lang="en-US" dirty="0"/>
              <a:t> crystalline silica </a:t>
            </a:r>
            <a:r>
              <a:rPr lang="en-US" dirty="0" smtClean="0"/>
              <a:t>commonly </a:t>
            </a:r>
            <a:r>
              <a:rPr lang="en-US" dirty="0"/>
              <a:t>called silica </a:t>
            </a:r>
            <a:r>
              <a:rPr lang="en-US" dirty="0" smtClean="0"/>
              <a:t>dust( Carey R.N. et al.,2014).</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solidFill>
                  <a:schemeClr val="tx1"/>
                </a:solidFill>
              </a:rPr>
              <a:t>    </a:t>
            </a:r>
            <a:r>
              <a:rPr lang="en-US" dirty="0" smtClean="0"/>
              <a:t>It has been found that c</a:t>
            </a:r>
            <a:r>
              <a:rPr lang="en-US" dirty="0" smtClean="0">
                <a:solidFill>
                  <a:schemeClr val="tx1"/>
                </a:solidFill>
              </a:rPr>
              <a:t>rystalline silica is more dangerous because of its needle like structure which is </a:t>
            </a:r>
            <a:r>
              <a:rPr lang="en-US" dirty="0" err="1" smtClean="0">
                <a:solidFill>
                  <a:schemeClr val="tx1"/>
                </a:solidFill>
              </a:rPr>
              <a:t>cytotoxic</a:t>
            </a:r>
            <a:r>
              <a:rPr lang="en-US" dirty="0" smtClean="0">
                <a:solidFill>
                  <a:schemeClr val="tx1"/>
                </a:solidFill>
              </a:rPr>
              <a:t> and produce highly reactive surface radicals after grinding which favors</a:t>
            </a:r>
            <a:r>
              <a:rPr lang="en-US" dirty="0" smtClean="0"/>
              <a:t> </a:t>
            </a:r>
            <a:r>
              <a:rPr lang="en-US" dirty="0" smtClean="0">
                <a:solidFill>
                  <a:schemeClr val="tx1"/>
                </a:solidFill>
              </a:rPr>
              <a:t>the adsorption of surface materials. The severity of diseases depends upon the size, shape, concentration of particles and duration of exposure (</a:t>
            </a:r>
            <a:r>
              <a:rPr lang="en-US" dirty="0" err="1" smtClean="0">
                <a:solidFill>
                  <a:schemeClr val="tx1"/>
                </a:solidFill>
              </a:rPr>
              <a:t>Bushra</a:t>
            </a:r>
            <a:r>
              <a:rPr lang="en-US" dirty="0" smtClean="0">
                <a:solidFill>
                  <a:schemeClr val="tx1"/>
                </a:solidFill>
              </a:rPr>
              <a:t> </a:t>
            </a:r>
            <a:r>
              <a:rPr lang="en-US" dirty="0" err="1" smtClean="0"/>
              <a:t>Iftikhar</a:t>
            </a:r>
            <a:r>
              <a:rPr lang="en-US" dirty="0" smtClean="0"/>
              <a:t> et al.,2009</a:t>
            </a:r>
            <a:r>
              <a:rPr lang="en-US" dirty="0" smtClean="0">
                <a:solidFill>
                  <a:schemeClr val="tx1"/>
                </a:solidFill>
              </a:rPr>
              <a:t>). </a:t>
            </a:r>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The workers of stone quarry are exposed to silica dust of different concentration and particulate size. Average dust levels vary from about 0.5mg/m3 to over 10mg/m3. The studies suggest that loss of lung function occurs with exposures to silica dust at concentration of between 0.1 and 0.2mg/m3 (Lesley R.,2007).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Inhalation of silica dust for long periods can causes focal and interstitial fibrosis, </a:t>
            </a:r>
            <a:r>
              <a:rPr lang="en-US" dirty="0" err="1" smtClean="0"/>
              <a:t>centrilobular</a:t>
            </a:r>
            <a:r>
              <a:rPr lang="en-US" dirty="0" smtClean="0"/>
              <a:t> emphysema and progressive massive fibrosis of lungs (Ralston et al., 2018). </a:t>
            </a:r>
          </a:p>
          <a:p>
            <a:pPr algn="just">
              <a:buNone/>
            </a:pPr>
            <a:r>
              <a:rPr lang="en-US" dirty="0" smtClean="0"/>
              <a:t>    It is also found that workers exposed to silica have an increased risk of chronic bronchitis as a consequence of non-specific effects of dust (Seaton et al., 2000).</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People with COPD suffering from chronic </a:t>
            </a:r>
            <a:r>
              <a:rPr lang="en-US" dirty="0"/>
              <a:t>respiratory symptoms such as </a:t>
            </a:r>
            <a:r>
              <a:rPr lang="en-US" dirty="0" smtClean="0"/>
              <a:t>cough, sputum production and shortness of breath. They </a:t>
            </a:r>
            <a:r>
              <a:rPr lang="en-US" dirty="0"/>
              <a:t>may also experience more systemic symptoms such as fatigue, weight </a:t>
            </a:r>
            <a:r>
              <a:rPr lang="en-US" dirty="0" smtClean="0"/>
              <a:t>loss, muscle </a:t>
            </a:r>
            <a:r>
              <a:rPr lang="en-US" dirty="0"/>
              <a:t>weakness and </a:t>
            </a:r>
            <a:r>
              <a:rPr lang="en-US" dirty="0" smtClean="0"/>
              <a:t>anorexia. Depression and anxiety are also common and contribute to comorbidity (Stuart H,2018).Lung </a:t>
            </a:r>
            <a:r>
              <a:rPr lang="en-US" dirty="0"/>
              <a:t>function decline, reduction in muscle strength, and </a:t>
            </a:r>
            <a:r>
              <a:rPr lang="en-US" dirty="0" smtClean="0"/>
              <a:t>reduced exercise </a:t>
            </a:r>
            <a:r>
              <a:rPr lang="en-US" dirty="0"/>
              <a:t>capacity all contribute to increasing disability</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600" b="1" dirty="0" smtClean="0"/>
              <a:t>   </a:t>
            </a:r>
          </a:p>
          <a:p>
            <a:pPr>
              <a:buNone/>
            </a:pPr>
            <a:endParaRPr lang="en-US" sz="3600" b="1" dirty="0"/>
          </a:p>
          <a:p>
            <a:pPr algn="ctr">
              <a:buNone/>
            </a:pPr>
            <a:r>
              <a:rPr lang="en-US" sz="3600" b="1" dirty="0" smtClean="0"/>
              <a:t>   Association of Occupational Exposure to Silica Dust and COPD</a:t>
            </a:r>
            <a:endParaRPr lang="en-US" sz="3600" b="1" dirty="0"/>
          </a:p>
        </p:txBody>
      </p:sp>
      <p:sp>
        <p:nvSpPr>
          <p:cNvPr id="4" name="Title 1"/>
          <p:cNvSpPr>
            <a:spLocks noGrp="1"/>
          </p:cNvSpPr>
          <p:nvPr>
            <p:ph type="title"/>
          </p:nvPr>
        </p:nvSpPr>
        <p:spPr/>
        <p:txBody>
          <a:bodyPr/>
          <a:lstStyle/>
          <a:p>
            <a:pPr eaLnBrk="1" hangingPunct="1"/>
            <a:r>
              <a:rPr lang="en-US" sz="4000" dirty="0" smtClean="0"/>
              <a:t>Proposed Title of the Thesis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The </a:t>
            </a:r>
            <a:r>
              <a:rPr lang="en-US" dirty="0"/>
              <a:t>most widely recommended diagnostic criteria for COPD used in clinical </a:t>
            </a:r>
            <a:r>
              <a:rPr lang="en-US" dirty="0" smtClean="0"/>
              <a:t>practice requires </a:t>
            </a:r>
            <a:r>
              <a:rPr lang="en-US" dirty="0"/>
              <a:t>the presence of relevant symptoms </a:t>
            </a:r>
            <a:r>
              <a:rPr lang="en-US" dirty="0" smtClean="0"/>
              <a:t>and </a:t>
            </a:r>
            <a:r>
              <a:rPr lang="en-US" dirty="0"/>
              <a:t>a </a:t>
            </a:r>
            <a:r>
              <a:rPr lang="en-US" dirty="0" smtClean="0"/>
              <a:t>compatible clinical </a:t>
            </a:r>
            <a:r>
              <a:rPr lang="en-US" dirty="0"/>
              <a:t>history </a:t>
            </a:r>
            <a:r>
              <a:rPr lang="en-US" dirty="0" smtClean="0"/>
              <a:t>(history </a:t>
            </a:r>
            <a:r>
              <a:rPr lang="en-US" dirty="0"/>
              <a:t>of smoking or other </a:t>
            </a:r>
            <a:r>
              <a:rPr lang="en-US" dirty="0" smtClean="0"/>
              <a:t>noxious exposures</a:t>
            </a:r>
            <a:r>
              <a:rPr lang="en-US" dirty="0"/>
              <a:t>) together with objective measures of airflow obstruction as defined by </a:t>
            </a:r>
            <a:r>
              <a:rPr lang="en-US" dirty="0" smtClean="0"/>
              <a:t>a post-bronchodilator </a:t>
            </a:r>
            <a:r>
              <a:rPr lang="en-US" dirty="0"/>
              <a:t>forced expiratory volume in one second (FEV1) to forced </a:t>
            </a:r>
            <a:r>
              <a:rPr lang="en-US" dirty="0" smtClean="0"/>
              <a:t>vital capacity </a:t>
            </a:r>
            <a:r>
              <a:rPr lang="en-US" dirty="0"/>
              <a:t>(FVC) ratio of less than </a:t>
            </a:r>
            <a:r>
              <a:rPr lang="en-US" dirty="0" smtClean="0"/>
              <a:t>0.7 (Benfield T.et al.,2008).</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A study was conducted in </a:t>
            </a:r>
            <a:r>
              <a:rPr lang="en-US" dirty="0" err="1" smtClean="0"/>
              <a:t>Peshaware</a:t>
            </a:r>
            <a:r>
              <a:rPr lang="en-US" dirty="0" smtClean="0"/>
              <a:t>, Pakistan on 160 workers of dust generating industries having exposure to silica dust for 5 years or more. The result showed, 56(35%) people were suffering from COPD among them 48 were smoker and 8 were non smoker (</a:t>
            </a:r>
            <a:r>
              <a:rPr lang="en-US" dirty="0" err="1" smtClean="0"/>
              <a:t>Bushra</a:t>
            </a:r>
            <a:r>
              <a:rPr lang="en-US" dirty="0" smtClean="0"/>
              <a:t> </a:t>
            </a:r>
            <a:r>
              <a:rPr lang="en-US" dirty="0" err="1" smtClean="0"/>
              <a:t>iftikhar</a:t>
            </a:r>
            <a:r>
              <a:rPr lang="en-US" dirty="0" smtClean="0"/>
              <a:t> et al.,2009).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Another study was conducted in Welsh, UK. In that study 1255 men participated among them 726 were slate miners expose to </a:t>
            </a:r>
            <a:r>
              <a:rPr lang="en-US" dirty="0" err="1" smtClean="0"/>
              <a:t>respirable</a:t>
            </a:r>
            <a:r>
              <a:rPr lang="en-US" dirty="0" smtClean="0"/>
              <a:t> </a:t>
            </a:r>
            <a:r>
              <a:rPr lang="en-US" dirty="0" err="1" smtClean="0"/>
              <a:t>crystaline</a:t>
            </a:r>
            <a:r>
              <a:rPr lang="en-US" dirty="0" smtClean="0"/>
              <a:t> silica and 529 were unexposed non miners. Result shows COPD was more common in miners(n=213,33%) than non miners(n=120,26%). After adjustment for smoking slate miners were associated with reduction of FEV1 and FVC and increase risk of COPD which is independent of smoking status (</a:t>
            </a:r>
            <a:r>
              <a:rPr lang="en-US" dirty="0" err="1" smtClean="0"/>
              <a:t>C.J.Reynolds</a:t>
            </a:r>
            <a:r>
              <a:rPr lang="en-US" dirty="0" smtClean="0"/>
              <a:t> et al., 2016).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Stone quarry is an important one among the industries that make the workers more prone to silica exposure. There are more than eight hundred stone quarries in </a:t>
            </a:r>
            <a:r>
              <a:rPr lang="en-US" dirty="0" err="1" smtClean="0"/>
              <a:t>Sylhet</a:t>
            </a:r>
            <a:r>
              <a:rPr lang="en-US" dirty="0" smtClean="0"/>
              <a:t>, mainly distributed in </a:t>
            </a:r>
            <a:r>
              <a:rPr lang="en-US" dirty="0" err="1" smtClean="0"/>
              <a:t>Bholaganj</a:t>
            </a:r>
            <a:r>
              <a:rPr lang="en-US" dirty="0" smtClean="0"/>
              <a:t> of </a:t>
            </a:r>
            <a:r>
              <a:rPr lang="en-US" dirty="0" err="1" smtClean="0"/>
              <a:t>Companiganj</a:t>
            </a:r>
            <a:r>
              <a:rPr lang="en-US" dirty="0" smtClean="0"/>
              <a:t> </a:t>
            </a:r>
            <a:r>
              <a:rPr lang="en-US" dirty="0" err="1" smtClean="0"/>
              <a:t>upazilla</a:t>
            </a:r>
            <a:r>
              <a:rPr lang="en-US" dirty="0" smtClean="0"/>
              <a:t> and </a:t>
            </a:r>
            <a:r>
              <a:rPr lang="en-US" dirty="0" err="1" smtClean="0"/>
              <a:t>Jaflong</a:t>
            </a:r>
            <a:r>
              <a:rPr lang="en-US" dirty="0" smtClean="0"/>
              <a:t> of </a:t>
            </a:r>
            <a:r>
              <a:rPr lang="en-US" dirty="0" err="1" smtClean="0"/>
              <a:t>Gowainghat</a:t>
            </a:r>
            <a:r>
              <a:rPr lang="en-US" dirty="0" smtClean="0"/>
              <a:t> </a:t>
            </a:r>
            <a:r>
              <a:rPr lang="en-US" dirty="0" err="1" smtClean="0"/>
              <a:t>upazilla</a:t>
            </a:r>
            <a:r>
              <a:rPr lang="en-US" dirty="0" smtClean="0"/>
              <a:t> which roughly employ more than one </a:t>
            </a:r>
            <a:r>
              <a:rPr lang="en-US" dirty="0" err="1" smtClean="0"/>
              <a:t>lac</a:t>
            </a:r>
            <a:r>
              <a:rPr lang="en-US" dirty="0" smtClean="0"/>
              <a:t> workers (</a:t>
            </a:r>
            <a:r>
              <a:rPr lang="en-US" dirty="0" err="1" smtClean="0"/>
              <a:t>Selim</a:t>
            </a:r>
            <a:r>
              <a:rPr lang="en-US" dirty="0" smtClean="0"/>
              <a:t> and Ali,2017).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solidFill>
                  <a:schemeClr val="tx1"/>
                </a:solidFill>
              </a:rPr>
              <a:t>    </a:t>
            </a:r>
            <a:r>
              <a:rPr lang="en-US" dirty="0" smtClean="0"/>
              <a:t>But even with such large number of employees, stone quarrying remains an unorganized sector of industry. </a:t>
            </a:r>
          </a:p>
          <a:p>
            <a:pPr algn="just">
              <a:buNone/>
            </a:pPr>
            <a:r>
              <a:rPr lang="en-US" dirty="0" smtClean="0">
                <a:solidFill>
                  <a:schemeClr val="tx1"/>
                </a:solidFill>
              </a:rPr>
              <a:t>    Considering the fact that quarry industry has become one of the major employers of </a:t>
            </a:r>
            <a:r>
              <a:rPr lang="en-US" dirty="0" err="1" smtClean="0">
                <a:solidFill>
                  <a:schemeClr val="tx1"/>
                </a:solidFill>
              </a:rPr>
              <a:t>labour</a:t>
            </a:r>
            <a:r>
              <a:rPr lang="en-US" dirty="0" smtClean="0">
                <a:solidFill>
                  <a:schemeClr val="tx1"/>
                </a:solidFill>
              </a:rPr>
              <a:t> in </a:t>
            </a:r>
            <a:r>
              <a:rPr lang="en-US" dirty="0" err="1" smtClean="0">
                <a:solidFill>
                  <a:schemeClr val="tx1"/>
                </a:solidFill>
              </a:rPr>
              <a:t>Bholaganj</a:t>
            </a:r>
            <a:r>
              <a:rPr lang="en-US" dirty="0" smtClean="0">
                <a:solidFill>
                  <a:schemeClr val="tx1"/>
                </a:solidFill>
              </a:rPr>
              <a:t> and </a:t>
            </a:r>
            <a:r>
              <a:rPr lang="en-US" dirty="0" err="1" smtClean="0">
                <a:solidFill>
                  <a:schemeClr val="tx1"/>
                </a:solidFill>
              </a:rPr>
              <a:t>Jaflong</a:t>
            </a:r>
            <a:r>
              <a:rPr lang="en-US" dirty="0" smtClean="0">
                <a:solidFill>
                  <a:schemeClr val="tx1"/>
                </a:solidFill>
              </a:rPr>
              <a:t>, this study aims to determine the association of occupational exposure to silica dust with COPD among stone quarry workers of that area. </a:t>
            </a:r>
          </a:p>
          <a:p>
            <a:pPr algn="just"/>
            <a:endParaRPr lang="en-US" dirty="0" smtClean="0">
              <a:solidFill>
                <a:schemeClr val="tx1"/>
              </a:solidFill>
            </a:endParaRP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This study will also document the availability of health care facilities and safety measures at the site as ways of minimizing occupational health hazards associated with stone quarrying.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lstStyle/>
          <a:p>
            <a:pPr algn="just">
              <a:buNone/>
            </a:pPr>
            <a:r>
              <a:rPr lang="en-US" dirty="0" smtClean="0"/>
              <a:t>    Rapid industrialization, requiring heavy supplies of construction material like stones, bricks, cement producing silica dust in health endangering amounts. Cigarette smoking, lack of protective measures against silica dust inhalation and long hours of daily exposure are all adding significantly to the problem.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The workplace health hazard are an important public health issue and are avoidable through preventable intervention in the workplace. Although the developed nations have taken few steps forward to ensure safe and healthful working conditions by setting and enforcing standards, Bangladesh is still lagging behind.  </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Despite the fact that stone quarry industry has been the main way of earning livelihood for thousands of people in </a:t>
            </a:r>
            <a:r>
              <a:rPr lang="en-US" dirty="0" err="1" smtClean="0"/>
              <a:t>Sylhet</a:t>
            </a:r>
            <a:r>
              <a:rPr lang="en-US" dirty="0" smtClean="0"/>
              <a:t>, the occupation quite understandably posing some health risks too for the employees working there.</a:t>
            </a:r>
          </a:p>
          <a:p>
            <a:pPr algn="just">
              <a:buNone/>
            </a:pPr>
            <a:endParaRPr lang="en-US" dirty="0" smtClean="0"/>
          </a:p>
          <a:p>
            <a:pPr algn="just">
              <a:buNone/>
            </a:pPr>
            <a:r>
              <a:rPr lang="en-US" dirty="0" smtClean="0"/>
              <a:t>     Silica dust, being the most abundant particulate substance in the air of quarry areas, is likely to causing the chronic obstructive pulmonary diseases. </a:t>
            </a:r>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Rationale(cont.)</a:t>
            </a:r>
            <a:endParaRPr lang="en-US" dirty="0"/>
          </a:p>
        </p:txBody>
      </p:sp>
      <p:sp>
        <p:nvSpPr>
          <p:cNvPr id="3" name="Content Placeholder 2"/>
          <p:cNvSpPr>
            <a:spLocks noGrp="1"/>
          </p:cNvSpPr>
          <p:nvPr>
            <p:ph idx="1"/>
          </p:nvPr>
        </p:nvSpPr>
        <p:spPr/>
        <p:txBody>
          <a:bodyPr/>
          <a:lstStyle/>
          <a:p>
            <a:pPr algn="just">
              <a:buNone/>
            </a:pPr>
            <a:r>
              <a:rPr lang="en-US" dirty="0" smtClean="0"/>
              <a:t>    The purpose of this study is to ascertain the association between prolonged exposure to silica dust and COPD among the stone quarry workers of </a:t>
            </a:r>
            <a:r>
              <a:rPr lang="en-US" dirty="0" err="1" smtClean="0"/>
              <a:t>sylhet</a:t>
            </a:r>
            <a:r>
              <a:rPr lang="en-US" dirty="0" smtClean="0"/>
              <a:t>. The findings of this study will be beneficial in policy making and enforcing proper legislative measures, so that the health hazards of the quarry workers can be minimized in the future.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Investigator</a:t>
            </a:r>
            <a:endParaRPr lang="en-US" dirty="0"/>
          </a:p>
        </p:txBody>
      </p:sp>
      <p:sp>
        <p:nvSpPr>
          <p:cNvPr id="3" name="Content Placeholder 2"/>
          <p:cNvSpPr>
            <a:spLocks noGrp="1"/>
          </p:cNvSpPr>
          <p:nvPr>
            <p:ph idx="1"/>
          </p:nvPr>
        </p:nvSpPr>
        <p:spPr/>
        <p:txBody>
          <a:bodyPr/>
          <a:lstStyle/>
          <a:p>
            <a:pPr algn="ctr">
              <a:buNone/>
            </a:pPr>
            <a:r>
              <a:rPr lang="en-US" dirty="0" smtClean="0"/>
              <a:t>   Dr. Md. </a:t>
            </a:r>
            <a:r>
              <a:rPr lang="en-US" dirty="0" err="1" smtClean="0"/>
              <a:t>Sadequr</a:t>
            </a:r>
            <a:r>
              <a:rPr lang="en-US" dirty="0" smtClean="0"/>
              <a:t> </a:t>
            </a:r>
            <a:r>
              <a:rPr lang="en-US" dirty="0" err="1" smtClean="0"/>
              <a:t>Rahman</a:t>
            </a:r>
            <a:endParaRPr lang="en-US" dirty="0" smtClean="0"/>
          </a:p>
          <a:p>
            <a:pPr algn="ctr">
              <a:buNone/>
            </a:pPr>
            <a:r>
              <a:rPr lang="en-US" dirty="0" smtClean="0"/>
              <a:t>   Resident(phase-B), Internal Medicine</a:t>
            </a:r>
          </a:p>
          <a:p>
            <a:pPr algn="ctr">
              <a:buNone/>
            </a:pPr>
            <a:r>
              <a:rPr lang="en-US" dirty="0" smtClean="0">
                <a:solidFill>
                  <a:schemeClr val="tx1"/>
                </a:solidFill>
              </a:rPr>
              <a:t>   </a:t>
            </a: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r>
              <a:rPr lang="en-US" dirty="0" smtClean="0">
                <a:solidFill>
                  <a:schemeClr val="tx1"/>
                </a:solidFill>
              </a:rPr>
              <a:t>.</a:t>
            </a:r>
          </a:p>
          <a:p>
            <a:pPr algn="ct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algn="just">
              <a:buNone/>
            </a:pPr>
            <a:r>
              <a:rPr lang="en-US" dirty="0" smtClean="0"/>
              <a:t>    Is silica dust responsible for COPD irrespective of smoking?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algn="just"/>
            <a:r>
              <a:rPr lang="en-US" dirty="0" smtClean="0"/>
              <a:t>COPD can be caused by silica dust only irrespective of smoking.</a:t>
            </a:r>
          </a:p>
          <a:p>
            <a:pPr algn="just"/>
            <a:r>
              <a:rPr lang="en-US" dirty="0" smtClean="0"/>
              <a:t>Silica dust act synergistically with smoking causing the chronic obstructive pulmonary diseases(COPD).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gn="just">
              <a:buNone/>
            </a:pPr>
            <a:r>
              <a:rPr lang="en-US" b="1" dirty="0" smtClean="0"/>
              <a:t> General Objective:</a:t>
            </a:r>
          </a:p>
          <a:p>
            <a:pPr algn="just">
              <a:buNone/>
            </a:pPr>
            <a:r>
              <a:rPr lang="en-US" dirty="0" smtClean="0"/>
              <a:t>   To see the association between silica dust exposure and COPD among the stone quarry workers of </a:t>
            </a:r>
            <a:r>
              <a:rPr lang="en-US" dirty="0" err="1" smtClean="0"/>
              <a:t>sylhet</a:t>
            </a:r>
            <a:r>
              <a:rPr lang="en-US" dirty="0" smtClean="0"/>
              <a:t>.</a:t>
            </a:r>
          </a:p>
          <a:p>
            <a:pPr algn="just"/>
            <a:endParaRPr lang="en-US" b="1" dirty="0" smtClean="0"/>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Objectives(cont.)</a:t>
            </a:r>
            <a:endParaRPr lang="en-US" dirty="0"/>
          </a:p>
        </p:txBody>
      </p:sp>
      <p:sp>
        <p:nvSpPr>
          <p:cNvPr id="3" name="Content Placeholder 2"/>
          <p:cNvSpPr>
            <a:spLocks noGrp="1"/>
          </p:cNvSpPr>
          <p:nvPr>
            <p:ph idx="1"/>
          </p:nvPr>
        </p:nvSpPr>
        <p:spPr/>
        <p:txBody>
          <a:bodyPr>
            <a:normAutofit lnSpcReduction="10000"/>
          </a:bodyPr>
          <a:lstStyle/>
          <a:p>
            <a:pPr marL="342900" lvl="4" indent="-342900" algn="just">
              <a:buNone/>
            </a:pPr>
            <a:r>
              <a:rPr lang="en-US" sz="3200" dirty="0" smtClean="0"/>
              <a:t> </a:t>
            </a:r>
            <a:r>
              <a:rPr lang="en-US" sz="3200" b="1" dirty="0" smtClean="0"/>
              <a:t>Specific Objectives:</a:t>
            </a:r>
          </a:p>
          <a:p>
            <a:pPr marL="342900" lvl="4" indent="-342900" algn="just">
              <a:buFont typeface="Wingdings" pitchFamily="2" charset="2"/>
              <a:buChar char="Ø"/>
            </a:pPr>
            <a:r>
              <a:rPr lang="en-US" sz="3200" dirty="0" smtClean="0"/>
              <a:t> To establish the diagnosis of COPD by </a:t>
            </a:r>
            <a:r>
              <a:rPr lang="en-US" sz="3200" dirty="0" err="1" smtClean="0"/>
              <a:t>compitable</a:t>
            </a:r>
            <a:r>
              <a:rPr lang="en-US" sz="3200" dirty="0" smtClean="0"/>
              <a:t> history and </a:t>
            </a:r>
            <a:r>
              <a:rPr lang="en-US" sz="3200" dirty="0" err="1" smtClean="0"/>
              <a:t>spirometry</a:t>
            </a:r>
            <a:r>
              <a:rPr lang="en-US" sz="3200" dirty="0" smtClean="0"/>
              <a:t>.</a:t>
            </a:r>
          </a:p>
          <a:p>
            <a:pPr marL="342900" lvl="4" indent="-342900" algn="just">
              <a:buFont typeface="Wingdings" pitchFamily="2" charset="2"/>
              <a:buChar char="Ø"/>
            </a:pPr>
            <a:r>
              <a:rPr lang="en-US" sz="3200" dirty="0" smtClean="0"/>
              <a:t>To see the </a:t>
            </a:r>
            <a:r>
              <a:rPr lang="en-US" sz="3200" dirty="0" err="1" smtClean="0"/>
              <a:t>prevelance</a:t>
            </a:r>
            <a:r>
              <a:rPr lang="en-US" sz="3200" dirty="0" smtClean="0"/>
              <a:t> of COPD among the non smokers exposed to silica dust.</a:t>
            </a:r>
          </a:p>
          <a:p>
            <a:pPr marL="342900" lvl="4" indent="-342900" algn="just">
              <a:buFont typeface="Wingdings" pitchFamily="2" charset="2"/>
              <a:buChar char="Ø"/>
            </a:pPr>
            <a:r>
              <a:rPr lang="en-US" sz="3200" dirty="0" smtClean="0"/>
              <a:t>To see the </a:t>
            </a:r>
            <a:r>
              <a:rPr lang="en-US" sz="3200" dirty="0" err="1" smtClean="0"/>
              <a:t>prevelance</a:t>
            </a:r>
            <a:r>
              <a:rPr lang="en-US" sz="3200" dirty="0" smtClean="0"/>
              <a:t> of COPD among the smokers exposed to silica dust .</a:t>
            </a:r>
          </a:p>
          <a:p>
            <a:pPr marL="342900" lvl="4" indent="-342900" algn="just">
              <a:buFont typeface="Wingdings" pitchFamily="2" charset="2"/>
              <a:buChar char="Ø"/>
            </a:pPr>
            <a:r>
              <a:rPr lang="en-US" sz="3200" dirty="0" smtClean="0"/>
              <a:t>To assess the severity of COPD by GOLD severity scale 2008.</a:t>
            </a:r>
          </a:p>
          <a:p>
            <a:pPr marL="342900" lvl="4" indent="-342900" algn="just">
              <a:buNone/>
            </a:pPr>
            <a:endParaRPr lang="en-US" sz="3200" dirty="0" smtClean="0"/>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b="1" dirty="0" smtClean="0"/>
              <a:t>   Study setting / place of study: </a:t>
            </a:r>
          </a:p>
          <a:p>
            <a:pPr algn="just">
              <a:buNone/>
            </a:pPr>
            <a:r>
              <a:rPr lang="en-US" b="1" dirty="0" smtClean="0"/>
              <a:t>    </a:t>
            </a:r>
            <a:r>
              <a:rPr lang="en-US" dirty="0" smtClean="0"/>
              <a:t>The stone quarries of </a:t>
            </a:r>
            <a:r>
              <a:rPr lang="en-US" dirty="0" err="1" smtClean="0"/>
              <a:t>Companiganj</a:t>
            </a:r>
            <a:r>
              <a:rPr lang="en-US" dirty="0" smtClean="0"/>
              <a:t> and </a:t>
            </a:r>
            <a:r>
              <a:rPr lang="en-US" dirty="0" err="1" smtClean="0"/>
              <a:t>Gowainghat</a:t>
            </a:r>
            <a:r>
              <a:rPr lang="en-US" dirty="0" smtClean="0"/>
              <a:t> </a:t>
            </a:r>
            <a:r>
              <a:rPr lang="en-US" dirty="0" err="1" smtClean="0"/>
              <a:t>upazilla</a:t>
            </a:r>
            <a:r>
              <a:rPr lang="en-US" dirty="0" smtClean="0"/>
              <a:t>, </a:t>
            </a:r>
            <a:r>
              <a:rPr lang="en-US" dirty="0" err="1" smtClean="0"/>
              <a:t>Sylhet</a:t>
            </a:r>
            <a:r>
              <a:rPr lang="en-US" dirty="0" smtClean="0"/>
              <a:t> .</a:t>
            </a:r>
          </a:p>
          <a:p>
            <a:pPr algn="just"/>
            <a:endParaRPr lang="en-US" b="1" dirty="0" smtClean="0"/>
          </a:p>
          <a:p>
            <a:pPr algn="just">
              <a:buNone/>
            </a:pPr>
            <a:r>
              <a:rPr lang="en-US" b="1" dirty="0" smtClean="0"/>
              <a:t>  Study period:</a:t>
            </a:r>
          </a:p>
          <a:p>
            <a:pPr algn="just">
              <a:buNone/>
            </a:pPr>
            <a:r>
              <a:rPr lang="en-US" dirty="0" smtClean="0"/>
              <a:t>  one year after acceptance of the protocol.</a:t>
            </a:r>
          </a:p>
          <a:p>
            <a:pPr algn="just"/>
            <a:endParaRPr lang="en-US" dirty="0" smtClean="0"/>
          </a:p>
          <a:p>
            <a:pPr algn="just">
              <a:buNone/>
            </a:pPr>
            <a:r>
              <a:rPr lang="en-US" b="1" dirty="0" smtClean="0"/>
              <a:t>  Study design: </a:t>
            </a:r>
          </a:p>
          <a:p>
            <a:pPr algn="just">
              <a:buNone/>
            </a:pPr>
            <a:r>
              <a:rPr lang="en-US" dirty="0" smtClean="0"/>
              <a:t>  Cross sectional observational study</a:t>
            </a:r>
          </a:p>
          <a:p>
            <a:pPr algn="just">
              <a:buNone/>
            </a:pPr>
            <a:r>
              <a:rPr lang="en-US" dirty="0" smtClean="0"/>
              <a:t>   </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normAutofit/>
          </a:bodyPr>
          <a:lstStyle/>
          <a:p>
            <a:pPr algn="just">
              <a:buNone/>
            </a:pPr>
            <a:r>
              <a:rPr lang="en-US" b="1" dirty="0" smtClean="0"/>
              <a:t> Target population</a:t>
            </a:r>
            <a:r>
              <a:rPr lang="en-US" dirty="0" smtClean="0"/>
              <a:t>: All stone quarry workers of </a:t>
            </a:r>
            <a:r>
              <a:rPr lang="en-US" dirty="0" err="1" smtClean="0"/>
              <a:t>sylhet</a:t>
            </a:r>
            <a:r>
              <a:rPr lang="en-US" dirty="0" smtClean="0"/>
              <a:t>.  </a:t>
            </a:r>
          </a:p>
          <a:p>
            <a:pPr algn="just">
              <a:buNone/>
            </a:pPr>
            <a:r>
              <a:rPr lang="en-US" b="1" dirty="0" smtClean="0"/>
              <a:t> Study population</a:t>
            </a:r>
            <a:r>
              <a:rPr lang="en-US" dirty="0" smtClean="0"/>
              <a:t>: Target population fulfilling the inclusion criteria within the study period.</a:t>
            </a:r>
          </a:p>
          <a:p>
            <a:pPr algn="just">
              <a:buNone/>
            </a:pPr>
            <a:r>
              <a:rPr lang="en-US" b="1" dirty="0" smtClean="0"/>
              <a:t> Sampling method:</a:t>
            </a:r>
          </a:p>
          <a:p>
            <a:pPr algn="just">
              <a:buNone/>
            </a:pPr>
            <a:r>
              <a:rPr lang="en-US" dirty="0" smtClean="0"/>
              <a:t> 	Convenient  sampling.</a:t>
            </a:r>
          </a:p>
          <a:p>
            <a:pPr algn="just">
              <a:buNone/>
            </a:pPr>
            <a:r>
              <a:rPr lang="en-US" b="1" dirty="0" smtClean="0"/>
              <a:t>Sample Size:</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normAutofit fontScale="55000" lnSpcReduction="20000"/>
          </a:bodyPr>
          <a:lstStyle/>
          <a:p>
            <a:pPr>
              <a:buNone/>
              <a:defRPr/>
            </a:pPr>
            <a:r>
              <a:rPr lang="en-US" dirty="0" smtClean="0"/>
              <a:t> Sample size is calculated using  Cochran's formula considering 5% level of significance,</a:t>
            </a:r>
          </a:p>
          <a:p>
            <a:pPr>
              <a:buNone/>
              <a:defRPr/>
            </a:pPr>
            <a:r>
              <a:rPr lang="en-US" dirty="0" smtClean="0"/>
              <a:t> 5% precision level (permissible error) and prevalence of chronic obstructive</a:t>
            </a:r>
          </a:p>
          <a:p>
            <a:pPr>
              <a:buNone/>
              <a:defRPr/>
            </a:pPr>
            <a:r>
              <a:rPr lang="en-US" dirty="0" smtClean="0"/>
              <a:t>pulmonary diseases among stone quarry workers 13.7% (john dement et al., 2015). </a:t>
            </a:r>
          </a:p>
          <a:p>
            <a:pPr>
              <a:buNone/>
              <a:defRPr/>
            </a:pPr>
            <a:r>
              <a:rPr lang="en-US" dirty="0" smtClean="0"/>
              <a:t>The formula is:     </a:t>
            </a:r>
            <a:r>
              <a:rPr lang="en-US" b="1" dirty="0" smtClean="0"/>
              <a:t>n = Z</a:t>
            </a:r>
            <a:r>
              <a:rPr lang="en-US" b="1" baseline="30000" dirty="0" smtClean="0"/>
              <a:t>2</a:t>
            </a:r>
            <a:r>
              <a:rPr lang="en-US" b="1" dirty="0" smtClean="0"/>
              <a:t> </a:t>
            </a:r>
            <a:r>
              <a:rPr lang="en-US" b="1" dirty="0" err="1" smtClean="0"/>
              <a:t>pq</a:t>
            </a:r>
            <a:r>
              <a:rPr lang="en-US" b="1" dirty="0" smtClean="0"/>
              <a:t> / d</a:t>
            </a:r>
            <a:r>
              <a:rPr lang="en-US" b="1" baseline="30000" dirty="0" smtClean="0"/>
              <a:t>2</a:t>
            </a:r>
            <a:r>
              <a:rPr lang="en-US" b="1" dirty="0" smtClean="0"/>
              <a:t>  </a:t>
            </a:r>
            <a:endParaRPr lang="en-US" dirty="0" smtClean="0"/>
          </a:p>
          <a:p>
            <a:pPr>
              <a:buNone/>
              <a:defRPr/>
            </a:pPr>
            <a:r>
              <a:rPr lang="en-US" dirty="0" smtClean="0"/>
              <a:t>Where, n = estimated sample size</a:t>
            </a:r>
          </a:p>
          <a:p>
            <a:pPr>
              <a:buNone/>
              <a:defRPr/>
            </a:pPr>
            <a:r>
              <a:rPr lang="en-US" dirty="0" smtClean="0"/>
              <a:t>           </a:t>
            </a:r>
            <a:r>
              <a:rPr lang="en-US" baseline="30000" dirty="0" smtClean="0"/>
              <a:t> </a:t>
            </a:r>
            <a:r>
              <a:rPr lang="en-US" dirty="0" smtClean="0"/>
              <a:t>Z = 1.96 (in 95% Confidence Interval)</a:t>
            </a:r>
          </a:p>
          <a:p>
            <a:pPr>
              <a:buNone/>
              <a:defRPr/>
            </a:pPr>
            <a:r>
              <a:rPr lang="en-US" dirty="0" smtClean="0"/>
              <a:t>            p = prevalence, 13.7% (0.137),</a:t>
            </a:r>
          </a:p>
          <a:p>
            <a:pPr>
              <a:buNone/>
              <a:defRPr/>
            </a:pPr>
            <a:r>
              <a:rPr lang="en-US" dirty="0" smtClean="0"/>
              <a:t>            q = 1- 0.12 = 0.88,</a:t>
            </a:r>
          </a:p>
          <a:p>
            <a:pPr>
              <a:buNone/>
              <a:defRPr/>
            </a:pPr>
            <a:r>
              <a:rPr lang="en-US" dirty="0" smtClean="0"/>
              <a:t>            d = permissible error, 5% (0.05)</a:t>
            </a:r>
          </a:p>
          <a:p>
            <a:pPr>
              <a:buNone/>
              <a:defRPr/>
            </a:pPr>
            <a:r>
              <a:rPr lang="en-US" dirty="0" smtClean="0"/>
              <a:t> </a:t>
            </a:r>
          </a:p>
          <a:p>
            <a:pPr>
              <a:buNone/>
              <a:defRPr/>
            </a:pPr>
            <a:r>
              <a:rPr lang="en-US" dirty="0" smtClean="0"/>
              <a:t>                                     (1.96)</a:t>
            </a:r>
            <a:r>
              <a:rPr lang="en-US" baseline="30000" dirty="0" smtClean="0"/>
              <a:t>2  </a:t>
            </a:r>
            <a:r>
              <a:rPr lang="en-US" dirty="0" smtClean="0"/>
              <a:t>x  0.137  x  0.88</a:t>
            </a:r>
          </a:p>
          <a:p>
            <a:pPr>
              <a:buNone/>
              <a:defRPr/>
            </a:pPr>
            <a:r>
              <a:rPr lang="en-US" dirty="0" err="1" smtClean="0"/>
              <a:t>So,sample</a:t>
            </a:r>
            <a:r>
              <a:rPr lang="en-US" dirty="0" smtClean="0"/>
              <a:t> size (n) =   -------------------------</a:t>
            </a:r>
          </a:p>
          <a:p>
            <a:pPr>
              <a:buNone/>
              <a:defRPr/>
            </a:pPr>
            <a:r>
              <a:rPr lang="en-US" dirty="0" smtClean="0"/>
              <a:t>                                              (0.05)</a:t>
            </a:r>
            <a:r>
              <a:rPr lang="en-US" baseline="30000" dirty="0" smtClean="0"/>
              <a:t>2</a:t>
            </a:r>
            <a:endParaRPr lang="en-US" dirty="0" smtClean="0"/>
          </a:p>
          <a:p>
            <a:pPr>
              <a:buNone/>
              <a:defRPr/>
            </a:pPr>
            <a:r>
              <a:rPr lang="en-US" dirty="0" smtClean="0"/>
              <a:t> </a:t>
            </a:r>
          </a:p>
          <a:p>
            <a:pPr>
              <a:buNone/>
              <a:defRPr/>
            </a:pPr>
            <a:r>
              <a:rPr lang="en-US" dirty="0" smtClean="0"/>
              <a:t>		         = 184 </a:t>
            </a:r>
          </a:p>
          <a:p>
            <a:pPr>
              <a:buNone/>
              <a:defRPr/>
            </a:pPr>
            <a:r>
              <a:rPr lang="en-US" dirty="0" smtClean="0"/>
              <a:t>Calculated sample size is 184 but in this study 200 samples will be taken.</a:t>
            </a:r>
          </a:p>
          <a:p>
            <a:pPr>
              <a:buNone/>
              <a:defRPr/>
            </a:pPr>
            <a:endParaRPr lang="en-US" b="1"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criteria</a:t>
            </a:r>
            <a:endParaRPr lang="en-US" dirty="0"/>
          </a:p>
        </p:txBody>
      </p:sp>
      <p:sp>
        <p:nvSpPr>
          <p:cNvPr id="3" name="Content Placeholder 2"/>
          <p:cNvSpPr>
            <a:spLocks noGrp="1"/>
          </p:cNvSpPr>
          <p:nvPr>
            <p:ph idx="1"/>
          </p:nvPr>
        </p:nvSpPr>
        <p:spPr/>
        <p:txBody>
          <a:bodyPr/>
          <a:lstStyle/>
          <a:p>
            <a:pPr algn="just">
              <a:buFont typeface="Arial" charset="0"/>
              <a:buChar char="•"/>
            </a:pPr>
            <a:r>
              <a:rPr lang="en-US" dirty="0" smtClean="0"/>
              <a:t>Workers in the age range of 25 years to 60                years.</a:t>
            </a:r>
          </a:p>
          <a:p>
            <a:pPr algn="just">
              <a:buFont typeface="Arial" charset="0"/>
              <a:buChar char="•"/>
            </a:pPr>
            <a:r>
              <a:rPr lang="en-US" dirty="0" smtClean="0"/>
              <a:t>Workers who have been working for at least five years in the quarry.</a:t>
            </a:r>
          </a:p>
          <a:p>
            <a:pPr algn="just">
              <a:buFont typeface="Arial" charset="0"/>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a:t>
            </a:r>
            <a:endParaRPr lang="en-US" dirty="0"/>
          </a:p>
        </p:txBody>
      </p:sp>
      <p:sp>
        <p:nvSpPr>
          <p:cNvPr id="3" name="Content Placeholder 2"/>
          <p:cNvSpPr>
            <a:spLocks noGrp="1"/>
          </p:cNvSpPr>
          <p:nvPr>
            <p:ph idx="1"/>
          </p:nvPr>
        </p:nvSpPr>
        <p:spPr/>
        <p:txBody>
          <a:bodyPr/>
          <a:lstStyle/>
          <a:p>
            <a:pPr algn="just"/>
            <a:r>
              <a:rPr lang="en-US" dirty="0" smtClean="0"/>
              <a:t>Workers with history of lung disease even before they started working at the quarry.</a:t>
            </a:r>
          </a:p>
          <a:p>
            <a:pPr algn="just"/>
            <a:r>
              <a:rPr lang="en-US" dirty="0" smtClean="0"/>
              <a:t>Workers who are not interested to participate in the study.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Autofit/>
          </a:bodyPr>
          <a:lstStyle/>
          <a:p>
            <a:pPr algn="just"/>
            <a:r>
              <a:rPr lang="en-US" sz="2900" dirty="0" smtClean="0"/>
              <a:t> </a:t>
            </a:r>
            <a:r>
              <a:rPr lang="en-US" sz="2900" u="sng" dirty="0" smtClean="0"/>
              <a:t>Main outcome variable:</a:t>
            </a:r>
          </a:p>
          <a:p>
            <a:pPr algn="just">
              <a:buNone/>
            </a:pPr>
            <a:r>
              <a:rPr lang="en-US" sz="2900" dirty="0" smtClean="0"/>
              <a:t>     association of silica dust with COPD.</a:t>
            </a:r>
          </a:p>
          <a:p>
            <a:pPr algn="just"/>
            <a:r>
              <a:rPr lang="en-US" sz="2900" u="sng" dirty="0" smtClean="0"/>
              <a:t>  Confounding variables:</a:t>
            </a:r>
          </a:p>
          <a:p>
            <a:pPr algn="just">
              <a:buNone/>
            </a:pPr>
            <a:r>
              <a:rPr lang="en-US" sz="2900" dirty="0" smtClean="0"/>
              <a:t>    1. Duration of Smoking </a:t>
            </a:r>
          </a:p>
          <a:p>
            <a:pPr algn="just">
              <a:buNone/>
            </a:pPr>
            <a:r>
              <a:rPr lang="en-US" sz="2900" dirty="0" smtClean="0"/>
              <a:t>    2. Length of service </a:t>
            </a:r>
          </a:p>
          <a:p>
            <a:pPr algn="just">
              <a:buNone/>
            </a:pPr>
            <a:r>
              <a:rPr lang="en-US" sz="2900" dirty="0" smtClean="0"/>
              <a:t>    3. Use of biomass fuel in cooking</a:t>
            </a:r>
          </a:p>
          <a:p>
            <a:pPr algn="just">
              <a:buNone/>
            </a:pPr>
            <a:r>
              <a:rPr lang="en-US" sz="2900" dirty="0" smtClean="0"/>
              <a:t>    4. low birth weight</a:t>
            </a:r>
          </a:p>
          <a:p>
            <a:pPr algn="just">
              <a:buNone/>
            </a:pPr>
            <a:r>
              <a:rPr lang="en-US" sz="2900" dirty="0" smtClean="0"/>
              <a:t>    5. low </a:t>
            </a:r>
            <a:r>
              <a:rPr lang="en-US" sz="2900" dirty="0" err="1" smtClean="0"/>
              <a:t>soscioeconomic</a:t>
            </a:r>
            <a:r>
              <a:rPr lang="en-US" sz="2900" dirty="0" smtClean="0"/>
              <a:t> condition.</a:t>
            </a:r>
          </a:p>
          <a:p>
            <a:pPr algn="just">
              <a:buNone/>
            </a:pPr>
            <a:r>
              <a:rPr lang="en-US" sz="29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a:t>
            </a:r>
            <a:endParaRPr lang="en-US" dirty="0"/>
          </a:p>
        </p:txBody>
      </p:sp>
      <p:sp>
        <p:nvSpPr>
          <p:cNvPr id="3" name="Content Placeholder 2"/>
          <p:cNvSpPr>
            <a:spLocks noGrp="1"/>
          </p:cNvSpPr>
          <p:nvPr>
            <p:ph idx="1"/>
          </p:nvPr>
        </p:nvSpPr>
        <p:spPr/>
        <p:txBody>
          <a:bodyPr/>
          <a:lstStyle/>
          <a:p>
            <a:pPr algn="ctr">
              <a:buNone/>
            </a:pPr>
            <a:r>
              <a:rPr lang="en-US" dirty="0" err="1" smtClean="0"/>
              <a:t>Prof.Dr.A.F.M.Nazmul</a:t>
            </a:r>
            <a:r>
              <a:rPr lang="en-US" dirty="0" smtClean="0"/>
              <a:t> Islam</a:t>
            </a:r>
          </a:p>
          <a:p>
            <a:pPr algn="ctr">
              <a:buNone/>
            </a:pPr>
            <a:r>
              <a:rPr lang="en-US" dirty="0" smtClean="0"/>
              <a:t>Professor and Head</a:t>
            </a:r>
          </a:p>
          <a:p>
            <a:pPr algn="ctr">
              <a:buNone/>
            </a:pPr>
            <a:r>
              <a:rPr lang="en-US" dirty="0" smtClean="0"/>
              <a:t>Department of Medicine</a:t>
            </a:r>
          </a:p>
          <a:p>
            <a:pPr algn="ctr">
              <a:buNone/>
            </a:pP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endParaRPr lang="en-US" dirty="0" smtClean="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of data collection:</a:t>
            </a:r>
            <a:endParaRPr lang="en-US" dirty="0"/>
          </a:p>
        </p:txBody>
      </p:sp>
      <p:sp>
        <p:nvSpPr>
          <p:cNvPr id="3" name="Content Placeholder 2"/>
          <p:cNvSpPr>
            <a:spLocks noGrp="1"/>
          </p:cNvSpPr>
          <p:nvPr>
            <p:ph idx="1"/>
          </p:nvPr>
        </p:nvSpPr>
        <p:spPr/>
        <p:txBody>
          <a:bodyPr>
            <a:noAutofit/>
          </a:bodyPr>
          <a:lstStyle/>
          <a:p>
            <a:pPr algn="just"/>
            <a:r>
              <a:rPr lang="en-US" sz="2800" dirty="0" smtClean="0"/>
              <a:t>This study will be conducted on the stone quarries of </a:t>
            </a:r>
            <a:r>
              <a:rPr lang="en-US" sz="2800" dirty="0" err="1" smtClean="0"/>
              <a:t>sylhet</a:t>
            </a:r>
            <a:r>
              <a:rPr lang="en-US" sz="2800" dirty="0" smtClean="0"/>
              <a:t>, specifically on the quarries that have stone crusher machines. </a:t>
            </a:r>
          </a:p>
          <a:p>
            <a:pPr algn="just"/>
            <a:r>
              <a:rPr lang="en-US" sz="2800" dirty="0" smtClean="0"/>
              <a:t>Total 10 visits will be made. On each visit, data will be collected from 20 respondents.</a:t>
            </a:r>
          </a:p>
          <a:p>
            <a:pPr algn="just"/>
            <a:r>
              <a:rPr lang="en-US" sz="2800" dirty="0" smtClean="0"/>
              <a:t>Prior to each day of data collection an advocacy meeting will be arranged with the local elites and the respective industry owner. They’ll be informed in detail about the study and permission will be taken. An announcement will also be made on the day before data collection in the quarry area.</a:t>
            </a:r>
          </a:p>
          <a:p>
            <a:pPr algn="just">
              <a:buNone/>
            </a:pPr>
            <a:endParaRPr lang="en-US" sz="2800" dirty="0" smtClean="0"/>
          </a:p>
          <a:p>
            <a:pPr algn="just">
              <a:lnSpc>
                <a:spcPct val="90000"/>
              </a:lnSpc>
            </a:pPr>
            <a:endParaRPr lang="en-US" sz="2800" dirty="0" smtClean="0"/>
          </a:p>
          <a:p>
            <a:pPr algn="just"/>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a:t>
            </a:r>
            <a:r>
              <a:rPr lang="en-US" sz="3600" dirty="0" smtClean="0"/>
              <a:t>cont.)</a:t>
            </a:r>
            <a:endParaRPr lang="en-US" sz="3600" dirty="0"/>
          </a:p>
        </p:txBody>
      </p:sp>
      <p:sp>
        <p:nvSpPr>
          <p:cNvPr id="3" name="Content Placeholder 2"/>
          <p:cNvSpPr>
            <a:spLocks noGrp="1"/>
          </p:cNvSpPr>
          <p:nvPr>
            <p:ph idx="1"/>
          </p:nvPr>
        </p:nvSpPr>
        <p:spPr/>
        <p:txBody>
          <a:bodyPr>
            <a:normAutofit/>
          </a:bodyPr>
          <a:lstStyle/>
          <a:p>
            <a:pPr algn="just"/>
            <a:r>
              <a:rPr lang="en-US" sz="3000" dirty="0" smtClean="0"/>
              <a:t>After relevant history taking ,workers fulfilling the inclusion criteria will be informed about the study goals. Among them who’ll agree to participate voluntarily, will be taken as samples.</a:t>
            </a:r>
          </a:p>
          <a:p>
            <a:pPr algn="just"/>
            <a:r>
              <a:rPr lang="en-US" sz="3000" dirty="0" smtClean="0"/>
              <a:t>Informed written consent will be taken from the respondents.</a:t>
            </a:r>
          </a:p>
          <a:p>
            <a:pPr algn="just"/>
            <a:r>
              <a:rPr lang="en-US" sz="3000" dirty="0" smtClean="0"/>
              <a:t>Study population will be divided into two group: smoker and non smoker. </a:t>
            </a:r>
          </a:p>
          <a:p>
            <a:pPr algn="just"/>
            <a:endParaRPr lang="en-US" sz="3000" dirty="0" smtClean="0"/>
          </a:p>
          <a:p>
            <a:pPr algn="just"/>
            <a:endParaRPr lang="en-US" sz="3000" dirty="0" smtClean="0"/>
          </a:p>
          <a:p>
            <a:pPr algn="just"/>
            <a:endParaRPr lang="en-US" sz="3000" dirty="0"/>
          </a:p>
        </p:txBody>
      </p:sp>
      <p:sp>
        <p:nvSpPr>
          <p:cNvPr id="4" name="Rectangle 3"/>
          <p:cNvSpPr/>
          <p:nvPr/>
        </p:nvSpPr>
        <p:spPr>
          <a:xfrm>
            <a:off x="2286000" y="685800"/>
            <a:ext cx="184731" cy="369332"/>
          </a:xfrm>
          <a:prstGeom prst="rect">
            <a:avLst/>
          </a:prstGeom>
        </p:spPr>
        <p:txBody>
          <a:bodyPr wrap="none">
            <a:spAutoFit/>
          </a:bodyPr>
          <a:lstStyle/>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a:t>
            </a:r>
            <a:r>
              <a:rPr lang="en-US" sz="3600" dirty="0" smtClean="0"/>
              <a:t>cont.)</a:t>
            </a:r>
            <a:endParaRPr lang="en-US" sz="3600" dirty="0"/>
          </a:p>
        </p:txBody>
      </p:sp>
      <p:sp>
        <p:nvSpPr>
          <p:cNvPr id="3" name="Content Placeholder 2"/>
          <p:cNvSpPr>
            <a:spLocks noGrp="1"/>
          </p:cNvSpPr>
          <p:nvPr>
            <p:ph idx="1"/>
          </p:nvPr>
        </p:nvSpPr>
        <p:spPr/>
        <p:txBody>
          <a:bodyPr>
            <a:normAutofit fontScale="92500" lnSpcReduction="10000"/>
          </a:bodyPr>
          <a:lstStyle/>
          <a:p>
            <a:pPr algn="just">
              <a:lnSpc>
                <a:spcPct val="90000"/>
              </a:lnSpc>
              <a:buFont typeface="Arial" charset="0"/>
              <a:buChar char="•"/>
            </a:pPr>
            <a:r>
              <a:rPr lang="en-US" dirty="0" smtClean="0"/>
              <a:t>Workers will be interviewed face to face using the semi-structured questionnaire.</a:t>
            </a:r>
          </a:p>
          <a:p>
            <a:pPr algn="just">
              <a:lnSpc>
                <a:spcPct val="90000"/>
              </a:lnSpc>
              <a:buFont typeface="Arial" charset="0"/>
              <a:buChar char="•"/>
            </a:pPr>
            <a:r>
              <a:rPr lang="en-US" dirty="0" smtClean="0"/>
              <a:t>Baseline </a:t>
            </a:r>
            <a:r>
              <a:rPr lang="en-US" dirty="0" err="1" smtClean="0"/>
              <a:t>spirometry</a:t>
            </a:r>
            <a:r>
              <a:rPr lang="en-US" dirty="0" smtClean="0"/>
              <a:t> were performed for all the participants of the study. </a:t>
            </a:r>
            <a:r>
              <a:rPr lang="en-US" dirty="0" err="1" smtClean="0"/>
              <a:t>Spirometry</a:t>
            </a:r>
            <a:r>
              <a:rPr lang="en-US" dirty="0" smtClean="0"/>
              <a:t> will be carried out using a calibrated portable </a:t>
            </a:r>
            <a:r>
              <a:rPr lang="en-US" dirty="0" err="1" smtClean="0"/>
              <a:t>spirometer</a:t>
            </a:r>
            <a:r>
              <a:rPr lang="en-US" dirty="0" smtClean="0"/>
              <a:t>.</a:t>
            </a:r>
          </a:p>
          <a:p>
            <a:pPr algn="just">
              <a:lnSpc>
                <a:spcPct val="90000"/>
              </a:lnSpc>
              <a:buFont typeface="Arial" charset="0"/>
              <a:buChar char="•"/>
            </a:pPr>
            <a:r>
              <a:rPr lang="en-US" dirty="0" err="1" smtClean="0"/>
              <a:t>Spirometry</a:t>
            </a:r>
            <a:r>
              <a:rPr lang="en-US" dirty="0" smtClean="0"/>
              <a:t> will be done with participants sitting at ambient temperature and after </a:t>
            </a:r>
            <a:r>
              <a:rPr lang="en-US" dirty="0" err="1" smtClean="0"/>
              <a:t>atleast</a:t>
            </a:r>
            <a:r>
              <a:rPr lang="en-US" dirty="0" smtClean="0"/>
              <a:t> 10 minutes of rest. The subjects will be asked to exhale into the </a:t>
            </a:r>
            <a:r>
              <a:rPr lang="en-US" dirty="0" err="1" smtClean="0"/>
              <a:t>spirometer</a:t>
            </a:r>
            <a:r>
              <a:rPr lang="en-US" dirty="0" smtClean="0"/>
              <a:t> as forcefully as possible after maximum inspiration. </a:t>
            </a:r>
            <a:endParaRPr lang="en-US" b="1" dirty="0" smtClean="0"/>
          </a:p>
          <a:p>
            <a:pPr algn="just">
              <a:lnSpc>
                <a:spcPct val="90000"/>
              </a:lnSpc>
              <a:buFont typeface="Arial" charset="0"/>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a:t>
            </a:r>
            <a:r>
              <a:rPr lang="en-US" sz="3600" dirty="0" smtClean="0"/>
              <a:t>cont.)</a:t>
            </a:r>
            <a:endParaRPr lang="en-US" sz="3600" dirty="0"/>
          </a:p>
        </p:txBody>
      </p:sp>
      <p:sp>
        <p:nvSpPr>
          <p:cNvPr id="3" name="Content Placeholder 2"/>
          <p:cNvSpPr>
            <a:spLocks noGrp="1"/>
          </p:cNvSpPr>
          <p:nvPr>
            <p:ph idx="1"/>
          </p:nvPr>
        </p:nvSpPr>
        <p:spPr>
          <a:xfrm>
            <a:off x="533400" y="1600200"/>
            <a:ext cx="8229600" cy="4525963"/>
          </a:xfrm>
        </p:spPr>
        <p:txBody>
          <a:bodyPr>
            <a:normAutofit fontScale="92500"/>
          </a:bodyPr>
          <a:lstStyle/>
          <a:p>
            <a:pPr algn="just"/>
            <a:r>
              <a:rPr lang="en-US" dirty="0" smtClean="0"/>
              <a:t>The parameters measured will be forced vital capacity (FVC) and forced expiratory volume in one second (FEV</a:t>
            </a:r>
            <a:r>
              <a:rPr lang="en-US" sz="1800" b="1" dirty="0" smtClean="0"/>
              <a:t>1</a:t>
            </a:r>
            <a:r>
              <a:rPr lang="en-US" dirty="0" smtClean="0"/>
              <a:t>). FEV</a:t>
            </a:r>
            <a:r>
              <a:rPr lang="en-US" sz="1800" b="1" dirty="0" smtClean="0"/>
              <a:t>1</a:t>
            </a:r>
            <a:r>
              <a:rPr lang="en-US" dirty="0" smtClean="0"/>
              <a:t>/FVC ratio will be calculated from the measured data.</a:t>
            </a:r>
          </a:p>
          <a:p>
            <a:pPr algn="just"/>
            <a:r>
              <a:rPr lang="en-US" dirty="0" smtClean="0"/>
              <a:t>Study participants with value of FEV1/FVC of less than 0.7 were examined with post-bronchodilator test, which was performed according to the ATS / ERS guideline, 15 minutes after the administration of 400 micrograms of </a:t>
            </a:r>
            <a:r>
              <a:rPr lang="en-US" dirty="0" err="1" smtClean="0"/>
              <a:t>salbutamol</a:t>
            </a:r>
            <a:r>
              <a:rPr lang="en-US" dirty="0" smtClean="0"/>
              <a:t>. </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Procedures of data collection (</a:t>
            </a:r>
            <a:r>
              <a:rPr lang="en-US" sz="3600" dirty="0" smtClean="0"/>
              <a:t>cont.)</a:t>
            </a:r>
            <a:endParaRPr lang="en-US" sz="3600" dirty="0"/>
          </a:p>
        </p:txBody>
      </p:sp>
      <p:sp>
        <p:nvSpPr>
          <p:cNvPr id="3" name="Content Placeholder 2"/>
          <p:cNvSpPr>
            <a:spLocks noGrp="1"/>
          </p:cNvSpPr>
          <p:nvPr>
            <p:ph idx="1"/>
          </p:nvPr>
        </p:nvSpPr>
        <p:spPr/>
        <p:txBody>
          <a:bodyPr>
            <a:normAutofit/>
          </a:bodyPr>
          <a:lstStyle/>
          <a:p>
            <a:pPr algn="just"/>
            <a:r>
              <a:rPr lang="en-US" sz="3000" dirty="0" smtClean="0"/>
              <a:t>Subjects with forced expiratory volume in 1 second and forced vital capacity ratio (FEV1/FVC) value of less than 0.7 were regarded as COPD patients.</a:t>
            </a:r>
          </a:p>
          <a:p>
            <a:pPr algn="just"/>
            <a:r>
              <a:rPr lang="en-US" sz="3000" dirty="0" smtClean="0"/>
              <a:t> The stages of COPD were also determined according to GOLD criteria.</a:t>
            </a:r>
          </a:p>
          <a:p>
            <a:pPr algn="just"/>
            <a:r>
              <a:rPr lang="en-US" sz="3000" dirty="0" smtClean="0"/>
              <a:t>All relevant data will be recorded in data collection sheet designed for this study.</a:t>
            </a:r>
          </a:p>
          <a:p>
            <a:pPr algn="just"/>
            <a:endParaRPr lang="en-US" sz="3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of data analysis and interpretation</a:t>
            </a:r>
            <a:endParaRPr lang="en-US" dirty="0"/>
          </a:p>
        </p:txBody>
      </p:sp>
      <p:sp>
        <p:nvSpPr>
          <p:cNvPr id="3" name="Content Placeholder 2"/>
          <p:cNvSpPr>
            <a:spLocks noGrp="1"/>
          </p:cNvSpPr>
          <p:nvPr>
            <p:ph idx="1"/>
          </p:nvPr>
        </p:nvSpPr>
        <p:spPr/>
        <p:txBody>
          <a:bodyPr>
            <a:noAutofit/>
          </a:bodyPr>
          <a:lstStyle/>
          <a:p>
            <a:pPr algn="just">
              <a:buFont typeface="Arial" charset="0"/>
              <a:buChar char="•"/>
              <a:defRPr/>
            </a:pPr>
            <a:r>
              <a:rPr lang="en-US" sz="2800" dirty="0" smtClean="0"/>
              <a:t>Data will be processed manually and analyzed with the help of SPSS (Statistical package for social sciences) Version 25.0</a:t>
            </a:r>
          </a:p>
          <a:p>
            <a:pPr lvl="0"/>
            <a:r>
              <a:rPr lang="en-US" sz="2800" dirty="0" smtClean="0"/>
              <a:t>Quantitative data will be expressed as mean and standard deviation.</a:t>
            </a:r>
          </a:p>
          <a:p>
            <a:pPr lvl="0"/>
            <a:r>
              <a:rPr lang="en-US" sz="2800" dirty="0" smtClean="0"/>
              <a:t>Qualitative data will be expressed as frequency and percentage.</a:t>
            </a:r>
          </a:p>
          <a:p>
            <a:pPr lvl="0"/>
            <a:r>
              <a:rPr lang="en-US" sz="2800" dirty="0" smtClean="0"/>
              <a:t>Appropriate test &amp;  analysis will be done to find out level of significance and correlation.</a:t>
            </a:r>
          </a:p>
          <a:p>
            <a:pPr lvl="0"/>
            <a:r>
              <a:rPr lang="en-US" sz="2800" dirty="0" smtClean="0"/>
              <a:t>A probability ‘p’ value of &lt; 0.05 will be considered as significant.</a:t>
            </a:r>
          </a:p>
          <a:p>
            <a:pPr lvl="0"/>
            <a:endParaRPr lang="en-US" sz="2800" dirty="0" smtClean="0"/>
          </a:p>
          <a:p>
            <a:pPr algn="just">
              <a:buFont typeface="Arial" charset="0"/>
              <a:buChar char="•"/>
              <a:defRPr/>
            </a:pPr>
            <a:endParaRPr lang="en-US" sz="2800" dirty="0" smtClean="0"/>
          </a:p>
          <a:p>
            <a:pPr algn="just">
              <a:buNone/>
              <a:defRPr/>
            </a:pPr>
            <a:endParaRPr lang="en-US" sz="2800" dirty="0" smtClean="0"/>
          </a:p>
          <a:p>
            <a:pPr algn="just">
              <a:buNone/>
              <a:defRPr/>
            </a:pPr>
            <a:endParaRPr lang="en-US" sz="2800" dirty="0" smtClean="0"/>
          </a:p>
          <a:p>
            <a:pPr algn="just"/>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strategy</a:t>
            </a:r>
            <a:endParaRPr lang="en-US" dirty="0"/>
          </a:p>
        </p:txBody>
      </p:sp>
      <p:sp>
        <p:nvSpPr>
          <p:cNvPr id="3" name="Content Placeholder 2"/>
          <p:cNvSpPr>
            <a:spLocks noGrp="1"/>
          </p:cNvSpPr>
          <p:nvPr>
            <p:ph idx="1"/>
          </p:nvPr>
        </p:nvSpPr>
        <p:spPr/>
        <p:txBody>
          <a:bodyPr/>
          <a:lstStyle/>
          <a:p>
            <a:pPr algn="just">
              <a:buNone/>
            </a:pPr>
            <a:r>
              <a:rPr lang="en-US" dirty="0" smtClean="0"/>
              <a:t>    All the data will be kept confidential. Only the researcher and ethical committee members will get full access to the data. Every records will be cross-checked by the supervisor. </a:t>
            </a:r>
          </a:p>
          <a:p>
            <a:pPr algn="just"/>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implications</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 The study protocol will be submitted for the     approval of the ethical review committee of  </a:t>
            </a:r>
            <a:r>
              <a:rPr lang="en-US" dirty="0" err="1" smtClean="0"/>
              <a:t>Sylhet</a:t>
            </a:r>
            <a:r>
              <a:rPr lang="en-US" dirty="0" smtClean="0"/>
              <a:t> MAG </a:t>
            </a:r>
            <a:r>
              <a:rPr lang="en-US" dirty="0" err="1" smtClean="0"/>
              <a:t>Osmani</a:t>
            </a:r>
            <a:r>
              <a:rPr lang="en-US" dirty="0" smtClean="0"/>
              <a:t> Medical College, </a:t>
            </a:r>
            <a:r>
              <a:rPr lang="en-US" dirty="0" err="1" smtClean="0"/>
              <a:t>Sylhet</a:t>
            </a:r>
            <a:r>
              <a:rPr lang="en-US" dirty="0" smtClean="0"/>
              <a:t>.</a:t>
            </a:r>
          </a:p>
          <a:p>
            <a:pPr algn="just">
              <a:buFont typeface="Wingdings" pitchFamily="2" charset="2"/>
              <a:buChar char="§"/>
            </a:pPr>
            <a:endParaRPr lang="en-US" dirty="0" smtClean="0"/>
          </a:p>
          <a:p>
            <a:pPr algn="just">
              <a:buFont typeface="Wingdings" pitchFamily="2" charset="2"/>
              <a:buChar char="§"/>
            </a:pPr>
            <a:r>
              <a:rPr lang="en-US" dirty="0" smtClean="0"/>
              <a:t> Informed written consent will be taken from each of the respondents before taking any interview. A co-worker will be the witness of taking informed consent. </a:t>
            </a:r>
          </a:p>
          <a:p>
            <a:pPr algn="just"/>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a:t>
            </a:r>
            <a:r>
              <a:rPr lang="en-US" dirty="0" smtClean="0">
                <a:solidFill>
                  <a:schemeClr val="accent3">
                    <a:lumMod val="40000"/>
                    <a:lumOff val="60000"/>
                  </a:schemeClr>
                </a:solidFill>
              </a:rPr>
              <a:t> </a:t>
            </a:r>
            <a:r>
              <a:rPr lang="en-US" dirty="0" smtClean="0"/>
              <a:t>implications(cont.)</a:t>
            </a:r>
            <a:endParaRPr lang="en-US" dirty="0"/>
          </a:p>
        </p:txBody>
      </p:sp>
      <p:sp>
        <p:nvSpPr>
          <p:cNvPr id="3" name="Content Placeholder 2"/>
          <p:cNvSpPr>
            <a:spLocks noGrp="1"/>
          </p:cNvSpPr>
          <p:nvPr>
            <p:ph idx="1"/>
          </p:nvPr>
        </p:nvSpPr>
        <p:spPr/>
        <p:txBody>
          <a:bodyPr>
            <a:normAutofit fontScale="92500"/>
          </a:bodyPr>
          <a:lstStyle/>
          <a:p>
            <a:pPr marL="273050" indent="-273050" algn="just">
              <a:buClr>
                <a:schemeClr val="tx1"/>
              </a:buClr>
            </a:pPr>
            <a:r>
              <a:rPr lang="en-US" dirty="0" smtClean="0"/>
              <a:t>The purpose and method of the study, confidentiality of the interviews, risks and benefits of participating in the study, respondent’s right to participate voluntarily and right to withdraw  at any point will be  explained in the local language from a printed handout.</a:t>
            </a:r>
          </a:p>
          <a:p>
            <a:pPr marL="273050" indent="-273050" algn="just">
              <a:buClr>
                <a:schemeClr val="tx1"/>
              </a:buClr>
            </a:pPr>
            <a:r>
              <a:rPr lang="en-US" dirty="0" smtClean="0"/>
              <a:t>All information will be collected with complete respect to the worker’s wish and without any force or pressure. </a:t>
            </a:r>
          </a:p>
          <a:p>
            <a:pPr marL="273050" indent="-273050" algn="just">
              <a:buClr>
                <a:schemeClr val="tx1"/>
              </a:buCl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Result: Result will be presented by appropriate tables graphs and charts.</a:t>
            </a:r>
          </a:p>
          <a:p>
            <a:pPr algn="just"/>
            <a:r>
              <a:rPr lang="en-US" dirty="0" err="1" smtClean="0"/>
              <a:t>Discussion:Discussion</a:t>
            </a:r>
            <a:r>
              <a:rPr lang="en-US" dirty="0" smtClean="0"/>
              <a:t> will be made comparing the result of the study with other study finding on relevant topics.</a:t>
            </a:r>
          </a:p>
          <a:p>
            <a:pPr algn="just"/>
            <a:r>
              <a:rPr lang="en-US" dirty="0" smtClean="0"/>
              <a:t>Conclusion: Conclusion will be drawn from result and discussion.</a:t>
            </a:r>
          </a:p>
          <a:p>
            <a:pPr algn="just"/>
            <a:r>
              <a:rPr lang="en-US" dirty="0" smtClean="0"/>
              <a:t>Recommendation: Recommendation will be made on the basis of findings.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Co-Guide: </a:t>
            </a:r>
            <a:br>
              <a:rPr lang="en-US" dirty="0" smtClean="0"/>
            </a:br>
            <a:endParaRPr lang="en-US" dirty="0"/>
          </a:p>
        </p:txBody>
      </p:sp>
      <p:sp>
        <p:nvSpPr>
          <p:cNvPr id="3" name="Content Placeholder 2"/>
          <p:cNvSpPr>
            <a:spLocks noGrp="1"/>
          </p:cNvSpPr>
          <p:nvPr>
            <p:ph idx="1"/>
          </p:nvPr>
        </p:nvSpPr>
        <p:spPr/>
        <p:txBody>
          <a:bodyPr/>
          <a:lstStyle/>
          <a:p>
            <a:pPr algn="ctr">
              <a:lnSpc>
                <a:spcPct val="80000"/>
              </a:lnSpc>
              <a:buNone/>
            </a:pPr>
            <a:r>
              <a:rPr lang="en-US" dirty="0" smtClean="0">
                <a:solidFill>
                  <a:schemeClr val="tx1"/>
                </a:solidFill>
              </a:rPr>
              <a:t>Dr. Md. </a:t>
            </a:r>
            <a:r>
              <a:rPr lang="en-US" dirty="0" err="1" smtClean="0">
                <a:solidFill>
                  <a:schemeClr val="tx1"/>
                </a:solidFill>
              </a:rPr>
              <a:t>Enayet</a:t>
            </a:r>
            <a:r>
              <a:rPr lang="en-US" dirty="0" smtClean="0">
                <a:solidFill>
                  <a:schemeClr val="tx1"/>
                </a:solidFill>
              </a:rPr>
              <a:t> </a:t>
            </a:r>
            <a:r>
              <a:rPr lang="en-US" dirty="0" err="1" smtClean="0">
                <a:solidFill>
                  <a:schemeClr val="tx1"/>
                </a:solidFill>
              </a:rPr>
              <a:t>Hossain</a:t>
            </a:r>
            <a:endParaRPr lang="en-US" dirty="0" smtClean="0">
              <a:solidFill>
                <a:schemeClr val="tx1"/>
              </a:solidFill>
            </a:endParaRPr>
          </a:p>
          <a:p>
            <a:pPr algn="ctr">
              <a:lnSpc>
                <a:spcPct val="80000"/>
              </a:lnSpc>
              <a:buNone/>
            </a:pPr>
            <a:r>
              <a:rPr lang="en-US" dirty="0" smtClean="0">
                <a:solidFill>
                  <a:schemeClr val="tx1"/>
                </a:solidFill>
              </a:rPr>
              <a:t>Associate Professor </a:t>
            </a:r>
          </a:p>
          <a:p>
            <a:pPr algn="ctr">
              <a:lnSpc>
                <a:spcPct val="80000"/>
              </a:lnSpc>
              <a:buNone/>
            </a:pPr>
            <a:r>
              <a:rPr lang="en-US" dirty="0" smtClean="0">
                <a:solidFill>
                  <a:schemeClr val="tx1"/>
                </a:solidFill>
              </a:rPr>
              <a:t>Department of Medicine</a:t>
            </a:r>
          </a:p>
          <a:p>
            <a:pPr algn="ctr">
              <a:lnSpc>
                <a:spcPct val="80000"/>
              </a:lnSpc>
              <a:buNone/>
            </a:pPr>
            <a:r>
              <a:rPr lang="en-US" dirty="0" err="1" smtClean="0">
                <a:solidFill>
                  <a:schemeClr val="tx1"/>
                </a:solidFill>
              </a:rPr>
              <a:t>Sylhet</a:t>
            </a:r>
            <a:r>
              <a:rPr lang="en-US" dirty="0" smtClean="0">
                <a:solidFill>
                  <a:schemeClr val="tx1"/>
                </a:solidFill>
              </a:rPr>
              <a:t> MAG </a:t>
            </a:r>
            <a:r>
              <a:rPr lang="en-US" dirty="0" err="1" smtClean="0">
                <a:solidFill>
                  <a:schemeClr val="tx1"/>
                </a:solidFill>
              </a:rPr>
              <a:t>Osmani</a:t>
            </a:r>
            <a:r>
              <a:rPr lang="en-US" dirty="0" smtClean="0">
                <a:solidFill>
                  <a:schemeClr val="tx1"/>
                </a:solidFill>
              </a:rPr>
              <a:t> Medical College, </a:t>
            </a:r>
            <a:r>
              <a:rPr lang="en-US" dirty="0" err="1" smtClean="0">
                <a:solidFill>
                  <a:schemeClr val="tx1"/>
                </a:solidFill>
              </a:rPr>
              <a:t>Sylhet</a:t>
            </a:r>
            <a:endParaRPr lang="en-US" dirty="0" smtClean="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Title 7"/>
          <p:cNvSpPr txBox="1">
            <a:spLocks/>
          </p:cNvSpPr>
          <p:nvPr/>
        </p:nvSpPr>
        <p:spPr>
          <a:xfrm>
            <a:off x="457200" y="274638"/>
            <a:ext cx="7848600" cy="715962"/>
          </a:xfrm>
          <a:prstGeom prst="rect">
            <a:avLst/>
          </a:prstGeom>
        </p:spPr>
        <p:txBody>
          <a:bodyPr vert="horz" lIns="91440" tIns="45720" rIns="91440" bIns="45720" rtlCol="0"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Flow Chart</a:t>
            </a:r>
          </a:p>
        </p:txBody>
      </p:sp>
      <p:graphicFrame>
        <p:nvGraphicFramePr>
          <p:cNvPr id="7" name="Content Placeholder 6"/>
          <p:cNvGraphicFramePr>
            <a:graphicFrameLocks/>
          </p:cNvGraphicFramePr>
          <p:nvPr/>
        </p:nvGraphicFramePr>
        <p:xfrm>
          <a:off x="457200" y="914400"/>
          <a:ext cx="8229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table</a:t>
            </a:r>
            <a:endParaRPr lang="en-US" dirty="0"/>
          </a:p>
        </p:txBody>
      </p:sp>
      <p:graphicFrame>
        <p:nvGraphicFramePr>
          <p:cNvPr id="7" name="Content Placeholder 6"/>
          <p:cNvGraphicFramePr>
            <a:graphicFrameLocks noGrp="1"/>
          </p:cNvGraphicFramePr>
          <p:nvPr>
            <p:ph idx="1"/>
          </p:nvPr>
        </p:nvGraphicFramePr>
        <p:xfrm>
          <a:off x="457200" y="1371600"/>
          <a:ext cx="8229595" cy="4427728"/>
        </p:xfrm>
        <a:graphic>
          <a:graphicData uri="http://schemas.openxmlformats.org/drawingml/2006/table">
            <a:tbl>
              <a:tblPr firstRow="1" bandRow="1">
                <a:tableStyleId>{5C22544A-7EE6-4342-B048-85BDC9FD1C3A}</a:tableStyleId>
              </a:tblPr>
              <a:tblGrid>
                <a:gridCol w="748145"/>
                <a:gridCol w="748145"/>
                <a:gridCol w="748145"/>
                <a:gridCol w="748145"/>
                <a:gridCol w="748145"/>
                <a:gridCol w="748145"/>
                <a:gridCol w="748145"/>
                <a:gridCol w="748145"/>
                <a:gridCol w="748145"/>
                <a:gridCol w="748145"/>
                <a:gridCol w="748145"/>
              </a:tblGrid>
              <a:tr h="370840">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Activities</a:t>
                      </a:r>
                      <a:endParaRPr lang="en-US" sz="11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Month Year</a:t>
                      </a:r>
                      <a:endParaRPr lang="en-US" sz="11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Month Year</a:t>
                      </a:r>
                      <a:endParaRPr lang="en-US" sz="11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Month Year</a:t>
                      </a:r>
                      <a:endParaRPr lang="en-US" sz="1100" dirty="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Designing the Study</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Sep,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dirty="0">
                          <a:solidFill>
                            <a:srgbClr val="000000"/>
                          </a:solidFill>
                          <a:latin typeface="Times New Roman"/>
                          <a:ea typeface="Times New Roman"/>
                          <a:cs typeface="Times New Roman"/>
                        </a:rPr>
                        <a:t> </a:t>
                      </a:r>
                      <a:endParaRPr lang="en-US" sz="8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Review of Literature</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Sep,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Oct,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Nov, 2018</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Development and Approval of Proposal</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Nov, 2018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Development of Data Collection Tools</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Dec, 2018</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Pretesting Questionnaire</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2019</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Data Collection, Entry and Analysis</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2019 to Dec, 2019</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Report Writing</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Jan, 2020</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Submission and Approval</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Feb, 2020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March, 2020</a:t>
                      </a:r>
                      <a:endParaRPr lang="en-US" sz="800">
                        <a:latin typeface="Calibri"/>
                        <a:ea typeface="Calibri"/>
                        <a:cs typeface="Times New Roman"/>
                      </a:endParaRPr>
                    </a:p>
                  </a:txBody>
                  <a:tcPr marL="68580" marR="68580" marT="0" marB="0" anchor="ctr"/>
                </a:tc>
                <a:tc>
                  <a:txBody>
                    <a:bodyPr/>
                    <a:lstStyle/>
                    <a:p>
                      <a:pPr algn="l">
                        <a:lnSpc>
                          <a:spcPct val="115000"/>
                        </a:lnSpc>
                      </a:pPr>
                      <a:endParaRPr lang="en-US" sz="800">
                        <a:latin typeface="Calibri"/>
                        <a:ea typeface="Times New Roman"/>
                        <a:cs typeface="Times New Roman"/>
                      </a:endParaRPr>
                    </a:p>
                  </a:txBody>
                  <a:tcPr marL="68580" marR="68580" marT="0" marB="0" anchor="ctr"/>
                </a:tc>
              </a:tr>
              <a:tr h="370840">
                <a:tc>
                  <a:txBody>
                    <a:bodyPr/>
                    <a:lstStyle/>
                    <a:p>
                      <a:pPr marL="0" marR="0" algn="ctr">
                        <a:lnSpc>
                          <a:spcPct val="115000"/>
                        </a:lnSpc>
                        <a:spcBef>
                          <a:spcPts val="0"/>
                        </a:spcBef>
                        <a:spcAft>
                          <a:spcPts val="0"/>
                        </a:spcAft>
                      </a:pPr>
                      <a:r>
                        <a:rPr lang="en-US" sz="800" b="1">
                          <a:solidFill>
                            <a:srgbClr val="000000"/>
                          </a:solidFill>
                          <a:latin typeface="Times New Roman"/>
                          <a:ea typeface="Times New Roman"/>
                          <a:cs typeface="Times New Roman"/>
                        </a:rPr>
                        <a:t>Printing, Binding and Final Submission</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a:solidFill>
                            <a:srgbClr val="000000"/>
                          </a:solidFill>
                          <a:latin typeface="Times New Roman"/>
                          <a:ea typeface="Times New Roman"/>
                          <a:cs typeface="Times New Roman"/>
                        </a:rPr>
                        <a:t> </a:t>
                      </a:r>
                      <a:endParaRPr lang="en-US" sz="80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800" dirty="0">
                          <a:solidFill>
                            <a:srgbClr val="000000"/>
                          </a:solidFill>
                          <a:latin typeface="Times New Roman"/>
                          <a:ea typeface="Times New Roman"/>
                          <a:cs typeface="Times New Roman"/>
                        </a:rPr>
                        <a:t>Apr, 2020</a:t>
                      </a:r>
                      <a:endParaRPr lang="en-US" sz="800"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definitions</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Arial" charset="0"/>
              <a:buChar char="•"/>
            </a:pPr>
            <a:r>
              <a:rPr lang="en-US" dirty="0" smtClean="0"/>
              <a:t>FEV</a:t>
            </a:r>
            <a:r>
              <a:rPr lang="en-US" sz="2000" b="1" dirty="0" smtClean="0"/>
              <a:t>1</a:t>
            </a:r>
            <a:r>
              <a:rPr lang="en-US" dirty="0" smtClean="0"/>
              <a:t>: the volume of air that the patient is able to exhale in the first second of forced expiration after a maximal inspiration</a:t>
            </a:r>
          </a:p>
          <a:p>
            <a:pPr algn="just"/>
            <a:endParaRPr lang="en-US" dirty="0" smtClean="0"/>
          </a:p>
          <a:p>
            <a:pPr algn="just">
              <a:buFont typeface="Arial" charset="0"/>
              <a:buChar char="•"/>
            </a:pPr>
            <a:r>
              <a:rPr lang="en-US" dirty="0" smtClean="0"/>
              <a:t>FVC: the total volume of air that the patient can forcibly exhale in one breath after a maximal inspiration</a:t>
            </a:r>
          </a:p>
          <a:p>
            <a:pPr algn="just"/>
            <a:endParaRPr lang="en-US" dirty="0" smtClean="0"/>
          </a:p>
          <a:p>
            <a:pPr algn="just">
              <a:buFont typeface="Arial" charset="0"/>
              <a:buChar char="•"/>
            </a:pPr>
            <a:r>
              <a:rPr lang="en-US" dirty="0" smtClean="0"/>
              <a:t> FEV</a:t>
            </a:r>
            <a:r>
              <a:rPr lang="en-US" sz="1800" b="1" dirty="0" smtClean="0"/>
              <a:t>1</a:t>
            </a:r>
            <a:r>
              <a:rPr lang="en-US" dirty="0" smtClean="0"/>
              <a:t>/FVC: the ratio of FEV</a:t>
            </a:r>
            <a:r>
              <a:rPr lang="en-US" sz="1800" b="1" dirty="0" smtClean="0"/>
              <a:t>1</a:t>
            </a:r>
            <a:r>
              <a:rPr lang="en-US" dirty="0" smtClean="0"/>
              <a:t> to FVC expressed as a percentage.</a:t>
            </a:r>
            <a:endParaRPr lang="en-US" sz="1800" dirty="0" smtClean="0"/>
          </a:p>
          <a:p>
            <a:pPr algn="just">
              <a:buFont typeface="Arial" charset="0"/>
              <a:buChar char="•"/>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definitions(cont.)</a:t>
            </a:r>
            <a:endParaRPr lang="en-US" dirty="0"/>
          </a:p>
        </p:txBody>
      </p:sp>
      <p:sp>
        <p:nvSpPr>
          <p:cNvPr id="3" name="Content Placeholder 2"/>
          <p:cNvSpPr>
            <a:spLocks noGrp="1"/>
          </p:cNvSpPr>
          <p:nvPr>
            <p:ph idx="1"/>
          </p:nvPr>
        </p:nvSpPr>
        <p:spPr/>
        <p:txBody>
          <a:bodyPr/>
          <a:lstStyle/>
          <a:p>
            <a:pPr algn="just"/>
            <a:r>
              <a:rPr lang="en-US" dirty="0" smtClean="0"/>
              <a:t>COPD: Subjects with compatible history and forced expiratory volume in 1 second and forced vital capacity ratio (FEV1/FVC) value of less than 0.7 were regarded as COPD patients.</a:t>
            </a:r>
          </a:p>
          <a:p>
            <a:pPr algn="just">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budget</a:t>
            </a:r>
            <a:endParaRPr lang="en-US" dirty="0"/>
          </a:p>
        </p:txBody>
      </p:sp>
      <p:sp>
        <p:nvSpPr>
          <p:cNvPr id="3" name="Content Placeholder 2"/>
          <p:cNvSpPr>
            <a:spLocks noGrp="1"/>
          </p:cNvSpPr>
          <p:nvPr>
            <p:ph idx="1"/>
          </p:nvPr>
        </p:nvSpPr>
        <p:spPr/>
        <p:txBody>
          <a:bodyPr>
            <a:normAutofit fontScale="92500"/>
          </a:bodyPr>
          <a:lstStyle/>
          <a:p>
            <a:pPr algn="just">
              <a:buFont typeface="Arial" charset="0"/>
              <a:buChar char="•"/>
              <a:defRPr/>
            </a:pPr>
            <a:r>
              <a:rPr lang="en-US" dirty="0" err="1" smtClean="0"/>
              <a:t>Spirometry</a:t>
            </a:r>
            <a:r>
              <a:rPr lang="en-US" dirty="0" smtClean="0"/>
              <a:t>:                                              Tk. 1,50,000</a:t>
            </a:r>
          </a:p>
          <a:p>
            <a:pPr algn="just">
              <a:buFont typeface="Arial" charset="0"/>
              <a:buChar char="•"/>
              <a:defRPr/>
            </a:pPr>
            <a:r>
              <a:rPr lang="en-US" dirty="0" smtClean="0"/>
              <a:t>Travel to the site of data collection:    Tk. 25,000</a:t>
            </a:r>
          </a:p>
          <a:p>
            <a:pPr algn="just">
              <a:buFont typeface="Arial" charset="0"/>
              <a:buChar char="•"/>
              <a:defRPr/>
            </a:pPr>
            <a:r>
              <a:rPr lang="en-US" dirty="0" smtClean="0"/>
              <a:t>Bronchodilator:                                       TK.5,000</a:t>
            </a:r>
          </a:p>
          <a:p>
            <a:pPr algn="just">
              <a:buFont typeface="Arial" charset="0"/>
              <a:buChar char="•"/>
              <a:defRPr/>
            </a:pPr>
            <a:r>
              <a:rPr lang="en-US" dirty="0" smtClean="0"/>
              <a:t>Books and literature:		                  Tk. 5,000</a:t>
            </a:r>
          </a:p>
          <a:p>
            <a:pPr algn="just">
              <a:buFont typeface="Arial" charset="0"/>
              <a:buChar char="•"/>
              <a:defRPr/>
            </a:pPr>
            <a:r>
              <a:rPr lang="en-US" dirty="0" smtClean="0"/>
              <a:t>Data analysis and compose:	       Tk. 10,000</a:t>
            </a:r>
          </a:p>
          <a:p>
            <a:pPr algn="just">
              <a:buFont typeface="Arial" charset="0"/>
              <a:buChar char="•"/>
              <a:defRPr/>
            </a:pPr>
            <a:r>
              <a:rPr lang="en-US" u="sng" dirty="0" smtClean="0"/>
              <a:t>Printing and binding:		                  Tk. 10,000</a:t>
            </a:r>
          </a:p>
          <a:p>
            <a:pPr algn="just">
              <a:buNone/>
              <a:defRPr/>
            </a:pPr>
            <a:r>
              <a:rPr lang="en-US" dirty="0" smtClean="0"/>
              <a:t>  Total:				               Tk. 20,5000</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ATS. 1995a. Standards for the diagnosis and care of patients with chronic obstructive pulmonary </a:t>
            </a:r>
            <a:r>
              <a:rPr lang="en-US" sz="2000" dirty="0" err="1" smtClean="0"/>
              <a:t>disease.AmJ</a:t>
            </a:r>
            <a:r>
              <a:rPr lang="en-US" sz="2000" dirty="0" smtClean="0"/>
              <a:t> </a:t>
            </a:r>
            <a:r>
              <a:rPr lang="en-US" sz="2000" dirty="0" err="1" smtClean="0"/>
              <a:t>Respir</a:t>
            </a:r>
            <a:r>
              <a:rPr lang="en-US" sz="2000" dirty="0" smtClean="0"/>
              <a:t> </a:t>
            </a:r>
            <a:r>
              <a:rPr lang="en-US" sz="2000" dirty="0" err="1" smtClean="0"/>
              <a:t>Crit</a:t>
            </a:r>
            <a:r>
              <a:rPr lang="en-US" sz="2000" dirty="0" smtClean="0"/>
              <a:t> Care Med 152: S77–121.</a:t>
            </a:r>
          </a:p>
          <a:p>
            <a:r>
              <a:rPr lang="en-US" sz="2000" dirty="0" smtClean="0"/>
              <a:t>Barr RG, </a:t>
            </a:r>
            <a:r>
              <a:rPr lang="en-US" sz="2000" dirty="0" err="1" smtClean="0"/>
              <a:t>Herbstman</a:t>
            </a:r>
            <a:r>
              <a:rPr lang="en-US" sz="2000" dirty="0" smtClean="0"/>
              <a:t> J, </a:t>
            </a:r>
            <a:r>
              <a:rPr lang="en-US" sz="2000" dirty="0" err="1" smtClean="0"/>
              <a:t>Speizer</a:t>
            </a:r>
            <a:r>
              <a:rPr lang="en-US" sz="2000" dirty="0" smtClean="0"/>
              <a:t> FE, </a:t>
            </a:r>
            <a:r>
              <a:rPr lang="en-US" sz="2000" dirty="0" err="1" smtClean="0"/>
              <a:t>Camargo</a:t>
            </a:r>
            <a:r>
              <a:rPr lang="en-US" sz="2000" dirty="0" smtClean="0"/>
              <a:t> CA, Jr. 2002. Validation of self-reported chronic obstructive pulmonary disease in a cohort study of nurses. Am J </a:t>
            </a:r>
            <a:r>
              <a:rPr lang="en-US" sz="2000" dirty="0" err="1" smtClean="0"/>
              <a:t>Epidemiol</a:t>
            </a:r>
            <a:r>
              <a:rPr lang="en-US" sz="2000" dirty="0" smtClean="0"/>
              <a:t> 155:965–971.</a:t>
            </a:r>
          </a:p>
          <a:p>
            <a:r>
              <a:rPr lang="en-US" sz="2000" dirty="0" smtClean="0"/>
              <a:t>Benfield T, Lange P, </a:t>
            </a:r>
            <a:r>
              <a:rPr lang="en-US" sz="2000" dirty="0" err="1" smtClean="0"/>
              <a:t>Vestbo</a:t>
            </a:r>
            <a:r>
              <a:rPr lang="en-US" sz="2000" dirty="0" smtClean="0"/>
              <a:t> J. COPD stage and risk of hospitalization for infectious disease. Secondary COPD stage and risk of hospitalization for infectious disease 2008.</a:t>
            </a:r>
          </a:p>
          <a:p>
            <a:r>
              <a:rPr lang="en-US" sz="2000" dirty="0" smtClean="0"/>
              <a:t>Blanc PD, </a:t>
            </a:r>
            <a:r>
              <a:rPr lang="en-US" sz="2000" dirty="0" err="1" smtClean="0"/>
              <a:t>Menezes</a:t>
            </a:r>
            <a:r>
              <a:rPr lang="en-US" sz="2000" dirty="0" smtClean="0"/>
              <a:t> AMB, Plana E, et al. Occupational exposures and COPD: an ecological analysis of international data. Secondary Occupational exposures and COPD: an ecological analysis of international data 2009.</a:t>
            </a:r>
          </a:p>
          <a:p>
            <a:r>
              <a:rPr lang="en-US" sz="2000" dirty="0" smtClean="0"/>
              <a:t>Blum A, </a:t>
            </a:r>
            <a:r>
              <a:rPr lang="en-US" sz="2000" dirty="0" err="1" smtClean="0"/>
              <a:t>Simsolo</a:t>
            </a:r>
            <a:r>
              <a:rPr lang="en-US" sz="2000" dirty="0" smtClean="0"/>
              <a:t> C, </a:t>
            </a:r>
            <a:r>
              <a:rPr lang="en-US" sz="2000" dirty="0" err="1" smtClean="0"/>
              <a:t>Sirchan</a:t>
            </a:r>
            <a:r>
              <a:rPr lang="en-US" sz="2000" dirty="0" smtClean="0"/>
              <a:t> R, </a:t>
            </a:r>
            <a:r>
              <a:rPr lang="en-US" sz="2000" dirty="0" err="1" smtClean="0"/>
              <a:t>Haiek</a:t>
            </a:r>
            <a:r>
              <a:rPr lang="en-US" sz="2000" dirty="0" smtClean="0"/>
              <a:t> S. "Obesity paradox" in chronic obstructive pulmonary disease. Secondary "Obesity paradox" in chronic obstructive pulmonary disease 2011.</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Boots AW, </a:t>
            </a:r>
            <a:r>
              <a:rPr lang="en-US" sz="2000" dirty="0" err="1" smtClean="0"/>
              <a:t>Haenen</a:t>
            </a:r>
            <a:r>
              <a:rPr lang="en-US" sz="2000" dirty="0" smtClean="0"/>
              <a:t> GRMM, </a:t>
            </a:r>
            <a:r>
              <a:rPr lang="en-US" sz="2000" dirty="0" err="1" smtClean="0"/>
              <a:t>Bast</a:t>
            </a:r>
            <a:r>
              <a:rPr lang="en-US" sz="2000" dirty="0" smtClean="0"/>
              <a:t> A. Oxidant metabolism in chronic obstructive pulmonary disease. Secondary Oxidant metabolism in chronic obstructive pulmonary disease 2003. http://ovidsp.ovid.com/ovidweb.cgi?T=JS&amp;PAGE=reference&amp;D=med4&amp;NEWS=N&amp;AN=14621103</a:t>
            </a:r>
          </a:p>
          <a:p>
            <a:r>
              <a:rPr lang="en-US" sz="2000" dirty="0" err="1" smtClean="0"/>
              <a:t>Bushra</a:t>
            </a:r>
            <a:r>
              <a:rPr lang="en-US" sz="2000" dirty="0" smtClean="0"/>
              <a:t> </a:t>
            </a:r>
            <a:r>
              <a:rPr lang="en-US" sz="2000" dirty="0" err="1" smtClean="0"/>
              <a:t>Iftikhar</a:t>
            </a:r>
            <a:r>
              <a:rPr lang="en-US" sz="2000" dirty="0" smtClean="0"/>
              <a:t>, Muhammad H., </a:t>
            </a:r>
            <a:r>
              <a:rPr lang="en-US" sz="2000" dirty="0" err="1" smtClean="0"/>
              <a:t>Hamid</a:t>
            </a:r>
            <a:r>
              <a:rPr lang="en-US" sz="2000" dirty="0" smtClean="0"/>
              <a:t> </a:t>
            </a:r>
            <a:r>
              <a:rPr lang="en-US" sz="2000" dirty="0" err="1" smtClean="0"/>
              <a:t>H.,Mahzar</a:t>
            </a:r>
            <a:r>
              <a:rPr lang="en-US" sz="2000" dirty="0" smtClean="0"/>
              <a:t> I.&amp; </a:t>
            </a:r>
            <a:r>
              <a:rPr lang="en-US" sz="2000" dirty="0" err="1" smtClean="0"/>
              <a:t>Gulam</a:t>
            </a:r>
            <a:r>
              <a:rPr lang="en-US" sz="2000" dirty="0" smtClean="0"/>
              <a:t> sarwar.2009.`Relationship between silica dust exposure and COPD in workers of dust generating industries of </a:t>
            </a:r>
            <a:r>
              <a:rPr lang="en-US" sz="2000" dirty="0" err="1" smtClean="0"/>
              <a:t>distric</a:t>
            </a:r>
            <a:r>
              <a:rPr lang="en-US" sz="2000" dirty="0" smtClean="0"/>
              <a:t> </a:t>
            </a:r>
            <a:r>
              <a:rPr lang="en-US" sz="2000" dirty="0" err="1" smtClean="0"/>
              <a:t>peshware</a:t>
            </a:r>
            <a:r>
              <a:rPr lang="en-US" sz="2000" dirty="0" smtClean="0"/>
              <a:t>’ </a:t>
            </a:r>
            <a:r>
              <a:rPr lang="en-US" sz="2000" dirty="0" err="1" smtClean="0"/>
              <a:t>Gomal</a:t>
            </a:r>
            <a:r>
              <a:rPr lang="en-US" sz="2000" dirty="0" smtClean="0"/>
              <a:t> journal of medical science January-</a:t>
            </a:r>
            <a:r>
              <a:rPr lang="en-US" sz="2000" dirty="0" err="1" smtClean="0"/>
              <a:t>june</a:t>
            </a:r>
            <a:r>
              <a:rPr lang="en-US" sz="2000" dirty="0" smtClean="0"/>
              <a:t> 2009,vol.7 No.1,pp.46.</a:t>
            </a:r>
          </a:p>
          <a:p>
            <a:r>
              <a:rPr lang="en-US" sz="2000" dirty="0" smtClean="0"/>
              <a:t>Carey RN, Driscoll TR, Peters S, et al. </a:t>
            </a:r>
            <a:r>
              <a:rPr lang="en-US" sz="2000" dirty="0" err="1" smtClean="0"/>
              <a:t>Occup</a:t>
            </a:r>
            <a:r>
              <a:rPr lang="en-US" sz="2000" dirty="0" smtClean="0"/>
              <a:t> Environ Med 2014;71:55–62.</a:t>
            </a:r>
          </a:p>
          <a:p>
            <a:r>
              <a:rPr lang="en-US" sz="2000" dirty="0" smtClean="0"/>
              <a:t>Coggon D, Newman Taylor A. 1998. Coal mining and chronic obstructive pulmonary disease: A review of the evidence. Thorax 53:398–407.</a:t>
            </a:r>
          </a:p>
          <a:p>
            <a:r>
              <a:rPr lang="en-US" sz="2000" dirty="0" smtClean="0"/>
              <a:t>C. J. Reynolds, S. J. </a:t>
            </a:r>
            <a:r>
              <a:rPr lang="en-US" sz="2000" dirty="0" err="1" smtClean="0"/>
              <a:t>MacNeill</a:t>
            </a:r>
            <a:r>
              <a:rPr lang="en-US" sz="2000" dirty="0" smtClean="0"/>
              <a:t>, J. Williams, N. G. Hodges, M. J. Campbell, A. J. Newman Taylor and P. </a:t>
            </a:r>
            <a:r>
              <a:rPr lang="en-US" sz="2000" dirty="0" err="1" smtClean="0"/>
              <a:t>Cullinan</a:t>
            </a:r>
            <a:r>
              <a:rPr lang="en-US" sz="2000" dirty="0" smtClean="0"/>
              <a:t>, 2016, oxford university press on behalf of the society of occupational medicine.</a:t>
            </a:r>
          </a:p>
          <a:p>
            <a:endParaRPr lang="en-US" sz="2000" dirty="0" smtClean="0"/>
          </a:p>
          <a:p>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a:bodyPr>
          <a:lstStyle/>
          <a:p>
            <a:r>
              <a:rPr lang="en-US" sz="2000" dirty="0" smtClean="0"/>
              <a:t>Dement JM, Welch L, </a:t>
            </a:r>
            <a:r>
              <a:rPr lang="en-US" sz="2000" dirty="0" err="1" smtClean="0"/>
              <a:t>Ringen</a:t>
            </a:r>
            <a:r>
              <a:rPr lang="en-US" sz="2000" dirty="0" smtClean="0"/>
              <a:t> K, Bingham E, Quinn P. 2010. Airways obstruction among older construction and trade workers at Department of Energy nuclear sites. Am J </a:t>
            </a:r>
            <a:r>
              <a:rPr lang="en-US" sz="2000" dirty="0" err="1" smtClean="0"/>
              <a:t>Ind</a:t>
            </a:r>
            <a:r>
              <a:rPr lang="en-US" sz="2000" dirty="0" smtClean="0"/>
              <a:t> Med 53:224–240.</a:t>
            </a:r>
          </a:p>
          <a:p>
            <a:r>
              <a:rPr lang="en-US" sz="2000" dirty="0" err="1" smtClean="0"/>
              <a:t>Dhadke</a:t>
            </a:r>
            <a:r>
              <a:rPr lang="en-US" sz="2000" dirty="0" smtClean="0"/>
              <a:t> VN, </a:t>
            </a:r>
            <a:r>
              <a:rPr lang="en-US" sz="2000" dirty="0" err="1" smtClean="0"/>
              <a:t>Dhadke</a:t>
            </a:r>
            <a:r>
              <a:rPr lang="en-US" sz="2000" dirty="0" smtClean="0"/>
              <a:t> SV, </a:t>
            </a:r>
            <a:r>
              <a:rPr lang="en-US" sz="2000" dirty="0" err="1" smtClean="0"/>
              <a:t>Raut</a:t>
            </a:r>
            <a:r>
              <a:rPr lang="en-US" sz="2000" dirty="0" smtClean="0"/>
              <a:t> N. Clinical Profile on Chronic Obstructive Pulmonary Disease Patients and Their Evaluation with </a:t>
            </a:r>
            <a:r>
              <a:rPr lang="en-US" sz="2000" dirty="0" err="1" smtClean="0"/>
              <a:t>Spirometry</a:t>
            </a:r>
            <a:r>
              <a:rPr lang="en-US" sz="2000" dirty="0" smtClean="0"/>
              <a:t> and 2D Echo. International Journal of Current Research 2015; 7(2): 12480-8</a:t>
            </a:r>
          </a:p>
          <a:p>
            <a:r>
              <a:rPr lang="en-US" sz="2000" dirty="0" smtClean="0"/>
              <a:t>Eisner MD, </a:t>
            </a:r>
            <a:r>
              <a:rPr lang="en-US" sz="2000" dirty="0" err="1" smtClean="0"/>
              <a:t>Anthonisen</a:t>
            </a:r>
            <a:r>
              <a:rPr lang="en-US" sz="2000" dirty="0" smtClean="0"/>
              <a:t> N, </a:t>
            </a:r>
            <a:r>
              <a:rPr lang="en-US" sz="2000" dirty="0" err="1" smtClean="0"/>
              <a:t>Coultas</a:t>
            </a:r>
            <a:r>
              <a:rPr lang="en-US" sz="2000" dirty="0" smtClean="0"/>
              <a:t> D, </a:t>
            </a:r>
            <a:r>
              <a:rPr lang="en-US" sz="2000" dirty="0" err="1" smtClean="0"/>
              <a:t>Kuenzli</a:t>
            </a:r>
            <a:r>
              <a:rPr lang="en-US" sz="2000" dirty="0" smtClean="0"/>
              <a:t> N, Perez-Padilla R, </a:t>
            </a:r>
            <a:r>
              <a:rPr lang="en-US" sz="2000" dirty="0" err="1" smtClean="0"/>
              <a:t>Postma</a:t>
            </a:r>
            <a:r>
              <a:rPr lang="en-US" sz="2000" dirty="0" smtClean="0"/>
              <a:t> D, </a:t>
            </a:r>
            <a:r>
              <a:rPr lang="en-US" sz="2000" dirty="0" err="1" smtClean="0"/>
              <a:t>Romieu</a:t>
            </a:r>
            <a:r>
              <a:rPr lang="en-US" sz="2000" dirty="0" smtClean="0"/>
              <a:t> I, Silverman EK, </a:t>
            </a:r>
            <a:r>
              <a:rPr lang="en-US" sz="2000" dirty="0" err="1" smtClean="0"/>
              <a:t>Balmes</a:t>
            </a:r>
            <a:r>
              <a:rPr lang="en-US" sz="2000" dirty="0" smtClean="0"/>
              <a:t> JR. 2010. An official American Thoracic Society public policy statement: Novel risk factors and the global burden of chronic obstructive pulmonary disease. Am J </a:t>
            </a:r>
            <a:r>
              <a:rPr lang="en-US" sz="2000" dirty="0" err="1" smtClean="0"/>
              <a:t>Respir</a:t>
            </a:r>
            <a:r>
              <a:rPr lang="en-US" sz="2000" dirty="0" smtClean="0"/>
              <a:t> </a:t>
            </a:r>
            <a:r>
              <a:rPr lang="en-US" sz="2000" dirty="0" err="1" smtClean="0"/>
              <a:t>Crit</a:t>
            </a:r>
            <a:r>
              <a:rPr lang="en-US" sz="2000" dirty="0" smtClean="0"/>
              <a:t> Care Med 182:693–718.</a:t>
            </a:r>
          </a:p>
          <a:p>
            <a:r>
              <a:rPr lang="en-US" sz="2000" dirty="0" smtClean="0"/>
              <a:t>Fell AK, </a:t>
            </a:r>
            <a:r>
              <a:rPr lang="en-US" sz="2000" dirty="0" err="1" smtClean="0"/>
              <a:t>Sikkeland</a:t>
            </a:r>
            <a:r>
              <a:rPr lang="en-US" sz="2000" dirty="0" smtClean="0"/>
              <a:t> LI, </a:t>
            </a:r>
            <a:r>
              <a:rPr lang="en-US" sz="2000" dirty="0" err="1" smtClean="0"/>
              <a:t>Svendsen</a:t>
            </a:r>
            <a:r>
              <a:rPr lang="en-US" sz="2000" dirty="0" smtClean="0"/>
              <a:t> MV, </a:t>
            </a:r>
            <a:r>
              <a:rPr lang="en-US" sz="2000" dirty="0" err="1" smtClean="0"/>
              <a:t>Kongerud</a:t>
            </a:r>
            <a:r>
              <a:rPr lang="en-US" sz="2000" dirty="0" smtClean="0"/>
              <a:t> J. 2010. Airway inflammation in cement production workers. </a:t>
            </a:r>
            <a:r>
              <a:rPr lang="en-US" sz="2000" dirty="0" err="1" smtClean="0"/>
              <a:t>Occup</a:t>
            </a:r>
            <a:r>
              <a:rPr lang="en-US" sz="2000" dirty="0" smtClean="0"/>
              <a:t> Environ Med 67:395–400.</a:t>
            </a:r>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lnSpcReduction="10000"/>
          </a:bodyPr>
          <a:lstStyle/>
          <a:p>
            <a:pPr lvl="0"/>
            <a:r>
              <a:rPr lang="en-US" sz="2000" dirty="0" smtClean="0"/>
              <a:t>Global Initiative for Chronic Obstructive Lung Disease (GOLD). Global strategy for the diagnosis, management and prevention of COPD. </a:t>
            </a:r>
            <a:r>
              <a:rPr lang="en-US" sz="2000" dirty="0" err="1" smtClean="0"/>
              <a:t>Updated:on</a:t>
            </a:r>
            <a:r>
              <a:rPr lang="en-US" sz="2000" dirty="0" smtClean="0"/>
              <a:t> 2018. Global Initiative for Chronic Obstructive Lung Disease, Inc.</a:t>
            </a:r>
          </a:p>
          <a:p>
            <a:r>
              <a:rPr lang="en-US" sz="2000" dirty="0" smtClean="0"/>
              <a:t>Global Initiative for Chronic Obstructive Lung Disease. Global Strategy for the Diagnosis, Management, and Prevention of Chronic Obstructive Pulmonary Disease (Updated December 2010): Medical Communication Recourses, Ink. 2010. [displayed 22 November 2011]. Available at </a:t>
            </a:r>
            <a:r>
              <a:rPr lang="en-US" sz="2000" dirty="0" smtClean="0">
                <a:hlinkClick r:id="rId2"/>
              </a:rPr>
              <a:t>http://www.goldcopd.com</a:t>
            </a:r>
            <a:endParaRPr lang="en-US" sz="2000" dirty="0" smtClean="0"/>
          </a:p>
          <a:p>
            <a:r>
              <a:rPr lang="en-US" sz="2000" dirty="0" smtClean="0"/>
              <a:t>Hart JE, Laden F, </a:t>
            </a:r>
            <a:r>
              <a:rPr lang="en-US" sz="2000" dirty="0" err="1" smtClean="0"/>
              <a:t>Eisen</a:t>
            </a:r>
            <a:r>
              <a:rPr lang="en-US" sz="2000" dirty="0" smtClean="0"/>
              <a:t> EA, Smith TJ, </a:t>
            </a:r>
            <a:r>
              <a:rPr lang="en-US" sz="2000" dirty="0" err="1" smtClean="0"/>
              <a:t>Garshick</a:t>
            </a:r>
            <a:r>
              <a:rPr lang="en-US" sz="2000" dirty="0" smtClean="0"/>
              <a:t> E. 2009. Chronic obstructive pulmonary disease mortality in railroad workers. </a:t>
            </a:r>
            <a:r>
              <a:rPr lang="en-US" sz="2000" dirty="0" err="1" smtClean="0"/>
              <a:t>Occup</a:t>
            </a:r>
            <a:r>
              <a:rPr lang="en-US" sz="2000" dirty="0" smtClean="0"/>
              <a:t> Environ Med 66:221–226.</a:t>
            </a:r>
          </a:p>
          <a:p>
            <a:pPr lvl="0"/>
            <a:r>
              <a:rPr lang="en-US" sz="2000" dirty="0" err="1" smtClean="0"/>
              <a:t>Helvaci</a:t>
            </a:r>
            <a:r>
              <a:rPr lang="en-US" sz="2000" dirty="0" smtClean="0"/>
              <a:t> MR, </a:t>
            </a:r>
            <a:r>
              <a:rPr lang="en-US" sz="2000" dirty="0" err="1" smtClean="0"/>
              <a:t>Aydin</a:t>
            </a:r>
            <a:r>
              <a:rPr lang="en-US" sz="2000" dirty="0" smtClean="0"/>
              <a:t> LY, </a:t>
            </a:r>
            <a:r>
              <a:rPr lang="en-US" sz="2000" dirty="0" err="1" smtClean="0"/>
              <a:t>Aydin</a:t>
            </a:r>
            <a:r>
              <a:rPr lang="en-US" sz="2000" dirty="0" smtClean="0"/>
              <a:t> Y. Chronic obstructive pulmonary disease may be one of the terminal end points of metabolic syndrome. Pak J Med </a:t>
            </a:r>
            <a:r>
              <a:rPr lang="en-US" sz="2000" dirty="0" err="1" smtClean="0"/>
              <a:t>Sci</a:t>
            </a:r>
            <a:r>
              <a:rPr lang="en-US" sz="2000" dirty="0" smtClean="0"/>
              <a:t>   2012; 28: 376-9.</a:t>
            </a:r>
          </a:p>
          <a:p>
            <a:endParaRPr lang="en-US" sz="2000" dirty="0" smtClean="0"/>
          </a:p>
          <a:p>
            <a:endParaRPr lang="en-US" sz="2000" dirty="0" smtClean="0"/>
          </a:p>
          <a:p>
            <a:endParaRPr lang="en-US" sz="2000" dirty="0" smtClean="0"/>
          </a:p>
          <a:p>
            <a:endParaRPr lang="en-US" sz="2000" dirty="0" smtClean="0"/>
          </a:p>
          <a:p>
            <a:pPr lvl="0"/>
            <a:endParaRPr lang="en-US" sz="2000" dirty="0" smtClean="0"/>
          </a:p>
          <a:p>
            <a:pPr lvl="0"/>
            <a:endParaRPr lang="en-US" sz="2000" dirty="0" smtClean="0"/>
          </a:p>
          <a:p>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a:bodyPr>
          <a:lstStyle/>
          <a:p>
            <a:pPr lvl="0"/>
            <a:r>
              <a:rPr lang="en-US" sz="2000" dirty="0" smtClean="0"/>
              <a:t>John J. Reilly </a:t>
            </a:r>
            <a:r>
              <a:rPr lang="en-US" sz="2000" dirty="0" err="1" smtClean="0"/>
              <a:t>Jr</a:t>
            </a:r>
            <a:r>
              <a:rPr lang="en-US" sz="2000" dirty="0" smtClean="0"/>
              <a:t>, Edwin K Silverman, </a:t>
            </a:r>
            <a:r>
              <a:rPr lang="en-US" sz="2000" dirty="0" err="1" smtClean="0"/>
              <a:t>Stepen</a:t>
            </a:r>
            <a:r>
              <a:rPr lang="en-US" sz="2000" dirty="0" smtClean="0"/>
              <a:t> D Shapiro. 2011. Chronic Obstructive Pulmonary Disease. In: Longo D L., editor. Harrison’s principles of Internal Medicine. 18th edition. New York: Mc </a:t>
            </a:r>
            <a:r>
              <a:rPr lang="en-US" sz="2000" dirty="0" err="1" smtClean="0"/>
              <a:t>Graw</a:t>
            </a:r>
            <a:r>
              <a:rPr lang="en-US" sz="2000" dirty="0" smtClean="0"/>
              <a:t> Hill, p. 2142-6.</a:t>
            </a:r>
          </a:p>
          <a:p>
            <a:pPr lvl="0"/>
            <a:r>
              <a:rPr lang="en-US" sz="2000" dirty="0" smtClean="0"/>
              <a:t>Lesley </a:t>
            </a:r>
            <a:r>
              <a:rPr lang="en-US" sz="2000" dirty="0" err="1" smtClean="0"/>
              <a:t>Rushton</a:t>
            </a:r>
            <a:r>
              <a:rPr lang="en-US" sz="2000" dirty="0" smtClean="0"/>
              <a:t>. 2007`Chronic obstructive pulmonary diseases and occupational exposure to </a:t>
            </a:r>
            <a:r>
              <a:rPr lang="en-US" sz="2000" dirty="0" err="1" smtClean="0"/>
              <a:t>silica’,Reviews</a:t>
            </a:r>
            <a:r>
              <a:rPr lang="en-US" sz="2000" dirty="0" smtClean="0"/>
              <a:t> of </a:t>
            </a:r>
            <a:r>
              <a:rPr lang="en-US" sz="2000" dirty="0" err="1" smtClean="0"/>
              <a:t>envirnomental</a:t>
            </a:r>
            <a:r>
              <a:rPr lang="en-US" sz="2000" dirty="0" smtClean="0"/>
              <a:t> </a:t>
            </a:r>
            <a:r>
              <a:rPr lang="en-US" sz="2000" dirty="0" err="1" smtClean="0"/>
              <a:t>health,vol</a:t>
            </a:r>
            <a:r>
              <a:rPr lang="en-US" sz="2000" dirty="0" smtClean="0"/>
              <a:t> 22,No.4,pp.255-56,retrieved </a:t>
            </a:r>
            <a:r>
              <a:rPr lang="en-US" sz="2000" dirty="0" err="1" smtClean="0"/>
              <a:t>jan</a:t>
            </a:r>
            <a:r>
              <a:rPr lang="en-US" sz="2000" dirty="0" smtClean="0"/>
              <a:t> 2007.</a:t>
            </a:r>
          </a:p>
          <a:p>
            <a:r>
              <a:rPr lang="de-DE" sz="2000" dirty="0" smtClean="0"/>
              <a:t>Mannino DM, Homa DM, Akinbami LJ, Ford ES, Redd SC. 2002. </a:t>
            </a:r>
            <a:r>
              <a:rPr lang="en-US" sz="2000" dirty="0" smtClean="0"/>
              <a:t>Chronic obstructive pulmonary disease surveillance-United States, 1971–2000. </a:t>
            </a:r>
            <a:r>
              <a:rPr lang="en-US" sz="2000" dirty="0" err="1" smtClean="0"/>
              <a:t>Respir</a:t>
            </a:r>
            <a:r>
              <a:rPr lang="en-US" sz="2000" dirty="0" smtClean="0"/>
              <a:t> Care 47:1184–1199.</a:t>
            </a:r>
          </a:p>
          <a:p>
            <a:r>
              <a:rPr lang="en-US" sz="2000" dirty="0" smtClean="0"/>
              <a:t>Ralston, S., Penman, I., Strachan, M. and Hobson, R. (2018). </a:t>
            </a:r>
            <a:r>
              <a:rPr lang="en-US" sz="2000" i="1" dirty="0" smtClean="0"/>
              <a:t>Davidson's principles and practice of medicine</a:t>
            </a:r>
            <a:r>
              <a:rPr lang="en-US" sz="2000" dirty="0" smtClean="0"/>
              <a:t>. 23rd ed. Churchill Livingstone Elsevier.</a:t>
            </a:r>
          </a:p>
          <a:p>
            <a:r>
              <a:rPr lang="en-US" sz="2000" dirty="0" err="1" smtClean="0"/>
              <a:t>Salvi</a:t>
            </a:r>
            <a:r>
              <a:rPr lang="en-US" sz="2000" dirty="0" smtClean="0"/>
              <a:t> SS, Barnes PJ. Chronic obstructive pulmonary disease in non-smokers. Lancet 2009;374:733-43.</a:t>
            </a:r>
          </a:p>
          <a:p>
            <a:endParaRPr lang="en-US" sz="2000" dirty="0" smtClean="0"/>
          </a:p>
          <a:p>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81000" y="1"/>
            <a:ext cx="8229600" cy="4038600"/>
          </a:xfrm>
        </p:spPr>
        <p:txBody>
          <a:bodyPr>
            <a:noAutofit/>
          </a:bodyPr>
          <a:lstStyle/>
          <a:p>
            <a:pPr algn="ctr">
              <a:buNone/>
              <a:defRPr/>
            </a:pPr>
            <a:r>
              <a:rPr lang="en-US" dirty="0">
                <a:solidFill>
                  <a:schemeClr val="bg2">
                    <a:lumMod val="20000"/>
                    <a:lumOff val="80000"/>
                  </a:schemeClr>
                </a:solidFill>
              </a:rPr>
              <a:t> </a:t>
            </a:r>
            <a:endParaRPr lang="en-US" b="1" dirty="0">
              <a:solidFill>
                <a:schemeClr val="bg2">
                  <a:lumMod val="20000"/>
                  <a:lumOff val="80000"/>
                </a:schemeClr>
              </a:solidFill>
            </a:endParaRPr>
          </a:p>
          <a:p>
            <a:pPr algn="ctr">
              <a:buNone/>
              <a:defRPr/>
            </a:pPr>
            <a:endParaRPr lang="en-US" dirty="0" smtClean="0"/>
          </a:p>
          <a:p>
            <a:pPr algn="ctr">
              <a:buNone/>
              <a:defRPr/>
            </a:pPr>
            <a:r>
              <a:rPr lang="en-US" dirty="0" smtClean="0"/>
              <a:t>Dr</a:t>
            </a:r>
            <a:r>
              <a:rPr lang="en-US" dirty="0"/>
              <a:t>. </a:t>
            </a:r>
            <a:r>
              <a:rPr lang="en-US" dirty="0" smtClean="0"/>
              <a:t>S.A.H.M. </a:t>
            </a:r>
            <a:r>
              <a:rPr lang="en-US" dirty="0" err="1" smtClean="0"/>
              <a:t>Mesbaul</a:t>
            </a:r>
            <a:r>
              <a:rPr lang="en-US" dirty="0" smtClean="0"/>
              <a:t> </a:t>
            </a:r>
            <a:r>
              <a:rPr lang="en-US" dirty="0"/>
              <a:t>Islam</a:t>
            </a:r>
          </a:p>
          <a:p>
            <a:pPr algn="ctr">
              <a:buNone/>
              <a:defRPr/>
            </a:pPr>
            <a:r>
              <a:rPr lang="en-US" dirty="0"/>
              <a:t>     Associate Professor</a:t>
            </a:r>
          </a:p>
          <a:p>
            <a:pPr algn="ctr">
              <a:buNone/>
              <a:defRPr/>
            </a:pPr>
            <a:r>
              <a:rPr lang="en-US" dirty="0"/>
              <a:t> Department of Respiratory Medicine</a:t>
            </a:r>
          </a:p>
          <a:p>
            <a:pPr algn="ctr">
              <a:buNone/>
              <a:defRPr/>
            </a:pPr>
            <a:r>
              <a:rPr lang="en-US" dirty="0"/>
              <a:t>     </a:t>
            </a:r>
            <a:r>
              <a:rPr lang="en-US" dirty="0" err="1"/>
              <a:t>Sylhet</a:t>
            </a:r>
            <a:r>
              <a:rPr lang="en-US" dirty="0"/>
              <a:t> MAG </a:t>
            </a:r>
            <a:r>
              <a:rPr lang="en-US" dirty="0" err="1"/>
              <a:t>Osmani</a:t>
            </a:r>
            <a:r>
              <a:rPr lang="en-US" dirty="0"/>
              <a:t> Medical College, </a:t>
            </a:r>
            <a:r>
              <a:rPr lang="en-US" dirty="0" err="1"/>
              <a:t>Sylhet</a:t>
            </a:r>
            <a:endParaRPr lang="en-US" dirty="0"/>
          </a:p>
          <a:p>
            <a:pPr algn="ctr">
              <a:buNone/>
              <a:defRPr/>
            </a:pPr>
            <a:r>
              <a:rPr lang="en-US"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Seaton, A., Seaton, D., </a:t>
            </a:r>
            <a:r>
              <a:rPr lang="en-US" sz="2000" dirty="0" err="1" smtClean="0"/>
              <a:t>Leitch</a:t>
            </a:r>
            <a:r>
              <a:rPr lang="en-US" sz="2000" dirty="0" smtClean="0"/>
              <a:t>, A. and Crofton, J. (2000). </a:t>
            </a:r>
            <a:r>
              <a:rPr lang="en-US" sz="2000" i="1" dirty="0" smtClean="0"/>
              <a:t>Crofton and Douglas's respiratory diseases</a:t>
            </a:r>
            <a:r>
              <a:rPr lang="en-US" sz="2000" dirty="0" smtClean="0"/>
              <a:t>. 5th ed. Malden, Mass.: Wiley-Blackwell.</a:t>
            </a:r>
          </a:p>
          <a:p>
            <a:r>
              <a:rPr lang="en-US" sz="2000" dirty="0" err="1" smtClean="0"/>
              <a:t>Selim</a:t>
            </a:r>
            <a:r>
              <a:rPr lang="en-US" sz="2000" dirty="0" smtClean="0"/>
              <a:t>, M. and Ali, A. (2017). ’</a:t>
            </a:r>
            <a:r>
              <a:rPr lang="as-IN" sz="2000" dirty="0" smtClean="0"/>
              <a:t>পাথর ব্যবসায় হরিলুট</a:t>
            </a:r>
            <a:r>
              <a:rPr lang="en-US" sz="2000" dirty="0" smtClean="0"/>
              <a:t>’, </a:t>
            </a:r>
            <a:r>
              <a:rPr lang="en-US" sz="2000" dirty="0" err="1" smtClean="0"/>
              <a:t>Jugantor</a:t>
            </a:r>
            <a:r>
              <a:rPr lang="en-US" sz="2000" dirty="0" smtClean="0"/>
              <a:t>, 26 February</a:t>
            </a:r>
            <a:r>
              <a:rPr lang="as-IN" sz="2000" dirty="0" smtClean="0"/>
              <a:t>.</a:t>
            </a:r>
            <a:r>
              <a:rPr lang="en-US" sz="2000" dirty="0" smtClean="0"/>
              <a:t> </a:t>
            </a:r>
            <a:r>
              <a:rPr lang="as-IN" sz="2000" dirty="0" smtClean="0"/>
              <a:t>[</a:t>
            </a:r>
            <a:r>
              <a:rPr lang="en-US" sz="2000" dirty="0" smtClean="0"/>
              <a:t>online] Available at: https://www.jugantor.com/news-archive/economics/2017/02/26/104354/%E0%A6%AA%E0%A6%BE%E0%A6%A5%E0%A6%B0-%E0%A6%AC%E0%A7%8D%E0%A6%AF%E0%A6%AC%E0%A6%B8%E0%A6%BE%E0%A7%9F-%E0%A6%B9%E0%A6%B0%E0%A6%BF%E0%A6%B2%E0%A7%81%E0%A6%9F [Accessed 29 Aug. 2018].</a:t>
            </a:r>
          </a:p>
          <a:p>
            <a:r>
              <a:rPr lang="en-US" sz="2000" dirty="0" smtClean="0"/>
              <a:t>Stuart,  H., Penman, I., Strachan, M. and Hobson, R. (2018). </a:t>
            </a:r>
            <a:r>
              <a:rPr lang="en-US" sz="2000" i="1" dirty="0" smtClean="0"/>
              <a:t>Davidson's principles and practice of medicine</a:t>
            </a:r>
            <a:r>
              <a:rPr lang="en-US" sz="2000" dirty="0" smtClean="0"/>
              <a:t>. 23rd ed. Churchill Livingstone Elsevier.</a:t>
            </a:r>
          </a:p>
          <a:p>
            <a:r>
              <a:rPr lang="en-US" sz="2000" dirty="0" smtClean="0"/>
              <a:t> </a:t>
            </a:r>
            <a:r>
              <a:rPr lang="en-US" sz="2000" dirty="0" err="1" smtClean="0"/>
              <a:t>Toren</a:t>
            </a:r>
            <a:r>
              <a:rPr lang="en-US" sz="2000" dirty="0" smtClean="0"/>
              <a:t> K, </a:t>
            </a:r>
            <a:r>
              <a:rPr lang="en-US" sz="2000" dirty="0" err="1" smtClean="0"/>
              <a:t>Jarvholm</a:t>
            </a:r>
            <a:r>
              <a:rPr lang="en-US" sz="2000" dirty="0" smtClean="0"/>
              <a:t> B. 2014. Effect of occupational exposure to vapors, gases, dusts, and fumes on COPD mortality risk among Swedish construction workers: A longitudinal cohort study. Chest 145:992–997.</a:t>
            </a:r>
          </a:p>
          <a:p>
            <a:r>
              <a:rPr lang="en-US" sz="2000" dirty="0" err="1" smtClean="0"/>
              <a:t>Tse</a:t>
            </a:r>
            <a:r>
              <a:rPr lang="en-US" sz="2000" dirty="0" smtClean="0"/>
              <a:t> LA, Yu IT, Leung CC, Tam W, Wong TW. 2007. Mortality from non-malignant respiratory diseases among people with silicosis in Hong Kong: exposure-response analyses for exposure to silica dust. </a:t>
            </a:r>
            <a:r>
              <a:rPr lang="en-US" sz="2000" dirty="0" err="1" smtClean="0"/>
              <a:t>Occup</a:t>
            </a:r>
            <a:r>
              <a:rPr lang="en-US" sz="2000" dirty="0" smtClean="0"/>
              <a:t> Environ Med 64:87–92</a:t>
            </a:r>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Appendix-1</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Data collection sheet</a:t>
            </a:r>
          </a:p>
          <a:p>
            <a:pPr>
              <a:buNone/>
            </a:pPr>
            <a:r>
              <a:rPr lang="en-US" dirty="0" err="1" smtClean="0"/>
              <a:t>SL.No</a:t>
            </a:r>
            <a:r>
              <a:rPr lang="en-US" dirty="0" smtClean="0"/>
              <a:t>  :                            Date:</a:t>
            </a:r>
          </a:p>
          <a:p>
            <a:pPr>
              <a:buNone/>
            </a:pPr>
            <a:r>
              <a:rPr lang="en-US" dirty="0" smtClean="0"/>
              <a:t>Name :</a:t>
            </a:r>
          </a:p>
          <a:p>
            <a:pPr>
              <a:buNone/>
            </a:pPr>
            <a:r>
              <a:rPr lang="en-US" dirty="0" smtClean="0"/>
              <a:t>Age    :</a:t>
            </a:r>
          </a:p>
          <a:p>
            <a:pPr>
              <a:buNone/>
            </a:pPr>
            <a:r>
              <a:rPr lang="en-US" dirty="0" smtClean="0"/>
              <a:t>Sex     :                    1. Male 2. Female</a:t>
            </a:r>
          </a:p>
          <a:p>
            <a:pPr>
              <a:buNone/>
            </a:pPr>
            <a:r>
              <a:rPr lang="en-US" dirty="0" smtClean="0"/>
              <a:t>Education  :</a:t>
            </a:r>
          </a:p>
          <a:p>
            <a:pPr>
              <a:buNone/>
            </a:pPr>
            <a:r>
              <a:rPr lang="en-US" dirty="0" err="1" smtClean="0"/>
              <a:t>Soscioeconomic</a:t>
            </a:r>
            <a:r>
              <a:rPr lang="en-US" dirty="0" smtClean="0"/>
              <a:t> </a:t>
            </a:r>
            <a:r>
              <a:rPr lang="en-US" dirty="0" err="1" smtClean="0"/>
              <a:t>cobdition</a:t>
            </a:r>
            <a:r>
              <a:rPr lang="en-US" dirty="0" smtClean="0"/>
              <a:t>:</a:t>
            </a:r>
          </a:p>
          <a:p>
            <a:pPr>
              <a:buNone/>
            </a:pPr>
            <a:r>
              <a:rPr lang="en-US" dirty="0" smtClean="0"/>
              <a:t>Address     :           1. Illiterate  2.Primary 3. Above                      </a:t>
            </a:r>
          </a:p>
          <a:p>
            <a:pPr>
              <a:buNone/>
            </a:pPr>
            <a:r>
              <a:rPr lang="en-US" dirty="0" smtClean="0"/>
              <a:t>Mobile No :</a:t>
            </a:r>
          </a:p>
          <a:p>
            <a:pPr>
              <a:buNone/>
            </a:pPr>
            <a:endParaRPr lang="en-US" dirty="0" smtClean="0"/>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2800" dirty="0" smtClean="0"/>
              <a:t> </a:t>
            </a:r>
          </a:p>
          <a:p>
            <a:pPr>
              <a:buNone/>
            </a:pPr>
            <a:r>
              <a:rPr lang="en-US" sz="2800" dirty="0" smtClean="0"/>
              <a:t>Smoking status:                     1)smoker 2)nonsmoker</a:t>
            </a:r>
          </a:p>
          <a:p>
            <a:pPr>
              <a:buNone/>
            </a:pPr>
            <a:r>
              <a:rPr lang="en-US" sz="2800" dirty="0" smtClean="0"/>
              <a:t>Duration of smoking:            1)1-5 years 2) 6-10 years 3) 11-15 years 4) 16-20 years.</a:t>
            </a:r>
          </a:p>
          <a:p>
            <a:pPr>
              <a:buNone/>
            </a:pPr>
            <a:r>
              <a:rPr lang="en-US" sz="2800" dirty="0" err="1" smtClean="0"/>
              <a:t>Stickes</a:t>
            </a:r>
            <a:r>
              <a:rPr lang="en-US" sz="2800" dirty="0" smtClean="0"/>
              <a:t> used per day:            1) 1-5 2) 5-10 3) 10-15.</a:t>
            </a:r>
          </a:p>
          <a:p>
            <a:pPr>
              <a:buNone/>
            </a:pPr>
            <a:r>
              <a:rPr lang="en-US" sz="2800" dirty="0" smtClean="0"/>
              <a:t>Peak years:</a:t>
            </a:r>
          </a:p>
          <a:p>
            <a:pPr>
              <a:buNone/>
            </a:pPr>
            <a:r>
              <a:rPr lang="en-US" sz="2800" dirty="0" smtClean="0"/>
              <a:t>Length of service:                1) 1-5 years   2) 6-10 years  3) 10-15 years  4)  &gt; 15 years</a:t>
            </a:r>
          </a:p>
          <a:p>
            <a:pPr>
              <a:buNone/>
            </a:pPr>
            <a:r>
              <a:rPr lang="en-US" sz="2800" dirty="0" smtClean="0"/>
              <a:t>Working hours:                  1)&lt;8 hours 2) &gt;8hours</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 </a:t>
            </a:r>
            <a:endParaRPr lang="en-US" dirty="0"/>
          </a:p>
        </p:txBody>
      </p:sp>
      <p:sp>
        <p:nvSpPr>
          <p:cNvPr id="3" name="Content Placeholder 2"/>
          <p:cNvSpPr>
            <a:spLocks noGrp="1"/>
          </p:cNvSpPr>
          <p:nvPr>
            <p:ph idx="1"/>
          </p:nvPr>
        </p:nvSpPr>
        <p:spPr>
          <a:xfrm>
            <a:off x="381000" y="1905000"/>
            <a:ext cx="8229600" cy="4754563"/>
          </a:xfrm>
        </p:spPr>
        <p:txBody>
          <a:bodyPr>
            <a:normAutofit/>
          </a:bodyPr>
          <a:lstStyle/>
          <a:p>
            <a:pPr>
              <a:buNone/>
            </a:pPr>
            <a:r>
              <a:rPr lang="en-US" sz="2800" dirty="0" smtClean="0"/>
              <a:t>Use of biomass fuel during cooking:                    1. Yes    2. No</a:t>
            </a:r>
          </a:p>
          <a:p>
            <a:pPr>
              <a:buNone/>
            </a:pPr>
            <a:r>
              <a:rPr lang="en-US" sz="2800" dirty="0" smtClean="0"/>
              <a:t>Is there any facility that you can avail if you fell</a:t>
            </a:r>
          </a:p>
          <a:p>
            <a:pPr>
              <a:buNone/>
            </a:pPr>
            <a:r>
              <a:rPr lang="en-US" sz="2800" dirty="0" smtClean="0"/>
              <a:t>sick in your workplace ?                  1. Yes    2.No</a:t>
            </a:r>
          </a:p>
          <a:p>
            <a:pPr>
              <a:buNone/>
            </a:pPr>
            <a:r>
              <a:rPr lang="en-US" sz="2800" dirty="0" smtClean="0"/>
              <a:t>If yes, what it is?</a:t>
            </a:r>
          </a:p>
          <a:p>
            <a:pPr>
              <a:buNone/>
              <a:defRPr/>
            </a:pPr>
            <a:r>
              <a:rPr lang="en-US" sz="2800" dirty="0" smtClean="0"/>
              <a:t>Do you use any sort of protective equipment   while working?                         1. Yes    2. No   </a:t>
            </a:r>
          </a:p>
          <a:p>
            <a:pPr>
              <a:buNone/>
              <a:defRPr/>
            </a:pPr>
            <a:r>
              <a:rPr lang="en-US" sz="2800" dirty="0" smtClean="0"/>
              <a:t> If yes, what are they?</a:t>
            </a:r>
          </a:p>
          <a:p>
            <a:pPr>
              <a:buNone/>
            </a:pPr>
            <a:endParaRPr lang="en-US" dirty="0" smtClean="0"/>
          </a:p>
          <a:p>
            <a:pPr>
              <a:buNone/>
            </a:pPr>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pPr>
              <a:buNone/>
            </a:pPr>
            <a:r>
              <a:rPr lang="en-US" sz="2800" b="1" dirty="0" smtClean="0"/>
              <a:t>Respiratory symptom:</a:t>
            </a:r>
          </a:p>
          <a:p>
            <a:pPr marL="514350" indent="-514350">
              <a:buAutoNum type="arabicPeriod"/>
            </a:pPr>
            <a:r>
              <a:rPr lang="en-US" sz="2800" dirty="0" smtClean="0"/>
              <a:t>Cough:</a:t>
            </a:r>
          </a:p>
          <a:p>
            <a:pPr marL="514350" indent="-514350">
              <a:buNone/>
            </a:pPr>
            <a:r>
              <a:rPr lang="en-US" sz="2800" dirty="0" smtClean="0"/>
              <a:t>    Present/absent</a:t>
            </a:r>
          </a:p>
          <a:p>
            <a:pPr marL="514350" indent="-514350">
              <a:buNone/>
            </a:pPr>
            <a:r>
              <a:rPr lang="en-US" sz="2800" dirty="0" smtClean="0"/>
              <a:t>     Duration                   years</a:t>
            </a:r>
          </a:p>
          <a:p>
            <a:pPr marL="514350" indent="-514350">
              <a:buNone/>
            </a:pPr>
            <a:r>
              <a:rPr lang="en-US" sz="2800" dirty="0" smtClean="0"/>
              <a:t>     Dry/productive </a:t>
            </a:r>
          </a:p>
          <a:p>
            <a:pPr marL="514350" indent="-514350">
              <a:buNone/>
            </a:pPr>
            <a:r>
              <a:rPr lang="en-US" sz="2800" dirty="0" smtClean="0"/>
              <a:t>2.Sputum production:</a:t>
            </a:r>
          </a:p>
          <a:p>
            <a:pPr marL="514350" indent="-514350">
              <a:buNone/>
            </a:pPr>
            <a:r>
              <a:rPr lang="en-US" sz="2800" dirty="0" smtClean="0"/>
              <a:t>    Do you bring up </a:t>
            </a:r>
            <a:r>
              <a:rPr lang="en-US" sz="2800" dirty="0" err="1" smtClean="0"/>
              <a:t>plegum</a:t>
            </a:r>
            <a:r>
              <a:rPr lang="en-US" sz="2800" dirty="0" smtClean="0"/>
              <a:t> for as much as 3 months in a year for 2 </a:t>
            </a:r>
            <a:r>
              <a:rPr lang="en-US" sz="2800" dirty="0" err="1" smtClean="0"/>
              <a:t>consequitive</a:t>
            </a:r>
            <a:r>
              <a:rPr lang="en-US" sz="2800" dirty="0" smtClean="0"/>
              <a:t> year?                 1)yes 2)No</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3.Breathlessness:  MRC grading</a:t>
            </a:r>
          </a:p>
          <a:p>
            <a:pPr>
              <a:buNone/>
            </a:pPr>
            <a:r>
              <a:rPr lang="en-US" dirty="0" smtClean="0"/>
              <a:t>  0. No breathlessness except with </a:t>
            </a:r>
            <a:r>
              <a:rPr lang="en-US" dirty="0" err="1" smtClean="0"/>
              <a:t>streneous</a:t>
            </a:r>
            <a:r>
              <a:rPr lang="en-US" dirty="0" smtClean="0"/>
              <a:t> exercise</a:t>
            </a:r>
          </a:p>
          <a:p>
            <a:pPr>
              <a:buNone/>
            </a:pPr>
            <a:r>
              <a:rPr lang="en-US" dirty="0" smtClean="0"/>
              <a:t>  1. Are you troubled by shortness of breath when </a:t>
            </a:r>
          </a:p>
          <a:p>
            <a:pPr>
              <a:buNone/>
            </a:pPr>
            <a:r>
              <a:rPr lang="en-US" dirty="0" smtClean="0"/>
              <a:t>     hurrying on level ground or walking up a slight hill? </a:t>
            </a:r>
          </a:p>
          <a:p>
            <a:pPr>
              <a:buNone/>
            </a:pPr>
            <a:r>
              <a:rPr lang="en-US" b="1" dirty="0" smtClean="0"/>
              <a:t>  </a:t>
            </a:r>
            <a:r>
              <a:rPr lang="en-US" dirty="0" smtClean="0"/>
              <a:t>2. Do you get short of breath walking with </a:t>
            </a:r>
          </a:p>
          <a:p>
            <a:pPr>
              <a:buNone/>
            </a:pPr>
            <a:r>
              <a:rPr lang="en-US" dirty="0" smtClean="0"/>
              <a:t>      other people of your own age on level ground? </a:t>
            </a:r>
          </a:p>
          <a:p>
            <a:pPr>
              <a:buNone/>
            </a:pPr>
            <a:r>
              <a:rPr lang="en-US" dirty="0" smtClean="0"/>
              <a:t>  3. Do you have to stop for breath when </a:t>
            </a:r>
          </a:p>
          <a:p>
            <a:pPr>
              <a:buNone/>
            </a:pPr>
            <a:r>
              <a:rPr lang="en-US" dirty="0" smtClean="0"/>
              <a:t>      walking at your own pace on level ground?</a:t>
            </a:r>
          </a:p>
          <a:p>
            <a:pPr>
              <a:buNone/>
            </a:pPr>
            <a:r>
              <a:rPr lang="en-US" dirty="0" smtClean="0"/>
              <a:t>  4. Too breathless to leave the house or breathless when dressing or undressing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l" eaLnBrk="1" hangingPunct="1"/>
            <a:r>
              <a:rPr lang="en-US" sz="2400" b="1" dirty="0" smtClean="0"/>
              <a:t>Result of </a:t>
            </a:r>
            <a:r>
              <a:rPr lang="en-US" sz="2400" b="1" dirty="0" err="1" smtClean="0"/>
              <a:t>spirometry</a:t>
            </a:r>
            <a:endParaRPr lang="en-US" sz="2400" b="1" dirty="0" smtClean="0"/>
          </a:p>
        </p:txBody>
      </p:sp>
      <p:sp>
        <p:nvSpPr>
          <p:cNvPr id="59395" name="Content Placeholder 2"/>
          <p:cNvSpPr>
            <a:spLocks noGrp="1"/>
          </p:cNvSpPr>
          <p:nvPr>
            <p:ph idx="1"/>
          </p:nvPr>
        </p:nvSpPr>
        <p:spPr>
          <a:xfrm>
            <a:off x="457200" y="1143000"/>
            <a:ext cx="8229600" cy="4678363"/>
          </a:xfrm>
        </p:spPr>
        <p:txBody>
          <a:bodyPr/>
          <a:lstStyle/>
          <a:p>
            <a:pPr eaLnBrk="1" hangingPunct="1"/>
            <a:r>
              <a:rPr lang="en-US" sz="2400" smtClean="0"/>
              <a:t>FVC ( litres)        1)                           2)                            3) </a:t>
            </a:r>
          </a:p>
          <a:p>
            <a:pPr eaLnBrk="1" hangingPunct="1"/>
            <a:endParaRPr lang="en-US" sz="2400" smtClean="0"/>
          </a:p>
          <a:p>
            <a:pPr eaLnBrk="1" hangingPunct="1"/>
            <a:r>
              <a:rPr lang="en-US" sz="2400" smtClean="0"/>
              <a:t>FEV</a:t>
            </a:r>
            <a:r>
              <a:rPr lang="en-US" sz="1800" smtClean="0"/>
              <a:t>1</a:t>
            </a:r>
            <a:r>
              <a:rPr lang="en-US" sz="2400" smtClean="0"/>
              <a:t> ( litres)      1)                           2)                             3)</a:t>
            </a:r>
          </a:p>
          <a:p>
            <a:pPr eaLnBrk="1" hangingPunct="1">
              <a:buFont typeface="Arial" charset="0"/>
              <a:buNone/>
            </a:pPr>
            <a:endParaRPr lang="en-US" sz="2400" smtClean="0"/>
          </a:p>
          <a:p>
            <a:pPr eaLnBrk="1" hangingPunct="1">
              <a:buFont typeface="Arial" charset="0"/>
              <a:buNone/>
            </a:pPr>
            <a:r>
              <a:rPr lang="en-US" sz="2400" smtClean="0"/>
              <a:t>     FEV</a:t>
            </a:r>
            <a:r>
              <a:rPr lang="en-US" sz="1800" smtClean="0"/>
              <a:t>1</a:t>
            </a:r>
            <a:r>
              <a:rPr lang="en-US" sz="2400" smtClean="0"/>
              <a:t>/FVC   ( from best of each)      =</a:t>
            </a:r>
          </a:p>
          <a:p>
            <a:pPr eaLnBrk="1" hangingPunct="1">
              <a:buFont typeface="Arial" charset="0"/>
              <a:buNone/>
            </a:pPr>
            <a:endParaRPr lang="en-US" sz="2400" smtClean="0"/>
          </a:p>
          <a:p>
            <a:pPr eaLnBrk="1" hangingPunct="1">
              <a:buFont typeface="Arial" charset="0"/>
              <a:buNone/>
            </a:pPr>
            <a:r>
              <a:rPr lang="en-US" sz="2400" smtClean="0"/>
              <a:t>                                                                                                     </a:t>
            </a:r>
          </a:p>
        </p:txBody>
      </p:sp>
      <p:sp>
        <p:nvSpPr>
          <p:cNvPr id="4" name="Rectangle 3"/>
          <p:cNvSpPr/>
          <p:nvPr/>
        </p:nvSpPr>
        <p:spPr>
          <a:xfrm>
            <a:off x="32004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53340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467600" y="12954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2004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54102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543800" y="2133600"/>
            <a:ext cx="1066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791200" y="29718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Classification of airflow limitation severity of COPD(based on post bronchodilator FEV1) in patient with FEV1/FVC ratio &lt;0.70.</a:t>
            </a:r>
            <a:endParaRPr lang="en-US" sz="2800" dirty="0"/>
          </a:p>
        </p:txBody>
      </p:sp>
      <p:graphicFrame>
        <p:nvGraphicFramePr>
          <p:cNvPr id="16" name="Content Placeholder 15"/>
          <p:cNvGraphicFramePr>
            <a:graphicFrameLocks noGrp="1"/>
          </p:cNvGraphicFramePr>
          <p:nvPr>
            <p:ph idx="1"/>
          </p:nvPr>
        </p:nvGraphicFramePr>
        <p:xfrm>
          <a:off x="533400" y="22098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dirty="0" smtClean="0"/>
                        <a:t>FEV1%</a:t>
                      </a:r>
                      <a:r>
                        <a:rPr lang="en-US" baseline="0" dirty="0" smtClean="0"/>
                        <a:t> predicted</a:t>
                      </a:r>
                      <a:endParaRPr lang="en-US" dirty="0"/>
                    </a:p>
                  </a:txBody>
                  <a:tcPr/>
                </a:tc>
                <a:tc>
                  <a:txBody>
                    <a:bodyPr/>
                    <a:lstStyle/>
                    <a:p>
                      <a:r>
                        <a:rPr lang="en-US" dirty="0" smtClean="0"/>
                        <a:t>Severity</a:t>
                      </a:r>
                      <a:endParaRPr lang="en-US" dirty="0"/>
                    </a:p>
                  </a:txBody>
                  <a:tcPr/>
                </a:tc>
                <a:tc>
                  <a:txBody>
                    <a:bodyPr/>
                    <a:lstStyle/>
                    <a:p>
                      <a:r>
                        <a:rPr lang="en-US" dirty="0" smtClean="0"/>
                        <a:t>Stage</a:t>
                      </a:r>
                      <a:endParaRPr lang="en-US" dirty="0"/>
                    </a:p>
                  </a:txBody>
                  <a:tcPr/>
                </a:tc>
              </a:tr>
              <a:tr h="370840">
                <a:tc>
                  <a:txBody>
                    <a:bodyPr/>
                    <a:lstStyle/>
                    <a:p>
                      <a:r>
                        <a:rPr lang="en-US" dirty="0" smtClean="0"/>
                        <a:t>GOLD-1</a:t>
                      </a:r>
                      <a:endParaRPr lang="en-US" dirty="0"/>
                    </a:p>
                  </a:txBody>
                  <a:tcPr/>
                </a:tc>
                <a:tc>
                  <a:txBody>
                    <a:bodyPr/>
                    <a:lstStyle/>
                    <a:p>
                      <a:r>
                        <a:rPr lang="en-US" dirty="0" smtClean="0"/>
                        <a:t>&gt;80%</a:t>
                      </a:r>
                      <a:endParaRPr lang="en-US" dirty="0"/>
                    </a:p>
                  </a:txBody>
                  <a:tcPr/>
                </a:tc>
                <a:tc>
                  <a:txBody>
                    <a:bodyPr/>
                    <a:lstStyle/>
                    <a:p>
                      <a:r>
                        <a:rPr lang="en-US" dirty="0" smtClean="0"/>
                        <a:t>Mild</a:t>
                      </a:r>
                      <a:endParaRPr lang="en-US" dirty="0"/>
                    </a:p>
                  </a:txBody>
                  <a:tcPr/>
                </a:tc>
                <a:tc>
                  <a:txBody>
                    <a:bodyPr/>
                    <a:lstStyle/>
                    <a:p>
                      <a:r>
                        <a:rPr lang="en-US" dirty="0" smtClean="0"/>
                        <a:t>Stage-1</a:t>
                      </a:r>
                      <a:endParaRPr lang="en-US" dirty="0"/>
                    </a:p>
                  </a:txBody>
                  <a:tcPr/>
                </a:tc>
              </a:tr>
              <a:tr h="370840">
                <a:tc>
                  <a:txBody>
                    <a:bodyPr/>
                    <a:lstStyle/>
                    <a:p>
                      <a:r>
                        <a:rPr lang="en-US" dirty="0" smtClean="0"/>
                        <a:t>GOLD-2</a:t>
                      </a:r>
                      <a:endParaRPr lang="en-US" dirty="0"/>
                    </a:p>
                  </a:txBody>
                  <a:tcPr/>
                </a:tc>
                <a:tc>
                  <a:txBody>
                    <a:bodyPr/>
                    <a:lstStyle/>
                    <a:p>
                      <a:r>
                        <a:rPr lang="en-US" dirty="0" smtClean="0"/>
                        <a:t>50-79%</a:t>
                      </a:r>
                      <a:endParaRPr lang="en-US" dirty="0"/>
                    </a:p>
                  </a:txBody>
                  <a:tcPr/>
                </a:tc>
                <a:tc>
                  <a:txBody>
                    <a:bodyPr/>
                    <a:lstStyle/>
                    <a:p>
                      <a:r>
                        <a:rPr lang="en-US" dirty="0" smtClean="0"/>
                        <a:t>Moderate</a:t>
                      </a:r>
                      <a:endParaRPr lang="en-US" dirty="0"/>
                    </a:p>
                  </a:txBody>
                  <a:tcPr/>
                </a:tc>
                <a:tc>
                  <a:txBody>
                    <a:bodyPr/>
                    <a:lstStyle/>
                    <a:p>
                      <a:r>
                        <a:rPr lang="en-US" dirty="0" smtClean="0"/>
                        <a:t>Stage-2</a:t>
                      </a:r>
                      <a:endParaRPr lang="en-US" dirty="0"/>
                    </a:p>
                  </a:txBody>
                  <a:tcPr/>
                </a:tc>
              </a:tr>
              <a:tr h="370840">
                <a:tc>
                  <a:txBody>
                    <a:bodyPr/>
                    <a:lstStyle/>
                    <a:p>
                      <a:r>
                        <a:rPr lang="en-US" dirty="0" smtClean="0"/>
                        <a:t>GOLD-3</a:t>
                      </a:r>
                      <a:endParaRPr lang="en-US" dirty="0"/>
                    </a:p>
                  </a:txBody>
                  <a:tcPr/>
                </a:tc>
                <a:tc>
                  <a:txBody>
                    <a:bodyPr/>
                    <a:lstStyle/>
                    <a:p>
                      <a:r>
                        <a:rPr lang="en-US" dirty="0" smtClean="0"/>
                        <a:t>30-49%</a:t>
                      </a:r>
                      <a:endParaRPr lang="en-US" dirty="0"/>
                    </a:p>
                  </a:txBody>
                  <a:tcPr/>
                </a:tc>
                <a:tc>
                  <a:txBody>
                    <a:bodyPr/>
                    <a:lstStyle/>
                    <a:p>
                      <a:r>
                        <a:rPr lang="en-US" dirty="0" smtClean="0"/>
                        <a:t>Severe</a:t>
                      </a:r>
                      <a:endParaRPr lang="en-US" dirty="0"/>
                    </a:p>
                  </a:txBody>
                  <a:tcPr/>
                </a:tc>
                <a:tc>
                  <a:txBody>
                    <a:bodyPr/>
                    <a:lstStyle/>
                    <a:p>
                      <a:r>
                        <a:rPr lang="en-US" dirty="0" smtClean="0"/>
                        <a:t>Stage-3</a:t>
                      </a:r>
                      <a:endParaRPr lang="en-US" dirty="0"/>
                    </a:p>
                  </a:txBody>
                  <a:tcPr/>
                </a:tc>
              </a:tr>
              <a:tr h="370840">
                <a:tc>
                  <a:txBody>
                    <a:bodyPr/>
                    <a:lstStyle/>
                    <a:p>
                      <a:r>
                        <a:rPr lang="en-US" dirty="0" smtClean="0"/>
                        <a:t>GOLD-4</a:t>
                      </a:r>
                      <a:endParaRPr lang="en-US" dirty="0"/>
                    </a:p>
                  </a:txBody>
                  <a:tcPr/>
                </a:tc>
                <a:tc>
                  <a:txBody>
                    <a:bodyPr/>
                    <a:lstStyle/>
                    <a:p>
                      <a:r>
                        <a:rPr lang="en-US" dirty="0" smtClean="0"/>
                        <a:t>&lt;30%</a:t>
                      </a:r>
                      <a:endParaRPr lang="en-US" dirty="0"/>
                    </a:p>
                  </a:txBody>
                  <a:tcPr/>
                </a:tc>
                <a:tc>
                  <a:txBody>
                    <a:bodyPr/>
                    <a:lstStyle/>
                    <a:p>
                      <a:r>
                        <a:rPr lang="en-US" dirty="0" smtClean="0"/>
                        <a:t>Very severe</a:t>
                      </a:r>
                      <a:endParaRPr lang="en-US" dirty="0"/>
                    </a:p>
                  </a:txBody>
                  <a:tcPr/>
                </a:tc>
                <a:tc>
                  <a:txBody>
                    <a:bodyPr/>
                    <a:lstStyle/>
                    <a:p>
                      <a:r>
                        <a:rPr lang="en-US" dirty="0" smtClean="0"/>
                        <a:t>Stage-4</a:t>
                      </a:r>
                      <a:endParaRPr lang="en-US" dirty="0"/>
                    </a:p>
                  </a:txBody>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a:xfrm>
            <a:off x="838200" y="228600"/>
            <a:ext cx="7772400" cy="1143000"/>
          </a:xfrm>
        </p:spPr>
        <p:txBody>
          <a:bodyPr/>
          <a:lstStyle/>
          <a:p>
            <a:pPr eaLnBrk="1" hangingPunct="1"/>
            <a:r>
              <a:rPr lang="en-US" sz="5000" dirty="0" smtClean="0"/>
              <a:t>Appendix-2</a:t>
            </a:r>
          </a:p>
        </p:txBody>
      </p:sp>
      <p:sp>
        <p:nvSpPr>
          <p:cNvPr id="60419" name="Subtitle 2"/>
          <p:cNvSpPr>
            <a:spLocks noGrp="1"/>
          </p:cNvSpPr>
          <p:nvPr>
            <p:ph type="subTitle" idx="1"/>
          </p:nvPr>
        </p:nvSpPr>
        <p:spPr>
          <a:xfrm>
            <a:off x="457200" y="1676400"/>
            <a:ext cx="8382000" cy="4572000"/>
          </a:xfrm>
        </p:spPr>
        <p:txBody>
          <a:bodyPr/>
          <a:lstStyle/>
          <a:p>
            <a:pPr algn="just" eaLnBrk="1" hangingPunct="1">
              <a:lnSpc>
                <a:spcPct val="80000"/>
              </a:lnSpc>
            </a:pPr>
            <a:r>
              <a:rPr lang="en-US" sz="1600" smtClean="0">
                <a:solidFill>
                  <a:schemeClr val="tx1"/>
                </a:solidFill>
              </a:rPr>
              <a:t>Informed Written Consent(English):</a:t>
            </a: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Getting full information about the purpose, procedure and utility of this study, I give consent to participate in this study. I have not been influenced by anybody or groups or my fundamental human rights have not been violated due to participation in this study. I am assured that confidentiality of all gathered  information will be maintained. This information will be used only for study purpose.</a:t>
            </a:r>
          </a:p>
          <a:p>
            <a:pPr algn="just" eaLnBrk="1" hangingPunct="1">
              <a:lnSpc>
                <a:spcPct val="80000"/>
              </a:lnSpc>
            </a:pPr>
            <a:r>
              <a:rPr lang="en-US" sz="1600" smtClean="0">
                <a:solidFill>
                  <a:schemeClr val="tx1"/>
                </a:solidFill>
              </a:rPr>
              <a:t>My participation in this study is entirely voluntary. I have right to withdraw my consent and discontinue participation  at any time.</a:t>
            </a:r>
          </a:p>
          <a:p>
            <a:pPr algn="just" eaLnBrk="1" hangingPunct="1">
              <a:lnSpc>
                <a:spcPct val="80000"/>
              </a:lnSpc>
            </a:pPr>
            <a:r>
              <a:rPr lang="en-US" sz="1600" smtClean="0">
                <a:solidFill>
                  <a:schemeClr val="tx1"/>
                </a:solidFill>
              </a:rPr>
              <a:t>I will not get any remuneration due to participation in this study.</a:t>
            </a:r>
          </a:p>
          <a:p>
            <a:pPr algn="just" eaLnBrk="1" hangingPunct="1">
              <a:lnSpc>
                <a:spcPct val="80000"/>
              </a:lnSpc>
            </a:pPr>
            <a:r>
              <a:rPr lang="en-US" sz="1600" smtClean="0">
                <a:solidFill>
                  <a:schemeClr val="tx1"/>
                </a:solidFill>
              </a:rPr>
              <a:t>I am willingly giving signature to this consent form.</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Signature of the participant/left thumb print</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en-US" sz="1600" smtClean="0">
                <a:solidFill>
                  <a:schemeClr val="tx1"/>
                </a:solidFill>
              </a:rPr>
              <a:t>Signature of the witness/left thumb print                Signature of the researcher with date</a:t>
            </a:r>
          </a:p>
          <a:p>
            <a:pPr algn="just" eaLnBrk="1" hangingPunct="1">
              <a:lnSpc>
                <a:spcPct val="80000"/>
              </a:lnSpc>
            </a:pPr>
            <a:endParaRPr lang="en-US" sz="1600" smtClean="0">
              <a:solidFill>
                <a:schemeClr val="tx1"/>
              </a:solidFill>
            </a:endParaRPr>
          </a:p>
          <a:p>
            <a:pPr algn="just" eaLnBrk="1" hangingPunct="1">
              <a:lnSpc>
                <a:spcPct val="80000"/>
              </a:lnSpc>
            </a:pPr>
            <a:endParaRPr lang="en-US" sz="1600" smtClean="0">
              <a:solidFill>
                <a:schemeClr val="tx1"/>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a:xfrm>
            <a:off x="674688" y="0"/>
            <a:ext cx="7772400" cy="1143000"/>
          </a:xfrm>
        </p:spPr>
        <p:txBody>
          <a:bodyPr/>
          <a:lstStyle/>
          <a:p>
            <a:pPr eaLnBrk="1" hangingPunct="1"/>
            <a:r>
              <a:rPr lang="en-US" sz="5000" dirty="0" smtClean="0"/>
              <a:t>Appendix-2</a:t>
            </a:r>
          </a:p>
        </p:txBody>
      </p:sp>
      <p:sp>
        <p:nvSpPr>
          <p:cNvPr id="61443" name="Subtitle 2"/>
          <p:cNvSpPr>
            <a:spLocks noGrp="1"/>
          </p:cNvSpPr>
          <p:nvPr>
            <p:ph type="subTitle" idx="1"/>
          </p:nvPr>
        </p:nvSpPr>
        <p:spPr>
          <a:xfrm>
            <a:off x="762000" y="971550"/>
            <a:ext cx="7772400" cy="5562600"/>
          </a:xfrm>
        </p:spPr>
        <p:txBody>
          <a:bodyPr/>
          <a:lstStyle/>
          <a:p>
            <a:pPr eaLnBrk="1" hangingPunct="1">
              <a:lnSpc>
                <a:spcPct val="80000"/>
              </a:lnSpc>
            </a:pPr>
            <a:r>
              <a:rPr lang="en-US" sz="4000" b="1" u="sng" smtClean="0">
                <a:solidFill>
                  <a:schemeClr val="tx1"/>
                </a:solidFill>
                <a:latin typeface="SutonnyMJ" pitchFamily="2" charset="0"/>
                <a:cs typeface="SutonnyMJ" pitchFamily="2" charset="0"/>
              </a:rPr>
              <a:t>m¤§wZcÎ </a:t>
            </a:r>
            <a:endParaRPr lang="bn-IN" sz="4000" b="1" u="sng" smtClean="0">
              <a:solidFill>
                <a:schemeClr val="tx1"/>
              </a:solidFill>
              <a:latin typeface="SutonnyMJ" pitchFamily="2" charset="0"/>
            </a:endParaRPr>
          </a:p>
          <a:p>
            <a:pPr algn="l" eaLnBrk="1" hangingPunct="1">
              <a:lnSpc>
                <a:spcPct val="80000"/>
              </a:lnSpc>
            </a:pPr>
            <a:endParaRPr lang="en-US" sz="2400" b="1" u="sng" smtClean="0">
              <a:solidFill>
                <a:schemeClr val="tx1"/>
              </a:solidFill>
            </a:endParaRPr>
          </a:p>
          <a:p>
            <a:pPr algn="l" eaLnBrk="1" hangingPunct="1">
              <a:lnSpc>
                <a:spcPct val="80000"/>
              </a:lnSpc>
            </a:pPr>
            <a:r>
              <a:rPr lang="bn-IN" sz="1600" smtClean="0">
                <a:solidFill>
                  <a:schemeClr val="tx1"/>
                </a:solidFill>
              </a:rPr>
              <a:t>এই গবেষণা কর্মের উদ্দেশ্য, পদ্বতি ও উপযোগিতা সম্পর্কে পূর্ণ ধারণা পেয়ে, আমি এতে অংশ গ্রহণের সম্মতি প্রদান করছি।গবেষণা কর্মে অংশ গ্রহণের জন্য আমি কোন ব্যক্তি বা গোষ্ঠীর দ্বারা প্রভাবিত হইনি অথবা আমার কোন মৌলিক মানবাধিকার ক্ষুন্ন হয়নি। আমি নিশ্চিত হয়েছি যে এই গবেষণা থেকে সংগৃহিত তথ্যাবলী সম্পুর্ণ গোপন রাখা হবে।এই তথ্যাদি কেবলমাত্র  গবেষণার কাজেই ব্যবহার করা হবে।</a:t>
            </a:r>
          </a:p>
          <a:p>
            <a:pPr algn="l" eaLnBrk="1" hangingPunct="1">
              <a:lnSpc>
                <a:spcPct val="80000"/>
              </a:lnSpc>
            </a:pPr>
            <a:r>
              <a:rPr lang="bn-IN" sz="1600" smtClean="0">
                <a:solidFill>
                  <a:schemeClr val="tx1"/>
                </a:solidFill>
              </a:rPr>
              <a:t>এই গবেষণায় অংশগ্রহন সম্পুর্ন আমার ইচ্ছাধীন। আমি ইচ্ছা করলে গবেষণায় অংশ গ্রহণ না</a:t>
            </a:r>
            <a:r>
              <a:rPr lang="en-US" sz="1600" smtClean="0">
                <a:solidFill>
                  <a:schemeClr val="tx1"/>
                </a:solidFill>
              </a:rPr>
              <a:t> করতে পারি  এবং</a:t>
            </a:r>
            <a:r>
              <a:rPr lang="bn-IN" sz="1600" smtClean="0">
                <a:solidFill>
                  <a:schemeClr val="tx1"/>
                </a:solidFill>
              </a:rPr>
              <a:t> যেকোন মুহুর্তে আমি আমার সম্মতি প্রত্যাহার করার অধিকার রাখি।</a:t>
            </a:r>
          </a:p>
          <a:p>
            <a:pPr algn="l" eaLnBrk="1" hangingPunct="1">
              <a:lnSpc>
                <a:spcPct val="80000"/>
              </a:lnSpc>
            </a:pPr>
            <a:r>
              <a:rPr lang="bn-IN" sz="1600" smtClean="0">
                <a:solidFill>
                  <a:schemeClr val="tx1"/>
                </a:solidFill>
              </a:rPr>
              <a:t>এই গবেষণায় অংশগ্রহনের জন্য আমি কোন সম্মানী প্রাপ্য হব না।</a:t>
            </a:r>
          </a:p>
          <a:p>
            <a:pPr algn="l" eaLnBrk="1" hangingPunct="1">
              <a:lnSpc>
                <a:spcPct val="80000"/>
              </a:lnSpc>
            </a:pPr>
            <a:r>
              <a:rPr lang="bn-IN" sz="1600" smtClean="0">
                <a:solidFill>
                  <a:schemeClr val="tx1"/>
                </a:solidFill>
              </a:rPr>
              <a:t>আমি স্বেচ্চায় এই সম্মতিপত্রে স্বাক্ষর করছি।</a:t>
            </a:r>
          </a:p>
          <a:p>
            <a:pPr algn="just" eaLnBrk="1" hangingPunct="1">
              <a:lnSpc>
                <a:spcPct val="80000"/>
              </a:lnSpc>
            </a:pPr>
            <a:endParaRPr lang="bn-IN"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bn-IN" sz="1600" smtClean="0">
                <a:solidFill>
                  <a:schemeClr val="tx1"/>
                </a:solidFill>
              </a:rPr>
              <a:t>অংশগ্রহণকারীর স্বাক্ষর/বাম বৃদ্ধাঙ্গুলির ছাপ</a:t>
            </a:r>
          </a:p>
          <a:p>
            <a:pPr algn="just" eaLnBrk="1" hangingPunct="1">
              <a:lnSpc>
                <a:spcPct val="80000"/>
              </a:lnSpc>
            </a:pPr>
            <a:endParaRPr lang="bn-IN" sz="1600" smtClean="0">
              <a:solidFill>
                <a:schemeClr val="tx1"/>
              </a:solidFill>
            </a:endParaRPr>
          </a:p>
          <a:p>
            <a:pPr algn="just" eaLnBrk="1" hangingPunct="1">
              <a:lnSpc>
                <a:spcPct val="80000"/>
              </a:lnSpc>
            </a:pPr>
            <a:endParaRPr lang="en-US" sz="1600" smtClean="0">
              <a:solidFill>
                <a:schemeClr val="tx1"/>
              </a:solidFill>
            </a:endParaRPr>
          </a:p>
          <a:p>
            <a:pPr algn="just" eaLnBrk="1" hangingPunct="1">
              <a:lnSpc>
                <a:spcPct val="80000"/>
              </a:lnSpc>
            </a:pPr>
            <a:r>
              <a:rPr lang="bn-IN" sz="1600" smtClean="0">
                <a:solidFill>
                  <a:schemeClr val="tx1"/>
                </a:solidFill>
              </a:rPr>
              <a:t>সাক্ষীর স্বাক্ষর/বাম বৃদ্ধাঙ্গুলির ছাপ               গবেষকের স্বাক্ষর ও তারিখ </a:t>
            </a:r>
            <a:endParaRPr lang="en-US" sz="1600" smtClean="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The </a:t>
            </a:r>
            <a:r>
              <a:rPr lang="en-US" dirty="0"/>
              <a:t>Global Initiative for Chronic Obstructive Lung Disease (GOLD) has defined Chronic obstructive pulmonary disease (COPD) is a common, preventable and treatable disease that is  characterized by persistent respiratory symptoms and  airflow limitation that is due to airway and/or alveolar abnormalities usually caused by significant exposure to noxious particles or </a:t>
            </a:r>
            <a:r>
              <a:rPr lang="en-US" dirty="0" smtClean="0"/>
              <a:t>gases.</a:t>
            </a:r>
            <a:endParaRPr lang="en-US" dirty="0"/>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2057400" y="1600200"/>
            <a:ext cx="5867400" cy="4525963"/>
          </a:xfrm>
        </p:spPr>
        <p:txBody>
          <a:bodyPr/>
          <a:lstStyle/>
          <a:p>
            <a:pPr eaLnBrk="1" hangingPunct="1">
              <a:buFont typeface="Arial" charset="0"/>
              <a:buNone/>
            </a:pPr>
            <a:r>
              <a:rPr lang="en-US" sz="7200" smtClean="0"/>
              <a:t>                                          </a:t>
            </a:r>
            <a:r>
              <a:rPr lang="en-US" sz="7200" b="1" smtClean="0"/>
              <a:t>Thank You</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lstStyle/>
          <a:p>
            <a:pPr algn="just">
              <a:buNone/>
            </a:pPr>
            <a:r>
              <a:rPr lang="en-US" dirty="0" smtClean="0"/>
              <a:t>    chronic airflow limitation that is characteristic of COPD is caused by a mixture of small airways disease and parenchymal destruction  the relative contributions of which vary  from person to person (GOLD,2018). COPD includes emphysema and chronic  bronchitis (john et al.,2011).</a:t>
            </a:r>
            <a:r>
              <a:rPr lang="en-US" b="1" baseline="30000"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    COPD is a global health concern and a major causes of chronic morbidity and mortality throughout the world. </a:t>
            </a:r>
            <a:r>
              <a:rPr lang="en-US" dirty="0"/>
              <a:t>The Global Burden of Disease Study has projected that COPD, which ranked sixth as the cause of death in 1990, will become the third leading cause </a:t>
            </a:r>
            <a:r>
              <a:rPr lang="en-US" dirty="0" smtClean="0"/>
              <a:t>of death (</a:t>
            </a:r>
            <a:r>
              <a:rPr lang="en-US" dirty="0" err="1" smtClean="0"/>
              <a:t>Dhadke</a:t>
            </a:r>
            <a:r>
              <a:rPr lang="en-US" dirty="0" smtClean="0"/>
              <a:t> et al.,2015) </a:t>
            </a:r>
            <a:r>
              <a:rPr lang="en-US" dirty="0"/>
              <a:t>and 5</a:t>
            </a:r>
            <a:r>
              <a:rPr lang="en-US" baseline="30000" dirty="0"/>
              <a:t>th</a:t>
            </a:r>
            <a:r>
              <a:rPr lang="en-US" dirty="0"/>
              <a:t> common cause of morbidity all over the world by the year of </a:t>
            </a:r>
            <a:r>
              <a:rPr lang="en-US" dirty="0" smtClean="0"/>
              <a:t>2020 (</a:t>
            </a:r>
            <a:r>
              <a:rPr lang="en-US" dirty="0" err="1" smtClean="0"/>
              <a:t>Helvaci</a:t>
            </a:r>
            <a:r>
              <a:rPr lang="en-US" dirty="0" smtClean="0"/>
              <a:t> et al.,2012).</a:t>
            </a:r>
            <a:endParaRPr lang="en-US" dirty="0"/>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TotalTime>
  <Words>4519</Words>
  <Application>Microsoft Office PowerPoint</Application>
  <PresentationFormat>On-screen Show (4:3)</PresentationFormat>
  <Paragraphs>467</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Welcome to</vt:lpstr>
      <vt:lpstr>Proposed Title of the Thesis</vt:lpstr>
      <vt:lpstr>Investigator</vt:lpstr>
      <vt:lpstr>Guide</vt:lpstr>
      <vt:lpstr>Co-Guide:  </vt:lpstr>
      <vt:lpstr> </vt:lpstr>
      <vt:lpstr>Introduction</vt:lpstr>
      <vt:lpstr>Introduction(cont.)</vt:lpstr>
      <vt:lpstr>Introduction(cont.)</vt:lpstr>
      <vt:lpstr>Introduction(cont.)</vt:lpstr>
      <vt:lpstr>Introduction(cont.)</vt:lpstr>
      <vt:lpstr> 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Introduction(cont.)</vt:lpstr>
      <vt:lpstr>Rationale</vt:lpstr>
      <vt:lpstr>Rationale(cont.)</vt:lpstr>
      <vt:lpstr>Rationale(cont.)</vt:lpstr>
      <vt:lpstr>Rationale(cont.)</vt:lpstr>
      <vt:lpstr>Research Question</vt:lpstr>
      <vt:lpstr>Hypothesis</vt:lpstr>
      <vt:lpstr>Objectives</vt:lpstr>
      <vt:lpstr>Objectives(cont.)</vt:lpstr>
      <vt:lpstr>Methodology </vt:lpstr>
      <vt:lpstr>Methodology (cont.)</vt:lpstr>
      <vt:lpstr>Methodology (cont.)</vt:lpstr>
      <vt:lpstr>Inclusion criteria</vt:lpstr>
      <vt:lpstr>Exclusion criteria</vt:lpstr>
      <vt:lpstr>Variables:</vt:lpstr>
      <vt:lpstr>Procedures of data collection:</vt:lpstr>
      <vt:lpstr>Procedures of data collection (cont.)</vt:lpstr>
      <vt:lpstr>Procedures of data collection (cont.)</vt:lpstr>
      <vt:lpstr>Procedures of data collection (cont.)</vt:lpstr>
      <vt:lpstr>Procedures of data collection (cont.)</vt:lpstr>
      <vt:lpstr>Procedure of data analysis and interpretation</vt:lpstr>
      <vt:lpstr>Quality assurance strategy</vt:lpstr>
      <vt:lpstr>Ethical implications</vt:lpstr>
      <vt:lpstr>Ethical implications(cont.)</vt:lpstr>
      <vt:lpstr> </vt:lpstr>
      <vt:lpstr> </vt:lpstr>
      <vt:lpstr>Time table</vt:lpstr>
      <vt:lpstr>Operational definitions</vt:lpstr>
      <vt:lpstr>Operational definitions(cont.)</vt:lpstr>
      <vt:lpstr>Total budget</vt:lpstr>
      <vt:lpstr>References</vt:lpstr>
      <vt:lpstr>References(cont.)</vt:lpstr>
      <vt:lpstr>References(cont.)</vt:lpstr>
      <vt:lpstr>References(cont.)</vt:lpstr>
      <vt:lpstr>References(cont.)</vt:lpstr>
      <vt:lpstr>References(cont.)</vt:lpstr>
      <vt:lpstr>Appendix-1</vt:lpstr>
      <vt:lpstr> </vt:lpstr>
      <vt:lpstr> </vt:lpstr>
      <vt:lpstr> </vt:lpstr>
      <vt:lpstr> </vt:lpstr>
      <vt:lpstr>Result of spirometry</vt:lpstr>
      <vt:lpstr>Classification of airflow limitation severity of COPD(based on post bronchodilator FEV1) in patient with FEV1/FVC ratio &lt;0.70.</vt:lpstr>
      <vt:lpstr>Appendix-2</vt:lpstr>
      <vt:lpstr>Appendix-2</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hp</dc:creator>
  <cp:lastModifiedBy>SSA. SAZIB # 01671417741 # 01816746474</cp:lastModifiedBy>
  <cp:revision>177</cp:revision>
  <dcterms:created xsi:type="dcterms:W3CDTF">2018-09-14T04:47:00Z</dcterms:created>
  <dcterms:modified xsi:type="dcterms:W3CDTF">2018-10-12T14:10:28Z</dcterms:modified>
</cp:coreProperties>
</file>