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handoutMasterIdLst>
    <p:handoutMasterId r:id="rId69"/>
  </p:handoutMasterIdLst>
  <p:sldIdLst>
    <p:sldId id="306" r:id="rId2"/>
    <p:sldId id="257" r:id="rId3"/>
    <p:sldId id="258" r:id="rId4"/>
    <p:sldId id="259" r:id="rId5"/>
    <p:sldId id="260" r:id="rId6"/>
    <p:sldId id="316" r:id="rId7"/>
    <p:sldId id="262" r:id="rId8"/>
    <p:sldId id="263" r:id="rId9"/>
    <p:sldId id="315" r:id="rId10"/>
    <p:sldId id="317" r:id="rId11"/>
    <p:sldId id="318" r:id="rId12"/>
    <p:sldId id="319" r:id="rId13"/>
    <p:sldId id="320" r:id="rId14"/>
    <p:sldId id="321" r:id="rId15"/>
    <p:sldId id="322" r:id="rId16"/>
    <p:sldId id="326" r:id="rId17"/>
    <p:sldId id="325" r:id="rId18"/>
    <p:sldId id="329" r:id="rId19"/>
    <p:sldId id="330" r:id="rId20"/>
    <p:sldId id="331" r:id="rId21"/>
    <p:sldId id="334" r:id="rId22"/>
    <p:sldId id="338" r:id="rId23"/>
    <p:sldId id="273" r:id="rId24"/>
    <p:sldId id="340" r:id="rId25"/>
    <p:sldId id="355" r:id="rId26"/>
    <p:sldId id="341" r:id="rId27"/>
    <p:sldId id="274" r:id="rId28"/>
    <p:sldId id="275" r:id="rId29"/>
    <p:sldId id="342" r:id="rId30"/>
    <p:sldId id="277" r:id="rId31"/>
    <p:sldId id="278" r:id="rId32"/>
    <p:sldId id="279" r:id="rId33"/>
    <p:sldId id="282" r:id="rId34"/>
    <p:sldId id="280" r:id="rId35"/>
    <p:sldId id="281" r:id="rId36"/>
    <p:sldId id="343" r:id="rId37"/>
    <p:sldId id="283" r:id="rId38"/>
    <p:sldId id="344" r:id="rId39"/>
    <p:sldId id="345" r:id="rId40"/>
    <p:sldId id="286" r:id="rId41"/>
    <p:sldId id="287" r:id="rId42"/>
    <p:sldId id="346" r:id="rId43"/>
    <p:sldId id="347" r:id="rId44"/>
    <p:sldId id="348" r:id="rId45"/>
    <p:sldId id="291" r:id="rId46"/>
    <p:sldId id="351" r:id="rId47"/>
    <p:sldId id="349" r:id="rId48"/>
    <p:sldId id="350" r:id="rId49"/>
    <p:sldId id="293" r:id="rId50"/>
    <p:sldId id="294" r:id="rId51"/>
    <p:sldId id="307" r:id="rId52"/>
    <p:sldId id="357" r:id="rId53"/>
    <p:sldId id="296" r:id="rId54"/>
    <p:sldId id="297" r:id="rId55"/>
    <p:sldId id="356" r:id="rId56"/>
    <p:sldId id="298" r:id="rId57"/>
    <p:sldId id="299" r:id="rId58"/>
    <p:sldId id="300" r:id="rId59"/>
    <p:sldId id="352" r:id="rId60"/>
    <p:sldId id="310" r:id="rId61"/>
    <p:sldId id="311" r:id="rId62"/>
    <p:sldId id="312" r:id="rId63"/>
    <p:sldId id="303" r:id="rId64"/>
    <p:sldId id="304" r:id="rId65"/>
    <p:sldId id="305" r:id="rId66"/>
    <p:sldId id="313" r:id="rId67"/>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CDE8"/>
    <a:srgbClr val="FFFFFF"/>
    <a:srgbClr val="6BCCE3"/>
    <a:srgbClr val="0099CC"/>
    <a:srgbClr val="72D4F2"/>
    <a:srgbClr val="B2E7F8"/>
    <a:srgbClr val="65D0F1"/>
    <a:srgbClr val="42C5E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574" autoAdjust="0"/>
    <p:restoredTop sz="82727" autoAdjust="0"/>
  </p:normalViewPr>
  <p:slideViewPr>
    <p:cSldViewPr snapToGrid="0">
      <p:cViewPr varScale="1">
        <p:scale>
          <a:sx n="73" d="100"/>
          <a:sy n="73" d="100"/>
        </p:scale>
        <p:origin x="-72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4023093" y="2"/>
            <a:ext cx="3077739" cy="471054"/>
          </a:xfrm>
          <a:prstGeom prst="rect">
            <a:avLst/>
          </a:prstGeom>
        </p:spPr>
        <p:txBody>
          <a:bodyPr vert="horz" lIns="94229" tIns="47114" rIns="94229" bIns="47114" rtlCol="0"/>
          <a:lstStyle>
            <a:lvl1pPr algn="r">
              <a:defRPr sz="1200"/>
            </a:lvl1pPr>
          </a:lstStyle>
          <a:p>
            <a:fld id="{3AD49D82-5F23-4C33-8EAE-FFEBA7612307}" type="datetimeFigureOut">
              <a:rPr lang="en-US" smtClean="0"/>
              <a:pPr/>
              <a:t>10/16/2018</a:t>
            </a:fld>
            <a:endParaRPr lang="en-US"/>
          </a:p>
        </p:txBody>
      </p:sp>
      <p:sp>
        <p:nvSpPr>
          <p:cNvPr id="4" name="Footer Placeholder 3"/>
          <p:cNvSpPr>
            <a:spLocks noGrp="1"/>
          </p:cNvSpPr>
          <p:nvPr>
            <p:ph type="ftr" sz="quarter" idx="2"/>
          </p:nvPr>
        </p:nvSpPr>
        <p:spPr>
          <a:xfrm>
            <a:off x="1"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4023093" y="8917422"/>
            <a:ext cx="3077739" cy="471053"/>
          </a:xfrm>
          <a:prstGeom prst="rect">
            <a:avLst/>
          </a:prstGeom>
        </p:spPr>
        <p:txBody>
          <a:bodyPr vert="horz" lIns="94229" tIns="47114" rIns="94229" bIns="47114" rtlCol="0" anchor="b"/>
          <a:lstStyle>
            <a:lvl1pPr algn="r">
              <a:defRPr sz="1200"/>
            </a:lvl1pPr>
          </a:lstStyle>
          <a:p>
            <a:fld id="{6FF9E76A-523D-418A-9611-CB734569A9D2}" type="slidenum">
              <a:rPr lang="en-US" smtClean="0"/>
              <a:pPr/>
              <a:t>‹#›</a:t>
            </a:fld>
            <a:endParaRPr lang="en-US"/>
          </a:p>
        </p:txBody>
      </p:sp>
    </p:spTree>
    <p:extLst>
      <p:ext uri="{BB962C8B-B14F-4D97-AF65-F5344CB8AC3E}">
        <p14:creationId xmlns:p14="http://schemas.microsoft.com/office/powerpoint/2010/main" xmlns="" val="1085210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3" y="2"/>
            <a:ext cx="3077739" cy="471054"/>
          </a:xfrm>
          <a:prstGeom prst="rect">
            <a:avLst/>
          </a:prstGeom>
        </p:spPr>
        <p:txBody>
          <a:bodyPr vert="horz" lIns="94229" tIns="47114" rIns="94229" bIns="47114" rtlCol="0"/>
          <a:lstStyle>
            <a:lvl1pPr algn="r">
              <a:defRPr sz="1200"/>
            </a:lvl1pPr>
          </a:lstStyle>
          <a:p>
            <a:fld id="{8B1CFDC1-798D-4304-B779-5AD4918B9D21}" type="datetimeFigureOut">
              <a:rPr lang="en-US" smtClean="0"/>
              <a:pPr/>
              <a:t>10/16/2018</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3"/>
            <a:ext cx="5681980" cy="3696713"/>
          </a:xfrm>
          <a:prstGeom prst="rect">
            <a:avLst/>
          </a:prstGeom>
        </p:spPr>
        <p:txBody>
          <a:bodyPr vert="horz" lIns="94229" tIns="47114" rIns="94229" bIns="471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3" y="8917422"/>
            <a:ext cx="3077739" cy="471053"/>
          </a:xfrm>
          <a:prstGeom prst="rect">
            <a:avLst/>
          </a:prstGeom>
        </p:spPr>
        <p:txBody>
          <a:bodyPr vert="horz" lIns="94229" tIns="47114" rIns="94229" bIns="47114" rtlCol="0" anchor="b"/>
          <a:lstStyle>
            <a:lvl1pPr algn="r">
              <a:defRPr sz="1200"/>
            </a:lvl1pPr>
          </a:lstStyle>
          <a:p>
            <a:fld id="{14A87A56-F29C-4898-9067-7336925A7486}" type="slidenum">
              <a:rPr lang="en-US" smtClean="0"/>
              <a:pPr/>
              <a:t>‹#›</a:t>
            </a:fld>
            <a:endParaRPr lang="en-US"/>
          </a:p>
        </p:txBody>
      </p:sp>
    </p:spTree>
    <p:extLst>
      <p:ext uri="{BB962C8B-B14F-4D97-AF65-F5344CB8AC3E}">
        <p14:creationId xmlns:p14="http://schemas.microsoft.com/office/powerpoint/2010/main" xmlns="" val="454312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A87A56-F29C-4898-9067-7336925A748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87A56-F29C-4898-9067-7336925A7486}" type="slidenum">
              <a:rPr lang="en-US" smtClean="0"/>
              <a:pPr/>
              <a:t>16</a:t>
            </a:fld>
            <a:endParaRPr lang="en-US"/>
          </a:p>
        </p:txBody>
      </p:sp>
    </p:spTree>
    <p:extLst>
      <p:ext uri="{BB962C8B-B14F-4D97-AF65-F5344CB8AC3E}">
        <p14:creationId xmlns:p14="http://schemas.microsoft.com/office/powerpoint/2010/main" xmlns="" val="3164069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87A56-F29C-4898-9067-7336925A7486}" type="slidenum">
              <a:rPr lang="en-US" smtClean="0"/>
              <a:pPr/>
              <a:t>17</a:t>
            </a:fld>
            <a:endParaRPr lang="en-US"/>
          </a:p>
        </p:txBody>
      </p:sp>
    </p:spTree>
    <p:extLst>
      <p:ext uri="{BB962C8B-B14F-4D97-AF65-F5344CB8AC3E}">
        <p14:creationId xmlns:p14="http://schemas.microsoft.com/office/powerpoint/2010/main" xmlns="" val="57376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87A56-F29C-4898-9067-7336925A7486}" type="slidenum">
              <a:rPr lang="en-US" smtClean="0"/>
              <a:pPr/>
              <a:t>18</a:t>
            </a:fld>
            <a:endParaRPr lang="en-US"/>
          </a:p>
        </p:txBody>
      </p:sp>
    </p:spTree>
    <p:extLst>
      <p:ext uri="{BB962C8B-B14F-4D97-AF65-F5344CB8AC3E}">
        <p14:creationId xmlns:p14="http://schemas.microsoft.com/office/powerpoint/2010/main" xmlns="" val="4248397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87A56-F29C-4898-9067-7336925A7486}" type="slidenum">
              <a:rPr lang="en-US" smtClean="0"/>
              <a:pPr/>
              <a:t>19</a:t>
            </a:fld>
            <a:endParaRPr lang="en-US"/>
          </a:p>
        </p:txBody>
      </p:sp>
    </p:spTree>
    <p:extLst>
      <p:ext uri="{BB962C8B-B14F-4D97-AF65-F5344CB8AC3E}">
        <p14:creationId xmlns:p14="http://schemas.microsoft.com/office/powerpoint/2010/main" xmlns="" val="3850112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87A56-F29C-4898-9067-7336925A7486}" type="slidenum">
              <a:rPr lang="en-US" smtClean="0"/>
              <a:pPr/>
              <a:t>20</a:t>
            </a:fld>
            <a:endParaRPr lang="en-US"/>
          </a:p>
        </p:txBody>
      </p:sp>
    </p:spTree>
    <p:extLst>
      <p:ext uri="{BB962C8B-B14F-4D97-AF65-F5344CB8AC3E}">
        <p14:creationId xmlns:p14="http://schemas.microsoft.com/office/powerpoint/2010/main" xmlns="" val="2562256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87A56-F29C-4898-9067-7336925A7486}" type="slidenum">
              <a:rPr lang="en-US" smtClean="0"/>
              <a:pPr/>
              <a:t>21</a:t>
            </a:fld>
            <a:endParaRPr lang="en-US"/>
          </a:p>
        </p:txBody>
      </p:sp>
    </p:spTree>
    <p:extLst>
      <p:ext uri="{BB962C8B-B14F-4D97-AF65-F5344CB8AC3E}">
        <p14:creationId xmlns:p14="http://schemas.microsoft.com/office/powerpoint/2010/main" xmlns="" val="1676080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87A56-F29C-4898-9067-7336925A7486}" type="slidenum">
              <a:rPr lang="en-US" smtClean="0"/>
              <a:pPr/>
              <a:t>22</a:t>
            </a:fld>
            <a:endParaRPr lang="en-US"/>
          </a:p>
        </p:txBody>
      </p:sp>
    </p:spTree>
    <p:extLst>
      <p:ext uri="{BB962C8B-B14F-4D97-AF65-F5344CB8AC3E}">
        <p14:creationId xmlns:p14="http://schemas.microsoft.com/office/powerpoint/2010/main" xmlns="" val="4221597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87A56-F29C-4898-9067-7336925A7486}" type="slidenum">
              <a:rPr lang="en-US" smtClean="0"/>
              <a:pPr/>
              <a:t>24</a:t>
            </a:fld>
            <a:endParaRPr lang="en-US"/>
          </a:p>
        </p:txBody>
      </p:sp>
    </p:spTree>
    <p:extLst>
      <p:ext uri="{BB962C8B-B14F-4D97-AF65-F5344CB8AC3E}">
        <p14:creationId xmlns:p14="http://schemas.microsoft.com/office/powerpoint/2010/main" xmlns="" val="1492784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87A56-F29C-4898-9067-7336925A7486}" type="slidenum">
              <a:rPr lang="en-US" smtClean="0"/>
              <a:pPr/>
              <a:t>25</a:t>
            </a:fld>
            <a:endParaRPr lang="en-US"/>
          </a:p>
        </p:txBody>
      </p:sp>
    </p:spTree>
    <p:extLst>
      <p:ext uri="{BB962C8B-B14F-4D97-AF65-F5344CB8AC3E}">
        <p14:creationId xmlns:p14="http://schemas.microsoft.com/office/powerpoint/2010/main" xmlns="" val="2455585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87A56-F29C-4898-9067-7336925A7486}" type="slidenum">
              <a:rPr lang="en-US" smtClean="0"/>
              <a:pPr/>
              <a:t>26</a:t>
            </a:fld>
            <a:endParaRPr lang="en-US"/>
          </a:p>
        </p:txBody>
      </p:sp>
    </p:spTree>
    <p:extLst>
      <p:ext uri="{BB962C8B-B14F-4D97-AF65-F5344CB8AC3E}">
        <p14:creationId xmlns:p14="http://schemas.microsoft.com/office/powerpoint/2010/main" xmlns="" val="3746555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87A56-F29C-4898-9067-7336925A7486}" type="slidenum">
              <a:rPr lang="en-US" smtClean="0"/>
              <a:pPr/>
              <a:t>8</a:t>
            </a:fld>
            <a:endParaRPr lang="en-US"/>
          </a:p>
        </p:txBody>
      </p:sp>
    </p:spTree>
    <p:extLst>
      <p:ext uri="{BB962C8B-B14F-4D97-AF65-F5344CB8AC3E}">
        <p14:creationId xmlns:p14="http://schemas.microsoft.com/office/powerpoint/2010/main" xmlns="" val="4191651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87A56-F29C-4898-9067-7336925A7486}" type="slidenum">
              <a:rPr lang="en-US" smtClean="0"/>
              <a:pPr/>
              <a:t>9</a:t>
            </a:fld>
            <a:endParaRPr lang="en-US"/>
          </a:p>
        </p:txBody>
      </p:sp>
    </p:spTree>
    <p:extLst>
      <p:ext uri="{BB962C8B-B14F-4D97-AF65-F5344CB8AC3E}">
        <p14:creationId xmlns:p14="http://schemas.microsoft.com/office/powerpoint/2010/main" xmlns="" val="1323507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87A56-F29C-4898-9067-7336925A7486}" type="slidenum">
              <a:rPr lang="en-US" smtClean="0"/>
              <a:pPr/>
              <a:t>10</a:t>
            </a:fld>
            <a:endParaRPr lang="en-US"/>
          </a:p>
        </p:txBody>
      </p:sp>
    </p:spTree>
    <p:extLst>
      <p:ext uri="{BB962C8B-B14F-4D97-AF65-F5344CB8AC3E}">
        <p14:creationId xmlns:p14="http://schemas.microsoft.com/office/powerpoint/2010/main" xmlns="" val="1441089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87A56-F29C-4898-9067-7336925A7486}" type="slidenum">
              <a:rPr lang="en-US" smtClean="0"/>
              <a:pPr/>
              <a:t>11</a:t>
            </a:fld>
            <a:endParaRPr lang="en-US"/>
          </a:p>
        </p:txBody>
      </p:sp>
    </p:spTree>
    <p:extLst>
      <p:ext uri="{BB962C8B-B14F-4D97-AF65-F5344CB8AC3E}">
        <p14:creationId xmlns:p14="http://schemas.microsoft.com/office/powerpoint/2010/main" xmlns="" val="1974842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87A56-F29C-4898-9067-7336925A7486}" type="slidenum">
              <a:rPr lang="en-US" smtClean="0"/>
              <a:pPr/>
              <a:t>12</a:t>
            </a:fld>
            <a:endParaRPr lang="en-US"/>
          </a:p>
        </p:txBody>
      </p:sp>
    </p:spTree>
    <p:extLst>
      <p:ext uri="{BB962C8B-B14F-4D97-AF65-F5344CB8AC3E}">
        <p14:creationId xmlns:p14="http://schemas.microsoft.com/office/powerpoint/2010/main" xmlns="" val="484835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87A56-F29C-4898-9067-7336925A7486}" type="slidenum">
              <a:rPr lang="en-US" smtClean="0"/>
              <a:pPr/>
              <a:t>13</a:t>
            </a:fld>
            <a:endParaRPr lang="en-US"/>
          </a:p>
        </p:txBody>
      </p:sp>
    </p:spTree>
    <p:extLst>
      <p:ext uri="{BB962C8B-B14F-4D97-AF65-F5344CB8AC3E}">
        <p14:creationId xmlns:p14="http://schemas.microsoft.com/office/powerpoint/2010/main" xmlns="" val="3531000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87A56-F29C-4898-9067-7336925A7486}" type="slidenum">
              <a:rPr lang="en-US" smtClean="0"/>
              <a:pPr/>
              <a:t>14</a:t>
            </a:fld>
            <a:endParaRPr lang="en-US"/>
          </a:p>
        </p:txBody>
      </p:sp>
    </p:spTree>
    <p:extLst>
      <p:ext uri="{BB962C8B-B14F-4D97-AF65-F5344CB8AC3E}">
        <p14:creationId xmlns:p14="http://schemas.microsoft.com/office/powerpoint/2010/main" xmlns="" val="2623833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A87A56-F29C-4898-9067-7336925A7486}" type="slidenum">
              <a:rPr lang="en-US" smtClean="0"/>
              <a:pPr/>
              <a:t>15</a:t>
            </a:fld>
            <a:endParaRPr lang="en-US"/>
          </a:p>
        </p:txBody>
      </p:sp>
    </p:spTree>
    <p:extLst>
      <p:ext uri="{BB962C8B-B14F-4D97-AF65-F5344CB8AC3E}">
        <p14:creationId xmlns:p14="http://schemas.microsoft.com/office/powerpoint/2010/main" xmlns="" val="3312196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93F64F-0B3B-4F1B-99FB-FB2451550E0F}"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F2E9A-DA10-4967-A073-EE1708D388C4}" type="slidenum">
              <a:rPr lang="en-US" smtClean="0"/>
              <a:pPr/>
              <a:t>‹#›</a:t>
            </a:fld>
            <a:endParaRPr lang="en-US"/>
          </a:p>
        </p:txBody>
      </p:sp>
    </p:spTree>
    <p:extLst>
      <p:ext uri="{BB962C8B-B14F-4D97-AF65-F5344CB8AC3E}">
        <p14:creationId xmlns:p14="http://schemas.microsoft.com/office/powerpoint/2010/main" xmlns="" val="3478820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93F64F-0B3B-4F1B-99FB-FB2451550E0F}" type="datetimeFigureOut">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F2E9A-DA10-4967-A073-EE1708D388C4}" type="slidenum">
              <a:rPr lang="en-US" smtClean="0"/>
              <a:pPr/>
              <a:t>‹#›</a:t>
            </a:fld>
            <a:endParaRPr lang="en-US"/>
          </a:p>
        </p:txBody>
      </p:sp>
    </p:spTree>
    <p:extLst>
      <p:ext uri="{BB962C8B-B14F-4D97-AF65-F5344CB8AC3E}">
        <p14:creationId xmlns:p14="http://schemas.microsoft.com/office/powerpoint/2010/main" xmlns="" val="1600660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93F64F-0B3B-4F1B-99FB-FB2451550E0F}" type="datetimeFigureOut">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F2E9A-DA10-4967-A073-EE1708D388C4}" type="slidenum">
              <a:rPr lang="en-US" smtClean="0"/>
              <a:pPr/>
              <a:t>‹#›</a:t>
            </a:fld>
            <a:endParaRPr lang="en-US"/>
          </a:p>
        </p:txBody>
      </p:sp>
    </p:spTree>
    <p:extLst>
      <p:ext uri="{BB962C8B-B14F-4D97-AF65-F5344CB8AC3E}">
        <p14:creationId xmlns:p14="http://schemas.microsoft.com/office/powerpoint/2010/main" xmlns="" val="786276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93F64F-0B3B-4F1B-99FB-FB2451550E0F}" type="datetimeFigureOut">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F2E9A-DA10-4967-A073-EE1708D388C4}" type="slidenum">
              <a:rPr lang="en-US" smtClean="0"/>
              <a:pPr/>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4131071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93F64F-0B3B-4F1B-99FB-FB2451550E0F}" type="datetimeFigureOut">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F2E9A-DA10-4967-A073-EE1708D388C4}" type="slidenum">
              <a:rPr lang="en-US" smtClean="0"/>
              <a:pPr/>
              <a:t>‹#›</a:t>
            </a:fld>
            <a:endParaRPr lang="en-US"/>
          </a:p>
        </p:txBody>
      </p:sp>
    </p:spTree>
    <p:extLst>
      <p:ext uri="{BB962C8B-B14F-4D97-AF65-F5344CB8AC3E}">
        <p14:creationId xmlns:p14="http://schemas.microsoft.com/office/powerpoint/2010/main" xmlns="" val="1118486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193F64F-0B3B-4F1B-99FB-FB2451550E0F}" type="datetimeFigureOut">
              <a:rPr lang="en-US" smtClean="0"/>
              <a:pPr/>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F2E9A-DA10-4967-A073-EE1708D388C4}" type="slidenum">
              <a:rPr lang="en-US" smtClean="0"/>
              <a:pPr/>
              <a:t>‹#›</a:t>
            </a:fld>
            <a:endParaRPr lang="en-US"/>
          </a:p>
        </p:txBody>
      </p:sp>
    </p:spTree>
    <p:extLst>
      <p:ext uri="{BB962C8B-B14F-4D97-AF65-F5344CB8AC3E}">
        <p14:creationId xmlns:p14="http://schemas.microsoft.com/office/powerpoint/2010/main" xmlns="" val="1782280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193F64F-0B3B-4F1B-99FB-FB2451550E0F}" type="datetimeFigureOut">
              <a:rPr lang="en-US" smtClean="0"/>
              <a:pPr/>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F2E9A-DA10-4967-A073-EE1708D388C4}" type="slidenum">
              <a:rPr lang="en-US" smtClean="0"/>
              <a:pPr/>
              <a:t>‹#›</a:t>
            </a:fld>
            <a:endParaRPr lang="en-US"/>
          </a:p>
        </p:txBody>
      </p:sp>
    </p:spTree>
    <p:extLst>
      <p:ext uri="{BB962C8B-B14F-4D97-AF65-F5344CB8AC3E}">
        <p14:creationId xmlns:p14="http://schemas.microsoft.com/office/powerpoint/2010/main" xmlns="" val="1213565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93F64F-0B3B-4F1B-99FB-FB2451550E0F}"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F2E9A-DA10-4967-A073-EE1708D388C4}" type="slidenum">
              <a:rPr lang="en-US" smtClean="0"/>
              <a:pPr/>
              <a:t>‹#›</a:t>
            </a:fld>
            <a:endParaRPr lang="en-US"/>
          </a:p>
        </p:txBody>
      </p:sp>
    </p:spTree>
    <p:extLst>
      <p:ext uri="{BB962C8B-B14F-4D97-AF65-F5344CB8AC3E}">
        <p14:creationId xmlns:p14="http://schemas.microsoft.com/office/powerpoint/2010/main" xmlns="" val="3441740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93F64F-0B3B-4F1B-99FB-FB2451550E0F}"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F2E9A-DA10-4967-A073-EE1708D388C4}" type="slidenum">
              <a:rPr lang="en-US" smtClean="0"/>
              <a:pPr/>
              <a:t>‹#›</a:t>
            </a:fld>
            <a:endParaRPr lang="en-US"/>
          </a:p>
        </p:txBody>
      </p:sp>
    </p:spTree>
    <p:extLst>
      <p:ext uri="{BB962C8B-B14F-4D97-AF65-F5344CB8AC3E}">
        <p14:creationId xmlns:p14="http://schemas.microsoft.com/office/powerpoint/2010/main" xmlns="" val="362808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93F64F-0B3B-4F1B-99FB-FB2451550E0F}"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F2E9A-DA10-4967-A073-EE1708D388C4}" type="slidenum">
              <a:rPr lang="en-US" smtClean="0"/>
              <a:pPr/>
              <a:t>‹#›</a:t>
            </a:fld>
            <a:endParaRPr lang="en-US"/>
          </a:p>
        </p:txBody>
      </p:sp>
    </p:spTree>
    <p:extLst>
      <p:ext uri="{BB962C8B-B14F-4D97-AF65-F5344CB8AC3E}">
        <p14:creationId xmlns:p14="http://schemas.microsoft.com/office/powerpoint/2010/main" xmlns="" val="136902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93F64F-0B3B-4F1B-99FB-FB2451550E0F}"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F2E9A-DA10-4967-A073-EE1708D388C4}" type="slidenum">
              <a:rPr lang="en-US" smtClean="0"/>
              <a:pPr/>
              <a:t>‹#›</a:t>
            </a:fld>
            <a:endParaRPr lang="en-US"/>
          </a:p>
        </p:txBody>
      </p:sp>
    </p:spTree>
    <p:extLst>
      <p:ext uri="{BB962C8B-B14F-4D97-AF65-F5344CB8AC3E}">
        <p14:creationId xmlns:p14="http://schemas.microsoft.com/office/powerpoint/2010/main" xmlns="" val="279924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93F64F-0B3B-4F1B-99FB-FB2451550E0F}" type="datetimeFigureOut">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F2E9A-DA10-4967-A073-EE1708D388C4}" type="slidenum">
              <a:rPr lang="en-US" smtClean="0"/>
              <a:pPr/>
              <a:t>‹#›</a:t>
            </a:fld>
            <a:endParaRPr lang="en-US"/>
          </a:p>
        </p:txBody>
      </p:sp>
    </p:spTree>
    <p:extLst>
      <p:ext uri="{BB962C8B-B14F-4D97-AF65-F5344CB8AC3E}">
        <p14:creationId xmlns:p14="http://schemas.microsoft.com/office/powerpoint/2010/main" xmlns="" val="3356749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93F64F-0B3B-4F1B-99FB-FB2451550E0F}" type="datetimeFigureOut">
              <a:rPr lang="en-US" smtClean="0"/>
              <a:pPr/>
              <a:t>10/16/2018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F2E9A-DA10-4967-A073-EE1708D388C4}" type="slidenum">
              <a:rPr lang="en-US" smtClean="0"/>
              <a:pPr/>
              <a:t>‹#›</a:t>
            </a:fld>
            <a:endParaRPr lang="en-US"/>
          </a:p>
        </p:txBody>
      </p:sp>
    </p:spTree>
    <p:extLst>
      <p:ext uri="{BB962C8B-B14F-4D97-AF65-F5344CB8AC3E}">
        <p14:creationId xmlns:p14="http://schemas.microsoft.com/office/powerpoint/2010/main" xmlns="" val="167529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93F64F-0B3B-4F1B-99FB-FB2451550E0F}" type="datetimeFigureOut">
              <a:rPr lang="en-US" smtClean="0"/>
              <a:pPr/>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F2E9A-DA10-4967-A073-EE1708D388C4}" type="slidenum">
              <a:rPr lang="en-US" smtClean="0"/>
              <a:pPr/>
              <a:t>‹#›</a:t>
            </a:fld>
            <a:endParaRPr lang="en-US"/>
          </a:p>
        </p:txBody>
      </p:sp>
    </p:spTree>
    <p:extLst>
      <p:ext uri="{BB962C8B-B14F-4D97-AF65-F5344CB8AC3E}">
        <p14:creationId xmlns:p14="http://schemas.microsoft.com/office/powerpoint/2010/main" xmlns="" val="113809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93F64F-0B3B-4F1B-99FB-FB2451550E0F}" type="datetimeFigureOut">
              <a:rPr lang="en-US" smtClean="0"/>
              <a:pPr/>
              <a:t>10/16/2018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F2E9A-DA10-4967-A073-EE1708D388C4}" type="slidenum">
              <a:rPr lang="en-US" smtClean="0"/>
              <a:pPr/>
              <a:t>‹#›</a:t>
            </a:fld>
            <a:endParaRPr lang="en-US"/>
          </a:p>
        </p:txBody>
      </p:sp>
    </p:spTree>
    <p:extLst>
      <p:ext uri="{BB962C8B-B14F-4D97-AF65-F5344CB8AC3E}">
        <p14:creationId xmlns:p14="http://schemas.microsoft.com/office/powerpoint/2010/main" xmlns="" val="4092964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93F64F-0B3B-4F1B-99FB-FB2451550E0F}" type="datetimeFigureOut">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F2E9A-DA10-4967-A073-EE1708D388C4}" type="slidenum">
              <a:rPr lang="en-US" smtClean="0"/>
              <a:pPr/>
              <a:t>‹#›</a:t>
            </a:fld>
            <a:endParaRPr lang="en-US"/>
          </a:p>
        </p:txBody>
      </p:sp>
    </p:spTree>
    <p:extLst>
      <p:ext uri="{BB962C8B-B14F-4D97-AF65-F5344CB8AC3E}">
        <p14:creationId xmlns:p14="http://schemas.microsoft.com/office/powerpoint/2010/main" xmlns="" val="283684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93F64F-0B3B-4F1B-99FB-FB2451550E0F}" type="datetimeFigureOut">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1F2E9A-DA10-4967-A073-EE1708D388C4}" type="slidenum">
              <a:rPr lang="en-US" smtClean="0"/>
              <a:pPr/>
              <a:t>‹#›</a:t>
            </a:fld>
            <a:endParaRPr lang="en-US"/>
          </a:p>
        </p:txBody>
      </p:sp>
    </p:spTree>
    <p:extLst>
      <p:ext uri="{BB962C8B-B14F-4D97-AF65-F5344CB8AC3E}">
        <p14:creationId xmlns:p14="http://schemas.microsoft.com/office/powerpoint/2010/main" xmlns="" val="96034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193F64F-0B3B-4F1B-99FB-FB2451550E0F}" type="datetimeFigureOut">
              <a:rPr lang="en-US" smtClean="0"/>
              <a:pPr/>
              <a:t>10/16/2018</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81F2E9A-DA10-4967-A073-EE1708D388C4}" type="slidenum">
              <a:rPr lang="en-US" smtClean="0"/>
              <a:pPr/>
              <a:t>‹#›</a:t>
            </a:fld>
            <a:endParaRPr lang="en-US"/>
          </a:p>
        </p:txBody>
      </p:sp>
    </p:spTree>
    <p:extLst>
      <p:ext uri="{BB962C8B-B14F-4D97-AF65-F5344CB8AC3E}">
        <p14:creationId xmlns:p14="http://schemas.microsoft.com/office/powerpoint/2010/main" xmlns="" val="20195090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ncbi.nlm.nih.gov/pubmed/19065546" TargetMode="External"/><Relationship Id="rId2" Type="http://schemas.openxmlformats.org/officeDocument/2006/relationships/hyperlink" Target="http://www.ncbi.nlm.nih.gov/pubmed?term=Shargorodsky%20M%5bAuthor%5d&amp;cauthor=true&amp;cauthor_uid=1906554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8800" b="1" dirty="0" smtClean="0">
                <a:solidFill>
                  <a:schemeClr val="accent5">
                    <a:lumMod val="40000"/>
                    <a:lumOff val="60000"/>
                  </a:schemeClr>
                </a:solidFill>
              </a:rPr>
              <a:t>Welcome</a:t>
            </a:r>
            <a:endParaRPr lang="en-US" sz="8800" b="1" dirty="0">
              <a:solidFill>
                <a:schemeClr val="accent5">
                  <a:lumMod val="40000"/>
                  <a:lumOff val="60000"/>
                </a:schemeClr>
              </a:solidFill>
            </a:endParaRPr>
          </a:p>
        </p:txBody>
      </p:sp>
      <p:sp>
        <p:nvSpPr>
          <p:cNvPr id="3" name="Content Placeholder 2"/>
          <p:cNvSpPr>
            <a:spLocks noGrp="1"/>
          </p:cNvSpPr>
          <p:nvPr>
            <p:ph idx="1"/>
          </p:nvPr>
        </p:nvSpPr>
        <p:spPr/>
        <p:txBody>
          <a:bodyPr>
            <a:normAutofit lnSpcReduction="10000"/>
          </a:bodyPr>
          <a:lstStyle/>
          <a:p>
            <a:pPr marL="0" indent="0" algn="ctr">
              <a:buNone/>
            </a:pPr>
            <a:r>
              <a:rPr lang="en-US" sz="6600" dirty="0"/>
              <a:t>t</a:t>
            </a:r>
            <a:r>
              <a:rPr lang="en-US" sz="6600" dirty="0" smtClean="0"/>
              <a:t>o</a:t>
            </a:r>
          </a:p>
          <a:p>
            <a:pPr marL="0" indent="0" algn="ctr">
              <a:buNone/>
            </a:pPr>
            <a:r>
              <a:rPr lang="en-US" sz="6600" dirty="0" smtClean="0"/>
              <a:t>Thesis Protocol Presentation</a:t>
            </a:r>
            <a:endParaRPr lang="en-US" sz="6600" dirty="0"/>
          </a:p>
        </p:txBody>
      </p:sp>
    </p:spTree>
    <p:extLst>
      <p:ext uri="{BB962C8B-B14F-4D97-AF65-F5344CB8AC3E}">
        <p14:creationId xmlns:p14="http://schemas.microsoft.com/office/powerpoint/2010/main" xmlns="" val="1051975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316874"/>
            <a:ext cx="10515600" cy="414647"/>
          </a:xfrm>
        </p:spPr>
        <p:txBody>
          <a:bodyPr>
            <a:normAutofit fontScale="90000"/>
          </a:bodyPr>
          <a:lstStyle/>
          <a:p>
            <a:pPr algn="r"/>
            <a:r>
              <a:rPr lang="en-US" cap="none" dirty="0" smtClean="0"/>
              <a:t>Introduction continue…</a:t>
            </a:r>
            <a:endParaRPr lang="en-US" cap="none" dirty="0"/>
          </a:p>
        </p:txBody>
      </p:sp>
      <p:sp>
        <p:nvSpPr>
          <p:cNvPr id="3" name="Content Placeholder 2"/>
          <p:cNvSpPr>
            <a:spLocks noGrp="1"/>
          </p:cNvSpPr>
          <p:nvPr>
            <p:ph idx="1"/>
          </p:nvPr>
        </p:nvSpPr>
        <p:spPr>
          <a:xfrm>
            <a:off x="182880" y="971205"/>
            <a:ext cx="11756571" cy="5586349"/>
          </a:xfrm>
        </p:spPr>
        <p:txBody>
          <a:bodyPr>
            <a:noAutofit/>
          </a:bodyPr>
          <a:lstStyle/>
          <a:p>
            <a:pPr marL="0" indent="0" algn="just">
              <a:lnSpc>
                <a:spcPct val="150000"/>
              </a:lnSpc>
              <a:spcBef>
                <a:spcPts val="0"/>
              </a:spcBef>
              <a:buNone/>
            </a:pPr>
            <a:r>
              <a:rPr lang="en-US" sz="3600" dirty="0">
                <a:latin typeface="Times New Roman" panose="02020603050405020304" pitchFamily="18" charset="0"/>
                <a:cs typeface="Times New Roman" panose="02020603050405020304" pitchFamily="18" charset="0"/>
              </a:rPr>
              <a:t>Almost 30% of people with diabetes aged 40 years or older have impaired sensation in the feet (CDC, 2011). Up to 50% of Diabetic peripheral neuropathy (DPN) may be asymptomatic </a:t>
            </a:r>
            <a:r>
              <a:rPr lang="en-US" sz="3600" dirty="0" smtClean="0">
                <a:latin typeface="Times New Roman" panose="02020603050405020304" pitchFamily="18" charset="0"/>
                <a:cs typeface="Times New Roman" panose="02020603050405020304" pitchFamily="18" charset="0"/>
              </a:rPr>
              <a:t>(ADA, </a:t>
            </a:r>
            <a:r>
              <a:rPr lang="en-US" sz="3600" dirty="0">
                <a:latin typeface="Times New Roman" panose="02020603050405020304" pitchFamily="18" charset="0"/>
                <a:cs typeface="Times New Roman" panose="02020603050405020304" pitchFamily="18" charset="0"/>
              </a:rPr>
              <a:t>2018). </a:t>
            </a:r>
            <a:r>
              <a:rPr lang="en-US" sz="3600" dirty="0" err="1">
                <a:latin typeface="Times New Roman" panose="02020603050405020304" pitchFamily="18" charset="0"/>
                <a:cs typeface="Times New Roman" panose="02020603050405020304" pitchFamily="18" charset="0"/>
              </a:rPr>
              <a:t>Mørkrid</a:t>
            </a:r>
            <a:r>
              <a:rPr lang="en-US" sz="3600" dirty="0">
                <a:latin typeface="Times New Roman" panose="02020603050405020304" pitchFamily="18" charset="0"/>
                <a:cs typeface="Times New Roman" panose="02020603050405020304" pitchFamily="18" charset="0"/>
              </a:rPr>
              <a:t> et al. found 19.7% patients to have DPN among the type 2 diabetic outpatients at the BIRDEM hospital, Bangladesh (</a:t>
            </a:r>
            <a:r>
              <a:rPr lang="en-US" sz="3600" dirty="0" err="1">
                <a:latin typeface="Times New Roman" panose="02020603050405020304" pitchFamily="18" charset="0"/>
                <a:cs typeface="Times New Roman" panose="02020603050405020304" pitchFamily="18" charset="0"/>
              </a:rPr>
              <a:t>Mørkrid</a:t>
            </a:r>
            <a:r>
              <a:rPr lang="en-US" sz="3600" dirty="0">
                <a:latin typeface="Times New Roman" panose="02020603050405020304" pitchFamily="18" charset="0"/>
                <a:cs typeface="Times New Roman" panose="02020603050405020304" pitchFamily="18" charset="0"/>
              </a:rPr>
              <a:t> et al., 2010).</a:t>
            </a:r>
          </a:p>
        </p:txBody>
      </p:sp>
    </p:spTree>
    <p:extLst>
      <p:ext uri="{BB962C8B-B14F-4D97-AF65-F5344CB8AC3E}">
        <p14:creationId xmlns:p14="http://schemas.microsoft.com/office/powerpoint/2010/main" xmlns="" val="122822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316874"/>
            <a:ext cx="10515600" cy="414647"/>
          </a:xfrm>
        </p:spPr>
        <p:txBody>
          <a:bodyPr>
            <a:normAutofit fontScale="90000"/>
          </a:bodyPr>
          <a:lstStyle/>
          <a:p>
            <a:pPr algn="r"/>
            <a:r>
              <a:rPr lang="en-US" cap="none" dirty="0" smtClean="0"/>
              <a:t>Introduction continue…</a:t>
            </a:r>
            <a:endParaRPr lang="en-US" cap="none" dirty="0"/>
          </a:p>
        </p:txBody>
      </p:sp>
      <p:sp>
        <p:nvSpPr>
          <p:cNvPr id="3" name="Content Placeholder 2"/>
          <p:cNvSpPr>
            <a:spLocks noGrp="1"/>
          </p:cNvSpPr>
          <p:nvPr>
            <p:ph idx="1"/>
          </p:nvPr>
        </p:nvSpPr>
        <p:spPr>
          <a:xfrm>
            <a:off x="261257" y="971205"/>
            <a:ext cx="11756572" cy="5651664"/>
          </a:xfrm>
        </p:spPr>
        <p:txBody>
          <a:bodyPr>
            <a:noAutofit/>
          </a:bodyPr>
          <a:lstStyle/>
          <a:p>
            <a:pPr algn="just">
              <a:lnSpc>
                <a:spcPct val="150000"/>
              </a:lnSpc>
              <a:spcBef>
                <a:spcPts val="0"/>
              </a:spcBef>
            </a:pPr>
            <a:r>
              <a:rPr lang="en-US" sz="3600" dirty="0">
                <a:latin typeface="Times New Roman" panose="02020603050405020304" pitchFamily="18" charset="0"/>
                <a:cs typeface="Times New Roman" panose="02020603050405020304" pitchFamily="18" charset="0"/>
              </a:rPr>
              <a:t>Metformin (1,1-dimethylbiguanide hydrochloride) belongs to the </a:t>
            </a:r>
            <a:r>
              <a:rPr lang="en-US" sz="3600" dirty="0" err="1">
                <a:latin typeface="Times New Roman" panose="02020603050405020304" pitchFamily="18" charset="0"/>
                <a:cs typeface="Times New Roman" panose="02020603050405020304" pitchFamily="18" charset="0"/>
              </a:rPr>
              <a:t>biguanide</a:t>
            </a:r>
            <a:r>
              <a:rPr lang="en-US" sz="3600" dirty="0">
                <a:latin typeface="Times New Roman" panose="02020603050405020304" pitchFamily="18" charset="0"/>
                <a:cs typeface="Times New Roman" panose="02020603050405020304" pitchFamily="18" charset="0"/>
              </a:rPr>
              <a:t> class of drugs which are guanidine derivatives. Metformin has been used in Europe and Canada for more than 50 years (since 1957); the US Food and Drug Administration (FDA) approved it later in December 1994 (</a:t>
            </a:r>
            <a:r>
              <a:rPr lang="en-US" sz="3600" dirty="0" err="1">
                <a:latin typeface="Times New Roman" panose="02020603050405020304" pitchFamily="18" charset="0"/>
                <a:cs typeface="Times New Roman" panose="02020603050405020304" pitchFamily="18" charset="0"/>
              </a:rPr>
              <a:t>Bouchoucha</a:t>
            </a:r>
            <a:r>
              <a:rPr lang="en-US" sz="3600" dirty="0">
                <a:latin typeface="Times New Roman" panose="02020603050405020304" pitchFamily="18" charset="0"/>
                <a:cs typeface="Times New Roman" panose="02020603050405020304" pitchFamily="18" charset="0"/>
              </a:rPr>
              <a:t> et al., 2011). </a:t>
            </a:r>
          </a:p>
        </p:txBody>
      </p:sp>
    </p:spTree>
    <p:extLst>
      <p:ext uri="{BB962C8B-B14F-4D97-AF65-F5344CB8AC3E}">
        <p14:creationId xmlns:p14="http://schemas.microsoft.com/office/powerpoint/2010/main" xmlns="" val="2578691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316874"/>
            <a:ext cx="10515600" cy="414647"/>
          </a:xfrm>
        </p:spPr>
        <p:txBody>
          <a:bodyPr>
            <a:normAutofit fontScale="90000"/>
          </a:bodyPr>
          <a:lstStyle/>
          <a:p>
            <a:pPr algn="r"/>
            <a:r>
              <a:rPr lang="en-US" cap="none" dirty="0" smtClean="0"/>
              <a:t>Introduction continue…</a:t>
            </a:r>
            <a:endParaRPr lang="en-US" cap="none" dirty="0"/>
          </a:p>
        </p:txBody>
      </p:sp>
      <p:sp>
        <p:nvSpPr>
          <p:cNvPr id="3" name="Content Placeholder 2"/>
          <p:cNvSpPr>
            <a:spLocks noGrp="1"/>
          </p:cNvSpPr>
          <p:nvPr>
            <p:ph idx="1"/>
          </p:nvPr>
        </p:nvSpPr>
        <p:spPr>
          <a:xfrm>
            <a:off x="195942" y="971205"/>
            <a:ext cx="11808823" cy="5690852"/>
          </a:xfrm>
        </p:spPr>
        <p:txBody>
          <a:bodyPr>
            <a:noAutofit/>
          </a:bodyPr>
          <a:lstStyle/>
          <a:p>
            <a:pPr marL="0" indent="0" algn="just">
              <a:lnSpc>
                <a:spcPct val="150000"/>
              </a:lnSpc>
              <a:spcBef>
                <a:spcPts val="0"/>
              </a:spcBef>
              <a:buNone/>
            </a:pPr>
            <a:r>
              <a:rPr lang="en-US" sz="3600" dirty="0">
                <a:latin typeface="Times New Roman" panose="02020603050405020304" pitchFamily="18" charset="0"/>
                <a:cs typeface="Times New Roman" panose="02020603050405020304" pitchFamily="18" charset="0"/>
              </a:rPr>
              <a:t>Past and recent recommendations from the American Diabetes Association (ADA) and the European Association for the Study of Diabetes (EASD</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propose that metformin therapy (in the absence of contraindications) has to be initiated, concurrent with lifestyle intervention, at the time of DM diagnosis</a:t>
            </a:r>
          </a:p>
        </p:txBody>
      </p:sp>
    </p:spTree>
    <p:extLst>
      <p:ext uri="{BB962C8B-B14F-4D97-AF65-F5344CB8AC3E}">
        <p14:creationId xmlns:p14="http://schemas.microsoft.com/office/powerpoint/2010/main" xmlns="" val="337264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316874"/>
            <a:ext cx="10515600" cy="414647"/>
          </a:xfrm>
        </p:spPr>
        <p:txBody>
          <a:bodyPr>
            <a:normAutofit fontScale="90000"/>
          </a:bodyPr>
          <a:lstStyle/>
          <a:p>
            <a:pPr algn="r"/>
            <a:r>
              <a:rPr lang="en-US" cap="none" dirty="0" smtClean="0"/>
              <a:t>Introduction continue…</a:t>
            </a:r>
            <a:endParaRPr lang="en-US" cap="none" dirty="0"/>
          </a:p>
        </p:txBody>
      </p:sp>
      <p:sp>
        <p:nvSpPr>
          <p:cNvPr id="3" name="Content Placeholder 2"/>
          <p:cNvSpPr>
            <a:spLocks noGrp="1"/>
          </p:cNvSpPr>
          <p:nvPr>
            <p:ph idx="1"/>
          </p:nvPr>
        </p:nvSpPr>
        <p:spPr>
          <a:xfrm>
            <a:off x="274320" y="971205"/>
            <a:ext cx="11652069" cy="5377344"/>
          </a:xfrm>
        </p:spPr>
        <p:txBody>
          <a:bodyPr>
            <a:noAutofit/>
          </a:bodyPr>
          <a:lstStyle/>
          <a:p>
            <a:pPr algn="just">
              <a:lnSpc>
                <a:spcPct val="150000"/>
              </a:lnSpc>
            </a:pPr>
            <a:r>
              <a:rPr lang="en-US" sz="3600" dirty="0">
                <a:latin typeface="Times New Roman" panose="02020603050405020304" pitchFamily="18" charset="0"/>
                <a:cs typeface="Times New Roman" panose="02020603050405020304" pitchFamily="18" charset="0"/>
              </a:rPr>
              <a:t>The mechanisms of metformin action are little understood. It is effective only in the presence of insulin and </a:t>
            </a:r>
            <a:r>
              <a:rPr lang="en-US" sz="3600" dirty="0" smtClean="0">
                <a:latin typeface="Times New Roman" panose="02020603050405020304" pitchFamily="18" charset="0"/>
                <a:cs typeface="Times New Roman" panose="02020603050405020304" pitchFamily="18" charset="0"/>
              </a:rPr>
              <a:t>reduce </a:t>
            </a:r>
            <a:r>
              <a:rPr lang="en-US" sz="3600" dirty="0">
                <a:latin typeface="Times New Roman" panose="02020603050405020304" pitchFamily="18" charset="0"/>
                <a:cs typeface="Times New Roman" panose="02020603050405020304" pitchFamily="18" charset="0"/>
              </a:rPr>
              <a:t>hyperglycaemia primarily by suppressing glucose production by the liver (hepatic gluconeogenesis) and decreased glucose uptake (</a:t>
            </a:r>
            <a:r>
              <a:rPr lang="en-US" sz="3600" dirty="0" err="1">
                <a:latin typeface="Times New Roman" panose="02020603050405020304" pitchFamily="18" charset="0"/>
                <a:cs typeface="Times New Roman" panose="02020603050405020304" pitchFamily="18" charset="0"/>
              </a:rPr>
              <a:t>Kirpichnikov</a:t>
            </a:r>
            <a:r>
              <a:rPr lang="en-US" sz="3600" dirty="0">
                <a:latin typeface="Times New Roman" panose="02020603050405020304" pitchFamily="18" charset="0"/>
                <a:cs typeface="Times New Roman" panose="02020603050405020304" pitchFamily="18" charset="0"/>
              </a:rPr>
              <a:t> et al., </a:t>
            </a:r>
            <a:r>
              <a:rPr lang="en-US" sz="3600" dirty="0" smtClean="0">
                <a:latin typeface="Times New Roman" panose="02020603050405020304" pitchFamily="18" charset="0"/>
                <a:cs typeface="Times New Roman" panose="02020603050405020304" pitchFamily="18" charset="0"/>
              </a:rPr>
              <a:t>2002</a:t>
            </a:r>
            <a:r>
              <a:rPr lang="en-US" sz="36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xmlns="" val="351286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316874"/>
            <a:ext cx="10515600" cy="414647"/>
          </a:xfrm>
        </p:spPr>
        <p:txBody>
          <a:bodyPr>
            <a:normAutofit fontScale="90000"/>
          </a:bodyPr>
          <a:lstStyle/>
          <a:p>
            <a:pPr algn="r"/>
            <a:r>
              <a:rPr lang="en-US" cap="none" dirty="0" smtClean="0"/>
              <a:t>Introduction continue…</a:t>
            </a:r>
            <a:endParaRPr lang="en-US" cap="none" dirty="0"/>
          </a:p>
        </p:txBody>
      </p:sp>
      <p:sp>
        <p:nvSpPr>
          <p:cNvPr id="3" name="Content Placeholder 2"/>
          <p:cNvSpPr>
            <a:spLocks noGrp="1"/>
          </p:cNvSpPr>
          <p:nvPr>
            <p:ph idx="1"/>
          </p:nvPr>
        </p:nvSpPr>
        <p:spPr>
          <a:xfrm>
            <a:off x="209006" y="971205"/>
            <a:ext cx="11665131" cy="5769229"/>
          </a:xfrm>
        </p:spPr>
        <p:txBody>
          <a:bodyPr>
            <a:noAutofit/>
          </a:bodyPr>
          <a:lstStyle/>
          <a:p>
            <a:pPr marL="0" indent="0" algn="just">
              <a:lnSpc>
                <a:spcPct val="150000"/>
              </a:lnSpc>
              <a:buNone/>
            </a:pPr>
            <a:r>
              <a:rPr lang="en-US" sz="3600" dirty="0" smtClean="0">
                <a:latin typeface="Times New Roman" panose="02020603050405020304" pitchFamily="18" charset="0"/>
                <a:cs typeface="Times New Roman" panose="02020603050405020304" pitchFamily="18" charset="0"/>
              </a:rPr>
              <a:t>In </a:t>
            </a:r>
            <a:r>
              <a:rPr lang="en-US" sz="3600" dirty="0">
                <a:latin typeface="Times New Roman" panose="02020603050405020304" pitchFamily="18" charset="0"/>
                <a:cs typeface="Times New Roman" panose="02020603050405020304" pitchFamily="18" charset="0"/>
              </a:rPr>
              <a:t>addition to suppressing hepatic glucose production, metformin increases insulin sensitivity, enhances peripheral glucose uptake, increases fatty acid oxidation, and decreases absorption of glucose from the gastrointestinal tract (Collier et al., 2006). </a:t>
            </a:r>
          </a:p>
        </p:txBody>
      </p:sp>
    </p:spTree>
    <p:extLst>
      <p:ext uri="{BB962C8B-B14F-4D97-AF65-F5344CB8AC3E}">
        <p14:creationId xmlns:p14="http://schemas.microsoft.com/office/powerpoint/2010/main" xmlns="" val="1159230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316874"/>
            <a:ext cx="10515600" cy="414647"/>
          </a:xfrm>
        </p:spPr>
        <p:txBody>
          <a:bodyPr>
            <a:normAutofit fontScale="90000"/>
          </a:bodyPr>
          <a:lstStyle/>
          <a:p>
            <a:pPr algn="r"/>
            <a:r>
              <a:rPr lang="en-US" cap="none" dirty="0" smtClean="0"/>
              <a:t>Introduction continue…</a:t>
            </a:r>
            <a:endParaRPr lang="en-US" cap="none" dirty="0"/>
          </a:p>
        </p:txBody>
      </p:sp>
      <p:sp>
        <p:nvSpPr>
          <p:cNvPr id="3" name="Content Placeholder 2"/>
          <p:cNvSpPr>
            <a:spLocks noGrp="1"/>
          </p:cNvSpPr>
          <p:nvPr>
            <p:ph idx="1"/>
          </p:nvPr>
        </p:nvSpPr>
        <p:spPr>
          <a:xfrm>
            <a:off x="55418" y="1013759"/>
            <a:ext cx="11887200" cy="5808418"/>
          </a:xfrm>
        </p:spPr>
        <p:txBody>
          <a:bodyPr>
            <a:noAutofit/>
          </a:bodyPr>
          <a:lstStyle/>
          <a:p>
            <a:pPr algn="just">
              <a:lnSpc>
                <a:spcPct val="150000"/>
              </a:lnSpc>
            </a:pPr>
            <a:r>
              <a:rPr lang="en-US" sz="3600" dirty="0">
                <a:latin typeface="Times New Roman" panose="02020603050405020304" pitchFamily="18" charset="0"/>
                <a:cs typeface="Times New Roman" panose="02020603050405020304" pitchFamily="18" charset="0"/>
              </a:rPr>
              <a:t>Various studies have shown increased prevalence of vitamin B12 deficiency in patients with type 2 diabetes mellitus on Metformin therapy (Khan et al., 2017; </a:t>
            </a:r>
            <a:r>
              <a:rPr lang="en-US" sz="3600" dirty="0" err="1">
                <a:latin typeface="Times New Roman" panose="02020603050405020304" pitchFamily="18" charset="0"/>
                <a:cs typeface="Times New Roman" panose="02020603050405020304" pitchFamily="18" charset="0"/>
              </a:rPr>
              <a:t>Iftikhar</a:t>
            </a:r>
            <a:r>
              <a:rPr lang="en-US" sz="3600" dirty="0">
                <a:latin typeface="Times New Roman" panose="02020603050405020304" pitchFamily="18" charset="0"/>
                <a:cs typeface="Times New Roman" panose="02020603050405020304" pitchFamily="18" charset="0"/>
              </a:rPr>
              <a:t> et al., 2013). Vitamin B12 deficiency is traditionally diagnosed by laboratory findings of low serum vitamin B12 levels, typically in the setting of megaloblastic anemia. </a:t>
            </a:r>
          </a:p>
        </p:txBody>
      </p:sp>
    </p:spTree>
    <p:extLst>
      <p:ext uri="{BB962C8B-B14F-4D97-AF65-F5344CB8AC3E}">
        <p14:creationId xmlns:p14="http://schemas.microsoft.com/office/powerpoint/2010/main" xmlns="" val="1443744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316874"/>
            <a:ext cx="10515600" cy="414647"/>
          </a:xfrm>
        </p:spPr>
        <p:txBody>
          <a:bodyPr>
            <a:normAutofit fontScale="90000"/>
          </a:bodyPr>
          <a:lstStyle/>
          <a:p>
            <a:pPr algn="r"/>
            <a:r>
              <a:rPr lang="en-US" cap="none" dirty="0" smtClean="0"/>
              <a:t>Introduction continue…</a:t>
            </a:r>
            <a:endParaRPr lang="en-US" cap="none" dirty="0"/>
          </a:p>
        </p:txBody>
      </p:sp>
      <p:sp>
        <p:nvSpPr>
          <p:cNvPr id="3" name="Content Placeholder 2"/>
          <p:cNvSpPr>
            <a:spLocks noGrp="1"/>
          </p:cNvSpPr>
          <p:nvPr>
            <p:ph idx="1"/>
          </p:nvPr>
        </p:nvSpPr>
        <p:spPr>
          <a:xfrm>
            <a:off x="130630" y="971205"/>
            <a:ext cx="11795760" cy="5573286"/>
          </a:xfrm>
        </p:spPr>
        <p:txBody>
          <a:bodyPr>
            <a:noAutofit/>
          </a:bodyPr>
          <a:lstStyle/>
          <a:p>
            <a:pPr algn="just">
              <a:lnSpc>
                <a:spcPct val="150000"/>
              </a:lnSpc>
            </a:pPr>
            <a:r>
              <a:rPr lang="en-US" sz="3600" dirty="0">
                <a:latin typeface="Times New Roman" panose="02020603050405020304" pitchFamily="18" charset="0"/>
                <a:cs typeface="Times New Roman" panose="02020603050405020304" pitchFamily="18" charset="0"/>
              </a:rPr>
              <a:t>The mechanism by which metformin therapy causes vitamin B12 deficiency is not clear, but it is thought to be due to either alteration in small bowel motility, which stimulate small bowel bacterial overgrowth and subsequent vitamin B12 deficiency, or by directly decreasing vitamin B12 absorption (Kumar et al., 2013; Albers et al., 2012).</a:t>
            </a:r>
          </a:p>
        </p:txBody>
      </p:sp>
    </p:spTree>
    <p:extLst>
      <p:ext uri="{BB962C8B-B14F-4D97-AF65-F5344CB8AC3E}">
        <p14:creationId xmlns:p14="http://schemas.microsoft.com/office/powerpoint/2010/main" xmlns="" val="361064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316874"/>
            <a:ext cx="10515600" cy="414647"/>
          </a:xfrm>
        </p:spPr>
        <p:txBody>
          <a:bodyPr>
            <a:normAutofit fontScale="90000"/>
          </a:bodyPr>
          <a:lstStyle/>
          <a:p>
            <a:pPr algn="r"/>
            <a:r>
              <a:rPr lang="en-US" cap="none" dirty="0" smtClean="0"/>
              <a:t>Introduction continue…</a:t>
            </a:r>
            <a:endParaRPr lang="en-US" cap="none" dirty="0"/>
          </a:p>
        </p:txBody>
      </p:sp>
      <p:sp>
        <p:nvSpPr>
          <p:cNvPr id="3" name="Content Placeholder 2"/>
          <p:cNvSpPr>
            <a:spLocks noGrp="1"/>
          </p:cNvSpPr>
          <p:nvPr>
            <p:ph idx="1"/>
          </p:nvPr>
        </p:nvSpPr>
        <p:spPr>
          <a:xfrm>
            <a:off x="182880" y="971205"/>
            <a:ext cx="11808823" cy="5651664"/>
          </a:xfrm>
        </p:spPr>
        <p:txBody>
          <a:bodyPr>
            <a:noAutofit/>
          </a:bodyPr>
          <a:lstStyle/>
          <a:p>
            <a:pPr algn="just">
              <a:lnSpc>
                <a:spcPct val="150000"/>
              </a:lnSpc>
            </a:pPr>
            <a:r>
              <a:rPr lang="en-US" sz="3600" dirty="0">
                <a:latin typeface="Times New Roman" panose="02020603050405020304" pitchFamily="18" charset="0"/>
                <a:cs typeface="Times New Roman" panose="02020603050405020304" pitchFamily="18" charset="0"/>
              </a:rPr>
              <a:t>The deficiency of vitamin B12 occurs on Metformin therapy as dose and duration dependent manner, even within 6 weeks to 3 months of commencing Metformin (</a:t>
            </a:r>
            <a:r>
              <a:rPr lang="en-US" sz="3600" dirty="0" smtClean="0">
                <a:latin typeface="Times New Roman" panose="02020603050405020304" pitchFamily="18" charset="0"/>
                <a:cs typeface="Times New Roman" panose="02020603050405020304" pitchFamily="18" charset="0"/>
              </a:rPr>
              <a:t>Chapman </a:t>
            </a:r>
            <a:r>
              <a:rPr lang="en-US" sz="3600" dirty="0">
                <a:latin typeface="Times New Roman" panose="02020603050405020304" pitchFamily="18" charset="0"/>
                <a:cs typeface="Times New Roman" panose="02020603050405020304" pitchFamily="18" charset="0"/>
              </a:rPr>
              <a:t>et al., 2016). Irrespective of the established association between metformin and vitamin B12 deficiency, the true problem has not yet been accurately quantified. </a:t>
            </a:r>
          </a:p>
        </p:txBody>
      </p:sp>
    </p:spTree>
    <p:extLst>
      <p:ext uri="{BB962C8B-B14F-4D97-AF65-F5344CB8AC3E}">
        <p14:creationId xmlns:p14="http://schemas.microsoft.com/office/powerpoint/2010/main" xmlns="" val="1283834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316874"/>
            <a:ext cx="10515600" cy="414647"/>
          </a:xfrm>
        </p:spPr>
        <p:txBody>
          <a:bodyPr>
            <a:normAutofit fontScale="90000"/>
          </a:bodyPr>
          <a:lstStyle/>
          <a:p>
            <a:pPr algn="r"/>
            <a:r>
              <a:rPr lang="en-US" cap="none" dirty="0" smtClean="0"/>
              <a:t>Introduction continue…</a:t>
            </a:r>
            <a:endParaRPr lang="en-US" cap="none" dirty="0"/>
          </a:p>
        </p:txBody>
      </p:sp>
      <p:sp>
        <p:nvSpPr>
          <p:cNvPr id="3" name="Content Placeholder 2"/>
          <p:cNvSpPr>
            <a:spLocks noGrp="1"/>
          </p:cNvSpPr>
          <p:nvPr>
            <p:ph idx="1"/>
          </p:nvPr>
        </p:nvSpPr>
        <p:spPr>
          <a:xfrm>
            <a:off x="391886" y="971205"/>
            <a:ext cx="11312433" cy="4667595"/>
          </a:xfrm>
        </p:spPr>
        <p:txBody>
          <a:bodyPr>
            <a:noAutofit/>
          </a:bodyPr>
          <a:lstStyle/>
          <a:p>
            <a:pPr algn="just">
              <a:lnSpc>
                <a:spcPct val="150000"/>
              </a:lnSpc>
            </a:pPr>
            <a:r>
              <a:rPr lang="en-US" sz="3600" dirty="0">
                <a:latin typeface="Times New Roman" panose="02020603050405020304" pitchFamily="18" charset="0"/>
                <a:cs typeface="Times New Roman" panose="02020603050405020304" pitchFamily="18" charset="0"/>
              </a:rPr>
              <a:t>Prior studies have indicated that the occurrence of vitamin B12 deficiency due to metformin differed immensely and ranged between 5.8% and 52%(</a:t>
            </a:r>
            <a:r>
              <a:rPr lang="en-US" sz="3600" dirty="0" smtClean="0">
                <a:latin typeface="Times New Roman" panose="02020603050405020304" pitchFamily="18" charset="0"/>
                <a:cs typeface="Times New Roman" panose="02020603050405020304" pitchFamily="18" charset="0"/>
              </a:rPr>
              <a:t>Bauman </a:t>
            </a:r>
            <a:r>
              <a:rPr lang="en-US" sz="3600" dirty="0">
                <a:latin typeface="Times New Roman" panose="02020603050405020304" pitchFamily="18" charset="0"/>
                <a:cs typeface="Times New Roman" panose="02020603050405020304" pitchFamily="18" charset="0"/>
              </a:rPr>
              <a:t>et., 200, de </a:t>
            </a:r>
            <a:r>
              <a:rPr lang="en-US" sz="3600" dirty="0" err="1">
                <a:latin typeface="Times New Roman" panose="02020603050405020304" pitchFamily="18" charset="0"/>
                <a:cs typeface="Times New Roman" panose="02020603050405020304" pitchFamily="18" charset="0"/>
              </a:rPr>
              <a:t>Jager</a:t>
            </a:r>
            <a:r>
              <a:rPr lang="en-US" sz="3600" dirty="0">
                <a:latin typeface="Times New Roman" panose="02020603050405020304" pitchFamily="18" charset="0"/>
                <a:cs typeface="Times New Roman" panose="02020603050405020304" pitchFamily="18" charset="0"/>
              </a:rPr>
              <a:t> J et al., 2010, </a:t>
            </a:r>
            <a:r>
              <a:rPr lang="en-US" sz="3600" dirty="0" err="1">
                <a:latin typeface="Times New Roman" panose="02020603050405020304" pitchFamily="18" charset="0"/>
                <a:cs typeface="Times New Roman" panose="02020603050405020304" pitchFamily="18" charset="0"/>
              </a:rPr>
              <a:t>Briani</a:t>
            </a:r>
            <a:r>
              <a:rPr lang="en-US" sz="3600" dirty="0">
                <a:latin typeface="Times New Roman" panose="02020603050405020304" pitchFamily="18" charset="0"/>
                <a:cs typeface="Times New Roman" panose="02020603050405020304" pitchFamily="18" charset="0"/>
              </a:rPr>
              <a:t> C et al., 2013). </a:t>
            </a:r>
          </a:p>
        </p:txBody>
      </p:sp>
    </p:spTree>
    <p:extLst>
      <p:ext uri="{BB962C8B-B14F-4D97-AF65-F5344CB8AC3E}">
        <p14:creationId xmlns:p14="http://schemas.microsoft.com/office/powerpoint/2010/main" xmlns="" val="2782271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316874"/>
            <a:ext cx="10515600" cy="414647"/>
          </a:xfrm>
        </p:spPr>
        <p:txBody>
          <a:bodyPr>
            <a:normAutofit fontScale="90000"/>
          </a:bodyPr>
          <a:lstStyle/>
          <a:p>
            <a:pPr algn="r"/>
            <a:r>
              <a:rPr lang="en-US" cap="none" dirty="0" smtClean="0"/>
              <a:t>Introduction continue…</a:t>
            </a:r>
            <a:endParaRPr lang="en-US" cap="none" dirty="0"/>
          </a:p>
        </p:txBody>
      </p:sp>
      <p:sp>
        <p:nvSpPr>
          <p:cNvPr id="3" name="Content Placeholder 2"/>
          <p:cNvSpPr>
            <a:spLocks noGrp="1"/>
          </p:cNvSpPr>
          <p:nvPr>
            <p:ph idx="1"/>
          </p:nvPr>
        </p:nvSpPr>
        <p:spPr>
          <a:xfrm>
            <a:off x="313509" y="971205"/>
            <a:ext cx="11521440" cy="4667595"/>
          </a:xfrm>
        </p:spPr>
        <p:txBody>
          <a:bodyPr>
            <a:noAutofit/>
          </a:bodyPr>
          <a:lstStyle/>
          <a:p>
            <a:pPr marL="0" indent="0" algn="just">
              <a:lnSpc>
                <a:spcPct val="150000"/>
              </a:lnSpc>
              <a:buNone/>
            </a:pPr>
            <a:r>
              <a:rPr lang="en-US" sz="3600" dirty="0">
                <a:latin typeface="Times New Roman" panose="02020603050405020304" pitchFamily="18" charset="0"/>
                <a:cs typeface="Times New Roman" panose="02020603050405020304" pitchFamily="18" charset="0"/>
              </a:rPr>
              <a:t>However, there are some conflicting reports on the association between Metformin-induced B12 deficiency and neuropathy, with some reports showing an association while others have refuted this (</a:t>
            </a:r>
            <a:r>
              <a:rPr lang="en-US" sz="3600" dirty="0" smtClean="0">
                <a:latin typeface="Times New Roman" panose="02020603050405020304" pitchFamily="18" charset="0"/>
                <a:cs typeface="Times New Roman" panose="02020603050405020304" pitchFamily="18" charset="0"/>
              </a:rPr>
              <a:t>Russo </a:t>
            </a:r>
            <a:r>
              <a:rPr lang="en-US" sz="3600" dirty="0">
                <a:latin typeface="Times New Roman" panose="02020603050405020304" pitchFamily="18" charset="0"/>
                <a:cs typeface="Times New Roman" panose="02020603050405020304" pitchFamily="18" charset="0"/>
              </a:rPr>
              <a:t>et al</a:t>
            </a:r>
            <a:r>
              <a:rPr lang="en-US" sz="3600" dirty="0" smtClean="0">
                <a:latin typeface="Times New Roman" panose="02020603050405020304" pitchFamily="18" charset="0"/>
                <a:cs typeface="Times New Roman" panose="02020603050405020304" pitchFamily="18" charset="0"/>
              </a:rPr>
              <a:t>., 2016</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Ahmed </a:t>
            </a:r>
            <a:r>
              <a:rPr lang="en-US" sz="3600" dirty="0">
                <a:latin typeface="Times New Roman" panose="02020603050405020304" pitchFamily="18" charset="0"/>
                <a:cs typeface="Times New Roman" panose="02020603050405020304" pitchFamily="18" charset="0"/>
              </a:rPr>
              <a:t>et al., 2016; Ma J et al., 2015; </a:t>
            </a:r>
            <a:r>
              <a:rPr lang="en-US" sz="3600" dirty="0" err="1">
                <a:latin typeface="Times New Roman" panose="02020603050405020304" pitchFamily="18" charset="0"/>
                <a:cs typeface="Times New Roman" panose="02020603050405020304" pitchFamily="18" charset="0"/>
              </a:rPr>
              <a:t>Elhadd</a:t>
            </a:r>
            <a:r>
              <a:rPr lang="en-US" sz="3600" dirty="0">
                <a:latin typeface="Times New Roman" panose="02020603050405020304" pitchFamily="18" charset="0"/>
                <a:cs typeface="Times New Roman" panose="02020603050405020304" pitchFamily="18" charset="0"/>
              </a:rPr>
              <a:t> </a:t>
            </a:r>
            <a:r>
              <a:rPr lang="en-US" sz="3600" i="1" dirty="0">
                <a:latin typeface="Times New Roman" panose="02020603050405020304" pitchFamily="18" charset="0"/>
                <a:cs typeface="Times New Roman" panose="02020603050405020304" pitchFamily="18" charset="0"/>
              </a:rPr>
              <a:t>et al.</a:t>
            </a:r>
            <a:r>
              <a:rPr lang="en-US" sz="3600" dirty="0">
                <a:latin typeface="Times New Roman" panose="02020603050405020304" pitchFamily="18" charset="0"/>
                <a:cs typeface="Times New Roman" panose="02020603050405020304" pitchFamily="18" charset="0"/>
              </a:rPr>
              <a:t>, 2018)</a:t>
            </a:r>
          </a:p>
        </p:txBody>
      </p:sp>
    </p:spTree>
    <p:extLst>
      <p:ext uri="{BB962C8B-B14F-4D97-AF65-F5344CB8AC3E}">
        <p14:creationId xmlns:p14="http://schemas.microsoft.com/office/powerpoint/2010/main" xmlns="" val="1291159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 </a:t>
            </a:r>
            <a:r>
              <a:rPr lang="en-US" dirty="0"/>
              <a:t/>
            </a:r>
            <a:br>
              <a:rPr lang="en-US" dirty="0"/>
            </a:br>
            <a:endParaRPr lang="en-US" dirty="0"/>
          </a:p>
        </p:txBody>
      </p:sp>
      <p:sp>
        <p:nvSpPr>
          <p:cNvPr id="3" name="Content Placeholder 2"/>
          <p:cNvSpPr>
            <a:spLocks noGrp="1"/>
          </p:cNvSpPr>
          <p:nvPr>
            <p:ph idx="1"/>
          </p:nvPr>
        </p:nvSpPr>
        <p:spPr>
          <a:xfrm>
            <a:off x="360218" y="1825625"/>
            <a:ext cx="10993582" cy="4351338"/>
          </a:xfrm>
        </p:spPr>
        <p:txBody>
          <a:bodyPr/>
          <a:lstStyle/>
          <a:p>
            <a:pPr marL="0" indent="0" algn="ctr">
              <a:buNone/>
            </a:pPr>
            <a:endParaRPr lang="en-US" sz="4000" b="1" dirty="0" smtClean="0"/>
          </a:p>
          <a:p>
            <a:pPr marL="0" indent="0" algn="ctr">
              <a:buNone/>
            </a:pPr>
            <a:r>
              <a:rPr lang="en-US" sz="4000" b="1" dirty="0" smtClean="0"/>
              <a:t>Vitamin B12 Status in Long-term Metformin Treated Type 2 Diabetes Mellitus (T2DM) patients</a:t>
            </a:r>
            <a:endParaRPr lang="en-US" sz="4000" dirty="0"/>
          </a:p>
          <a:p>
            <a:endParaRPr lang="en-US" dirty="0"/>
          </a:p>
        </p:txBody>
      </p:sp>
      <p:sp>
        <p:nvSpPr>
          <p:cNvPr id="5"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800" b="1" u="sng" dirty="0" smtClean="0">
                <a:solidFill>
                  <a:schemeClr val="tx1">
                    <a:lumMod val="85000"/>
                  </a:schemeClr>
                </a:solidFill>
              </a:rPr>
              <a:t>THESIS TITLE</a:t>
            </a:r>
            <a:endParaRPr lang="en-US" sz="8800" b="1" u="sng" dirty="0">
              <a:solidFill>
                <a:schemeClr val="tx1">
                  <a:lumMod val="85000"/>
                </a:schemeClr>
              </a:solidFill>
            </a:endParaRPr>
          </a:p>
        </p:txBody>
      </p:sp>
    </p:spTree>
    <p:extLst>
      <p:ext uri="{BB962C8B-B14F-4D97-AF65-F5344CB8AC3E}">
        <p14:creationId xmlns:p14="http://schemas.microsoft.com/office/powerpoint/2010/main" xmlns="" val="34286677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316874"/>
            <a:ext cx="10515600" cy="414647"/>
          </a:xfrm>
        </p:spPr>
        <p:txBody>
          <a:bodyPr>
            <a:normAutofit fontScale="90000"/>
          </a:bodyPr>
          <a:lstStyle/>
          <a:p>
            <a:pPr algn="r"/>
            <a:r>
              <a:rPr lang="en-US" cap="none" dirty="0" smtClean="0"/>
              <a:t>Introduction continue…</a:t>
            </a:r>
            <a:endParaRPr lang="en-US" cap="none" dirty="0"/>
          </a:p>
        </p:txBody>
      </p:sp>
      <p:sp>
        <p:nvSpPr>
          <p:cNvPr id="3" name="Content Placeholder 2"/>
          <p:cNvSpPr>
            <a:spLocks noGrp="1"/>
          </p:cNvSpPr>
          <p:nvPr>
            <p:ph idx="1"/>
          </p:nvPr>
        </p:nvSpPr>
        <p:spPr>
          <a:xfrm>
            <a:off x="0" y="731521"/>
            <a:ext cx="11952513" cy="5852159"/>
          </a:xfrm>
        </p:spPr>
        <p:txBody>
          <a:bodyPr>
            <a:noAutofit/>
          </a:bodyPr>
          <a:lstStyle/>
          <a:p>
            <a:pPr algn="just">
              <a:lnSpc>
                <a:spcPct val="100000"/>
              </a:lnSpc>
            </a:pPr>
            <a:r>
              <a:rPr lang="en-US" sz="3600" dirty="0" smtClean="0">
                <a:latin typeface="Times New Roman" panose="02020603050405020304" pitchFamily="18" charset="0"/>
                <a:cs typeface="Times New Roman" panose="02020603050405020304" pitchFamily="18" charset="0"/>
              </a:rPr>
              <a:t>In a study of Bangladesh, vitamin </a:t>
            </a:r>
            <a:r>
              <a:rPr lang="en-US" sz="3600" dirty="0">
                <a:latin typeface="Times New Roman" panose="02020603050405020304" pitchFamily="18" charset="0"/>
                <a:cs typeface="Times New Roman" panose="02020603050405020304" pitchFamily="18" charset="0"/>
              </a:rPr>
              <a:t>B12 is found sufficient in newly diagnosed T2DM </a:t>
            </a:r>
            <a:r>
              <a:rPr lang="en-US" sz="3600" dirty="0" smtClean="0">
                <a:latin typeface="Times New Roman" panose="02020603050405020304" pitchFamily="18" charset="0"/>
                <a:cs typeface="Times New Roman" panose="02020603050405020304" pitchFamily="18" charset="0"/>
              </a:rPr>
              <a:t>patient (</a:t>
            </a:r>
            <a:r>
              <a:rPr lang="en-US" sz="3600" dirty="0" err="1">
                <a:latin typeface="Times New Roman" panose="02020603050405020304" pitchFamily="18" charset="0"/>
                <a:cs typeface="Times New Roman" panose="02020603050405020304" pitchFamily="18" charset="0"/>
              </a:rPr>
              <a:t>Abm</a:t>
            </a:r>
            <a:r>
              <a:rPr lang="en-US" sz="3600" dirty="0">
                <a:latin typeface="Times New Roman" panose="02020603050405020304" pitchFamily="18" charset="0"/>
                <a:cs typeface="Times New Roman" panose="02020603050405020304" pitchFamily="18" charset="0"/>
              </a:rPr>
              <a:t> and Ghosh, 2016). Metformin use has been implicated as a cause of vitamin B12 deficiency in patients with diabetes but vitamin B12 deficiency has been also found in diabetic patients not taking metformin (</a:t>
            </a:r>
            <a:r>
              <a:rPr lang="en-US" sz="3600" dirty="0" err="1" smtClean="0">
                <a:latin typeface="Times New Roman" panose="02020603050405020304" pitchFamily="18" charset="0"/>
                <a:cs typeface="Times New Roman" panose="02020603050405020304" pitchFamily="18" charset="0"/>
              </a:rPr>
              <a:t>Jawa</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et al., 2010, </a:t>
            </a:r>
            <a:r>
              <a:rPr lang="en-US" sz="3600" dirty="0" err="1">
                <a:latin typeface="Times New Roman" panose="02020603050405020304" pitchFamily="18" charset="0"/>
                <a:cs typeface="Times New Roman" panose="02020603050405020304" pitchFamily="18" charset="0"/>
              </a:rPr>
              <a:t>Ebesunun</a:t>
            </a:r>
            <a:r>
              <a:rPr lang="en-US" sz="3600" dirty="0">
                <a:latin typeface="Times New Roman" panose="02020603050405020304" pitchFamily="18" charset="0"/>
                <a:cs typeface="Times New Roman" panose="02020603050405020304" pitchFamily="18" charset="0"/>
              </a:rPr>
              <a:t> at al., 2012</a:t>
            </a:r>
            <a:r>
              <a:rPr lang="en-US" sz="3600" dirty="0" smtClean="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Barghouti</a:t>
            </a:r>
            <a:r>
              <a:rPr lang="en-US" sz="3600" dirty="0">
                <a:latin typeface="Times New Roman" panose="02020603050405020304" pitchFamily="18" charset="0"/>
                <a:cs typeface="Times New Roman" panose="02020603050405020304" pitchFamily="18" charset="0"/>
              </a:rPr>
              <a:t> et al. found that diabetic patients are less likely to have B12 deficiency in comparison to nondiabetic subjects (</a:t>
            </a:r>
            <a:r>
              <a:rPr lang="en-US" sz="3600" dirty="0" err="1">
                <a:latin typeface="Times New Roman" panose="02020603050405020304" pitchFamily="18" charset="0"/>
                <a:cs typeface="Times New Roman" panose="02020603050405020304" pitchFamily="18" charset="0"/>
              </a:rPr>
              <a:t>Barghouti</a:t>
            </a:r>
            <a:r>
              <a:rPr lang="en-US" sz="3600" dirty="0">
                <a:latin typeface="Times New Roman" panose="02020603050405020304" pitchFamily="18" charset="0"/>
                <a:cs typeface="Times New Roman" panose="02020603050405020304" pitchFamily="18" charset="0"/>
              </a:rPr>
              <a:t> et al., 2009)</a:t>
            </a:r>
          </a:p>
        </p:txBody>
      </p:sp>
    </p:spTree>
    <p:extLst>
      <p:ext uri="{BB962C8B-B14F-4D97-AF65-F5344CB8AC3E}">
        <p14:creationId xmlns:p14="http://schemas.microsoft.com/office/powerpoint/2010/main" xmlns="" val="21891985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316874"/>
            <a:ext cx="10515600" cy="414647"/>
          </a:xfrm>
        </p:spPr>
        <p:txBody>
          <a:bodyPr>
            <a:normAutofit fontScale="90000"/>
          </a:bodyPr>
          <a:lstStyle/>
          <a:p>
            <a:pPr algn="r"/>
            <a:r>
              <a:rPr lang="en-US" cap="none" dirty="0" smtClean="0"/>
              <a:t>Introduction continue…</a:t>
            </a:r>
            <a:endParaRPr lang="en-US" cap="none" dirty="0"/>
          </a:p>
        </p:txBody>
      </p:sp>
      <p:sp>
        <p:nvSpPr>
          <p:cNvPr id="3" name="Content Placeholder 2"/>
          <p:cNvSpPr>
            <a:spLocks noGrp="1"/>
          </p:cNvSpPr>
          <p:nvPr>
            <p:ph idx="1"/>
          </p:nvPr>
        </p:nvSpPr>
        <p:spPr>
          <a:xfrm>
            <a:off x="114201" y="1175658"/>
            <a:ext cx="11769633" cy="5826033"/>
          </a:xfrm>
        </p:spPr>
        <p:txBody>
          <a:bodyPr>
            <a:noAutofit/>
          </a:bodyPr>
          <a:lstStyle/>
          <a:p>
            <a:pPr algn="just">
              <a:lnSpc>
                <a:spcPct val="100000"/>
              </a:lnSpc>
            </a:pPr>
            <a:r>
              <a:rPr lang="en-US" sz="3600" dirty="0">
                <a:latin typeface="Times New Roman" panose="02020603050405020304" pitchFamily="18" charset="0"/>
                <a:cs typeface="Times New Roman" panose="02020603050405020304" pitchFamily="18" charset="0"/>
              </a:rPr>
              <a:t>Peripheral neuropathy caused by diabetes mellitus and vitamin B12 deficiency may produce overlapping clinical pictures (</a:t>
            </a:r>
            <a:r>
              <a:rPr lang="en-US" sz="3600" dirty="0" err="1">
                <a:latin typeface="Times New Roman" panose="02020603050405020304" pitchFamily="18" charset="0"/>
                <a:cs typeface="Times New Roman" panose="02020603050405020304" pitchFamily="18" charset="0"/>
              </a:rPr>
              <a:t>Sachedina</a:t>
            </a:r>
            <a:r>
              <a:rPr lang="en-US" sz="3600" dirty="0">
                <a:latin typeface="Times New Roman" panose="02020603050405020304" pitchFamily="18" charset="0"/>
                <a:cs typeface="Times New Roman" panose="02020603050405020304" pitchFamily="18" charset="0"/>
              </a:rPr>
              <a:t>, 2013). Moreover; nondiabetic neuropathies may be present in patients with diabetes and may be treatable (ADA, 2018). S</a:t>
            </a:r>
            <a:r>
              <a:rPr lang="en-US" sz="3600" dirty="0" smtClean="0">
                <a:latin typeface="Times New Roman" panose="02020603050405020304" pitchFamily="18" charset="0"/>
                <a:cs typeface="Times New Roman" panose="02020603050405020304" pitchFamily="18" charset="0"/>
              </a:rPr>
              <a:t>everal </a:t>
            </a:r>
            <a:r>
              <a:rPr lang="en-US" sz="3600" dirty="0">
                <a:latin typeface="Times New Roman" panose="02020603050405020304" pitchFamily="18" charset="0"/>
                <a:cs typeface="Times New Roman" panose="02020603050405020304" pitchFamily="18" charset="0"/>
              </a:rPr>
              <a:t>published studies reported that therapeutic supplementation with B12 or vitamin B complex mixtures containing B12 significantly improved symptoms in diabetic neuropathy patients (</a:t>
            </a:r>
            <a:r>
              <a:rPr lang="en-US" sz="3600" dirty="0" smtClean="0">
                <a:latin typeface="Times New Roman" panose="02020603050405020304" pitchFamily="18" charset="0"/>
                <a:cs typeface="Times New Roman" panose="02020603050405020304" pitchFamily="18" charset="0"/>
              </a:rPr>
              <a:t>Sun </a:t>
            </a:r>
            <a:r>
              <a:rPr lang="en-US" sz="3600" dirty="0">
                <a:latin typeface="Times New Roman" panose="02020603050405020304" pitchFamily="18" charset="0"/>
                <a:cs typeface="Times New Roman" panose="02020603050405020304" pitchFamily="18" charset="0"/>
              </a:rPr>
              <a:t>et al, 2005, Dominguez et al, 2012)</a:t>
            </a:r>
          </a:p>
          <a:p>
            <a:pPr algn="just">
              <a:lnSpc>
                <a:spcPct val="100000"/>
              </a:lnSpc>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10773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316874"/>
            <a:ext cx="10515600" cy="414647"/>
          </a:xfrm>
        </p:spPr>
        <p:txBody>
          <a:bodyPr>
            <a:normAutofit fontScale="90000"/>
          </a:bodyPr>
          <a:lstStyle/>
          <a:p>
            <a:pPr algn="r"/>
            <a:r>
              <a:rPr lang="en-US" cap="none" dirty="0" smtClean="0"/>
              <a:t>Introduction continue…</a:t>
            </a:r>
            <a:endParaRPr lang="en-US" cap="none" dirty="0"/>
          </a:p>
        </p:txBody>
      </p:sp>
      <p:sp>
        <p:nvSpPr>
          <p:cNvPr id="3" name="Content Placeholder 2"/>
          <p:cNvSpPr>
            <a:spLocks noGrp="1"/>
          </p:cNvSpPr>
          <p:nvPr>
            <p:ph idx="1"/>
          </p:nvPr>
        </p:nvSpPr>
        <p:spPr>
          <a:xfrm>
            <a:off x="156754" y="731521"/>
            <a:ext cx="11782697" cy="5865222"/>
          </a:xfrm>
        </p:spPr>
        <p:txBody>
          <a:bodyPr>
            <a:noAutofit/>
          </a:bodyPr>
          <a:lstStyle/>
          <a:p>
            <a:pPr algn="just">
              <a:lnSpc>
                <a:spcPct val="150000"/>
              </a:lnSpc>
            </a:pPr>
            <a:r>
              <a:rPr lang="en-US" sz="3600" dirty="0">
                <a:latin typeface="Times New Roman" panose="02020603050405020304" pitchFamily="18" charset="0"/>
                <a:cs typeface="Times New Roman" panose="02020603050405020304" pitchFamily="18" charset="0"/>
              </a:rPr>
              <a:t>Therefore, measurement of serum B12 level in patients with </a:t>
            </a:r>
            <a:r>
              <a:rPr lang="en-US" sz="3600" dirty="0" smtClean="0">
                <a:latin typeface="Times New Roman" panose="02020603050405020304" pitchFamily="18" charset="0"/>
                <a:cs typeface="Times New Roman" panose="02020603050405020304" pitchFamily="18" charset="0"/>
              </a:rPr>
              <a:t>T2DM with </a:t>
            </a:r>
            <a:r>
              <a:rPr lang="en-US" sz="3600" dirty="0">
                <a:latin typeface="Times New Roman" panose="02020603050405020304" pitchFamily="18" charset="0"/>
                <a:cs typeface="Times New Roman" panose="02020603050405020304" pitchFamily="18" charset="0"/>
              </a:rPr>
              <a:t>or without Metformin therapy may help in exploring concurrent B12 deficiency, a condition which can be treated very easily. The present study aims to find out the serum vitamin B12 status in type 2 diabetic </a:t>
            </a:r>
            <a:r>
              <a:rPr lang="en-US" sz="3600" dirty="0" smtClean="0">
                <a:latin typeface="Times New Roman" panose="02020603050405020304" pitchFamily="18" charset="0"/>
                <a:cs typeface="Times New Roman" panose="02020603050405020304" pitchFamily="18" charset="0"/>
              </a:rPr>
              <a:t>patients and </a:t>
            </a:r>
            <a:r>
              <a:rPr lang="en-US" sz="3600" dirty="0">
                <a:latin typeface="Times New Roman" panose="02020603050405020304" pitchFamily="18" charset="0"/>
                <a:cs typeface="Times New Roman" panose="02020603050405020304" pitchFamily="18" charset="0"/>
              </a:rPr>
              <a:t>also would attempt to correlate the deficiency </a:t>
            </a:r>
            <a:r>
              <a:rPr lang="en-US" sz="3600" dirty="0" smtClean="0">
                <a:latin typeface="Times New Roman" panose="02020603050405020304" pitchFamily="18" charset="0"/>
                <a:cs typeface="Times New Roman" panose="02020603050405020304" pitchFamily="18" charset="0"/>
              </a:rPr>
              <a:t>status with </a:t>
            </a:r>
            <a:r>
              <a:rPr lang="en-US" sz="3600" dirty="0">
                <a:latin typeface="Times New Roman" panose="02020603050405020304" pitchFamily="18" charset="0"/>
                <a:cs typeface="Times New Roman" panose="02020603050405020304" pitchFamily="18" charset="0"/>
              </a:rPr>
              <a:t>peripheral neuropathy and metformin use, if so present.</a:t>
            </a:r>
          </a:p>
          <a:p>
            <a:pPr algn="just">
              <a:lnSpc>
                <a:spcPct val="150000"/>
              </a:lnSpc>
            </a:pPr>
            <a:endParaRPr lang="en-US" sz="2800" dirty="0"/>
          </a:p>
        </p:txBody>
      </p:sp>
    </p:spTree>
    <p:extLst>
      <p:ext uri="{BB962C8B-B14F-4D97-AF65-F5344CB8AC3E}">
        <p14:creationId xmlns:p14="http://schemas.microsoft.com/office/powerpoint/2010/main" xmlns="" val="1275520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676" y="229670"/>
            <a:ext cx="8210204" cy="929640"/>
          </a:xfrm>
        </p:spPr>
        <p:txBody>
          <a:bodyPr>
            <a:normAutofit fontScale="90000"/>
          </a:bodyPr>
          <a:lstStyle/>
          <a:p>
            <a:pPr algn="ctr"/>
            <a:r>
              <a:rPr lang="en-US" sz="4000" b="1" dirty="0"/>
              <a:t>RATIONALE</a:t>
            </a:r>
            <a:r>
              <a:rPr lang="en-US" dirty="0"/>
              <a:t/>
            </a:r>
            <a:br>
              <a:rPr lang="en-US" dirty="0"/>
            </a:br>
            <a:endParaRPr lang="en-US" dirty="0"/>
          </a:p>
        </p:txBody>
      </p:sp>
      <p:sp>
        <p:nvSpPr>
          <p:cNvPr id="3" name="Content Placeholder 2"/>
          <p:cNvSpPr>
            <a:spLocks noGrp="1"/>
          </p:cNvSpPr>
          <p:nvPr>
            <p:ph idx="1"/>
          </p:nvPr>
        </p:nvSpPr>
        <p:spPr>
          <a:xfrm>
            <a:off x="391886" y="694490"/>
            <a:ext cx="11547564" cy="6163510"/>
          </a:xfrm>
        </p:spPr>
        <p:txBody>
          <a:bodyPr>
            <a:noAutofit/>
          </a:bodyPr>
          <a:lstStyle/>
          <a:p>
            <a:pPr algn="just">
              <a:lnSpc>
                <a:spcPct val="170000"/>
              </a:lnSpc>
            </a:pPr>
            <a:r>
              <a:rPr lang="en-US" sz="3600" dirty="0">
                <a:latin typeface="Times New Roman" panose="02020603050405020304" pitchFamily="18" charset="0"/>
                <a:cs typeface="Times New Roman" panose="02020603050405020304" pitchFamily="18" charset="0"/>
              </a:rPr>
              <a:t>Type 2 DM is a major health related issue in the world including Bangladesh and the prevalence of type 2 diabetes mellitus is increasing gradually. Metformin is </a:t>
            </a:r>
            <a:r>
              <a:rPr lang="en-US" sz="3600" dirty="0" smtClean="0">
                <a:latin typeface="Times New Roman" panose="02020603050405020304" pitchFamily="18" charset="0"/>
                <a:cs typeface="Times New Roman" panose="02020603050405020304" pitchFamily="18" charset="0"/>
              </a:rPr>
              <a:t>a cornerstone of oral antidiabetic agent </a:t>
            </a:r>
            <a:r>
              <a:rPr lang="en-US" sz="3600" dirty="0">
                <a:latin typeface="Times New Roman" panose="02020603050405020304" pitchFamily="18" charset="0"/>
                <a:cs typeface="Times New Roman" panose="02020603050405020304" pitchFamily="18" charset="0"/>
              </a:rPr>
              <a:t>for the treatment of type 2 diabetes. </a:t>
            </a:r>
          </a:p>
        </p:txBody>
      </p:sp>
    </p:spTree>
    <p:extLst>
      <p:ext uri="{BB962C8B-B14F-4D97-AF65-F5344CB8AC3E}">
        <p14:creationId xmlns:p14="http://schemas.microsoft.com/office/powerpoint/2010/main" xmlns="" val="12027565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316874"/>
            <a:ext cx="10515600" cy="414647"/>
          </a:xfrm>
        </p:spPr>
        <p:txBody>
          <a:bodyPr>
            <a:normAutofit fontScale="90000"/>
          </a:bodyPr>
          <a:lstStyle/>
          <a:p>
            <a:pPr algn="r"/>
            <a:r>
              <a:rPr lang="en-US" cap="none" dirty="0" smtClean="0"/>
              <a:t>Rationale continue…</a:t>
            </a:r>
            <a:endParaRPr lang="en-US" cap="none" dirty="0"/>
          </a:p>
        </p:txBody>
      </p:sp>
      <p:sp>
        <p:nvSpPr>
          <p:cNvPr id="3" name="Content Placeholder 2"/>
          <p:cNvSpPr>
            <a:spLocks noGrp="1"/>
          </p:cNvSpPr>
          <p:nvPr>
            <p:ph idx="1"/>
          </p:nvPr>
        </p:nvSpPr>
        <p:spPr>
          <a:xfrm>
            <a:off x="472045" y="731521"/>
            <a:ext cx="11362904" cy="5865222"/>
          </a:xfrm>
        </p:spPr>
        <p:txBody>
          <a:bodyPr>
            <a:noAutofit/>
          </a:bodyPr>
          <a:lstStyle/>
          <a:p>
            <a:pPr algn="just">
              <a:lnSpc>
                <a:spcPct val="170000"/>
              </a:lnSpc>
            </a:pPr>
            <a:r>
              <a:rPr lang="en-US" sz="3600" dirty="0">
                <a:latin typeface="Times New Roman" panose="02020603050405020304" pitchFamily="18" charset="0"/>
                <a:cs typeface="Times New Roman" panose="02020603050405020304" pitchFamily="18" charset="0"/>
              </a:rPr>
              <a:t>Several studies have shown Long-term use of metformin may be associated with biochemical vitamin B12 deficiency and clinical neuropathy. But there are some conflicting reports on the association between Metformin-induced B12 deficiency and neuropathy have refuted this.</a:t>
            </a:r>
          </a:p>
          <a:p>
            <a:pPr marL="0" indent="0" algn="just">
              <a:lnSpc>
                <a:spcPct val="150000"/>
              </a:lnSpc>
              <a:buNone/>
            </a:pPr>
            <a:endParaRPr lang="en-US" sz="2800" dirty="0"/>
          </a:p>
        </p:txBody>
      </p:sp>
    </p:spTree>
    <p:extLst>
      <p:ext uri="{BB962C8B-B14F-4D97-AF65-F5344CB8AC3E}">
        <p14:creationId xmlns:p14="http://schemas.microsoft.com/office/powerpoint/2010/main" xmlns="" val="9428599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316874"/>
            <a:ext cx="10515600" cy="414647"/>
          </a:xfrm>
        </p:spPr>
        <p:txBody>
          <a:bodyPr>
            <a:normAutofit fontScale="90000"/>
          </a:bodyPr>
          <a:lstStyle/>
          <a:p>
            <a:pPr algn="r"/>
            <a:r>
              <a:rPr lang="en-US" cap="none" dirty="0" smtClean="0"/>
              <a:t>Rationale continue…</a:t>
            </a:r>
            <a:endParaRPr lang="en-US" cap="none" dirty="0"/>
          </a:p>
        </p:txBody>
      </p:sp>
      <p:sp>
        <p:nvSpPr>
          <p:cNvPr id="3" name="Content Placeholder 2"/>
          <p:cNvSpPr>
            <a:spLocks noGrp="1"/>
          </p:cNvSpPr>
          <p:nvPr>
            <p:ph idx="1"/>
          </p:nvPr>
        </p:nvSpPr>
        <p:spPr>
          <a:xfrm>
            <a:off x="369817" y="992778"/>
            <a:ext cx="11243063" cy="5865222"/>
          </a:xfrm>
        </p:spPr>
        <p:txBody>
          <a:bodyPr>
            <a:noAutofit/>
          </a:bodyPr>
          <a:lstStyle/>
          <a:p>
            <a:pPr marL="0" indent="0" algn="just">
              <a:lnSpc>
                <a:spcPct val="150000"/>
              </a:lnSpc>
              <a:buNone/>
            </a:pPr>
            <a:r>
              <a:rPr lang="en-US" sz="3600" dirty="0">
                <a:latin typeface="Times New Roman" panose="02020603050405020304" pitchFamily="18" charset="0"/>
                <a:cs typeface="Times New Roman" panose="02020603050405020304" pitchFamily="18" charset="0"/>
              </a:rPr>
              <a:t>Studies on vitamin B12 in T2DM are very limited in Bangladesh. The frequency of vitamin B12 deficiency in patients with T2DM on Metformin therapy in Bangladesh is unknown and the measurement of serum vitamin B12 in T2DM patients on Metformin is </a:t>
            </a:r>
            <a:r>
              <a:rPr lang="en-US" sz="3600" dirty="0" smtClean="0">
                <a:latin typeface="Times New Roman" panose="02020603050405020304" pitchFamily="18" charset="0"/>
                <a:cs typeface="Times New Roman" panose="02020603050405020304" pitchFamily="18" charset="0"/>
              </a:rPr>
              <a:t>not a </a:t>
            </a:r>
            <a:r>
              <a:rPr lang="en-US" sz="3600" dirty="0">
                <a:latin typeface="Times New Roman" panose="02020603050405020304" pitchFamily="18" charset="0"/>
                <a:cs typeface="Times New Roman" panose="02020603050405020304" pitchFamily="18" charset="0"/>
              </a:rPr>
              <a:t>part of the standard annual review examination. </a:t>
            </a:r>
          </a:p>
          <a:p>
            <a:pPr marL="0" indent="0" algn="just">
              <a:lnSpc>
                <a:spcPct val="150000"/>
              </a:lnSpc>
              <a:buNone/>
            </a:pPr>
            <a:endParaRPr lang="en-US" sz="2800" dirty="0"/>
          </a:p>
        </p:txBody>
      </p:sp>
    </p:spTree>
    <p:extLst>
      <p:ext uri="{BB962C8B-B14F-4D97-AF65-F5344CB8AC3E}">
        <p14:creationId xmlns:p14="http://schemas.microsoft.com/office/powerpoint/2010/main" xmlns="" val="19581931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316874"/>
            <a:ext cx="10515600" cy="414647"/>
          </a:xfrm>
        </p:spPr>
        <p:txBody>
          <a:bodyPr>
            <a:normAutofit fontScale="90000"/>
          </a:bodyPr>
          <a:lstStyle/>
          <a:p>
            <a:pPr algn="r"/>
            <a:r>
              <a:rPr lang="en-US" cap="none" dirty="0" smtClean="0"/>
              <a:t>Rationale continue…</a:t>
            </a:r>
            <a:endParaRPr lang="en-US" cap="none" dirty="0"/>
          </a:p>
        </p:txBody>
      </p:sp>
      <p:sp>
        <p:nvSpPr>
          <p:cNvPr id="3" name="Content Placeholder 2"/>
          <p:cNvSpPr>
            <a:spLocks noGrp="1"/>
          </p:cNvSpPr>
          <p:nvPr>
            <p:ph idx="1"/>
          </p:nvPr>
        </p:nvSpPr>
        <p:spPr>
          <a:xfrm>
            <a:off x="472044" y="731521"/>
            <a:ext cx="11441281" cy="5865222"/>
          </a:xfrm>
        </p:spPr>
        <p:txBody>
          <a:bodyPr>
            <a:noAutofit/>
          </a:bodyPr>
          <a:lstStyle/>
          <a:p>
            <a:pPr indent="-137160" algn="just">
              <a:lnSpc>
                <a:spcPct val="150000"/>
              </a:lnSpc>
            </a:pPr>
            <a:r>
              <a:rPr lang="en-US" sz="3600" dirty="0">
                <a:latin typeface="Times New Roman" panose="02020603050405020304" pitchFamily="18" charset="0"/>
                <a:cs typeface="Times New Roman" panose="02020603050405020304" pitchFamily="18" charset="0"/>
              </a:rPr>
              <a:t>Vitamin B12 deficiency also leads to development of peripheral neuropathy which may be indistinguishable clinically from diabetic peripheral neuropathy</a:t>
            </a:r>
            <a:r>
              <a:rPr lang="en-US" sz="3600" dirty="0" smtClean="0">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 Treatment of diabetic peripheral </a:t>
            </a:r>
            <a:r>
              <a:rPr lang="en-US" sz="3600" dirty="0" smtClean="0">
                <a:latin typeface="Times New Roman" panose="02020603050405020304" pitchFamily="18" charset="0"/>
                <a:cs typeface="Times New Roman" panose="02020603050405020304" pitchFamily="18" charset="0"/>
              </a:rPr>
              <a:t>neuropathy or metformin-induced peripheral neuropathy with </a:t>
            </a:r>
            <a:r>
              <a:rPr lang="en-US" sz="3600" dirty="0">
                <a:latin typeface="Times New Roman" panose="02020603050405020304" pitchFamily="18" charset="0"/>
                <a:cs typeface="Times New Roman" panose="02020603050405020304" pitchFamily="18" charset="0"/>
              </a:rPr>
              <a:t>vitamin B12 supplementation resulted in clinical improvement of symptoms. </a:t>
            </a:r>
          </a:p>
        </p:txBody>
      </p:sp>
    </p:spTree>
    <p:extLst>
      <p:ext uri="{BB962C8B-B14F-4D97-AF65-F5344CB8AC3E}">
        <p14:creationId xmlns:p14="http://schemas.microsoft.com/office/powerpoint/2010/main" xmlns="" val="28552841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95794"/>
          </a:xfrm>
        </p:spPr>
        <p:txBody>
          <a:bodyPr>
            <a:normAutofit fontScale="90000"/>
          </a:bodyPr>
          <a:lstStyle/>
          <a:p>
            <a:pPr algn="r"/>
            <a:r>
              <a:rPr lang="en-US" b="1" cap="none" dirty="0" smtClean="0"/>
              <a:t>Rationale continue…</a:t>
            </a:r>
            <a:r>
              <a:rPr lang="en-US" dirty="0"/>
              <a:t/>
            </a:r>
            <a:br>
              <a:rPr lang="en-US" dirty="0"/>
            </a:br>
            <a:endParaRPr lang="en-US" dirty="0"/>
          </a:p>
        </p:txBody>
      </p:sp>
      <p:sp>
        <p:nvSpPr>
          <p:cNvPr id="3" name="Content Placeholder 2"/>
          <p:cNvSpPr>
            <a:spLocks noGrp="1"/>
          </p:cNvSpPr>
          <p:nvPr>
            <p:ph idx="1"/>
          </p:nvPr>
        </p:nvSpPr>
        <p:spPr>
          <a:xfrm>
            <a:off x="134012" y="1027114"/>
            <a:ext cx="11913326" cy="5713320"/>
          </a:xfrm>
        </p:spPr>
        <p:txBody>
          <a:bodyPr>
            <a:noAutofit/>
          </a:bodyPr>
          <a:lstStyle/>
          <a:p>
            <a:pPr algn="just">
              <a:lnSpc>
                <a:spcPct val="150000"/>
              </a:lnSpc>
            </a:pPr>
            <a:r>
              <a:rPr lang="en-US" sz="3600" dirty="0" smtClean="0">
                <a:latin typeface="Times New Roman" panose="02020603050405020304" pitchFamily="18" charset="0"/>
                <a:cs typeface="Times New Roman" panose="02020603050405020304" pitchFamily="18" charset="0"/>
              </a:rPr>
              <a:t>So, now the question arising whether the diabetic patients on long-term metformin therapy should undergo routine screening for vitamin B12 deficiency or routine supplementation of vitamin B12 should be given to diabetic patients. Present study aimed to find out the serum vitamin B12 status in patients with type 2 diabetes mellitus on long-term metformin therapy</a:t>
            </a:r>
          </a:p>
        </p:txBody>
      </p:sp>
    </p:spTree>
    <p:extLst>
      <p:ext uri="{BB962C8B-B14F-4D97-AF65-F5344CB8AC3E}">
        <p14:creationId xmlns:p14="http://schemas.microsoft.com/office/powerpoint/2010/main" xmlns="" val="16467610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116" y="0"/>
            <a:ext cx="10515600" cy="2027555"/>
          </a:xfrm>
        </p:spPr>
        <p:txBody>
          <a:bodyPr/>
          <a:lstStyle/>
          <a:p>
            <a:pPr algn="ctr"/>
            <a:r>
              <a:rPr lang="en-US" sz="4000" b="1" cap="none" dirty="0" smtClean="0"/>
              <a:t>Research question</a:t>
            </a:r>
            <a:r>
              <a:rPr lang="en-US" sz="4000" dirty="0"/>
              <a:t/>
            </a:r>
            <a:br>
              <a:rPr lang="en-US" sz="4000" dirty="0"/>
            </a:br>
            <a:endParaRPr lang="en-US" dirty="0"/>
          </a:p>
        </p:txBody>
      </p:sp>
      <p:sp>
        <p:nvSpPr>
          <p:cNvPr id="3" name="Content Placeholder 2"/>
          <p:cNvSpPr>
            <a:spLocks noGrp="1"/>
          </p:cNvSpPr>
          <p:nvPr>
            <p:ph idx="1"/>
          </p:nvPr>
        </p:nvSpPr>
        <p:spPr>
          <a:xfrm>
            <a:off x="165253" y="734453"/>
            <a:ext cx="11843133" cy="4351338"/>
          </a:xfrm>
        </p:spPr>
        <p:txBody>
          <a:bodyPr/>
          <a:lstStyle/>
          <a:p>
            <a:pPr marL="0" indent="0" algn="ctr">
              <a:buNone/>
            </a:pPr>
            <a:endParaRPr lang="en-US" dirty="0" smtClean="0"/>
          </a:p>
          <a:p>
            <a:pPr marL="0" indent="0" algn="ctr">
              <a:buNone/>
            </a:pPr>
            <a:r>
              <a:rPr lang="en-US" sz="3600" dirty="0" smtClean="0">
                <a:latin typeface="Times New Roman" panose="02020603050405020304" pitchFamily="18" charset="0"/>
                <a:cs typeface="Times New Roman" panose="02020603050405020304" pitchFamily="18" charset="0"/>
              </a:rPr>
              <a:t>What </a:t>
            </a:r>
            <a:r>
              <a:rPr lang="en-US" sz="3600" dirty="0">
                <a:latin typeface="Times New Roman" panose="02020603050405020304" pitchFamily="18" charset="0"/>
                <a:cs typeface="Times New Roman" panose="02020603050405020304" pitchFamily="18" charset="0"/>
              </a:rPr>
              <a:t>is the status of vitamin B12 in T2DM patients who were treated with long-term </a:t>
            </a:r>
            <a:r>
              <a:rPr lang="en-US" sz="3600" dirty="0" err="1" smtClean="0">
                <a:latin typeface="Times New Roman" panose="02020603050405020304" pitchFamily="18" charset="0"/>
                <a:cs typeface="Times New Roman" panose="02020603050405020304" pitchFamily="18" charset="0"/>
              </a:rPr>
              <a:t>metformin</a:t>
            </a:r>
            <a:r>
              <a:rPr lang="en-US" sz="3600" dirty="0" smtClean="0">
                <a:latin typeface="Times New Roman" panose="02020603050405020304" pitchFamily="18" charset="0"/>
                <a:cs typeface="Times New Roman" panose="02020603050405020304" pitchFamily="18" charset="0"/>
              </a:rPr>
              <a:t> in comparison to those patient who were not treated with </a:t>
            </a:r>
            <a:r>
              <a:rPr lang="en-US" sz="3600" dirty="0" err="1" smtClean="0">
                <a:latin typeface="Times New Roman" panose="02020603050405020304" pitchFamily="18" charset="0"/>
                <a:cs typeface="Times New Roman" panose="02020603050405020304" pitchFamily="18" charset="0"/>
              </a:rPr>
              <a:t>metformin</a:t>
            </a:r>
            <a:r>
              <a:rPr lang="en-US" sz="3600" dirty="0" smtClean="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a:p>
            <a:endParaRPr lang="en-US" dirty="0"/>
          </a:p>
        </p:txBody>
      </p:sp>
      <p:sp>
        <p:nvSpPr>
          <p:cNvPr id="4" name="Title 1"/>
          <p:cNvSpPr txBox="1">
            <a:spLocks/>
          </p:cNvSpPr>
          <p:nvPr/>
        </p:nvSpPr>
        <p:spPr>
          <a:xfrm>
            <a:off x="805150" y="3957810"/>
            <a:ext cx="10515600" cy="1478714"/>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Hypothesis</a:t>
            </a:r>
          </a:p>
          <a:p>
            <a:pPr algn="r"/>
            <a:r>
              <a:rPr lang="en-US" dirty="0" smtClean="0"/>
              <a:t/>
            </a:r>
            <a:br>
              <a:rPr lang="en-US" dirty="0" smtClean="0"/>
            </a:br>
            <a:endParaRPr lang="en-US" dirty="0"/>
          </a:p>
        </p:txBody>
      </p:sp>
      <p:sp>
        <p:nvSpPr>
          <p:cNvPr id="5" name="Content Placeholder 2"/>
          <p:cNvSpPr txBox="1">
            <a:spLocks/>
          </p:cNvSpPr>
          <p:nvPr/>
        </p:nvSpPr>
        <p:spPr>
          <a:xfrm>
            <a:off x="297455" y="5057659"/>
            <a:ext cx="11556694" cy="118872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dirty="0">
                <a:latin typeface="Times New Roman" panose="02020603050405020304" pitchFamily="18" charset="0"/>
                <a:cs typeface="Times New Roman" panose="02020603050405020304" pitchFamily="18" charset="0"/>
              </a:rPr>
              <a:t>Vitamin B12 is significantly decreased in </a:t>
            </a:r>
            <a:r>
              <a:rPr lang="en-US" sz="3600" dirty="0" err="1" smtClean="0">
                <a:latin typeface="Times New Roman" panose="02020603050405020304" pitchFamily="18" charset="0"/>
                <a:cs typeface="Times New Roman" panose="02020603050405020304" pitchFamily="18" charset="0"/>
              </a:rPr>
              <a:t>metformin</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treated T2DM </a:t>
            </a:r>
            <a:r>
              <a:rPr lang="en-US" sz="3600" dirty="0" smtClean="0">
                <a:latin typeface="Times New Roman" panose="02020603050405020304" pitchFamily="18" charset="0"/>
                <a:cs typeface="Times New Roman" panose="02020603050405020304" pitchFamily="18" charset="0"/>
              </a:rPr>
              <a:t>group in comparison to not </a:t>
            </a:r>
            <a:r>
              <a:rPr lang="en-US" sz="3600" dirty="0" err="1" smtClean="0">
                <a:latin typeface="Times New Roman" panose="02020603050405020304" pitchFamily="18" charset="0"/>
                <a:cs typeface="Times New Roman" panose="02020603050405020304" pitchFamily="18" charset="0"/>
              </a:rPr>
              <a:t>metformin</a:t>
            </a:r>
            <a:r>
              <a:rPr lang="en-US" sz="3600" dirty="0" smtClean="0">
                <a:latin typeface="Times New Roman" panose="02020603050405020304" pitchFamily="18" charset="0"/>
                <a:cs typeface="Times New Roman" panose="02020603050405020304" pitchFamily="18" charset="0"/>
              </a:rPr>
              <a:t> treated T2DM group</a:t>
            </a:r>
            <a:endParaRPr lang="en-US" sz="3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16070428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223" y="169970"/>
            <a:ext cx="10353761" cy="1326321"/>
          </a:xfrm>
        </p:spPr>
        <p:txBody>
          <a:bodyPr/>
          <a:lstStyle/>
          <a:p>
            <a:pPr algn="ctr"/>
            <a:r>
              <a:rPr lang="en-US" sz="3600" b="1" cap="none" dirty="0" smtClean="0"/>
              <a:t>Objectives</a:t>
            </a:r>
            <a:r>
              <a:rPr lang="en-US" dirty="0"/>
              <a:t/>
            </a:r>
            <a:br>
              <a:rPr lang="en-US" dirty="0"/>
            </a:br>
            <a:endParaRPr lang="en-US" dirty="0"/>
          </a:p>
        </p:txBody>
      </p:sp>
      <p:sp>
        <p:nvSpPr>
          <p:cNvPr id="3" name="Content Placeholder 2"/>
          <p:cNvSpPr>
            <a:spLocks noGrp="1"/>
          </p:cNvSpPr>
          <p:nvPr>
            <p:ph idx="1"/>
          </p:nvPr>
        </p:nvSpPr>
        <p:spPr>
          <a:xfrm>
            <a:off x="838200" y="1496291"/>
            <a:ext cx="10515600" cy="5010006"/>
          </a:xfrm>
        </p:spPr>
        <p:txBody>
          <a:bodyPr>
            <a:normAutofit/>
          </a:bodyPr>
          <a:lstStyle/>
          <a:p>
            <a:pPr algn="just"/>
            <a:r>
              <a:rPr lang="en-US" sz="3200" b="1" dirty="0"/>
              <a:t>General objective:</a:t>
            </a:r>
            <a:endParaRPr lang="en-US" sz="3200" dirty="0"/>
          </a:p>
          <a:p>
            <a:pPr marL="0" lvl="0" indent="0" algn="just">
              <a:buNone/>
            </a:pPr>
            <a:r>
              <a:rPr lang="en-US" sz="3600" dirty="0">
                <a:latin typeface="Times New Roman" panose="02020603050405020304" pitchFamily="18" charset="0"/>
                <a:cs typeface="Times New Roman" panose="02020603050405020304" pitchFamily="18" charset="0"/>
              </a:rPr>
              <a:t>To determine serum vitamin B</a:t>
            </a:r>
            <a:r>
              <a:rPr lang="en-US" sz="3600" baseline="-25000" dirty="0">
                <a:latin typeface="Times New Roman" panose="02020603050405020304" pitchFamily="18" charset="0"/>
                <a:cs typeface="Times New Roman" panose="02020603050405020304" pitchFamily="18" charset="0"/>
              </a:rPr>
              <a:t>12</a:t>
            </a:r>
            <a:r>
              <a:rPr lang="en-US" sz="3600" dirty="0">
                <a:latin typeface="Times New Roman" panose="02020603050405020304" pitchFamily="18" charset="0"/>
                <a:cs typeface="Times New Roman" panose="02020603050405020304" pitchFamily="18" charset="0"/>
              </a:rPr>
              <a:t> level and its frequency in patients with type 2 diabetes mellitus on </a:t>
            </a:r>
            <a:r>
              <a:rPr lang="en-US" sz="3600" dirty="0" err="1">
                <a:latin typeface="Times New Roman" panose="02020603050405020304" pitchFamily="18" charset="0"/>
                <a:cs typeface="Times New Roman" panose="02020603050405020304" pitchFamily="18" charset="0"/>
              </a:rPr>
              <a:t>lon</a:t>
            </a:r>
            <a:r>
              <a:rPr lang="en-US" sz="3600" dirty="0">
                <a:latin typeface="Times New Roman" panose="02020603050405020304" pitchFamily="18" charset="0"/>
                <a:cs typeface="Times New Roman" panose="02020603050405020304" pitchFamily="18" charset="0"/>
              </a:rPr>
              <a:t>-term Metformin </a:t>
            </a:r>
            <a:r>
              <a:rPr lang="en-US" sz="3600" dirty="0" smtClean="0">
                <a:latin typeface="Times New Roman" panose="02020603050405020304" pitchFamily="18" charset="0"/>
                <a:cs typeface="Times New Roman" panose="02020603050405020304" pitchFamily="18" charset="0"/>
              </a:rPr>
              <a:t>therapy</a:t>
            </a:r>
            <a:endParaRPr lang="en-US" sz="3600" dirty="0">
              <a:latin typeface="Times New Roman" panose="02020603050405020304" pitchFamily="18" charset="0"/>
              <a:cs typeface="Times New Roman" panose="02020603050405020304" pitchFamily="18" charset="0"/>
            </a:endParaRPr>
          </a:p>
          <a:p>
            <a:pPr marL="0" indent="0" algn="just">
              <a:buNone/>
            </a:pPr>
            <a:endParaRPr lang="en-US" b="1" dirty="0" smtClean="0"/>
          </a:p>
        </p:txBody>
      </p:sp>
    </p:spTree>
    <p:extLst>
      <p:ext uri="{BB962C8B-B14F-4D97-AF65-F5344CB8AC3E}">
        <p14:creationId xmlns:p14="http://schemas.microsoft.com/office/powerpoint/2010/main" xmlns="" val="3189102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lgn="ctr">
              <a:buNone/>
            </a:pPr>
            <a:r>
              <a:rPr lang="en-US" sz="4800" b="1" dirty="0">
                <a:latin typeface="Times New Roman" panose="02020603050405020304" pitchFamily="18" charset="0"/>
                <a:cs typeface="Times New Roman" panose="02020603050405020304" pitchFamily="18" charset="0"/>
              </a:rPr>
              <a:t>Dr.  Abu Kamran Rahul</a:t>
            </a:r>
          </a:p>
          <a:p>
            <a:pPr marL="0" indent="0" algn="ctr">
              <a:buNone/>
            </a:pPr>
            <a:r>
              <a:rPr lang="en-US" sz="3600" dirty="0">
                <a:latin typeface="Times New Roman" panose="02020603050405020304" pitchFamily="18" charset="0"/>
                <a:cs typeface="Times New Roman" panose="02020603050405020304" pitchFamily="18" charset="0"/>
              </a:rPr>
              <a:t>Resident (Phase-B)</a:t>
            </a:r>
          </a:p>
          <a:p>
            <a:pPr marL="0" indent="0" algn="ctr">
              <a:buNone/>
            </a:pPr>
            <a:r>
              <a:rPr lang="en-US" sz="3600" dirty="0">
                <a:latin typeface="Times New Roman" panose="02020603050405020304" pitchFamily="18" charset="0"/>
                <a:cs typeface="Times New Roman" panose="02020603050405020304" pitchFamily="18" charset="0"/>
              </a:rPr>
              <a:t>MD (Internal Medicine)</a:t>
            </a:r>
          </a:p>
          <a:p>
            <a:pPr marL="0" indent="0" algn="ctr">
              <a:buNone/>
            </a:pPr>
            <a:r>
              <a:rPr lang="en-US" sz="3600" dirty="0">
                <a:latin typeface="Times New Roman" panose="02020603050405020304" pitchFamily="18" charset="0"/>
                <a:cs typeface="Times New Roman" panose="02020603050405020304" pitchFamily="18" charset="0"/>
              </a:rPr>
              <a:t>Department of Medicine</a:t>
            </a:r>
          </a:p>
          <a:p>
            <a:pPr marL="0" indent="0" algn="ctr">
              <a:buNone/>
            </a:pPr>
            <a:r>
              <a:rPr lang="en-US" sz="3600" dirty="0">
                <a:latin typeface="Times New Roman" panose="02020603050405020304" pitchFamily="18" charset="0"/>
                <a:cs typeface="Times New Roman" panose="02020603050405020304" pitchFamily="18" charset="0"/>
              </a:rPr>
              <a:t>Sylhet MAG Osmani Medical College, Sylhet</a:t>
            </a:r>
          </a:p>
        </p:txBody>
      </p:sp>
      <p:sp>
        <p:nvSpPr>
          <p:cNvPr id="2" name="Title 1"/>
          <p:cNvSpPr>
            <a:spLocks noGrp="1"/>
          </p:cNvSpPr>
          <p:nvPr>
            <p:ph type="title"/>
          </p:nvPr>
        </p:nvSpPr>
        <p:spPr/>
        <p:txBody>
          <a:bodyPr>
            <a:normAutofit fontScale="90000"/>
          </a:bodyPr>
          <a:lstStyle/>
          <a:p>
            <a:pPr algn="ctr"/>
            <a:r>
              <a:rPr lang="en-US" sz="6000" b="1" dirty="0"/>
              <a:t>Investigator</a:t>
            </a:r>
            <a:r>
              <a:rPr lang="en-US" dirty="0"/>
              <a:t/>
            </a:r>
            <a:br>
              <a:rPr lang="en-US" dirty="0"/>
            </a:br>
            <a:endParaRPr lang="en-US" dirty="0"/>
          </a:p>
        </p:txBody>
      </p:sp>
    </p:spTree>
    <p:extLst>
      <p:ext uri="{BB962C8B-B14F-4D97-AF65-F5344CB8AC3E}">
        <p14:creationId xmlns:p14="http://schemas.microsoft.com/office/powerpoint/2010/main" xmlns="" val="15686823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287" y="0"/>
            <a:ext cx="10353761" cy="1326321"/>
          </a:xfrm>
        </p:spPr>
        <p:txBody>
          <a:bodyPr/>
          <a:lstStyle/>
          <a:p>
            <a:pPr algn="ctr"/>
            <a:r>
              <a:rPr lang="en-US" sz="3600" b="1" cap="none" dirty="0" smtClean="0"/>
              <a:t>Objectives</a:t>
            </a:r>
            <a:r>
              <a:rPr lang="en-US" dirty="0"/>
              <a:t/>
            </a:r>
            <a:br>
              <a:rPr lang="en-US" dirty="0"/>
            </a:br>
            <a:endParaRPr lang="en-US" dirty="0"/>
          </a:p>
        </p:txBody>
      </p:sp>
      <p:sp>
        <p:nvSpPr>
          <p:cNvPr id="3" name="Content Placeholder 2"/>
          <p:cNvSpPr>
            <a:spLocks noGrp="1"/>
          </p:cNvSpPr>
          <p:nvPr>
            <p:ph idx="1"/>
          </p:nvPr>
        </p:nvSpPr>
        <p:spPr>
          <a:xfrm>
            <a:off x="300446" y="790896"/>
            <a:ext cx="11665131" cy="5884223"/>
          </a:xfrm>
        </p:spPr>
        <p:txBody>
          <a:bodyPr>
            <a:normAutofit/>
          </a:bodyPr>
          <a:lstStyle/>
          <a:p>
            <a:pPr marL="0" indent="0" algn="just">
              <a:buNone/>
            </a:pPr>
            <a:r>
              <a:rPr lang="en-US" sz="3400" b="1" dirty="0"/>
              <a:t>Specific objectives:</a:t>
            </a:r>
            <a:endParaRPr lang="en-US" sz="3400" dirty="0"/>
          </a:p>
          <a:p>
            <a:pPr lvl="0" algn="just"/>
            <a:r>
              <a:rPr lang="en-US" sz="3600" dirty="0">
                <a:latin typeface="Times New Roman" panose="02020603050405020304" pitchFamily="18" charset="0"/>
                <a:cs typeface="Times New Roman" panose="02020603050405020304" pitchFamily="18" charset="0"/>
              </a:rPr>
              <a:t>To determine serum vitamin B</a:t>
            </a:r>
            <a:r>
              <a:rPr lang="en-US" sz="3600" baseline="-25000" dirty="0">
                <a:latin typeface="Times New Roman" panose="02020603050405020304" pitchFamily="18" charset="0"/>
                <a:cs typeface="Times New Roman" panose="02020603050405020304" pitchFamily="18" charset="0"/>
              </a:rPr>
              <a:t>12</a:t>
            </a:r>
            <a:r>
              <a:rPr lang="en-US" sz="3600" dirty="0">
                <a:latin typeface="Times New Roman" panose="02020603050405020304" pitchFamily="18" charset="0"/>
                <a:cs typeface="Times New Roman" panose="02020603050405020304" pitchFamily="18" charset="0"/>
              </a:rPr>
              <a:t> level in patients with type 2 diabetes mellitus </a:t>
            </a:r>
            <a:r>
              <a:rPr lang="en-US" sz="3600" dirty="0" smtClean="0">
                <a:latin typeface="Times New Roman" panose="02020603050405020304" pitchFamily="18" charset="0"/>
                <a:cs typeface="Times New Roman" panose="02020603050405020304" pitchFamily="18" charset="0"/>
              </a:rPr>
              <a:t>on </a:t>
            </a:r>
            <a:r>
              <a:rPr lang="en-US" sz="3600" dirty="0" err="1" smtClean="0">
                <a:latin typeface="Times New Roman" panose="02020603050405020304" pitchFamily="18" charset="0"/>
                <a:cs typeface="Times New Roman" panose="02020603050405020304" pitchFamily="18" charset="0"/>
              </a:rPr>
              <a:t>metformin</a:t>
            </a:r>
            <a:r>
              <a:rPr lang="en-US" sz="3600" dirty="0" smtClean="0">
                <a:latin typeface="Times New Roman" panose="02020603050405020304" pitchFamily="18" charset="0"/>
                <a:cs typeface="Times New Roman" panose="02020603050405020304" pitchFamily="18" charset="0"/>
              </a:rPr>
              <a:t> or not on </a:t>
            </a:r>
            <a:r>
              <a:rPr lang="en-US" sz="3600" dirty="0" err="1" smtClean="0">
                <a:latin typeface="Times New Roman" panose="02020603050405020304" pitchFamily="18" charset="0"/>
                <a:cs typeface="Times New Roman" panose="02020603050405020304" pitchFamily="18" charset="0"/>
              </a:rPr>
              <a:t>metformin</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therapy</a:t>
            </a:r>
          </a:p>
          <a:p>
            <a:pPr lvl="0" algn="just"/>
            <a:r>
              <a:rPr lang="en-US" sz="3600" dirty="0">
                <a:latin typeface="Times New Roman" panose="02020603050405020304" pitchFamily="18" charset="0"/>
                <a:cs typeface="Times New Roman" panose="02020603050405020304" pitchFamily="18" charset="0"/>
              </a:rPr>
              <a:t>To determine presence of peripheral neuropathy in patients with type 2 diabetes mellitus.</a:t>
            </a:r>
          </a:p>
          <a:p>
            <a:pPr lvl="0" algn="just"/>
            <a:r>
              <a:rPr lang="en-US" sz="3600" dirty="0">
                <a:latin typeface="Times New Roman" panose="02020603050405020304" pitchFamily="18" charset="0"/>
                <a:cs typeface="Times New Roman" panose="02020603050405020304" pitchFamily="18" charset="0"/>
              </a:rPr>
              <a:t>To observe association between vitamin B</a:t>
            </a:r>
            <a:r>
              <a:rPr lang="en-US" sz="3600" baseline="-25000" dirty="0">
                <a:latin typeface="Times New Roman" panose="02020603050405020304" pitchFamily="18" charset="0"/>
                <a:cs typeface="Times New Roman" panose="02020603050405020304" pitchFamily="18" charset="0"/>
              </a:rPr>
              <a:t>12</a:t>
            </a:r>
            <a:r>
              <a:rPr lang="en-US" sz="3600" dirty="0">
                <a:latin typeface="Times New Roman" panose="02020603050405020304" pitchFamily="18" charset="0"/>
                <a:cs typeface="Times New Roman" panose="02020603050405020304" pitchFamily="18" charset="0"/>
              </a:rPr>
              <a:t> level with presence of peripheral neuropathy, metformin use and glycemic status (HbA1C).</a:t>
            </a:r>
          </a:p>
          <a:p>
            <a:pPr marL="0" indent="0" algn="just">
              <a:buNone/>
            </a:pPr>
            <a:endParaRPr lang="en-US" b="1" dirty="0" smtClean="0"/>
          </a:p>
        </p:txBody>
      </p:sp>
    </p:spTree>
    <p:extLst>
      <p:ext uri="{BB962C8B-B14F-4D97-AF65-F5344CB8AC3E}">
        <p14:creationId xmlns:p14="http://schemas.microsoft.com/office/powerpoint/2010/main" xmlns="" val="38103052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99309"/>
            <a:ext cx="10515600" cy="5158245"/>
          </a:xfrm>
        </p:spPr>
        <p:txBody>
          <a:bodyPr>
            <a:normAutofit/>
          </a:bodyPr>
          <a:lstStyle/>
          <a:p>
            <a:r>
              <a:rPr lang="en-US" sz="3600" b="1" dirty="0" smtClean="0"/>
              <a:t>Study design</a:t>
            </a:r>
            <a:endParaRPr lang="en-US" sz="3600" dirty="0" smtClean="0"/>
          </a:p>
          <a:p>
            <a:pPr marL="0" indent="0">
              <a:buNone/>
            </a:pPr>
            <a:r>
              <a:rPr lang="en-US" sz="3600" dirty="0" smtClean="0">
                <a:latin typeface="Times New Roman" panose="02020603050405020304" pitchFamily="18" charset="0"/>
                <a:cs typeface="Times New Roman" panose="02020603050405020304" pitchFamily="18" charset="0"/>
              </a:rPr>
              <a:t>Cross-sectional </a:t>
            </a:r>
            <a:r>
              <a:rPr lang="en-US" sz="3600" dirty="0">
                <a:latin typeface="Times New Roman" panose="02020603050405020304" pitchFamily="18" charset="0"/>
                <a:cs typeface="Times New Roman" panose="02020603050405020304" pitchFamily="18" charset="0"/>
              </a:rPr>
              <a:t>observational </a:t>
            </a:r>
            <a:r>
              <a:rPr lang="en-US" sz="3600" dirty="0" smtClean="0">
                <a:latin typeface="Times New Roman" panose="02020603050405020304" pitchFamily="18" charset="0"/>
                <a:cs typeface="Times New Roman" panose="02020603050405020304" pitchFamily="18" charset="0"/>
              </a:rPr>
              <a:t>study</a:t>
            </a:r>
            <a:endParaRPr lang="en-US" sz="3600" dirty="0">
              <a:latin typeface="Times New Roman" panose="02020603050405020304" pitchFamily="18" charset="0"/>
              <a:cs typeface="Times New Roman" panose="02020603050405020304" pitchFamily="18" charset="0"/>
            </a:endParaRPr>
          </a:p>
          <a:p>
            <a:r>
              <a:rPr lang="en-US" sz="3600" b="1" dirty="0" smtClean="0"/>
              <a:t>Study period</a:t>
            </a:r>
          </a:p>
          <a:p>
            <a:pPr marL="0" indent="0">
              <a:buNone/>
            </a:pPr>
            <a:r>
              <a:rPr lang="en-US" sz="3600" dirty="0" smtClean="0">
                <a:latin typeface="Times New Roman" panose="02020603050405020304" pitchFamily="18" charset="0"/>
                <a:cs typeface="Times New Roman" panose="02020603050405020304" pitchFamily="18" charset="0"/>
              </a:rPr>
              <a:t>1 year after acceptance of protocol</a:t>
            </a:r>
            <a:endParaRPr lang="en-US" sz="3600" dirty="0">
              <a:latin typeface="Times New Roman" panose="02020603050405020304" pitchFamily="18" charset="0"/>
              <a:cs typeface="Times New Roman" panose="02020603050405020304" pitchFamily="18" charset="0"/>
            </a:endParaRPr>
          </a:p>
          <a:p>
            <a:endParaRPr lang="en-US" dirty="0"/>
          </a:p>
        </p:txBody>
      </p:sp>
      <p:sp>
        <p:nvSpPr>
          <p:cNvPr id="2" name="Title 1"/>
          <p:cNvSpPr>
            <a:spLocks noGrp="1"/>
          </p:cNvSpPr>
          <p:nvPr>
            <p:ph type="title"/>
          </p:nvPr>
        </p:nvSpPr>
        <p:spPr/>
        <p:txBody>
          <a:bodyPr/>
          <a:lstStyle/>
          <a:p>
            <a:pPr algn="ctr"/>
            <a:r>
              <a:rPr lang="en-US" sz="3600" b="1" cap="none" dirty="0" smtClean="0"/>
              <a:t>Methodology</a:t>
            </a:r>
            <a:r>
              <a:rPr lang="en-US" dirty="0"/>
              <a:t/>
            </a:r>
            <a:br>
              <a:rPr lang="en-US" dirty="0"/>
            </a:br>
            <a:endParaRPr lang="en-US" dirty="0"/>
          </a:p>
        </p:txBody>
      </p:sp>
    </p:spTree>
    <p:extLst>
      <p:ext uri="{BB962C8B-B14F-4D97-AF65-F5344CB8AC3E}">
        <p14:creationId xmlns:p14="http://schemas.microsoft.com/office/powerpoint/2010/main" xmlns="" val="437694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2698" y="-161109"/>
            <a:ext cx="10353761" cy="1326321"/>
          </a:xfrm>
        </p:spPr>
        <p:txBody>
          <a:bodyPr/>
          <a:lstStyle/>
          <a:p>
            <a:pPr algn="r"/>
            <a:r>
              <a:rPr lang="en-US" b="1" cap="none" dirty="0" smtClean="0"/>
              <a:t>Methodology continue…</a:t>
            </a:r>
            <a:endParaRPr lang="en-US" cap="none" dirty="0"/>
          </a:p>
        </p:txBody>
      </p:sp>
      <p:sp>
        <p:nvSpPr>
          <p:cNvPr id="3" name="Content Placeholder 2"/>
          <p:cNvSpPr>
            <a:spLocks noGrp="1"/>
          </p:cNvSpPr>
          <p:nvPr>
            <p:ph idx="1"/>
          </p:nvPr>
        </p:nvSpPr>
        <p:spPr>
          <a:xfrm>
            <a:off x="287383" y="894280"/>
            <a:ext cx="11573691" cy="5624085"/>
          </a:xfrm>
        </p:spPr>
        <p:txBody>
          <a:bodyPr>
            <a:normAutofit fontScale="70000" lnSpcReduction="20000"/>
          </a:bodyPr>
          <a:lstStyle/>
          <a:p>
            <a:pPr algn="just"/>
            <a:r>
              <a:rPr lang="en-US" sz="5100" b="1" dirty="0" smtClean="0"/>
              <a:t>Study </a:t>
            </a:r>
            <a:r>
              <a:rPr lang="en-US" sz="5100" b="1" dirty="0"/>
              <a:t>p</a:t>
            </a:r>
            <a:r>
              <a:rPr lang="en-US" sz="5100" b="1" dirty="0" smtClean="0"/>
              <a:t>opulation &amp; place</a:t>
            </a:r>
            <a:endParaRPr lang="en-US" sz="5100" b="1" dirty="0"/>
          </a:p>
          <a:p>
            <a:pPr marL="0" indent="0" algn="just">
              <a:lnSpc>
                <a:spcPct val="150000"/>
              </a:lnSpc>
              <a:buNone/>
            </a:pPr>
            <a:r>
              <a:rPr lang="en-US" sz="4600" dirty="0">
                <a:latin typeface="Times New Roman" panose="02020603050405020304" pitchFamily="18" charset="0"/>
                <a:cs typeface="Times New Roman" panose="02020603050405020304" pitchFamily="18" charset="0"/>
              </a:rPr>
              <a:t>Study population will be Non-pregnant adults with type 2 DM currently on Metformin therapy attending either OPD (Outpatient care) or IPD (Inpatient care) of Sylhet MAG Osmani Medical College Hospital (SOMCH) and equal number of age and sex matched T2DM patients who are not on metformin therapy</a:t>
            </a:r>
            <a:r>
              <a:rPr lang="en-US" sz="4600" dirty="0" smtClean="0">
                <a:latin typeface="Times New Roman" panose="02020603050405020304" pitchFamily="18" charset="0"/>
                <a:cs typeface="Times New Roman" panose="02020603050405020304" pitchFamily="18" charset="0"/>
              </a:rPr>
              <a:t>.</a:t>
            </a:r>
            <a:endParaRPr lang="en-US" sz="4600" b="1" dirty="0" smtClean="0">
              <a:latin typeface="Times New Roman" panose="02020603050405020304" pitchFamily="18" charset="0"/>
              <a:cs typeface="Times New Roman" panose="02020603050405020304" pitchFamily="18" charset="0"/>
            </a:endParaRPr>
          </a:p>
          <a:p>
            <a:pPr algn="just"/>
            <a:r>
              <a:rPr lang="en-US" sz="5100" b="1" dirty="0" smtClean="0"/>
              <a:t>Sampling method:</a:t>
            </a:r>
            <a:endParaRPr lang="en-US" sz="5100" dirty="0" smtClean="0"/>
          </a:p>
          <a:p>
            <a:pPr marL="0" indent="0" algn="just">
              <a:buNone/>
            </a:pPr>
            <a:r>
              <a:rPr lang="en-US" sz="4600" dirty="0">
                <a:latin typeface="Times New Roman" panose="02020603050405020304" pitchFamily="18" charset="0"/>
                <a:cs typeface="Times New Roman" panose="02020603050405020304" pitchFamily="18" charset="0"/>
              </a:rPr>
              <a:t>Convenient sampling method</a:t>
            </a:r>
          </a:p>
        </p:txBody>
      </p:sp>
    </p:spTree>
    <p:extLst>
      <p:ext uri="{BB962C8B-B14F-4D97-AF65-F5344CB8AC3E}">
        <p14:creationId xmlns:p14="http://schemas.microsoft.com/office/powerpoint/2010/main" xmlns="" val="21814589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855" y="-202912"/>
            <a:ext cx="10515600" cy="1325563"/>
          </a:xfrm>
        </p:spPr>
        <p:txBody>
          <a:bodyPr>
            <a:normAutofit/>
          </a:bodyPr>
          <a:lstStyle/>
          <a:p>
            <a:pPr algn="ctr"/>
            <a:r>
              <a:rPr lang="en-US" sz="3600" b="1" cap="none" dirty="0" smtClean="0"/>
              <a:t>Sample size </a:t>
            </a:r>
            <a:endParaRPr lang="en-US" sz="3600" cap="none" dirty="0"/>
          </a:p>
        </p:txBody>
      </p:sp>
      <p:sp>
        <p:nvSpPr>
          <p:cNvPr id="3" name="Content Placeholder 2"/>
          <p:cNvSpPr>
            <a:spLocks noGrp="1"/>
          </p:cNvSpPr>
          <p:nvPr>
            <p:ph idx="1"/>
          </p:nvPr>
        </p:nvSpPr>
        <p:spPr>
          <a:xfrm>
            <a:off x="300446" y="717701"/>
            <a:ext cx="11717383" cy="5996608"/>
          </a:xfrm>
        </p:spPr>
        <p:txBody>
          <a:bodyPr>
            <a:normAutofit fontScale="25000" lnSpcReduction="20000"/>
          </a:bodyPr>
          <a:lstStyle/>
          <a:p>
            <a:pPr marL="0" indent="0">
              <a:buNone/>
            </a:pPr>
            <a:r>
              <a:rPr lang="en-US" sz="8600" b="1" dirty="0"/>
              <a:t>Sample size:   n =   Z </a:t>
            </a:r>
            <a:r>
              <a:rPr lang="en-US" sz="8600" b="1" baseline="30000" dirty="0"/>
              <a:t>2 </a:t>
            </a:r>
            <a:r>
              <a:rPr lang="en-US" sz="8600" b="1" dirty="0" err="1" smtClean="0"/>
              <a:t>pq</a:t>
            </a:r>
            <a:r>
              <a:rPr lang="en-US" sz="8600" dirty="0" smtClean="0"/>
              <a:t>/</a:t>
            </a:r>
            <a:r>
              <a:rPr lang="en-US" sz="8600" b="1" dirty="0" smtClean="0"/>
              <a:t>d</a:t>
            </a:r>
            <a:r>
              <a:rPr lang="en-US" sz="8600" b="1" baseline="30000" dirty="0" smtClean="0"/>
              <a:t>2</a:t>
            </a:r>
            <a:endParaRPr lang="en-US" sz="8600" dirty="0"/>
          </a:p>
          <a:p>
            <a:pPr marL="0" indent="0">
              <a:lnSpc>
                <a:spcPct val="170000"/>
              </a:lnSpc>
              <a:buNone/>
            </a:pPr>
            <a:r>
              <a:rPr lang="en-US" sz="11200" dirty="0">
                <a:latin typeface="Times New Roman" panose="02020603050405020304" pitchFamily="18" charset="0"/>
                <a:cs typeface="Times New Roman" panose="02020603050405020304" pitchFamily="18" charset="0"/>
              </a:rPr>
              <a:t>Z = 1.96 (in 95% Confidence Interval)</a:t>
            </a:r>
          </a:p>
          <a:p>
            <a:pPr marL="0" indent="0">
              <a:lnSpc>
                <a:spcPct val="170000"/>
              </a:lnSpc>
              <a:buNone/>
            </a:pPr>
            <a:r>
              <a:rPr lang="en-US" sz="11200" dirty="0">
                <a:latin typeface="Times New Roman" panose="02020603050405020304" pitchFamily="18" charset="0"/>
                <a:cs typeface="Times New Roman" panose="02020603050405020304" pitchFamily="18" charset="0"/>
              </a:rPr>
              <a:t>p = Expected proportion in population based on previous studies = 22.4% (0.0224) </a:t>
            </a:r>
            <a:r>
              <a:rPr lang="en-US" sz="11200" dirty="0" smtClean="0">
                <a:latin typeface="Times New Roman" panose="02020603050405020304" pitchFamily="18" charset="0"/>
                <a:cs typeface="Times New Roman" panose="02020603050405020304" pitchFamily="18" charset="0"/>
              </a:rPr>
              <a:t>(</a:t>
            </a:r>
            <a:r>
              <a:rPr lang="en-US" sz="11200" dirty="0" err="1" smtClean="0">
                <a:latin typeface="Times New Roman" panose="02020603050405020304" pitchFamily="18" charset="0"/>
                <a:cs typeface="Times New Roman" panose="02020603050405020304" pitchFamily="18" charset="0"/>
              </a:rPr>
              <a:t>Damiao</a:t>
            </a:r>
            <a:r>
              <a:rPr lang="en-US" sz="11200" dirty="0" smtClean="0">
                <a:latin typeface="Times New Roman" panose="02020603050405020304" pitchFamily="18" charset="0"/>
                <a:cs typeface="Times New Roman" panose="02020603050405020304" pitchFamily="18" charset="0"/>
              </a:rPr>
              <a:t> </a:t>
            </a:r>
            <a:r>
              <a:rPr lang="en-US" sz="11200" i="1" dirty="0">
                <a:latin typeface="Times New Roman" panose="02020603050405020304" pitchFamily="18" charset="0"/>
                <a:cs typeface="Times New Roman" panose="02020603050405020304" pitchFamily="18" charset="0"/>
              </a:rPr>
              <a:t>et al.</a:t>
            </a:r>
            <a:r>
              <a:rPr lang="en-US" sz="11200" dirty="0">
                <a:latin typeface="Times New Roman" panose="02020603050405020304" pitchFamily="18" charset="0"/>
                <a:cs typeface="Times New Roman" panose="02020603050405020304" pitchFamily="18" charset="0"/>
              </a:rPr>
              <a:t>, </a:t>
            </a:r>
            <a:r>
              <a:rPr lang="en-US" sz="11200" dirty="0" smtClean="0">
                <a:latin typeface="Times New Roman" panose="02020603050405020304" pitchFamily="18" charset="0"/>
                <a:cs typeface="Times New Roman" panose="02020603050405020304" pitchFamily="18" charset="0"/>
              </a:rPr>
              <a:t>2015), q</a:t>
            </a:r>
            <a:r>
              <a:rPr lang="en-US" sz="11200" dirty="0">
                <a:latin typeface="Times New Roman" panose="02020603050405020304" pitchFamily="18" charset="0"/>
                <a:cs typeface="Times New Roman" panose="02020603050405020304" pitchFamily="18" charset="0"/>
              </a:rPr>
              <a:t>= 1-p</a:t>
            </a:r>
          </a:p>
          <a:p>
            <a:pPr marL="0" indent="0">
              <a:lnSpc>
                <a:spcPct val="170000"/>
              </a:lnSpc>
              <a:buNone/>
            </a:pPr>
            <a:r>
              <a:rPr lang="en-US" sz="11200" dirty="0">
                <a:latin typeface="Times New Roman" panose="02020603050405020304" pitchFamily="18" charset="0"/>
                <a:cs typeface="Times New Roman" panose="02020603050405020304" pitchFamily="18" charset="0"/>
              </a:rPr>
              <a:t>d = Absolute error or precision. Usually it is taken as 10% (0.1).</a:t>
            </a:r>
          </a:p>
          <a:p>
            <a:pPr marL="0" indent="0">
              <a:lnSpc>
                <a:spcPct val="170000"/>
              </a:lnSpc>
              <a:buNone/>
            </a:pPr>
            <a:r>
              <a:rPr lang="en-US" sz="11200" dirty="0">
                <a:latin typeface="Times New Roman" panose="02020603050405020304" pitchFamily="18" charset="0"/>
                <a:cs typeface="Times New Roman" panose="02020603050405020304" pitchFamily="18" charset="0"/>
              </a:rPr>
              <a:t>Sample size (n) = [1.96</a:t>
            </a:r>
            <a:r>
              <a:rPr lang="en-US" sz="11200" baseline="30000" dirty="0">
                <a:latin typeface="Times New Roman" panose="02020603050405020304" pitchFamily="18" charset="0"/>
                <a:cs typeface="Times New Roman" panose="02020603050405020304" pitchFamily="18" charset="0"/>
              </a:rPr>
              <a:t>2  </a:t>
            </a:r>
            <a:r>
              <a:rPr lang="en-US" sz="11200" dirty="0">
                <a:latin typeface="Times New Roman" panose="02020603050405020304" pitchFamily="18" charset="0"/>
                <a:cs typeface="Times New Roman" panose="02020603050405020304" pitchFamily="18" charset="0"/>
              </a:rPr>
              <a:t>× 0.0224 × 0.776] / [0.001]</a:t>
            </a:r>
            <a:r>
              <a:rPr lang="en-US" sz="11200" baseline="30000" dirty="0">
                <a:latin typeface="Times New Roman" panose="02020603050405020304" pitchFamily="18" charset="0"/>
                <a:cs typeface="Times New Roman" panose="02020603050405020304" pitchFamily="18" charset="0"/>
              </a:rPr>
              <a:t>2</a:t>
            </a:r>
            <a:endParaRPr lang="en-US" sz="11200" dirty="0">
              <a:latin typeface="Times New Roman" panose="02020603050405020304" pitchFamily="18" charset="0"/>
              <a:cs typeface="Times New Roman" panose="02020603050405020304" pitchFamily="18" charset="0"/>
            </a:endParaRPr>
          </a:p>
          <a:p>
            <a:pPr marL="0" indent="0">
              <a:lnSpc>
                <a:spcPct val="170000"/>
              </a:lnSpc>
              <a:buNone/>
            </a:pPr>
            <a:r>
              <a:rPr lang="en-US" sz="11200" dirty="0">
                <a:latin typeface="Times New Roman" panose="02020603050405020304" pitchFamily="18" charset="0"/>
                <a:cs typeface="Times New Roman" panose="02020603050405020304" pitchFamily="18" charset="0"/>
              </a:rPr>
              <a:t>                          = 65.92</a:t>
            </a:r>
          </a:p>
          <a:p>
            <a:pPr>
              <a:lnSpc>
                <a:spcPct val="170000"/>
              </a:lnSpc>
            </a:pPr>
            <a:r>
              <a:rPr lang="en-US" sz="11200" dirty="0">
                <a:latin typeface="Times New Roman" panose="02020603050405020304" pitchFamily="18" charset="0"/>
                <a:cs typeface="Times New Roman" panose="02020603050405020304" pitchFamily="18" charset="0"/>
              </a:rPr>
              <a:t>So intended sample size (n</a:t>
            </a:r>
            <a:r>
              <a:rPr lang="en-US" sz="11200" dirty="0" smtClean="0">
                <a:latin typeface="Times New Roman" panose="02020603050405020304" pitchFamily="18" charset="0"/>
                <a:cs typeface="Times New Roman" panose="02020603050405020304" pitchFamily="18" charset="0"/>
              </a:rPr>
              <a:t>) = </a:t>
            </a:r>
            <a:r>
              <a:rPr lang="en-US" sz="11200" dirty="0">
                <a:latin typeface="Times New Roman" panose="02020603050405020304" pitchFamily="18" charset="0"/>
                <a:cs typeface="Times New Roman" panose="02020603050405020304" pitchFamily="18" charset="0"/>
              </a:rPr>
              <a:t>66</a:t>
            </a:r>
          </a:p>
          <a:p>
            <a:endParaRPr lang="en-US" dirty="0"/>
          </a:p>
        </p:txBody>
      </p:sp>
    </p:spTree>
    <p:extLst>
      <p:ext uri="{BB962C8B-B14F-4D97-AF65-F5344CB8AC3E}">
        <p14:creationId xmlns:p14="http://schemas.microsoft.com/office/powerpoint/2010/main" xmlns="" val="19213253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cap="none" dirty="0" smtClean="0"/>
              <a:t>Inclusion</a:t>
            </a:r>
            <a:r>
              <a:rPr lang="en-US" sz="3600" b="1" cap="none" dirty="0" smtClean="0"/>
              <a:t> criteria:</a:t>
            </a:r>
            <a:r>
              <a:rPr lang="en-US" sz="3600" cap="none" dirty="0" smtClean="0"/>
              <a:t/>
            </a:r>
            <a:br>
              <a:rPr lang="en-US" sz="3600" cap="none" dirty="0" smtClean="0"/>
            </a:br>
            <a:endParaRPr lang="en-US" sz="3600" cap="none" dirty="0"/>
          </a:p>
        </p:txBody>
      </p:sp>
      <p:sp>
        <p:nvSpPr>
          <p:cNvPr id="3" name="Content Placeholder 2"/>
          <p:cNvSpPr>
            <a:spLocks noGrp="1"/>
          </p:cNvSpPr>
          <p:nvPr>
            <p:ph idx="1"/>
          </p:nvPr>
        </p:nvSpPr>
        <p:spPr>
          <a:xfrm>
            <a:off x="182880" y="1272759"/>
            <a:ext cx="11782697" cy="5350109"/>
          </a:xfrm>
        </p:spPr>
        <p:txBody>
          <a:bodyPr>
            <a:normAutofit/>
          </a:bodyPr>
          <a:lstStyle/>
          <a:p>
            <a:pPr lvl="0" algn="just"/>
            <a:r>
              <a:rPr lang="en-US" sz="3600" dirty="0" smtClean="0">
                <a:latin typeface="Times New Roman" panose="02020603050405020304" pitchFamily="18" charset="0"/>
                <a:cs typeface="Times New Roman" panose="02020603050405020304" pitchFamily="18" charset="0"/>
              </a:rPr>
              <a:t>Non-pregnant </a:t>
            </a:r>
            <a:r>
              <a:rPr lang="en-US" sz="3600" dirty="0">
                <a:latin typeface="Times New Roman" panose="02020603050405020304" pitchFamily="18" charset="0"/>
                <a:cs typeface="Times New Roman" panose="02020603050405020304" pitchFamily="18" charset="0"/>
              </a:rPr>
              <a:t>adults with type 2 DM taking Metformin at any dose for at least one year.</a:t>
            </a:r>
          </a:p>
          <a:p>
            <a:pPr lvl="0" algn="just"/>
            <a:r>
              <a:rPr lang="en-US" sz="3600" dirty="0">
                <a:latin typeface="Times New Roman" panose="02020603050405020304" pitchFamily="18" charset="0"/>
                <a:cs typeface="Times New Roman" panose="02020603050405020304" pitchFamily="18" charset="0"/>
              </a:rPr>
              <a:t>Control group will contain equal number of age and sex matched non-pregnant adults with type 2 DM for at least one year not on Metformin therapy  or no history of metformin use for last 1 year) </a:t>
            </a:r>
          </a:p>
        </p:txBody>
      </p:sp>
    </p:spTree>
    <p:extLst>
      <p:ext uri="{BB962C8B-B14F-4D97-AF65-F5344CB8AC3E}">
        <p14:creationId xmlns:p14="http://schemas.microsoft.com/office/powerpoint/2010/main" xmlns="" val="19995786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4" y="873329"/>
            <a:ext cx="11834949" cy="5357654"/>
          </a:xfrm>
        </p:spPr>
        <p:txBody>
          <a:bodyPr>
            <a:noAutofit/>
          </a:bodyPr>
          <a:lstStyle/>
          <a:p>
            <a:pPr lvl="0" algn="just"/>
            <a:r>
              <a:rPr lang="en-US" sz="3600" dirty="0" smtClean="0">
                <a:latin typeface="Times New Roman" panose="02020603050405020304" pitchFamily="18" charset="0"/>
                <a:cs typeface="Times New Roman" panose="02020603050405020304" pitchFamily="18" charset="0"/>
              </a:rPr>
              <a:t>Patients </a:t>
            </a:r>
            <a:r>
              <a:rPr lang="en-US" sz="3600" dirty="0">
                <a:latin typeface="Times New Roman" panose="02020603050405020304" pitchFamily="18" charset="0"/>
                <a:cs typeface="Times New Roman" panose="02020603050405020304" pitchFamily="18" charset="0"/>
              </a:rPr>
              <a:t>with diagnosis of pernicious anaemia, malabsorption, gastrointestinal surgery, </a:t>
            </a:r>
            <a:r>
              <a:rPr lang="en-US" sz="3600" dirty="0" smtClean="0">
                <a:latin typeface="Times New Roman" panose="02020603050405020304" pitchFamily="18" charset="0"/>
                <a:cs typeface="Times New Roman" panose="02020603050405020304" pitchFamily="18" charset="0"/>
              </a:rPr>
              <a:t>malnutrition, history </a:t>
            </a:r>
            <a:r>
              <a:rPr lang="en-US" sz="3600" dirty="0">
                <a:latin typeface="Times New Roman" panose="02020603050405020304" pitchFamily="18" charset="0"/>
                <a:cs typeface="Times New Roman" panose="02020603050405020304" pitchFamily="18" charset="0"/>
              </a:rPr>
              <a:t>of thyroid disease or a history of other organ-specific autoimmune conditions.</a:t>
            </a:r>
          </a:p>
          <a:p>
            <a:pPr lvl="0" algn="just"/>
            <a:r>
              <a:rPr lang="en-US" sz="3600" dirty="0">
                <a:latin typeface="Times New Roman" panose="02020603050405020304" pitchFamily="18" charset="0"/>
                <a:cs typeface="Times New Roman" panose="02020603050405020304" pitchFamily="18" charset="0"/>
              </a:rPr>
              <a:t>Known cases of </a:t>
            </a:r>
            <a:r>
              <a:rPr lang="en-US" sz="3600" dirty="0" smtClean="0">
                <a:latin typeface="Times New Roman" panose="02020603050405020304" pitchFamily="18" charset="0"/>
                <a:cs typeface="Times New Roman" panose="02020603050405020304" pitchFamily="18" charset="0"/>
              </a:rPr>
              <a:t>End </a:t>
            </a:r>
            <a:r>
              <a:rPr lang="en-US" sz="3600" dirty="0">
                <a:latin typeface="Times New Roman" panose="02020603050405020304" pitchFamily="18" charset="0"/>
                <a:cs typeface="Times New Roman" panose="02020603050405020304" pitchFamily="18" charset="0"/>
              </a:rPr>
              <a:t>stage renal disease(ESRD), Chronic Kidney Disease(CKD</a:t>
            </a:r>
            <a:r>
              <a:rPr lang="en-US" sz="3600" dirty="0" smtClean="0">
                <a:latin typeface="Times New Roman" panose="02020603050405020304" pitchFamily="18" charset="0"/>
                <a:cs typeface="Times New Roman" panose="02020603050405020304" pitchFamily="18" charset="0"/>
              </a:rPr>
              <a:t>) e-GFR &lt;50ml/min/1.73</a:t>
            </a:r>
            <a:r>
              <a:rPr lang="en-US" sz="3600" dirty="0">
                <a:latin typeface="Times New Roman" panose="02020603050405020304" pitchFamily="18" charset="0"/>
                <a:cs typeface="Times New Roman" panose="02020603050405020304" pitchFamily="18" charset="0"/>
              </a:rPr>
              <a:t>m</a:t>
            </a:r>
            <a:r>
              <a:rPr lang="en-US" sz="3600" baseline="30000" dirty="0">
                <a:latin typeface="Times New Roman" panose="02020603050405020304" pitchFamily="18" charset="0"/>
                <a:cs typeface="Times New Roman" panose="02020603050405020304" pitchFamily="18" charset="0"/>
              </a:rPr>
              <a:t>2</a:t>
            </a:r>
            <a:r>
              <a:rPr lang="en-US" sz="3600" dirty="0" smtClean="0">
                <a:latin typeface="Times New Roman" panose="02020603050405020304" pitchFamily="18" charset="0"/>
                <a:cs typeface="Times New Roman" panose="02020603050405020304" pitchFamily="18" charset="0"/>
              </a:rPr>
              <a:t>  </a:t>
            </a:r>
          </a:p>
          <a:p>
            <a:pPr lvl="0" algn="just"/>
            <a:r>
              <a:rPr lang="en-US" sz="3600" dirty="0" smtClean="0">
                <a:latin typeface="Times New Roman" panose="02020603050405020304" pitchFamily="18" charset="0"/>
                <a:cs typeface="Times New Roman" panose="02020603050405020304" pitchFamily="18" charset="0"/>
              </a:rPr>
              <a:t>Chronic liver </a:t>
            </a:r>
            <a:r>
              <a:rPr lang="en-US" sz="3600" dirty="0">
                <a:latin typeface="Times New Roman" panose="02020603050405020304" pitchFamily="18" charset="0"/>
                <a:cs typeface="Times New Roman" panose="02020603050405020304" pitchFamily="18" charset="0"/>
              </a:rPr>
              <a:t>disease (CLD</a:t>
            </a:r>
            <a:r>
              <a:rPr lang="en-US" sz="3600" dirty="0" smtClean="0">
                <a:latin typeface="Times New Roman" panose="02020603050405020304" pitchFamily="18" charset="0"/>
                <a:cs typeface="Times New Roman" panose="02020603050405020304" pitchFamily="18" charset="0"/>
              </a:rPr>
              <a:t>)</a:t>
            </a:r>
          </a:p>
          <a:p>
            <a:pPr algn="just"/>
            <a:r>
              <a:rPr lang="en-US" sz="3600" dirty="0" smtClean="0">
                <a:latin typeface="Times New Roman" panose="02020603050405020304" pitchFamily="18" charset="0"/>
                <a:cs typeface="Times New Roman" panose="02020603050405020304" pitchFamily="18" charset="0"/>
              </a:rPr>
              <a:t>Pure vegans</a:t>
            </a:r>
            <a:endParaRPr lang="en-US" sz="36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2619103" y="0"/>
            <a:ext cx="6675120" cy="1082675"/>
          </a:xfrm>
        </p:spPr>
        <p:txBody>
          <a:bodyPr>
            <a:normAutofit/>
          </a:bodyPr>
          <a:lstStyle/>
          <a:p>
            <a:r>
              <a:rPr lang="en-US" sz="3600" cap="none" dirty="0" smtClean="0"/>
              <a:t>Exclusion</a:t>
            </a:r>
            <a:r>
              <a:rPr lang="en-US" sz="3600" b="1" cap="none" dirty="0" smtClean="0"/>
              <a:t> criteria:</a:t>
            </a:r>
            <a:endParaRPr lang="en-US" sz="3600" cap="none" dirty="0"/>
          </a:p>
        </p:txBody>
      </p:sp>
    </p:spTree>
    <p:extLst>
      <p:ext uri="{BB962C8B-B14F-4D97-AF65-F5344CB8AC3E}">
        <p14:creationId xmlns:p14="http://schemas.microsoft.com/office/powerpoint/2010/main" xmlns="" val="10677369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5245" y="91440"/>
            <a:ext cx="7622177" cy="1082675"/>
          </a:xfrm>
        </p:spPr>
        <p:txBody>
          <a:bodyPr>
            <a:normAutofit/>
          </a:bodyPr>
          <a:lstStyle/>
          <a:p>
            <a:pPr algn="r"/>
            <a:r>
              <a:rPr lang="en-US" sz="3600" cap="none" dirty="0" smtClean="0"/>
              <a:t>Exclusion criteria </a:t>
            </a:r>
            <a:r>
              <a:rPr lang="en-US" sz="3600" b="1" cap="none" dirty="0" smtClean="0"/>
              <a:t>continue…</a:t>
            </a:r>
            <a:endParaRPr lang="en-US" sz="3600" cap="none" dirty="0"/>
          </a:p>
        </p:txBody>
      </p:sp>
      <p:sp>
        <p:nvSpPr>
          <p:cNvPr id="3" name="Content Placeholder 2"/>
          <p:cNvSpPr>
            <a:spLocks noGrp="1"/>
          </p:cNvSpPr>
          <p:nvPr>
            <p:ph idx="1"/>
          </p:nvPr>
        </p:nvSpPr>
        <p:spPr>
          <a:xfrm>
            <a:off x="182879" y="541337"/>
            <a:ext cx="11834949" cy="5950903"/>
          </a:xfrm>
        </p:spPr>
        <p:txBody>
          <a:bodyPr>
            <a:normAutofit fontScale="25000" lnSpcReduction="20000"/>
          </a:bodyPr>
          <a:lstStyle/>
          <a:p>
            <a:pPr marL="0" indent="0" algn="just">
              <a:buNone/>
            </a:pPr>
            <a:endParaRPr lang="en-US" sz="14400" dirty="0" smtClean="0"/>
          </a:p>
          <a:p>
            <a:pPr lvl="0" algn="just"/>
            <a:r>
              <a:rPr lang="en-US" sz="14400" dirty="0">
                <a:latin typeface="Times New Roman" pitchFamily="18" charset="0"/>
                <a:cs typeface="Times New Roman" pitchFamily="18" charset="0"/>
              </a:rPr>
              <a:t>Chronic (3 months or more) use of acid suppressants i.e. Proton pump inhibitors or H2 receptor blockers</a:t>
            </a:r>
          </a:p>
          <a:p>
            <a:pPr lvl="0" algn="just"/>
            <a:r>
              <a:rPr lang="en-US" sz="14400" dirty="0">
                <a:latin typeface="Times New Roman" pitchFamily="18" charset="0"/>
                <a:cs typeface="Times New Roman" pitchFamily="18" charset="0"/>
              </a:rPr>
              <a:t>Concomitant drugs use that affect vitamin B12 level (e.g. Corticosteroids, phenytoin, </a:t>
            </a:r>
            <a:r>
              <a:rPr lang="en-US" sz="14400" dirty="0" err="1">
                <a:latin typeface="Times New Roman" pitchFamily="18" charset="0"/>
                <a:cs typeface="Times New Roman" pitchFamily="18" charset="0"/>
              </a:rPr>
              <a:t>dihydrofolate</a:t>
            </a:r>
            <a:r>
              <a:rPr lang="en-US" sz="14400" dirty="0">
                <a:latin typeface="Times New Roman" pitchFamily="18" charset="0"/>
                <a:cs typeface="Times New Roman" pitchFamily="18" charset="0"/>
              </a:rPr>
              <a:t> reductase </a:t>
            </a:r>
            <a:r>
              <a:rPr lang="en-US" sz="14400" dirty="0" smtClean="0">
                <a:latin typeface="Times New Roman" pitchFamily="18" charset="0"/>
                <a:cs typeface="Times New Roman" pitchFamily="18" charset="0"/>
              </a:rPr>
              <a:t>inhibitors)</a:t>
            </a:r>
            <a:endParaRPr lang="en-US" sz="14400" dirty="0">
              <a:latin typeface="Times New Roman" pitchFamily="18" charset="0"/>
              <a:cs typeface="Times New Roman" pitchFamily="18" charset="0"/>
            </a:endParaRPr>
          </a:p>
          <a:p>
            <a:pPr algn="just"/>
            <a:r>
              <a:rPr lang="en-US" sz="14400" dirty="0" smtClean="0">
                <a:latin typeface="Times New Roman" pitchFamily="18" charset="0"/>
                <a:cs typeface="Times New Roman" pitchFamily="18" charset="0"/>
              </a:rPr>
              <a:t>Multivitamin or B12 supplementation during the last 6 weeks</a:t>
            </a:r>
          </a:p>
          <a:p>
            <a:pPr algn="just"/>
            <a:r>
              <a:rPr lang="en-US" sz="14400" dirty="0" smtClean="0">
                <a:latin typeface="Times New Roman" pitchFamily="18" charset="0"/>
                <a:cs typeface="Times New Roman" pitchFamily="18" charset="0"/>
              </a:rPr>
              <a:t>Poor </a:t>
            </a:r>
            <a:r>
              <a:rPr lang="en-US" sz="14400" dirty="0">
                <a:latin typeface="Times New Roman" pitchFamily="18" charset="0"/>
                <a:cs typeface="Times New Roman" pitchFamily="18" charset="0"/>
              </a:rPr>
              <a:t>drug </a:t>
            </a:r>
            <a:r>
              <a:rPr lang="en-US" sz="14400" dirty="0" smtClean="0">
                <a:latin typeface="Times New Roman" pitchFamily="18" charset="0"/>
                <a:cs typeface="Times New Roman" pitchFamily="18" charset="0"/>
              </a:rPr>
              <a:t>compliance</a:t>
            </a:r>
          </a:p>
          <a:p>
            <a:pPr algn="just"/>
            <a:endParaRPr lang="en-US" sz="11200" dirty="0"/>
          </a:p>
        </p:txBody>
      </p:sp>
    </p:spTree>
    <p:extLst>
      <p:ext uri="{BB962C8B-B14F-4D97-AF65-F5344CB8AC3E}">
        <p14:creationId xmlns:p14="http://schemas.microsoft.com/office/powerpoint/2010/main" xmlns="" val="1635241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475" y="0"/>
            <a:ext cx="10353761" cy="1326321"/>
          </a:xfrm>
        </p:spPr>
        <p:txBody>
          <a:bodyPr>
            <a:normAutofit/>
          </a:bodyPr>
          <a:lstStyle/>
          <a:p>
            <a:pPr algn="ctr"/>
            <a:r>
              <a:rPr lang="en-US" sz="3600" b="1" cap="none" dirty="0" smtClean="0"/>
              <a:t>Variables</a:t>
            </a:r>
            <a:endParaRPr lang="en-US" sz="3600" b="1" dirty="0"/>
          </a:p>
        </p:txBody>
      </p:sp>
      <p:sp>
        <p:nvSpPr>
          <p:cNvPr id="3" name="Content Placeholder 2"/>
          <p:cNvSpPr>
            <a:spLocks noGrp="1"/>
          </p:cNvSpPr>
          <p:nvPr>
            <p:ph idx="1"/>
          </p:nvPr>
        </p:nvSpPr>
        <p:spPr>
          <a:xfrm>
            <a:off x="639475" y="1326321"/>
            <a:ext cx="10353762" cy="4905627"/>
          </a:xfrm>
        </p:spPr>
        <p:txBody>
          <a:bodyPr/>
          <a:lstStyle/>
          <a:p>
            <a:pPr marL="0" indent="0">
              <a:buNone/>
            </a:pPr>
            <a:r>
              <a:rPr lang="en-US" sz="3200" b="1" dirty="0"/>
              <a:t>Main outcome variables:</a:t>
            </a:r>
            <a:endParaRPr lang="en-US" sz="3200" dirty="0"/>
          </a:p>
          <a:p>
            <a:pPr lvl="0"/>
            <a:r>
              <a:rPr lang="en-US" sz="3600" dirty="0">
                <a:latin typeface="Times New Roman" panose="02020603050405020304" pitchFamily="18" charset="0"/>
                <a:cs typeface="Times New Roman" panose="02020603050405020304" pitchFamily="18" charset="0"/>
              </a:rPr>
              <a:t>Serum vitamin B12 level</a:t>
            </a:r>
          </a:p>
          <a:p>
            <a:pPr lvl="0"/>
            <a:r>
              <a:rPr lang="en-US" sz="3600" dirty="0" smtClean="0">
                <a:latin typeface="Times New Roman" panose="02020603050405020304" pitchFamily="18" charset="0"/>
                <a:cs typeface="Times New Roman" panose="02020603050405020304" pitchFamily="18" charset="0"/>
              </a:rPr>
              <a:t>HbA1C</a:t>
            </a:r>
          </a:p>
          <a:p>
            <a:r>
              <a:rPr lang="en-US" sz="3600" dirty="0">
                <a:latin typeface="Times New Roman" panose="02020603050405020304" pitchFamily="18" charset="0"/>
                <a:cs typeface="Times New Roman" panose="02020603050405020304" pitchFamily="18" charset="0"/>
              </a:rPr>
              <a:t>Duration of </a:t>
            </a:r>
            <a:r>
              <a:rPr lang="en-US" sz="3600" dirty="0" smtClean="0">
                <a:latin typeface="Times New Roman" panose="02020603050405020304" pitchFamily="18" charset="0"/>
                <a:cs typeface="Times New Roman" panose="02020603050405020304" pitchFamily="18" charset="0"/>
              </a:rPr>
              <a:t>DM</a:t>
            </a:r>
            <a:endParaRPr lang="en-US" sz="3600" dirty="0">
              <a:latin typeface="Times New Roman" panose="02020603050405020304" pitchFamily="18" charset="0"/>
              <a:cs typeface="Times New Roman" panose="02020603050405020304" pitchFamily="18" charset="0"/>
            </a:endParaRPr>
          </a:p>
          <a:p>
            <a:pPr lvl="0"/>
            <a:r>
              <a:rPr lang="en-US" sz="3600" dirty="0">
                <a:latin typeface="Times New Roman" panose="02020603050405020304" pitchFamily="18" charset="0"/>
                <a:cs typeface="Times New Roman" panose="02020603050405020304" pitchFamily="18" charset="0"/>
              </a:rPr>
              <a:t>Duration of metformin use</a:t>
            </a:r>
          </a:p>
          <a:p>
            <a:pPr lvl="0"/>
            <a:r>
              <a:rPr lang="en-US" sz="3600" dirty="0" smtClean="0">
                <a:latin typeface="Times New Roman" panose="02020603050405020304" pitchFamily="18" charset="0"/>
                <a:cs typeface="Times New Roman" panose="02020603050405020304" pitchFamily="18" charset="0"/>
              </a:rPr>
              <a:t>Total daily dose </a:t>
            </a:r>
            <a:r>
              <a:rPr lang="en-US" sz="3600" dirty="0">
                <a:latin typeface="Times New Roman" panose="02020603050405020304" pitchFamily="18" charset="0"/>
                <a:cs typeface="Times New Roman" panose="02020603050405020304" pitchFamily="18" charset="0"/>
              </a:rPr>
              <a:t>of Metformin</a:t>
            </a:r>
          </a:p>
          <a:p>
            <a:endParaRPr lang="en-US" dirty="0"/>
          </a:p>
        </p:txBody>
      </p:sp>
    </p:spTree>
    <p:extLst>
      <p:ext uri="{BB962C8B-B14F-4D97-AF65-F5344CB8AC3E}">
        <p14:creationId xmlns:p14="http://schemas.microsoft.com/office/powerpoint/2010/main" xmlns="" val="15444733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475" y="0"/>
            <a:ext cx="10353761" cy="1326321"/>
          </a:xfrm>
        </p:spPr>
        <p:txBody>
          <a:bodyPr>
            <a:normAutofit/>
          </a:bodyPr>
          <a:lstStyle/>
          <a:p>
            <a:pPr algn="ctr"/>
            <a:r>
              <a:rPr lang="en-US" sz="3600" b="1" cap="none" dirty="0" smtClean="0"/>
              <a:t>Variables</a:t>
            </a:r>
            <a:endParaRPr lang="en-US" sz="3600" b="1" dirty="0"/>
          </a:p>
        </p:txBody>
      </p:sp>
      <p:sp>
        <p:nvSpPr>
          <p:cNvPr id="3" name="Content Placeholder 2"/>
          <p:cNvSpPr>
            <a:spLocks noGrp="1"/>
          </p:cNvSpPr>
          <p:nvPr>
            <p:ph idx="1"/>
          </p:nvPr>
        </p:nvSpPr>
        <p:spPr>
          <a:xfrm>
            <a:off x="796230" y="1207788"/>
            <a:ext cx="10353762" cy="5362829"/>
          </a:xfrm>
        </p:spPr>
        <p:txBody>
          <a:bodyPr>
            <a:normAutofit fontScale="92500" lnSpcReduction="20000"/>
          </a:bodyPr>
          <a:lstStyle/>
          <a:p>
            <a:pPr marL="0" indent="0">
              <a:buNone/>
            </a:pPr>
            <a:r>
              <a:rPr lang="en-US" sz="3200" b="1" dirty="0"/>
              <a:t>Demographic variables:</a:t>
            </a:r>
            <a:r>
              <a:rPr lang="en-US" sz="3200" dirty="0"/>
              <a:t>	</a:t>
            </a:r>
          </a:p>
          <a:p>
            <a:pPr lvl="0"/>
            <a:r>
              <a:rPr lang="en-US" sz="3900" dirty="0">
                <a:latin typeface="Times New Roman" panose="02020603050405020304" pitchFamily="18" charset="0"/>
                <a:cs typeface="Times New Roman" panose="02020603050405020304" pitchFamily="18" charset="0"/>
              </a:rPr>
              <a:t>Age</a:t>
            </a:r>
          </a:p>
          <a:p>
            <a:pPr lvl="0"/>
            <a:r>
              <a:rPr lang="en-US" sz="3900" dirty="0">
                <a:latin typeface="Times New Roman" panose="02020603050405020304" pitchFamily="18" charset="0"/>
                <a:cs typeface="Times New Roman" panose="02020603050405020304" pitchFamily="18" charset="0"/>
              </a:rPr>
              <a:t>Height</a:t>
            </a:r>
          </a:p>
          <a:p>
            <a:pPr lvl="0"/>
            <a:r>
              <a:rPr lang="en-US" sz="3900" dirty="0">
                <a:latin typeface="Times New Roman" panose="02020603050405020304" pitchFamily="18" charset="0"/>
                <a:cs typeface="Times New Roman" panose="02020603050405020304" pitchFamily="18" charset="0"/>
              </a:rPr>
              <a:t>Weight</a:t>
            </a:r>
          </a:p>
          <a:p>
            <a:pPr lvl="0"/>
            <a:r>
              <a:rPr lang="en-US" sz="3900" dirty="0">
                <a:latin typeface="Times New Roman" panose="02020603050405020304" pitchFamily="18" charset="0"/>
                <a:cs typeface="Times New Roman" panose="02020603050405020304" pitchFamily="18" charset="0"/>
              </a:rPr>
              <a:t>Body Mass Index (BMI) </a:t>
            </a:r>
          </a:p>
          <a:p>
            <a:pPr lvl="0"/>
            <a:r>
              <a:rPr lang="en-US" sz="3900" smtClean="0">
                <a:latin typeface="Times New Roman" panose="02020603050405020304" pitchFamily="18" charset="0"/>
                <a:cs typeface="Times New Roman" panose="02020603050405020304" pitchFamily="18" charset="0"/>
              </a:rPr>
              <a:t>Waist </a:t>
            </a:r>
            <a:r>
              <a:rPr lang="en-US" sz="3900" dirty="0">
                <a:latin typeface="Times New Roman" panose="02020603050405020304" pitchFamily="18" charset="0"/>
                <a:cs typeface="Times New Roman" panose="02020603050405020304" pitchFamily="18" charset="0"/>
              </a:rPr>
              <a:t>Circumference (cm)</a:t>
            </a:r>
          </a:p>
          <a:p>
            <a:pPr lvl="0"/>
            <a:r>
              <a:rPr lang="en-US" sz="3900" dirty="0">
                <a:latin typeface="Times New Roman" panose="02020603050405020304" pitchFamily="18" charset="0"/>
                <a:cs typeface="Times New Roman" panose="02020603050405020304" pitchFamily="18" charset="0"/>
              </a:rPr>
              <a:t>Blood pressure</a:t>
            </a:r>
          </a:p>
          <a:p>
            <a:pPr lvl="0"/>
            <a:r>
              <a:rPr lang="en-US" sz="3900" dirty="0">
                <a:latin typeface="Times New Roman" panose="02020603050405020304" pitchFamily="18" charset="0"/>
                <a:cs typeface="Times New Roman" panose="02020603050405020304" pitchFamily="18" charset="0"/>
              </a:rPr>
              <a:t>Smoking status</a:t>
            </a:r>
          </a:p>
          <a:p>
            <a:endParaRPr lang="en-US" dirty="0"/>
          </a:p>
        </p:txBody>
      </p:sp>
    </p:spTree>
    <p:extLst>
      <p:ext uri="{BB962C8B-B14F-4D97-AF65-F5344CB8AC3E}">
        <p14:creationId xmlns:p14="http://schemas.microsoft.com/office/powerpoint/2010/main" xmlns="" val="32523647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475" y="0"/>
            <a:ext cx="10353761" cy="1326321"/>
          </a:xfrm>
        </p:spPr>
        <p:txBody>
          <a:bodyPr>
            <a:normAutofit/>
          </a:bodyPr>
          <a:lstStyle/>
          <a:p>
            <a:pPr algn="ctr"/>
            <a:r>
              <a:rPr lang="en-US" sz="3600" b="1" cap="none" dirty="0" smtClean="0"/>
              <a:t>Variables</a:t>
            </a:r>
            <a:endParaRPr lang="en-US" sz="3600" b="1" dirty="0"/>
          </a:p>
        </p:txBody>
      </p:sp>
      <p:sp>
        <p:nvSpPr>
          <p:cNvPr id="3" name="Content Placeholder 2"/>
          <p:cNvSpPr>
            <a:spLocks noGrp="1"/>
          </p:cNvSpPr>
          <p:nvPr>
            <p:ph idx="1"/>
          </p:nvPr>
        </p:nvSpPr>
        <p:spPr>
          <a:xfrm>
            <a:off x="796230" y="1207788"/>
            <a:ext cx="10353762" cy="5245263"/>
          </a:xfrm>
        </p:spPr>
        <p:txBody>
          <a:bodyPr>
            <a:normAutofit/>
          </a:bodyPr>
          <a:lstStyle/>
          <a:p>
            <a:pPr marL="0" indent="0">
              <a:buNone/>
            </a:pPr>
            <a:r>
              <a:rPr lang="en-US" sz="3200" b="1" dirty="0"/>
              <a:t>Other variables:</a:t>
            </a:r>
            <a:endParaRPr lang="en-US" sz="3200" dirty="0"/>
          </a:p>
          <a:p>
            <a:pPr lvl="0"/>
            <a:r>
              <a:rPr lang="en-US" sz="3600" dirty="0">
                <a:latin typeface="Times New Roman" panose="02020603050405020304" pitchFamily="18" charset="0"/>
                <a:cs typeface="Times New Roman" panose="02020603050405020304" pitchFamily="18" charset="0"/>
              </a:rPr>
              <a:t>Random plasma glucose</a:t>
            </a:r>
          </a:p>
          <a:p>
            <a:pPr lvl="0"/>
            <a:r>
              <a:rPr lang="en-US" sz="3600" dirty="0">
                <a:latin typeface="Times New Roman" panose="02020603050405020304" pitchFamily="18" charset="0"/>
                <a:cs typeface="Times New Roman" panose="02020603050405020304" pitchFamily="18" charset="0"/>
              </a:rPr>
              <a:t>Serum creatinine</a:t>
            </a:r>
          </a:p>
          <a:p>
            <a:pPr lvl="0"/>
            <a:r>
              <a:rPr lang="en-US" sz="3600" dirty="0">
                <a:latin typeface="Times New Roman" panose="02020603050405020304" pitchFamily="18" charset="0"/>
                <a:cs typeface="Times New Roman" panose="02020603050405020304" pitchFamily="18" charset="0"/>
              </a:rPr>
              <a:t>Haemoglobin concentration, MCV (mean corpuscular volume</a:t>
            </a:r>
          </a:p>
        </p:txBody>
      </p:sp>
    </p:spTree>
    <p:extLst>
      <p:ext uri="{BB962C8B-B14F-4D97-AF65-F5344CB8AC3E}">
        <p14:creationId xmlns:p14="http://schemas.microsoft.com/office/powerpoint/2010/main" xmlns="" val="747949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000" b="1" dirty="0"/>
              <a:t>Guide</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lgn="ctr">
              <a:buNone/>
            </a:pPr>
            <a:r>
              <a:rPr lang="en-US" sz="4400" b="1" dirty="0" smtClean="0">
                <a:latin typeface="Times New Roman" panose="02020603050405020304" pitchFamily="18" charset="0"/>
                <a:cs typeface="Times New Roman" panose="02020603050405020304" pitchFamily="18" charset="0"/>
              </a:rPr>
              <a:t>Prof</a:t>
            </a:r>
            <a:r>
              <a:rPr lang="en-US" sz="4400" b="1" dirty="0">
                <a:latin typeface="Times New Roman" panose="02020603050405020304" pitchFamily="18" charset="0"/>
                <a:cs typeface="Times New Roman" panose="02020603050405020304" pitchFamily="18" charset="0"/>
              </a:rPr>
              <a:t>. Dr. </a:t>
            </a:r>
            <a:r>
              <a:rPr lang="en-US" sz="4400" b="1" dirty="0" err="1">
                <a:latin typeface="Times New Roman" panose="02020603050405020304" pitchFamily="18" charset="0"/>
                <a:cs typeface="Times New Roman" panose="02020603050405020304" pitchFamily="18" charset="0"/>
              </a:rPr>
              <a:t>Moniruzzaman</a:t>
            </a:r>
            <a:r>
              <a:rPr lang="en-US" sz="4400" b="1" dirty="0">
                <a:latin typeface="Times New Roman" panose="02020603050405020304" pitchFamily="18" charset="0"/>
                <a:cs typeface="Times New Roman" panose="02020603050405020304" pitchFamily="18" charset="0"/>
              </a:rPr>
              <a:t> Ahmed</a:t>
            </a:r>
          </a:p>
          <a:p>
            <a:pPr marL="0" indent="0" algn="ctr">
              <a:buNone/>
            </a:pPr>
            <a:r>
              <a:rPr lang="en-US" sz="3600" dirty="0">
                <a:latin typeface="Times New Roman" panose="02020603050405020304" pitchFamily="18" charset="0"/>
                <a:cs typeface="Times New Roman" panose="02020603050405020304" pitchFamily="18" charset="0"/>
              </a:rPr>
              <a:t>Professor </a:t>
            </a:r>
          </a:p>
          <a:p>
            <a:pPr marL="0" indent="0" algn="ctr">
              <a:buNone/>
            </a:pPr>
            <a:r>
              <a:rPr lang="en-US" sz="3600" dirty="0">
                <a:latin typeface="Times New Roman" panose="02020603050405020304" pitchFamily="18" charset="0"/>
                <a:cs typeface="Times New Roman" panose="02020603050405020304" pitchFamily="18" charset="0"/>
              </a:rPr>
              <a:t>Department of Medicine</a:t>
            </a:r>
          </a:p>
          <a:p>
            <a:pPr marL="0" indent="0" algn="ctr">
              <a:buNone/>
            </a:pPr>
            <a:r>
              <a:rPr lang="en-US" sz="3600" dirty="0" smtClean="0">
                <a:latin typeface="Times New Roman" panose="02020603050405020304" pitchFamily="18" charset="0"/>
                <a:cs typeface="Times New Roman" panose="02020603050405020304" pitchFamily="18" charset="0"/>
              </a:rPr>
              <a:t>Sylhet </a:t>
            </a:r>
            <a:r>
              <a:rPr lang="en-US" sz="3600" dirty="0">
                <a:latin typeface="Times New Roman" panose="02020603050405020304" pitchFamily="18" charset="0"/>
                <a:cs typeface="Times New Roman" panose="02020603050405020304" pitchFamily="18" charset="0"/>
              </a:rPr>
              <a:t>MAG Osmani Medical College, Sylhet</a:t>
            </a:r>
          </a:p>
        </p:txBody>
      </p:sp>
    </p:spTree>
    <p:extLst>
      <p:ext uri="{BB962C8B-B14F-4D97-AF65-F5344CB8AC3E}">
        <p14:creationId xmlns:p14="http://schemas.microsoft.com/office/powerpoint/2010/main" xmlns="" val="9573595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cap="none" dirty="0" smtClean="0"/>
              <a:t>Quality assurance</a:t>
            </a:r>
            <a:r>
              <a:rPr lang="en-US" sz="3600" cap="none" dirty="0" smtClean="0"/>
              <a:t/>
            </a:r>
            <a:br>
              <a:rPr lang="en-US" sz="3600" cap="none" dirty="0" smtClean="0"/>
            </a:br>
            <a:endParaRPr lang="en-US" sz="3600" cap="none" dirty="0"/>
          </a:p>
        </p:txBody>
      </p:sp>
      <p:sp>
        <p:nvSpPr>
          <p:cNvPr id="3" name="Content Placeholder 2"/>
          <p:cNvSpPr>
            <a:spLocks noGrp="1"/>
          </p:cNvSpPr>
          <p:nvPr>
            <p:ph idx="1"/>
          </p:nvPr>
        </p:nvSpPr>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Regular instruction from the supervisor will be taken. Collected data will be checked periodically</a:t>
            </a:r>
          </a:p>
        </p:txBody>
      </p:sp>
    </p:spTree>
    <p:extLst>
      <p:ext uri="{BB962C8B-B14F-4D97-AF65-F5344CB8AC3E}">
        <p14:creationId xmlns:p14="http://schemas.microsoft.com/office/powerpoint/2010/main" xmlns="" val="37217615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209" y="234497"/>
            <a:ext cx="10515600" cy="867930"/>
          </a:xfrm>
        </p:spPr>
        <p:txBody>
          <a:bodyPr>
            <a:normAutofit fontScale="90000"/>
          </a:bodyPr>
          <a:lstStyle/>
          <a:p>
            <a:pPr algn="ctr"/>
            <a:r>
              <a:rPr lang="en-US" sz="4000" b="1" cap="none" dirty="0" smtClean="0"/>
              <a:t>Operational definitions:</a:t>
            </a:r>
            <a:r>
              <a:rPr lang="en-US" dirty="0"/>
              <a:t/>
            </a:r>
            <a:br>
              <a:rPr lang="en-US" dirty="0"/>
            </a:br>
            <a:endParaRPr lang="en-US" dirty="0"/>
          </a:p>
        </p:txBody>
      </p:sp>
      <p:sp>
        <p:nvSpPr>
          <p:cNvPr id="3" name="Content Placeholder 2"/>
          <p:cNvSpPr>
            <a:spLocks noGrp="1"/>
          </p:cNvSpPr>
          <p:nvPr>
            <p:ph idx="1"/>
          </p:nvPr>
        </p:nvSpPr>
        <p:spPr>
          <a:xfrm>
            <a:off x="360218" y="942109"/>
            <a:ext cx="10993582" cy="5624946"/>
          </a:xfrm>
        </p:spPr>
        <p:txBody>
          <a:bodyPr>
            <a:normAutofit/>
          </a:bodyPr>
          <a:lstStyle/>
          <a:p>
            <a:pPr lvl="0" algn="just"/>
            <a:r>
              <a:rPr lang="en-US" sz="3200" b="1" dirty="0"/>
              <a:t>Peripheral neuropathy: </a:t>
            </a:r>
            <a:r>
              <a:rPr lang="en-US" sz="3600" dirty="0">
                <a:latin typeface="Times New Roman" panose="02020603050405020304" pitchFamily="18" charset="0"/>
                <a:cs typeface="Times New Roman" panose="02020603050405020304" pitchFamily="18" charset="0"/>
              </a:rPr>
              <a:t>Peripheral Neuropathy will be screened by using Toronto Clinical Neuropathy Scoring System and presence of peripheral neuropathy will be interpreted as following:</a:t>
            </a:r>
          </a:p>
          <a:p>
            <a:pPr lvl="2">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No neuropathy (1): 0-5 </a:t>
            </a:r>
            <a:r>
              <a:rPr lang="en-US" sz="3600" dirty="0" smtClean="0">
                <a:latin typeface="Times New Roman" panose="02020603050405020304" pitchFamily="18" charset="0"/>
                <a:cs typeface="Times New Roman" panose="02020603050405020304" pitchFamily="18" charset="0"/>
              </a:rPr>
              <a:t>points</a:t>
            </a:r>
          </a:p>
          <a:p>
            <a:pPr lvl="2">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Mild </a:t>
            </a:r>
            <a:r>
              <a:rPr lang="en-US" sz="3600" dirty="0">
                <a:latin typeface="Times New Roman" panose="02020603050405020304" pitchFamily="18" charset="0"/>
                <a:cs typeface="Times New Roman" panose="02020603050405020304" pitchFamily="18" charset="0"/>
              </a:rPr>
              <a:t>neuropathy (2): 6-8;</a:t>
            </a:r>
          </a:p>
          <a:p>
            <a:pPr lvl="2">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Moderate neuropathy (3): </a:t>
            </a:r>
            <a:r>
              <a:rPr lang="en-US" sz="3600" dirty="0" smtClean="0">
                <a:latin typeface="Times New Roman" panose="02020603050405020304" pitchFamily="18" charset="0"/>
                <a:cs typeface="Times New Roman" panose="02020603050405020304" pitchFamily="18" charset="0"/>
              </a:rPr>
              <a:t>9-11</a:t>
            </a:r>
          </a:p>
          <a:p>
            <a:pPr lvl="2">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Severe </a:t>
            </a:r>
            <a:r>
              <a:rPr lang="en-US" sz="3600" dirty="0">
                <a:latin typeface="Times New Roman" panose="02020603050405020304" pitchFamily="18" charset="0"/>
                <a:cs typeface="Times New Roman" panose="02020603050405020304" pitchFamily="18" charset="0"/>
              </a:rPr>
              <a:t>neuropathy (4): 12</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249044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209" y="234497"/>
            <a:ext cx="10515600" cy="867930"/>
          </a:xfrm>
        </p:spPr>
        <p:txBody>
          <a:bodyPr>
            <a:normAutofit fontScale="90000"/>
          </a:bodyPr>
          <a:lstStyle/>
          <a:p>
            <a:pPr algn="ctr"/>
            <a:r>
              <a:rPr lang="en-US" sz="4000" b="1" cap="none" dirty="0" smtClean="0"/>
              <a:t>Operational definitions continue…</a:t>
            </a:r>
            <a:r>
              <a:rPr lang="en-US" dirty="0"/>
              <a:t/>
            </a:r>
            <a:br>
              <a:rPr lang="en-US" dirty="0"/>
            </a:br>
            <a:endParaRPr lang="en-US" dirty="0"/>
          </a:p>
        </p:txBody>
      </p:sp>
      <p:sp>
        <p:nvSpPr>
          <p:cNvPr id="3" name="Content Placeholder 2"/>
          <p:cNvSpPr>
            <a:spLocks noGrp="1"/>
          </p:cNvSpPr>
          <p:nvPr>
            <p:ph idx="1"/>
          </p:nvPr>
        </p:nvSpPr>
        <p:spPr>
          <a:xfrm>
            <a:off x="281840" y="876794"/>
            <a:ext cx="11513919" cy="5624946"/>
          </a:xfrm>
        </p:spPr>
        <p:txBody>
          <a:bodyPr>
            <a:normAutofit/>
          </a:bodyPr>
          <a:lstStyle/>
          <a:p>
            <a:pPr lvl="0" algn="just"/>
            <a:r>
              <a:rPr lang="en-US" sz="3200" b="1" dirty="0"/>
              <a:t>Serum vitamin B12 level status:</a:t>
            </a:r>
            <a:endParaRPr lang="en-US" sz="3200" dirty="0"/>
          </a:p>
          <a:p>
            <a:pPr lvl="2" algn="just">
              <a:buFont typeface="Wingdings" panose="05000000000000000000" pitchFamily="2" charset="2"/>
              <a:buChar char="ü"/>
            </a:pPr>
            <a:r>
              <a:rPr lang="en-US" sz="3400" dirty="0">
                <a:latin typeface="Times New Roman" panose="02020603050405020304" pitchFamily="18" charset="0"/>
                <a:cs typeface="Times New Roman" panose="02020603050405020304" pitchFamily="18" charset="0"/>
              </a:rPr>
              <a:t>Deficiency: ≤200 </a:t>
            </a:r>
            <a:r>
              <a:rPr lang="en-US" sz="3400" dirty="0" err="1">
                <a:latin typeface="Times New Roman" panose="02020603050405020304" pitchFamily="18" charset="0"/>
                <a:cs typeface="Times New Roman" panose="02020603050405020304" pitchFamily="18" charset="0"/>
              </a:rPr>
              <a:t>pg</a:t>
            </a:r>
            <a:r>
              <a:rPr lang="en-US" sz="3400" dirty="0">
                <a:latin typeface="Times New Roman" panose="02020603050405020304" pitchFamily="18" charset="0"/>
                <a:cs typeface="Times New Roman" panose="02020603050405020304" pitchFamily="18" charset="0"/>
              </a:rPr>
              <a:t>/ml</a:t>
            </a:r>
          </a:p>
          <a:p>
            <a:pPr lvl="2" algn="just">
              <a:buFont typeface="Wingdings" panose="05000000000000000000" pitchFamily="2" charset="2"/>
              <a:buChar char="ü"/>
            </a:pPr>
            <a:r>
              <a:rPr lang="en-US" sz="3400" dirty="0">
                <a:latin typeface="Times New Roman" panose="02020603050405020304" pitchFamily="18" charset="0"/>
                <a:cs typeface="Times New Roman" panose="02020603050405020304" pitchFamily="18" charset="0"/>
              </a:rPr>
              <a:t>Borderline deficiency: &gt;200 to ≤300 </a:t>
            </a:r>
            <a:r>
              <a:rPr lang="en-US" sz="3400" dirty="0" err="1">
                <a:latin typeface="Times New Roman" panose="02020603050405020304" pitchFamily="18" charset="0"/>
                <a:cs typeface="Times New Roman" panose="02020603050405020304" pitchFamily="18" charset="0"/>
              </a:rPr>
              <a:t>pg</a:t>
            </a:r>
            <a:r>
              <a:rPr lang="en-US" sz="3400" dirty="0">
                <a:latin typeface="Times New Roman" panose="02020603050405020304" pitchFamily="18" charset="0"/>
                <a:cs typeface="Times New Roman" panose="02020603050405020304" pitchFamily="18" charset="0"/>
              </a:rPr>
              <a:t>/ml</a:t>
            </a:r>
          </a:p>
          <a:p>
            <a:pPr lvl="2" algn="just">
              <a:buFont typeface="Wingdings" panose="05000000000000000000" pitchFamily="2" charset="2"/>
              <a:buChar char="ü"/>
            </a:pPr>
            <a:r>
              <a:rPr lang="en-US" sz="3400" dirty="0">
                <a:latin typeface="Times New Roman" panose="02020603050405020304" pitchFamily="18" charset="0"/>
                <a:cs typeface="Times New Roman" panose="02020603050405020304" pitchFamily="18" charset="0"/>
              </a:rPr>
              <a:t>Normal: &gt;300 </a:t>
            </a:r>
            <a:r>
              <a:rPr lang="en-US" sz="3400" dirty="0" err="1">
                <a:latin typeface="Times New Roman" panose="02020603050405020304" pitchFamily="18" charset="0"/>
                <a:cs typeface="Times New Roman" panose="02020603050405020304" pitchFamily="18" charset="0"/>
              </a:rPr>
              <a:t>pg</a:t>
            </a:r>
            <a:r>
              <a:rPr lang="en-US" sz="3400" dirty="0">
                <a:latin typeface="Times New Roman" panose="02020603050405020304" pitchFamily="18" charset="0"/>
                <a:cs typeface="Times New Roman" panose="02020603050405020304" pitchFamily="18" charset="0"/>
              </a:rPr>
              <a:t>/ml. (Carmel R et al., 2003)</a:t>
            </a:r>
            <a:r>
              <a:rPr lang="en-US" sz="3400" baseline="30000" dirty="0">
                <a:latin typeface="Times New Roman" panose="02020603050405020304" pitchFamily="18" charset="0"/>
                <a:cs typeface="Times New Roman" panose="02020603050405020304" pitchFamily="18" charset="0"/>
              </a:rPr>
              <a:t> </a:t>
            </a:r>
            <a:endParaRPr lang="en-US" sz="3400" dirty="0">
              <a:latin typeface="Times New Roman" panose="02020603050405020304" pitchFamily="18" charset="0"/>
              <a:cs typeface="Times New Roman" panose="02020603050405020304" pitchFamily="18" charset="0"/>
            </a:endParaRPr>
          </a:p>
          <a:p>
            <a:pPr lvl="0" algn="just"/>
            <a:r>
              <a:rPr lang="en-US" sz="3200" b="1" dirty="0"/>
              <a:t>Controlled </a:t>
            </a:r>
            <a:r>
              <a:rPr lang="en-US" sz="3200" b="1" dirty="0" err="1"/>
              <a:t>Daibetes</a:t>
            </a:r>
            <a:r>
              <a:rPr lang="en-US" sz="3200" b="1" dirty="0"/>
              <a:t>: </a:t>
            </a:r>
            <a:r>
              <a:rPr lang="en-US" sz="3400" dirty="0">
                <a:latin typeface="Times New Roman" panose="02020603050405020304" pitchFamily="18" charset="0"/>
                <a:cs typeface="Times New Roman" panose="02020603050405020304" pitchFamily="18" charset="0"/>
              </a:rPr>
              <a:t>here, controlled diabetes is defined as</a:t>
            </a:r>
            <a:r>
              <a:rPr lang="en-US" sz="3400" b="1" dirty="0">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diabetic patients having HbA</a:t>
            </a:r>
            <a:r>
              <a:rPr lang="en-US" sz="3400" baseline="-25000" dirty="0">
                <a:latin typeface="Times New Roman" panose="02020603050405020304" pitchFamily="18" charset="0"/>
                <a:cs typeface="Times New Roman" panose="02020603050405020304" pitchFamily="18" charset="0"/>
              </a:rPr>
              <a:t>1c</a:t>
            </a:r>
            <a:r>
              <a:rPr lang="en-US" sz="3400" dirty="0">
                <a:latin typeface="Times New Roman" panose="02020603050405020304" pitchFamily="18" charset="0"/>
                <a:cs typeface="Times New Roman" panose="02020603050405020304" pitchFamily="18" charset="0"/>
              </a:rPr>
              <a:t> ≤</a:t>
            </a:r>
            <a:r>
              <a:rPr lang="en-US" sz="3400" dirty="0" smtClean="0">
                <a:latin typeface="Times New Roman" panose="02020603050405020304" pitchFamily="18" charset="0"/>
                <a:cs typeface="Times New Roman" panose="02020603050405020304" pitchFamily="18" charset="0"/>
              </a:rPr>
              <a:t>7.0% (</a:t>
            </a:r>
            <a:r>
              <a:rPr lang="en-US" sz="3400" dirty="0" err="1" smtClean="0">
                <a:latin typeface="Times New Roman" panose="02020603050405020304" pitchFamily="18" charset="0"/>
                <a:cs typeface="Times New Roman" panose="02020603050405020304" pitchFamily="18" charset="0"/>
              </a:rPr>
              <a:t>Ferroni</a:t>
            </a:r>
            <a:r>
              <a:rPr lang="en-US" sz="3400" dirty="0" smtClean="0">
                <a:latin typeface="Times New Roman" panose="02020603050405020304" pitchFamily="18" charset="0"/>
                <a:cs typeface="Times New Roman" panose="02020603050405020304" pitchFamily="18" charset="0"/>
              </a:rPr>
              <a:t> P </a:t>
            </a:r>
            <a:r>
              <a:rPr lang="en-US" sz="3400" dirty="0" err="1" smtClean="0">
                <a:latin typeface="Times New Roman" panose="02020603050405020304" pitchFamily="18" charset="0"/>
                <a:cs typeface="Times New Roman" panose="02020603050405020304" pitchFamily="18" charset="0"/>
              </a:rPr>
              <a:t>etal</a:t>
            </a:r>
            <a:r>
              <a:rPr lang="en-US" sz="3400" dirty="0" smtClean="0">
                <a:latin typeface="Times New Roman" panose="02020603050405020304" pitchFamily="18" charset="0"/>
                <a:cs typeface="Times New Roman" panose="02020603050405020304" pitchFamily="18" charset="0"/>
              </a:rPr>
              <a:t>., 2004)</a:t>
            </a:r>
            <a:endParaRPr lang="en-US" sz="3400" dirty="0">
              <a:latin typeface="Times New Roman" panose="02020603050405020304" pitchFamily="18" charset="0"/>
              <a:cs typeface="Times New Roman" panose="02020603050405020304" pitchFamily="18" charset="0"/>
            </a:endParaRPr>
          </a:p>
          <a:p>
            <a:pPr lvl="0" algn="just"/>
            <a:r>
              <a:rPr lang="en-US" sz="2800" b="1" dirty="0"/>
              <a:t>Uncontrolled Diabetes: </a:t>
            </a:r>
            <a:r>
              <a:rPr lang="en-US" sz="2800" dirty="0"/>
              <a:t>Here, </a:t>
            </a:r>
            <a:r>
              <a:rPr lang="en-US" sz="3400" dirty="0">
                <a:latin typeface="Times New Roman" panose="02020603050405020304" pitchFamily="18" charset="0"/>
                <a:cs typeface="Times New Roman" panose="02020603050405020304" pitchFamily="18" charset="0"/>
              </a:rPr>
              <a:t>Uncontrolled diabetes is defined as HbA</a:t>
            </a:r>
            <a:r>
              <a:rPr lang="en-US" sz="3400" baseline="-25000" dirty="0">
                <a:latin typeface="Times New Roman" panose="02020603050405020304" pitchFamily="18" charset="0"/>
                <a:cs typeface="Times New Roman" panose="02020603050405020304" pitchFamily="18" charset="0"/>
              </a:rPr>
              <a:t>1c</a:t>
            </a:r>
            <a:r>
              <a:rPr lang="en-US" sz="3400" dirty="0">
                <a:latin typeface="Times New Roman" panose="02020603050405020304" pitchFamily="18" charset="0"/>
                <a:cs typeface="Times New Roman" panose="02020603050405020304" pitchFamily="18" charset="0"/>
              </a:rPr>
              <a:t> &gt;7.0% </a:t>
            </a:r>
          </a:p>
        </p:txBody>
      </p:sp>
    </p:spTree>
    <p:extLst>
      <p:ext uri="{BB962C8B-B14F-4D97-AF65-F5344CB8AC3E}">
        <p14:creationId xmlns:p14="http://schemas.microsoft.com/office/powerpoint/2010/main" xmlns="" val="16164008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209" y="234497"/>
            <a:ext cx="10515600" cy="867930"/>
          </a:xfrm>
        </p:spPr>
        <p:txBody>
          <a:bodyPr>
            <a:normAutofit fontScale="90000"/>
          </a:bodyPr>
          <a:lstStyle/>
          <a:p>
            <a:pPr algn="ctr"/>
            <a:r>
              <a:rPr lang="en-US" sz="4000" b="1" cap="none" dirty="0" smtClean="0"/>
              <a:t>Operational definitions continue…</a:t>
            </a:r>
            <a:r>
              <a:rPr lang="en-US" dirty="0"/>
              <a:t/>
            </a:r>
            <a:br>
              <a:rPr lang="en-US" dirty="0"/>
            </a:br>
            <a:endParaRPr lang="en-US" dirty="0"/>
          </a:p>
        </p:txBody>
      </p:sp>
      <p:sp>
        <p:nvSpPr>
          <p:cNvPr id="3" name="Content Placeholder 2"/>
          <p:cNvSpPr>
            <a:spLocks noGrp="1"/>
          </p:cNvSpPr>
          <p:nvPr>
            <p:ph idx="1"/>
          </p:nvPr>
        </p:nvSpPr>
        <p:spPr>
          <a:xfrm>
            <a:off x="200298" y="1072738"/>
            <a:ext cx="11926388" cy="5785262"/>
          </a:xfrm>
        </p:spPr>
        <p:txBody>
          <a:bodyPr>
            <a:normAutofit fontScale="77500" lnSpcReduction="20000"/>
          </a:bodyPr>
          <a:lstStyle/>
          <a:p>
            <a:pPr marL="0" lvl="0" indent="0">
              <a:buNone/>
            </a:pPr>
            <a:r>
              <a:rPr lang="en-US" sz="3800" b="1" dirty="0"/>
              <a:t>Dose of Metformin</a:t>
            </a:r>
            <a:r>
              <a:rPr lang="en-US" sz="3800" dirty="0"/>
              <a:t> : </a:t>
            </a:r>
          </a:p>
          <a:p>
            <a:pPr lvl="3">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1-1000mg: Low dose (Stanley, 2018)</a:t>
            </a:r>
          </a:p>
          <a:p>
            <a:pPr lvl="3">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1001-1999mg: Moderate intensity dose</a:t>
            </a:r>
          </a:p>
          <a:p>
            <a:pPr lvl="3">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&gt;2000mg: High dose </a:t>
            </a:r>
            <a:endParaRPr lang="en-US" sz="4000" b="1" dirty="0">
              <a:latin typeface="Times New Roman" panose="02020603050405020304" pitchFamily="18" charset="0"/>
              <a:cs typeface="Times New Roman" panose="02020603050405020304" pitchFamily="18" charset="0"/>
            </a:endParaRPr>
          </a:p>
          <a:p>
            <a:pPr marL="0" indent="0">
              <a:buNone/>
            </a:pPr>
            <a:r>
              <a:rPr lang="en-US" sz="3800" b="1" dirty="0" smtClean="0"/>
              <a:t>Long </a:t>
            </a:r>
            <a:r>
              <a:rPr lang="en-US" sz="3800" b="1" dirty="0"/>
              <a:t>term medications </a:t>
            </a:r>
            <a:r>
              <a:rPr lang="en-US" sz="3800" b="1"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Use of Metformin for more than 1 year </a:t>
            </a:r>
          </a:p>
          <a:p>
            <a:pPr marL="0" lvl="0" indent="0">
              <a:buNone/>
            </a:pPr>
            <a:r>
              <a:rPr lang="en-US" sz="3800" b="1" dirty="0"/>
              <a:t>Smoking status :</a:t>
            </a:r>
            <a:r>
              <a:rPr lang="en-US" sz="3800" dirty="0"/>
              <a:t> </a:t>
            </a:r>
          </a:p>
          <a:p>
            <a:pPr lvl="3">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Light smokers (&lt; 10 cigarettes/day)</a:t>
            </a:r>
          </a:p>
          <a:p>
            <a:pPr lvl="3">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Heavy smokers (10–15 cigarettes /day)</a:t>
            </a:r>
          </a:p>
          <a:p>
            <a:pPr lvl="3">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Very heavy smokers (&gt; 15 cigarettes /day) (Stanley, 2014)</a:t>
            </a:r>
          </a:p>
          <a:p>
            <a:pPr marL="0" indent="0">
              <a:buNone/>
            </a:pPr>
            <a:endParaRPr lang="en-US" sz="3400" dirty="0"/>
          </a:p>
        </p:txBody>
      </p:sp>
    </p:spTree>
    <p:extLst>
      <p:ext uri="{BB962C8B-B14F-4D97-AF65-F5344CB8AC3E}">
        <p14:creationId xmlns:p14="http://schemas.microsoft.com/office/powerpoint/2010/main" xmlns="" val="15058300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209" y="234497"/>
            <a:ext cx="10515600" cy="867930"/>
          </a:xfrm>
        </p:spPr>
        <p:txBody>
          <a:bodyPr>
            <a:normAutofit fontScale="90000"/>
          </a:bodyPr>
          <a:lstStyle/>
          <a:p>
            <a:pPr algn="ctr"/>
            <a:r>
              <a:rPr lang="en-US" sz="4000" b="1" cap="none" dirty="0" smtClean="0"/>
              <a:t>Operational definitions continue…</a:t>
            </a:r>
            <a:r>
              <a:rPr lang="en-US" dirty="0"/>
              <a:t/>
            </a:r>
            <a:br>
              <a:rPr lang="en-US" dirty="0"/>
            </a:br>
            <a:endParaRPr lang="en-US" dirty="0"/>
          </a:p>
        </p:txBody>
      </p:sp>
      <p:sp>
        <p:nvSpPr>
          <p:cNvPr id="3" name="Content Placeholder 2"/>
          <p:cNvSpPr>
            <a:spLocks noGrp="1"/>
          </p:cNvSpPr>
          <p:nvPr>
            <p:ph idx="1"/>
          </p:nvPr>
        </p:nvSpPr>
        <p:spPr>
          <a:xfrm>
            <a:off x="360218" y="942109"/>
            <a:ext cx="11553108" cy="5624946"/>
          </a:xfrm>
        </p:spPr>
        <p:txBody>
          <a:bodyPr>
            <a:normAutofit fontScale="77500" lnSpcReduction="20000"/>
          </a:bodyPr>
          <a:lstStyle/>
          <a:p>
            <a:pPr lvl="0" algn="just"/>
            <a:r>
              <a:rPr lang="en-US" sz="4000" b="1" dirty="0"/>
              <a:t>Waist Hip circumference </a:t>
            </a:r>
            <a:r>
              <a:rPr lang="en-US" sz="4000" b="1" dirty="0" smtClean="0"/>
              <a:t>: </a:t>
            </a:r>
            <a:r>
              <a:rPr lang="en-US" sz="4400" dirty="0">
                <a:latin typeface="Times New Roman" panose="02020603050405020304" pitchFamily="18" charset="0"/>
                <a:cs typeface="Times New Roman" panose="02020603050405020304" pitchFamily="18" charset="0"/>
              </a:rPr>
              <a:t>90cm or more (in male), 80cm or more (Female) significant</a:t>
            </a:r>
          </a:p>
          <a:p>
            <a:pPr lvl="0" algn="just"/>
            <a:r>
              <a:rPr lang="en-US" sz="4000" b="1" dirty="0"/>
              <a:t>Hypertension: </a:t>
            </a:r>
            <a:r>
              <a:rPr lang="en-US" sz="4400" dirty="0">
                <a:latin typeface="Times New Roman" panose="02020603050405020304" pitchFamily="18" charset="0"/>
                <a:cs typeface="Times New Roman" panose="02020603050405020304" pitchFamily="18" charset="0"/>
              </a:rPr>
              <a:t>known hypertensive or patients having 2 careful readings of office blood pressure ≥130/80 mm of </a:t>
            </a:r>
            <a:r>
              <a:rPr lang="en-US" sz="4400" dirty="0" smtClean="0">
                <a:latin typeface="Times New Roman" panose="02020603050405020304" pitchFamily="18" charset="0"/>
                <a:cs typeface="Times New Roman" panose="02020603050405020304" pitchFamily="18" charset="0"/>
              </a:rPr>
              <a:t>Hg</a:t>
            </a:r>
            <a:r>
              <a:rPr lang="en-US" sz="4400" dirty="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(AHA, 2017)</a:t>
            </a:r>
          </a:p>
          <a:p>
            <a:pPr algn="just"/>
            <a:r>
              <a:rPr lang="en-US" sz="4000" b="1" dirty="0"/>
              <a:t>BMI: </a:t>
            </a:r>
            <a:r>
              <a:rPr lang="en-US" sz="4400" dirty="0">
                <a:latin typeface="Times New Roman" panose="02020603050405020304" pitchFamily="18" charset="0"/>
                <a:cs typeface="Times New Roman" panose="02020603050405020304" pitchFamily="18" charset="0"/>
              </a:rPr>
              <a:t>Body mass index will be calculated</a:t>
            </a:r>
            <a:r>
              <a:rPr lang="en-US" sz="4400" b="1"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by equation =Weight in Kilogram / Height in meter. According to World Health Organization (WHO) recommendation for Asians, BMI&gt;23.0 kg/m</a:t>
            </a:r>
            <a:r>
              <a:rPr lang="en-US" sz="4400" baseline="30000" dirty="0">
                <a:latin typeface="Times New Roman" panose="02020603050405020304" pitchFamily="18" charset="0"/>
                <a:cs typeface="Times New Roman" panose="02020603050405020304" pitchFamily="18" charset="0"/>
              </a:rPr>
              <a:t>2</a:t>
            </a:r>
            <a:r>
              <a:rPr lang="en-US" sz="4400" dirty="0">
                <a:latin typeface="Times New Roman" panose="02020603050405020304" pitchFamily="18" charset="0"/>
                <a:cs typeface="Times New Roman" panose="02020603050405020304" pitchFamily="18" charset="0"/>
              </a:rPr>
              <a:t> will be considered as overweight and &gt;25.0 kg/m</a:t>
            </a:r>
            <a:r>
              <a:rPr lang="en-US" sz="4400" baseline="30000" dirty="0">
                <a:latin typeface="Times New Roman" panose="02020603050405020304" pitchFamily="18" charset="0"/>
                <a:cs typeface="Times New Roman" panose="02020603050405020304" pitchFamily="18" charset="0"/>
              </a:rPr>
              <a:t>2 </a:t>
            </a:r>
            <a:r>
              <a:rPr lang="en-US" sz="4400" dirty="0">
                <a:latin typeface="Times New Roman" panose="02020603050405020304" pitchFamily="18" charset="0"/>
                <a:cs typeface="Times New Roman" panose="02020603050405020304" pitchFamily="18" charset="0"/>
              </a:rPr>
              <a:t>will be considered as obese</a:t>
            </a:r>
          </a:p>
          <a:p>
            <a:pPr lvl="0" algn="just"/>
            <a:endParaRPr lang="en-US" sz="4000" dirty="0"/>
          </a:p>
          <a:p>
            <a:pPr marL="0" indent="0">
              <a:buNone/>
            </a:pPr>
            <a:endParaRPr lang="en-US" sz="3400" dirty="0"/>
          </a:p>
        </p:txBody>
      </p:sp>
    </p:spTree>
    <p:extLst>
      <p:ext uri="{BB962C8B-B14F-4D97-AF65-F5344CB8AC3E}">
        <p14:creationId xmlns:p14="http://schemas.microsoft.com/office/powerpoint/2010/main" xmlns="" val="5419752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041" y="269965"/>
            <a:ext cx="10353761" cy="1326321"/>
          </a:xfrm>
        </p:spPr>
        <p:txBody>
          <a:bodyPr>
            <a:normAutofit fontScale="90000"/>
          </a:bodyPr>
          <a:lstStyle/>
          <a:p>
            <a:pPr algn="ctr"/>
            <a:r>
              <a:rPr lang="en-US" sz="4000" b="1" cap="none" dirty="0" smtClean="0"/>
              <a:t>Procedures of preparing and organizing materials:</a:t>
            </a:r>
            <a:r>
              <a:rPr lang="en-US" dirty="0"/>
              <a:t/>
            </a:r>
            <a:br>
              <a:rPr lang="en-US" dirty="0"/>
            </a:br>
            <a:endParaRPr lang="en-US" dirty="0"/>
          </a:p>
        </p:txBody>
      </p:sp>
      <p:sp>
        <p:nvSpPr>
          <p:cNvPr id="3" name="Content Placeholder 2"/>
          <p:cNvSpPr>
            <a:spLocks noGrp="1"/>
          </p:cNvSpPr>
          <p:nvPr>
            <p:ph idx="1"/>
          </p:nvPr>
        </p:nvSpPr>
        <p:spPr>
          <a:xfrm>
            <a:off x="143691" y="1246977"/>
            <a:ext cx="11834949" cy="5519582"/>
          </a:xfrm>
        </p:spPr>
        <p:txBody>
          <a:bodyPr>
            <a:noAutofit/>
          </a:bodyPr>
          <a:lstStyle/>
          <a:p>
            <a:pPr algn="just"/>
            <a:r>
              <a:rPr lang="en-US" sz="3600" dirty="0">
                <a:latin typeface="Times New Roman" panose="02020603050405020304" pitchFamily="18" charset="0"/>
                <a:cs typeface="Times New Roman" panose="02020603050405020304" pitchFamily="18" charset="0"/>
              </a:rPr>
              <a:t>Those patients, who fulfill the inclusion </a:t>
            </a:r>
            <a:r>
              <a:rPr lang="en-US" sz="3600" dirty="0" smtClean="0">
                <a:latin typeface="Times New Roman" panose="02020603050405020304" pitchFamily="18" charset="0"/>
                <a:cs typeface="Times New Roman" panose="02020603050405020304" pitchFamily="18" charset="0"/>
              </a:rPr>
              <a:t>criteria will </a:t>
            </a:r>
            <a:r>
              <a:rPr lang="en-US" sz="3600" dirty="0">
                <a:latin typeface="Times New Roman" panose="02020603050405020304" pitchFamily="18" charset="0"/>
                <a:cs typeface="Times New Roman" panose="02020603050405020304" pitchFamily="18" charset="0"/>
              </a:rPr>
              <a:t>be included in the study. Then sample will be collected from either IPD or OPD Sylhet MAG Osmani Medical College Hospital (SOMCH).  Informed written consent will be taken from each study subject after complete explanation of the steps and purpose of the study. Data will be collected by using semi-structured questionnaire and will be recorded in the data collection sheet</a:t>
            </a:r>
            <a:r>
              <a:rPr lang="en-US" sz="36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22020519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041" y="269965"/>
            <a:ext cx="10353761" cy="1326321"/>
          </a:xfrm>
        </p:spPr>
        <p:txBody>
          <a:bodyPr>
            <a:normAutofit fontScale="90000"/>
          </a:bodyPr>
          <a:lstStyle/>
          <a:p>
            <a:pPr algn="ctr"/>
            <a:r>
              <a:rPr lang="en-US" sz="4000" b="1" cap="none" dirty="0" smtClean="0"/>
              <a:t>Procedures of preparing and organizing materials:</a:t>
            </a:r>
            <a:r>
              <a:rPr lang="en-US" dirty="0"/>
              <a:t/>
            </a:r>
            <a:br>
              <a:rPr lang="en-US" dirty="0"/>
            </a:br>
            <a:endParaRPr lang="en-US" dirty="0"/>
          </a:p>
        </p:txBody>
      </p:sp>
      <p:sp>
        <p:nvSpPr>
          <p:cNvPr id="3" name="Content Placeholder 2"/>
          <p:cNvSpPr>
            <a:spLocks noGrp="1"/>
          </p:cNvSpPr>
          <p:nvPr>
            <p:ph idx="1"/>
          </p:nvPr>
        </p:nvSpPr>
        <p:spPr>
          <a:xfrm>
            <a:off x="757040" y="1037972"/>
            <a:ext cx="10353762" cy="5519582"/>
          </a:xfrm>
        </p:spPr>
        <p:txBody>
          <a:bodyPr>
            <a:noAutofit/>
          </a:bodyPr>
          <a:lstStyle/>
          <a:p>
            <a:pPr algn="just"/>
            <a:r>
              <a:rPr lang="en-US" sz="3600" dirty="0">
                <a:latin typeface="Times New Roman" panose="02020603050405020304" pitchFamily="18" charset="0"/>
                <a:cs typeface="Times New Roman" panose="02020603050405020304" pitchFamily="18" charset="0"/>
              </a:rPr>
              <a:t>Then clinical examination will be done. Peripheral neuropathy will </a:t>
            </a:r>
            <a:r>
              <a:rPr lang="en-US" sz="3600" dirty="0" smtClean="0">
                <a:latin typeface="Times New Roman" panose="02020603050405020304" pitchFamily="18" charset="0"/>
                <a:cs typeface="Times New Roman" panose="02020603050405020304" pitchFamily="18" charset="0"/>
              </a:rPr>
              <a:t>be elicited </a:t>
            </a:r>
            <a:r>
              <a:rPr lang="en-US" sz="3600" dirty="0">
                <a:latin typeface="Times New Roman" panose="02020603050405020304" pitchFamily="18" charset="0"/>
                <a:cs typeface="Times New Roman" panose="02020603050405020304" pitchFamily="18" charset="0"/>
              </a:rPr>
              <a:t>by using Toronto Clinical Scoring System</a:t>
            </a:r>
          </a:p>
        </p:txBody>
      </p:sp>
    </p:spTree>
    <p:extLst>
      <p:ext uri="{BB962C8B-B14F-4D97-AF65-F5344CB8AC3E}">
        <p14:creationId xmlns:p14="http://schemas.microsoft.com/office/powerpoint/2010/main" xmlns="" val="13638547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041" y="269965"/>
            <a:ext cx="10353761" cy="1326321"/>
          </a:xfrm>
        </p:spPr>
        <p:txBody>
          <a:bodyPr>
            <a:normAutofit fontScale="90000"/>
          </a:bodyPr>
          <a:lstStyle/>
          <a:p>
            <a:pPr algn="ctr"/>
            <a:r>
              <a:rPr lang="en-US" sz="4000" b="1" cap="none" dirty="0" smtClean="0"/>
              <a:t>Procedures of preparing and organizing materials:</a:t>
            </a:r>
            <a:r>
              <a:rPr lang="en-US" dirty="0"/>
              <a:t/>
            </a:r>
            <a:br>
              <a:rPr lang="en-US" dirty="0"/>
            </a:br>
            <a:endParaRPr lang="en-US" dirty="0"/>
          </a:p>
        </p:txBody>
      </p:sp>
      <p:sp>
        <p:nvSpPr>
          <p:cNvPr id="3" name="Content Placeholder 2"/>
          <p:cNvSpPr>
            <a:spLocks noGrp="1"/>
          </p:cNvSpPr>
          <p:nvPr>
            <p:ph idx="1"/>
          </p:nvPr>
        </p:nvSpPr>
        <p:spPr>
          <a:xfrm>
            <a:off x="195943" y="1037972"/>
            <a:ext cx="11769633" cy="5519582"/>
          </a:xfrm>
        </p:spPr>
        <p:txBody>
          <a:bodyPr>
            <a:noAutofit/>
          </a:bodyPr>
          <a:lstStyle/>
          <a:p>
            <a:pPr algn="just"/>
            <a:r>
              <a:rPr lang="en-US" sz="3600" dirty="0">
                <a:latin typeface="Times New Roman" panose="02020603050405020304" pitchFamily="18" charset="0"/>
                <a:cs typeface="Times New Roman" panose="02020603050405020304" pitchFamily="18" charset="0"/>
              </a:rPr>
              <a:t>Then 5 ml venous blood will take from each subject in two separate test tubes maintaining all aseptic precaution. Then serum assay for HbA1c and vitamin B12 on the same day of blood sample collection (preferably within 08 hours). Separated serum was discarded if vitamin B12 assay could not be done within the same day. </a:t>
            </a:r>
          </a:p>
        </p:txBody>
      </p:sp>
    </p:spTree>
    <p:extLst>
      <p:ext uri="{BB962C8B-B14F-4D97-AF65-F5344CB8AC3E}">
        <p14:creationId xmlns:p14="http://schemas.microsoft.com/office/powerpoint/2010/main" xmlns="" val="338246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041" y="269965"/>
            <a:ext cx="10353761" cy="1326321"/>
          </a:xfrm>
        </p:spPr>
        <p:txBody>
          <a:bodyPr>
            <a:normAutofit fontScale="90000"/>
          </a:bodyPr>
          <a:lstStyle/>
          <a:p>
            <a:pPr algn="ctr"/>
            <a:r>
              <a:rPr lang="en-US" sz="4000" b="1" cap="none" dirty="0" smtClean="0"/>
              <a:t>Procedures of preparing and organizing materials:</a:t>
            </a:r>
            <a:r>
              <a:rPr lang="en-US" dirty="0"/>
              <a:t/>
            </a:r>
            <a:br>
              <a:rPr lang="en-US" dirty="0"/>
            </a:br>
            <a:endParaRPr lang="en-US" dirty="0"/>
          </a:p>
        </p:txBody>
      </p:sp>
      <p:sp>
        <p:nvSpPr>
          <p:cNvPr id="3" name="Content Placeholder 2"/>
          <p:cNvSpPr>
            <a:spLocks noGrp="1"/>
          </p:cNvSpPr>
          <p:nvPr>
            <p:ph idx="1"/>
          </p:nvPr>
        </p:nvSpPr>
        <p:spPr>
          <a:xfrm>
            <a:off x="0" y="933125"/>
            <a:ext cx="12083143" cy="5519582"/>
          </a:xfrm>
        </p:spPr>
        <p:txBody>
          <a:bodyPr>
            <a:noAutofit/>
          </a:bodyPr>
          <a:lstStyle/>
          <a:p>
            <a:pPr algn="just"/>
            <a:r>
              <a:rPr lang="en-US" sz="3600" dirty="0">
                <a:latin typeface="Times New Roman" panose="02020603050405020304" pitchFamily="18" charset="0"/>
                <a:cs typeface="Times New Roman" panose="02020603050405020304" pitchFamily="18" charset="0"/>
              </a:rPr>
              <a:t>Serum vitamin B12 will be measured by </a:t>
            </a:r>
            <a:r>
              <a:rPr lang="en-US" sz="3600" dirty="0" err="1">
                <a:latin typeface="Times New Roman" panose="02020603050405020304" pitchFamily="18" charset="0"/>
                <a:cs typeface="Times New Roman" panose="02020603050405020304" pitchFamily="18" charset="0"/>
              </a:rPr>
              <a:t>Chemiluminescent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Microparticle</a:t>
            </a:r>
            <a:r>
              <a:rPr lang="en-US" sz="3600" dirty="0">
                <a:latin typeface="Times New Roman" panose="02020603050405020304" pitchFamily="18" charset="0"/>
                <a:cs typeface="Times New Roman" panose="02020603050405020304" pitchFamily="18" charset="0"/>
              </a:rPr>
              <a:t> Immunoassay (CMIA) technology, HbA1C by High Performance Liquid Chromatography (HPLC) method, </a:t>
            </a:r>
            <a:r>
              <a:rPr lang="en-US" sz="3600" dirty="0" smtClean="0">
                <a:latin typeface="Times New Roman" panose="02020603050405020304" pitchFamily="18" charset="0"/>
                <a:cs typeface="Times New Roman" panose="02020603050405020304" pitchFamily="18" charset="0"/>
              </a:rPr>
              <a:t>CBC, </a:t>
            </a:r>
            <a:r>
              <a:rPr lang="en-US" sz="3600" dirty="0">
                <a:latin typeface="Times New Roman" panose="02020603050405020304" pitchFamily="18" charset="0"/>
                <a:cs typeface="Times New Roman" panose="02020603050405020304" pitchFamily="18" charset="0"/>
              </a:rPr>
              <a:t>RBS &amp; S. </a:t>
            </a:r>
            <a:r>
              <a:rPr lang="en-US" sz="3600" dirty="0" smtClean="0">
                <a:latin typeface="Times New Roman" panose="02020603050405020304" pitchFamily="18" charset="0"/>
                <a:cs typeface="Times New Roman" panose="02020603050405020304" pitchFamily="18" charset="0"/>
              </a:rPr>
              <a:t>Creatinine also will be done. Serum </a:t>
            </a:r>
            <a:r>
              <a:rPr lang="en-US" sz="3600" dirty="0">
                <a:latin typeface="Times New Roman" panose="02020603050405020304" pitchFamily="18" charset="0"/>
                <a:cs typeface="Times New Roman" panose="02020603050405020304" pitchFamily="18" charset="0"/>
              </a:rPr>
              <a:t>vitamin B12 assay will be done at a renowned diagnostic </a:t>
            </a:r>
            <a:r>
              <a:rPr lang="en-US" sz="3600" dirty="0" smtClean="0">
                <a:latin typeface="Times New Roman" panose="02020603050405020304" pitchFamily="18" charset="0"/>
                <a:cs typeface="Times New Roman" panose="02020603050405020304" pitchFamily="18" charset="0"/>
              </a:rPr>
              <a:t>center </a:t>
            </a:r>
            <a:r>
              <a:rPr lang="en-US" sz="3600" dirty="0">
                <a:latin typeface="Times New Roman" panose="02020603050405020304" pitchFamily="18" charset="0"/>
                <a:cs typeface="Times New Roman" panose="02020603050405020304" pitchFamily="18" charset="0"/>
              </a:rPr>
              <a:t>in Sylhet city by CMIA method via ADVIA Centaur CP machine and rest of investigations will be done in pathology laboratory of Sylhet MAG Osmani Medical College, Sylhet. </a:t>
            </a:r>
          </a:p>
        </p:txBody>
      </p:sp>
    </p:spTree>
    <p:extLst>
      <p:ext uri="{BB962C8B-B14F-4D97-AF65-F5344CB8AC3E}">
        <p14:creationId xmlns:p14="http://schemas.microsoft.com/office/powerpoint/2010/main" xmlns="" val="2313404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789" y="165463"/>
            <a:ext cx="10353761" cy="1326321"/>
          </a:xfrm>
        </p:spPr>
        <p:txBody>
          <a:bodyPr/>
          <a:lstStyle/>
          <a:p>
            <a:pPr algn="ctr"/>
            <a:r>
              <a:rPr lang="en-US" sz="3600" b="1" cap="none" dirty="0" smtClean="0"/>
              <a:t>Statistical analysis:</a:t>
            </a:r>
            <a:r>
              <a:rPr lang="en-US" dirty="0"/>
              <a:t/>
            </a:r>
            <a:br>
              <a:rPr lang="en-US" dirty="0"/>
            </a:br>
            <a:endParaRPr lang="en-US" dirty="0"/>
          </a:p>
        </p:txBody>
      </p:sp>
      <p:sp>
        <p:nvSpPr>
          <p:cNvPr id="3" name="Content Placeholder 2"/>
          <p:cNvSpPr>
            <a:spLocks noGrp="1"/>
          </p:cNvSpPr>
          <p:nvPr>
            <p:ph idx="1"/>
          </p:nvPr>
        </p:nvSpPr>
        <p:spPr>
          <a:xfrm>
            <a:off x="156754" y="920063"/>
            <a:ext cx="11795760" cy="5702462"/>
          </a:xfrm>
        </p:spPr>
        <p:txBody>
          <a:bodyPr>
            <a:noAutofit/>
          </a:bodyPr>
          <a:lstStyle/>
          <a:p>
            <a:pPr algn="just"/>
            <a:r>
              <a:rPr lang="en-US" sz="3400" dirty="0">
                <a:latin typeface="Times New Roman" panose="02020603050405020304" pitchFamily="18" charset="0"/>
                <a:cs typeface="Times New Roman" panose="02020603050405020304" pitchFamily="18" charset="0"/>
              </a:rPr>
              <a:t>Data will be analyzed by using SPSS program (version 23.0). Results will be expressed in frequencies or percentages (mean ± SD and median). Comparison of vitamin B</a:t>
            </a:r>
            <a:r>
              <a:rPr lang="en-US" sz="3400" baseline="-25000" dirty="0">
                <a:latin typeface="Times New Roman" panose="02020603050405020304" pitchFamily="18" charset="0"/>
                <a:cs typeface="Times New Roman" panose="02020603050405020304" pitchFamily="18" charset="0"/>
              </a:rPr>
              <a:t>12</a:t>
            </a:r>
            <a:r>
              <a:rPr lang="en-US" sz="3400" dirty="0">
                <a:latin typeface="Times New Roman" panose="02020603050405020304" pitchFamily="18" charset="0"/>
                <a:cs typeface="Times New Roman" panose="02020603050405020304" pitchFamily="18" charset="0"/>
              </a:rPr>
              <a:t> level in subgroups will be done by Student’s unpaired t-test. Frequency of reduced vitamin B</a:t>
            </a:r>
            <a:r>
              <a:rPr lang="en-US" sz="3400" baseline="-25000" dirty="0">
                <a:latin typeface="Times New Roman" panose="02020603050405020304" pitchFamily="18" charset="0"/>
                <a:cs typeface="Times New Roman" panose="02020603050405020304" pitchFamily="18" charset="0"/>
              </a:rPr>
              <a:t>12</a:t>
            </a:r>
            <a:r>
              <a:rPr lang="en-US" sz="3400" dirty="0">
                <a:latin typeface="Times New Roman" panose="02020603050405020304" pitchFamily="18" charset="0"/>
                <a:cs typeface="Times New Roman" panose="02020603050405020304" pitchFamily="18" charset="0"/>
              </a:rPr>
              <a:t> using recommended cut-off values will be compared in between subgroups by Chi-square test. Pearson’s correlation test will be used to observe correlation among different variables (HbA1c, vitamin B</a:t>
            </a:r>
            <a:r>
              <a:rPr lang="en-US" sz="3400" baseline="-25000" dirty="0">
                <a:latin typeface="Times New Roman" panose="02020603050405020304" pitchFamily="18" charset="0"/>
                <a:cs typeface="Times New Roman" panose="02020603050405020304" pitchFamily="18" charset="0"/>
              </a:rPr>
              <a:t>12</a:t>
            </a:r>
            <a:r>
              <a:rPr lang="en-US" sz="3400" dirty="0">
                <a:latin typeface="Times New Roman" panose="02020603050405020304" pitchFamily="18" charset="0"/>
                <a:cs typeface="Times New Roman" panose="02020603050405020304" pitchFamily="18" charset="0"/>
              </a:rPr>
              <a:t>, random blood glucose, age, metformin use etc.). P value ≤0.05 will be considered significant</a:t>
            </a:r>
            <a:r>
              <a:rPr lang="en-US" sz="3400" dirty="0" smtClean="0">
                <a:latin typeface="Times New Roman" panose="02020603050405020304" pitchFamily="18" charset="0"/>
                <a:cs typeface="Times New Roman" panose="02020603050405020304" pitchFamily="18" charset="0"/>
              </a:rPr>
              <a:t>.</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69381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065" y="757646"/>
            <a:ext cx="10515600" cy="1312749"/>
          </a:xfrm>
        </p:spPr>
        <p:txBody>
          <a:bodyPr>
            <a:normAutofit fontScale="90000"/>
          </a:bodyPr>
          <a:lstStyle/>
          <a:p>
            <a:pPr algn="ctr"/>
            <a:r>
              <a:rPr lang="en-US" sz="6000" dirty="0"/>
              <a:t>C</a:t>
            </a:r>
            <a:r>
              <a:rPr lang="en-US" sz="6000" b="1" dirty="0" smtClean="0"/>
              <a:t>o-Guide</a:t>
            </a:r>
            <a:r>
              <a:rPr lang="en-US" sz="6000" dirty="0"/>
              <a:t/>
            </a:r>
            <a:br>
              <a:rPr lang="en-US" sz="6000"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644236" y="2402103"/>
            <a:ext cx="10515600" cy="4351338"/>
          </a:xfrm>
        </p:spPr>
        <p:txBody>
          <a:bodyPr>
            <a:normAutofit/>
          </a:bodyPr>
          <a:lstStyle/>
          <a:p>
            <a:pPr marL="0" indent="0" algn="ctr">
              <a:buNone/>
            </a:pPr>
            <a:r>
              <a:rPr lang="en-US" sz="4400" b="1" dirty="0">
                <a:latin typeface="Times New Roman" panose="02020603050405020304" pitchFamily="18" charset="0"/>
                <a:cs typeface="Times New Roman" panose="02020603050405020304" pitchFamily="18" charset="0"/>
              </a:rPr>
              <a:t>Dr. Md. </a:t>
            </a:r>
            <a:r>
              <a:rPr lang="en-US" sz="4400" b="1" dirty="0" err="1">
                <a:latin typeface="Times New Roman" panose="02020603050405020304" pitchFamily="18" charset="0"/>
                <a:cs typeface="Times New Roman" panose="02020603050405020304" pitchFamily="18" charset="0"/>
              </a:rPr>
              <a:t>Enayet</a:t>
            </a:r>
            <a:r>
              <a:rPr lang="en-US" sz="4400" b="1" dirty="0">
                <a:latin typeface="Times New Roman" panose="02020603050405020304" pitchFamily="18" charset="0"/>
                <a:cs typeface="Times New Roman" panose="02020603050405020304" pitchFamily="18" charset="0"/>
              </a:rPr>
              <a:t> Hossain</a:t>
            </a:r>
          </a:p>
          <a:p>
            <a:pPr marL="0" indent="0" algn="ctr">
              <a:buNone/>
            </a:pPr>
            <a:r>
              <a:rPr lang="en-US" sz="3600" dirty="0">
                <a:latin typeface="Times New Roman" panose="02020603050405020304" pitchFamily="18" charset="0"/>
                <a:cs typeface="Times New Roman" panose="02020603050405020304" pitchFamily="18" charset="0"/>
              </a:rPr>
              <a:t>Associate Professor </a:t>
            </a:r>
          </a:p>
          <a:p>
            <a:pPr marL="0" indent="0" algn="ctr">
              <a:buNone/>
            </a:pPr>
            <a:r>
              <a:rPr lang="en-US" sz="3600" dirty="0">
                <a:latin typeface="Times New Roman" panose="02020603050405020304" pitchFamily="18" charset="0"/>
                <a:cs typeface="Times New Roman" panose="02020603050405020304" pitchFamily="18" charset="0"/>
              </a:rPr>
              <a:t>Department of Medicine</a:t>
            </a:r>
          </a:p>
          <a:p>
            <a:pPr marL="0" indent="0" algn="ctr">
              <a:buNone/>
            </a:pPr>
            <a:r>
              <a:rPr lang="en-US" sz="3600" dirty="0">
                <a:latin typeface="Times New Roman" panose="02020603050405020304" pitchFamily="18" charset="0"/>
                <a:cs typeface="Times New Roman" panose="02020603050405020304" pitchFamily="18" charset="0"/>
              </a:rPr>
              <a:t>Sylhet MAG Osmani Medical College, Sylhet</a:t>
            </a:r>
          </a:p>
        </p:txBody>
      </p:sp>
    </p:spTree>
    <p:extLst>
      <p:ext uri="{BB962C8B-B14F-4D97-AF65-F5344CB8AC3E}">
        <p14:creationId xmlns:p14="http://schemas.microsoft.com/office/powerpoint/2010/main" xmlns="" val="31051027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55" y="0"/>
            <a:ext cx="10353761" cy="1326321"/>
          </a:xfrm>
        </p:spPr>
        <p:txBody>
          <a:bodyPr>
            <a:normAutofit/>
          </a:bodyPr>
          <a:lstStyle/>
          <a:p>
            <a:pPr algn="ctr"/>
            <a:r>
              <a:rPr lang="en-US" sz="3600" b="1" cap="none" dirty="0" smtClean="0"/>
              <a:t>Ethical implications:</a:t>
            </a:r>
            <a:r>
              <a:rPr lang="en-US" sz="4000" dirty="0"/>
              <a:t/>
            </a:r>
            <a:br>
              <a:rPr lang="en-US" sz="4000" dirty="0"/>
            </a:br>
            <a:endParaRPr lang="en-US" sz="4000" dirty="0"/>
          </a:p>
        </p:txBody>
      </p:sp>
      <p:sp>
        <p:nvSpPr>
          <p:cNvPr id="3" name="Content Placeholder 2"/>
          <p:cNvSpPr>
            <a:spLocks noGrp="1"/>
          </p:cNvSpPr>
          <p:nvPr>
            <p:ph idx="1"/>
          </p:nvPr>
        </p:nvSpPr>
        <p:spPr>
          <a:xfrm>
            <a:off x="0" y="663160"/>
            <a:ext cx="12030891" cy="5454611"/>
          </a:xfrm>
        </p:spPr>
        <p:txBody>
          <a:bodyPr>
            <a:noAutofit/>
          </a:bodyPr>
          <a:lstStyle/>
          <a:p>
            <a:pPr lvl="0" algn="just"/>
            <a:r>
              <a:rPr lang="en-US" sz="3200" dirty="0">
                <a:latin typeface="Times New Roman" panose="02020603050405020304" pitchFamily="18" charset="0"/>
                <a:cs typeface="Times New Roman" panose="02020603050405020304" pitchFamily="18" charset="0"/>
              </a:rPr>
              <a:t>Ethical clearance will be taken from the ethical review committee of Sylhet MAG Osmani Medical College prior to commencement of study.</a:t>
            </a:r>
          </a:p>
          <a:p>
            <a:pPr lvl="0" algn="just"/>
            <a:r>
              <a:rPr lang="en-US" sz="3200" dirty="0">
                <a:latin typeface="Times New Roman" panose="02020603050405020304" pitchFamily="18" charset="0"/>
                <a:cs typeface="Times New Roman" panose="02020603050405020304" pitchFamily="18" charset="0"/>
              </a:rPr>
              <a:t> Informed written consent will be taken from the patients and study related information will be explained in local language to patients.</a:t>
            </a:r>
          </a:p>
          <a:p>
            <a:pPr lvl="0" algn="just"/>
            <a:r>
              <a:rPr lang="en-US" sz="3200" dirty="0">
                <a:latin typeface="Times New Roman" panose="02020603050405020304" pitchFamily="18" charset="0"/>
                <a:cs typeface="Times New Roman" panose="02020603050405020304" pitchFamily="18" charset="0"/>
              </a:rPr>
              <a:t> Before data collection, the respondents will be told that they are at liberty to participate and to decline to answer any question during the study. The respondents will be given assurance that the findings of the interview/ investigation/ examination will not be used/ disclosed to any unauthorized person or authority other than the research </a:t>
            </a:r>
            <a:r>
              <a:rPr lang="en-US" sz="3200" dirty="0" smtClean="0">
                <a:latin typeface="Times New Roman" panose="02020603050405020304" pitchFamily="18" charset="0"/>
                <a:cs typeface="Times New Roman" panose="02020603050405020304" pitchFamily="18" charset="0"/>
              </a:rPr>
              <a:t>purpose</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488698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853" y="-285751"/>
            <a:ext cx="10515600" cy="1325563"/>
          </a:xfrm>
        </p:spPr>
        <p:txBody>
          <a:bodyPr/>
          <a:lstStyle/>
          <a:p>
            <a:pPr algn="ctr"/>
            <a:r>
              <a:rPr lang="en-US" b="1" cap="none" dirty="0" smtClean="0"/>
              <a:t>Budget considerations</a:t>
            </a:r>
            <a:endParaRPr lang="en-US" cap="none"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3462717160"/>
              </p:ext>
            </p:extLst>
          </p:nvPr>
        </p:nvGraphicFramePr>
        <p:xfrm>
          <a:off x="914400" y="2095500"/>
          <a:ext cx="10353676" cy="2595880"/>
        </p:xfrm>
        <a:graphic>
          <a:graphicData uri="http://schemas.openxmlformats.org/drawingml/2006/table">
            <a:tbl>
              <a:tblPr firstRow="1" bandRow="1">
                <a:tableStyleId>{2D5ABB26-0587-4C30-8999-92F81FD0307C}</a:tableStyleId>
              </a:tblPr>
              <a:tblGrid>
                <a:gridCol w="5176838">
                  <a:extLst>
                    <a:ext uri="{9D8B030D-6E8A-4147-A177-3AD203B41FA5}">
                      <a16:colId xmlns:a16="http://schemas.microsoft.com/office/drawing/2014/main" xmlns="" val="4242607694"/>
                    </a:ext>
                  </a:extLst>
                </a:gridCol>
                <a:gridCol w="5176838">
                  <a:extLst>
                    <a:ext uri="{9D8B030D-6E8A-4147-A177-3AD203B41FA5}">
                      <a16:colId xmlns:a16="http://schemas.microsoft.com/office/drawing/2014/main" xmlns="" val="136866198"/>
                    </a:ext>
                  </a:extLst>
                </a:gridCol>
              </a:tblGrid>
              <a:tr h="370840">
                <a:tc>
                  <a:txBody>
                    <a:bodyPr/>
                    <a:lstStyle/>
                    <a:p>
                      <a:endParaRPr lang="en-US" dirty="0"/>
                    </a:p>
                  </a:txBody>
                  <a:tcPr marL="90032" marR="90032"/>
                </a:tc>
                <a:tc>
                  <a:txBody>
                    <a:bodyPr/>
                    <a:lstStyle/>
                    <a:p>
                      <a:endParaRPr lang="en-US"/>
                    </a:p>
                  </a:txBody>
                  <a:tcPr marL="90032" marR="90032"/>
                </a:tc>
                <a:extLst>
                  <a:ext uri="{0D108BD9-81ED-4DB2-BD59-A6C34878D82A}">
                    <a16:rowId xmlns:a16="http://schemas.microsoft.com/office/drawing/2014/main" xmlns="" val="3916759553"/>
                  </a:ext>
                </a:extLst>
              </a:tr>
              <a:tr h="370840">
                <a:tc>
                  <a:txBody>
                    <a:bodyPr/>
                    <a:lstStyle/>
                    <a:p>
                      <a:endParaRPr lang="en-US" dirty="0"/>
                    </a:p>
                  </a:txBody>
                  <a:tcPr marL="90032" marR="90032"/>
                </a:tc>
                <a:tc>
                  <a:txBody>
                    <a:bodyPr/>
                    <a:lstStyle/>
                    <a:p>
                      <a:endParaRPr lang="en-US"/>
                    </a:p>
                  </a:txBody>
                  <a:tcPr marL="90032" marR="90032"/>
                </a:tc>
                <a:extLst>
                  <a:ext uri="{0D108BD9-81ED-4DB2-BD59-A6C34878D82A}">
                    <a16:rowId xmlns:a16="http://schemas.microsoft.com/office/drawing/2014/main" xmlns="" val="3038983756"/>
                  </a:ext>
                </a:extLst>
              </a:tr>
              <a:tr h="370840">
                <a:tc>
                  <a:txBody>
                    <a:bodyPr/>
                    <a:lstStyle/>
                    <a:p>
                      <a:endParaRPr lang="en-US"/>
                    </a:p>
                  </a:txBody>
                  <a:tcPr marL="90032" marR="90032"/>
                </a:tc>
                <a:tc>
                  <a:txBody>
                    <a:bodyPr/>
                    <a:lstStyle/>
                    <a:p>
                      <a:endParaRPr lang="en-US"/>
                    </a:p>
                  </a:txBody>
                  <a:tcPr marL="90032" marR="90032"/>
                </a:tc>
                <a:extLst>
                  <a:ext uri="{0D108BD9-81ED-4DB2-BD59-A6C34878D82A}">
                    <a16:rowId xmlns:a16="http://schemas.microsoft.com/office/drawing/2014/main" xmlns="" val="2758642164"/>
                  </a:ext>
                </a:extLst>
              </a:tr>
              <a:tr h="370840">
                <a:tc>
                  <a:txBody>
                    <a:bodyPr/>
                    <a:lstStyle/>
                    <a:p>
                      <a:endParaRPr lang="en-US"/>
                    </a:p>
                  </a:txBody>
                  <a:tcPr marL="90032" marR="90032"/>
                </a:tc>
                <a:tc>
                  <a:txBody>
                    <a:bodyPr/>
                    <a:lstStyle/>
                    <a:p>
                      <a:endParaRPr lang="en-US"/>
                    </a:p>
                  </a:txBody>
                  <a:tcPr marL="90032" marR="90032"/>
                </a:tc>
                <a:extLst>
                  <a:ext uri="{0D108BD9-81ED-4DB2-BD59-A6C34878D82A}">
                    <a16:rowId xmlns:a16="http://schemas.microsoft.com/office/drawing/2014/main" xmlns="" val="4219950802"/>
                  </a:ext>
                </a:extLst>
              </a:tr>
              <a:tr h="370840">
                <a:tc>
                  <a:txBody>
                    <a:bodyPr/>
                    <a:lstStyle/>
                    <a:p>
                      <a:endParaRPr lang="en-US"/>
                    </a:p>
                  </a:txBody>
                  <a:tcPr marL="90032" marR="90032"/>
                </a:tc>
                <a:tc>
                  <a:txBody>
                    <a:bodyPr/>
                    <a:lstStyle/>
                    <a:p>
                      <a:endParaRPr lang="en-US" dirty="0"/>
                    </a:p>
                  </a:txBody>
                  <a:tcPr marL="90032" marR="90032"/>
                </a:tc>
                <a:extLst>
                  <a:ext uri="{0D108BD9-81ED-4DB2-BD59-A6C34878D82A}">
                    <a16:rowId xmlns:a16="http://schemas.microsoft.com/office/drawing/2014/main" xmlns="" val="1648338940"/>
                  </a:ext>
                </a:extLst>
              </a:tr>
              <a:tr h="370840">
                <a:tc>
                  <a:txBody>
                    <a:bodyPr/>
                    <a:lstStyle/>
                    <a:p>
                      <a:endParaRPr lang="en-US"/>
                    </a:p>
                  </a:txBody>
                  <a:tcPr marL="90032" marR="90032"/>
                </a:tc>
                <a:tc>
                  <a:txBody>
                    <a:bodyPr/>
                    <a:lstStyle/>
                    <a:p>
                      <a:endParaRPr lang="en-US"/>
                    </a:p>
                  </a:txBody>
                  <a:tcPr marL="90032" marR="90032"/>
                </a:tc>
                <a:extLst>
                  <a:ext uri="{0D108BD9-81ED-4DB2-BD59-A6C34878D82A}">
                    <a16:rowId xmlns:a16="http://schemas.microsoft.com/office/drawing/2014/main" xmlns="" val="1810070169"/>
                  </a:ext>
                </a:extLst>
              </a:tr>
              <a:tr h="370840">
                <a:tc>
                  <a:txBody>
                    <a:bodyPr/>
                    <a:lstStyle/>
                    <a:p>
                      <a:endParaRPr lang="en-US" dirty="0"/>
                    </a:p>
                  </a:txBody>
                  <a:tcPr marL="90032" marR="90032"/>
                </a:tc>
                <a:tc>
                  <a:txBody>
                    <a:bodyPr/>
                    <a:lstStyle/>
                    <a:p>
                      <a:endParaRPr lang="en-US" dirty="0"/>
                    </a:p>
                  </a:txBody>
                  <a:tcPr marL="90032" marR="90032"/>
                </a:tc>
                <a:extLst>
                  <a:ext uri="{0D108BD9-81ED-4DB2-BD59-A6C34878D82A}">
                    <a16:rowId xmlns:a16="http://schemas.microsoft.com/office/drawing/2014/main" xmlns="" val="208473389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442028140"/>
              </p:ext>
            </p:extLst>
          </p:nvPr>
        </p:nvGraphicFramePr>
        <p:xfrm>
          <a:off x="548639" y="705394"/>
          <a:ext cx="10719436" cy="5613146"/>
        </p:xfrm>
        <a:graphic>
          <a:graphicData uri="http://schemas.openxmlformats.org/drawingml/2006/table">
            <a:tbl>
              <a:tblPr firstRow="1" bandRow="1">
                <a:tableStyleId>{8799B23B-EC83-4686-B30A-512413B5E67A}</a:tableStyleId>
              </a:tblPr>
              <a:tblGrid>
                <a:gridCol w="5359718">
                  <a:extLst>
                    <a:ext uri="{9D8B030D-6E8A-4147-A177-3AD203B41FA5}">
                      <a16:colId xmlns:a16="http://schemas.microsoft.com/office/drawing/2014/main" xmlns="" val="2727060042"/>
                    </a:ext>
                  </a:extLst>
                </a:gridCol>
                <a:gridCol w="5359718">
                  <a:extLst>
                    <a:ext uri="{9D8B030D-6E8A-4147-A177-3AD203B41FA5}">
                      <a16:colId xmlns:a16="http://schemas.microsoft.com/office/drawing/2014/main" xmlns="" val="475435170"/>
                    </a:ext>
                  </a:extLst>
                </a:gridCol>
              </a:tblGrid>
              <a:tr h="438947">
                <a:tc>
                  <a:txBody>
                    <a:bodyPr/>
                    <a:lstStyle/>
                    <a:p>
                      <a:pPr marL="0" marR="0">
                        <a:lnSpc>
                          <a:spcPct val="115000"/>
                        </a:lnSpc>
                        <a:spcBef>
                          <a:spcPts val="0"/>
                        </a:spcBef>
                        <a:spcAft>
                          <a:spcPts val="0"/>
                        </a:spcAft>
                      </a:pPr>
                      <a:r>
                        <a:rPr lang="en-US" sz="2800" b="0" dirty="0" smtClean="0">
                          <a:effectLst/>
                        </a:rPr>
                        <a:t>Medicines &amp; Reagents</a:t>
                      </a:r>
                      <a:endParaRPr lang="en-US" sz="2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defTabSz="914400" rtl="0" eaLnBrk="1" latinLnBrk="0" hangingPunct="1">
                        <a:lnSpc>
                          <a:spcPct val="115000"/>
                        </a:lnSpc>
                        <a:spcBef>
                          <a:spcPts val="0"/>
                        </a:spcBef>
                        <a:spcAft>
                          <a:spcPts val="0"/>
                        </a:spcAft>
                      </a:pPr>
                      <a:r>
                        <a:rPr lang="en-US" sz="2800" b="0" kern="1200" dirty="0">
                          <a:solidFill>
                            <a:schemeClr val="tx1"/>
                          </a:solidFill>
                          <a:effectLst/>
                          <a:latin typeface="+mn-lt"/>
                          <a:ea typeface="+mn-ea"/>
                          <a:cs typeface="+mn-cs"/>
                        </a:rPr>
                        <a:t>BDT 2,00,000</a:t>
                      </a:r>
                    </a:p>
                  </a:txBody>
                  <a:tcPr marL="68580" marR="68580" marT="0" marB="0" anchor="ctr"/>
                </a:tc>
                <a:extLst>
                  <a:ext uri="{0D108BD9-81ED-4DB2-BD59-A6C34878D82A}">
                    <a16:rowId xmlns:a16="http://schemas.microsoft.com/office/drawing/2014/main" xmlns="" val="315606334"/>
                  </a:ext>
                </a:extLst>
              </a:tr>
              <a:tr h="877894">
                <a:tc>
                  <a:txBody>
                    <a:bodyPr/>
                    <a:lstStyle/>
                    <a:p>
                      <a:pPr marL="0" marR="0" algn="l" defTabSz="914400" rtl="0" eaLnBrk="1" latinLnBrk="0" hangingPunct="1">
                        <a:lnSpc>
                          <a:spcPct val="115000"/>
                        </a:lnSpc>
                        <a:spcBef>
                          <a:spcPts val="0"/>
                        </a:spcBef>
                        <a:spcAft>
                          <a:spcPts val="0"/>
                        </a:spcAft>
                      </a:pPr>
                      <a:r>
                        <a:rPr lang="en-US" sz="2800" b="0" kern="1200" dirty="0">
                          <a:solidFill>
                            <a:schemeClr val="tx1"/>
                          </a:solidFill>
                          <a:effectLst/>
                          <a:latin typeface="+mn-lt"/>
                          <a:ea typeface="+mn-ea"/>
                          <a:cs typeface="+mn-cs"/>
                        </a:rPr>
                        <a:t>Purchasing Literature from the Internet</a:t>
                      </a:r>
                    </a:p>
                  </a:txBody>
                  <a:tcPr marL="68580" marR="68580" marT="0" marB="0" anchor="ctr"/>
                </a:tc>
                <a:tc>
                  <a:txBody>
                    <a:bodyPr/>
                    <a:lstStyle/>
                    <a:p>
                      <a:pPr marL="0" marR="0" algn="l" defTabSz="914400" rtl="0" eaLnBrk="1" latinLnBrk="0" hangingPunct="1">
                        <a:lnSpc>
                          <a:spcPct val="115000"/>
                        </a:lnSpc>
                        <a:spcBef>
                          <a:spcPts val="0"/>
                        </a:spcBef>
                        <a:spcAft>
                          <a:spcPts val="0"/>
                        </a:spcAft>
                      </a:pPr>
                      <a:r>
                        <a:rPr lang="en-US" sz="2800" b="0" kern="1200" dirty="0">
                          <a:solidFill>
                            <a:schemeClr val="tx1"/>
                          </a:solidFill>
                          <a:effectLst/>
                          <a:latin typeface="+mn-lt"/>
                          <a:ea typeface="+mn-ea"/>
                          <a:cs typeface="+mn-cs"/>
                        </a:rPr>
                        <a:t>BDT 5,000</a:t>
                      </a:r>
                    </a:p>
                  </a:txBody>
                  <a:tcPr marL="68580" marR="68580" marT="0" marB="0" anchor="ctr"/>
                </a:tc>
                <a:extLst>
                  <a:ext uri="{0D108BD9-81ED-4DB2-BD59-A6C34878D82A}">
                    <a16:rowId xmlns:a16="http://schemas.microsoft.com/office/drawing/2014/main" xmlns="" val="532589725"/>
                  </a:ext>
                </a:extLst>
              </a:tr>
              <a:tr h="438947">
                <a:tc>
                  <a:txBody>
                    <a:bodyPr/>
                    <a:lstStyle/>
                    <a:p>
                      <a:pPr marL="0" marR="0" algn="l" defTabSz="914400" rtl="0" eaLnBrk="1" latinLnBrk="0" hangingPunct="1">
                        <a:lnSpc>
                          <a:spcPct val="115000"/>
                        </a:lnSpc>
                        <a:spcBef>
                          <a:spcPts val="0"/>
                        </a:spcBef>
                        <a:spcAft>
                          <a:spcPts val="0"/>
                        </a:spcAft>
                      </a:pPr>
                      <a:r>
                        <a:rPr lang="en-US" sz="2800" b="0" kern="1200" dirty="0">
                          <a:solidFill>
                            <a:schemeClr val="tx1"/>
                          </a:solidFill>
                          <a:effectLst/>
                          <a:latin typeface="+mn-lt"/>
                          <a:ea typeface="+mn-ea"/>
                          <a:cs typeface="+mn-cs"/>
                        </a:rPr>
                        <a:t>Stationary</a:t>
                      </a:r>
                    </a:p>
                  </a:txBody>
                  <a:tcPr marL="68580" marR="68580" marT="0" marB="0" anchor="ctr"/>
                </a:tc>
                <a:tc>
                  <a:txBody>
                    <a:bodyPr/>
                    <a:lstStyle/>
                    <a:p>
                      <a:pPr marL="0" marR="0" algn="l" defTabSz="914400" rtl="0" eaLnBrk="1" latinLnBrk="0" hangingPunct="1">
                        <a:lnSpc>
                          <a:spcPct val="115000"/>
                        </a:lnSpc>
                        <a:spcBef>
                          <a:spcPts val="0"/>
                        </a:spcBef>
                        <a:spcAft>
                          <a:spcPts val="0"/>
                        </a:spcAft>
                      </a:pPr>
                      <a:r>
                        <a:rPr lang="en-US" sz="2800" b="0" kern="1200" dirty="0">
                          <a:solidFill>
                            <a:schemeClr val="tx1"/>
                          </a:solidFill>
                          <a:effectLst/>
                          <a:latin typeface="+mn-lt"/>
                          <a:ea typeface="+mn-ea"/>
                          <a:cs typeface="+mn-cs"/>
                        </a:rPr>
                        <a:t>BDT 5,000</a:t>
                      </a:r>
                    </a:p>
                  </a:txBody>
                  <a:tcPr marL="68580" marR="68580" marT="0" marB="0" anchor="ctr"/>
                </a:tc>
                <a:extLst>
                  <a:ext uri="{0D108BD9-81ED-4DB2-BD59-A6C34878D82A}">
                    <a16:rowId xmlns:a16="http://schemas.microsoft.com/office/drawing/2014/main" xmlns="" val="3516671208"/>
                  </a:ext>
                </a:extLst>
              </a:tr>
              <a:tr h="670169">
                <a:tc>
                  <a:txBody>
                    <a:bodyPr/>
                    <a:lstStyle/>
                    <a:p>
                      <a:pPr marL="0" marR="0" algn="l" defTabSz="914400" rtl="0" eaLnBrk="1" latinLnBrk="0" hangingPunct="1">
                        <a:lnSpc>
                          <a:spcPct val="115000"/>
                        </a:lnSpc>
                        <a:spcBef>
                          <a:spcPts val="0"/>
                        </a:spcBef>
                        <a:spcAft>
                          <a:spcPts val="0"/>
                        </a:spcAft>
                      </a:pPr>
                      <a:r>
                        <a:rPr lang="en-US" sz="2800" b="0" kern="1200" dirty="0">
                          <a:solidFill>
                            <a:schemeClr val="tx1"/>
                          </a:solidFill>
                          <a:effectLst/>
                          <a:latin typeface="+mn-lt"/>
                          <a:ea typeface="+mn-ea"/>
                          <a:cs typeface="+mn-cs"/>
                        </a:rPr>
                        <a:t>Questionnaire Adaptation</a:t>
                      </a:r>
                    </a:p>
                  </a:txBody>
                  <a:tcPr marL="68580" marR="68580" marT="0" marB="0" anchor="ctr"/>
                </a:tc>
                <a:tc>
                  <a:txBody>
                    <a:bodyPr/>
                    <a:lstStyle/>
                    <a:p>
                      <a:pPr marL="0" marR="0" algn="l" defTabSz="914400" rtl="0" eaLnBrk="1" latinLnBrk="0" hangingPunct="1">
                        <a:lnSpc>
                          <a:spcPct val="115000"/>
                        </a:lnSpc>
                        <a:spcBef>
                          <a:spcPts val="0"/>
                        </a:spcBef>
                        <a:spcAft>
                          <a:spcPts val="0"/>
                        </a:spcAft>
                      </a:pPr>
                      <a:r>
                        <a:rPr lang="en-US" sz="2800" b="0" kern="1200" dirty="0">
                          <a:solidFill>
                            <a:schemeClr val="tx1"/>
                          </a:solidFill>
                          <a:effectLst/>
                          <a:latin typeface="+mn-lt"/>
                          <a:ea typeface="+mn-ea"/>
                          <a:cs typeface="+mn-cs"/>
                        </a:rPr>
                        <a:t>BDT 5,000</a:t>
                      </a:r>
                    </a:p>
                  </a:txBody>
                  <a:tcPr marL="68580" marR="68580" marT="0" marB="0" anchor="ctr"/>
                </a:tc>
                <a:extLst>
                  <a:ext uri="{0D108BD9-81ED-4DB2-BD59-A6C34878D82A}">
                    <a16:rowId xmlns:a16="http://schemas.microsoft.com/office/drawing/2014/main" xmlns="" val="905086458"/>
                  </a:ext>
                </a:extLst>
              </a:tr>
              <a:tr h="670169">
                <a:tc>
                  <a:txBody>
                    <a:bodyPr/>
                    <a:lstStyle/>
                    <a:p>
                      <a:pPr marL="0" marR="0" algn="l" defTabSz="914400" rtl="0" eaLnBrk="1" latinLnBrk="0" hangingPunct="1">
                        <a:lnSpc>
                          <a:spcPct val="115000"/>
                        </a:lnSpc>
                        <a:spcBef>
                          <a:spcPts val="0"/>
                        </a:spcBef>
                        <a:spcAft>
                          <a:spcPts val="0"/>
                        </a:spcAft>
                      </a:pPr>
                      <a:r>
                        <a:rPr lang="en-US" sz="2800" b="0" kern="1200" dirty="0">
                          <a:solidFill>
                            <a:schemeClr val="tx1"/>
                          </a:solidFill>
                          <a:effectLst/>
                          <a:latin typeface="+mn-lt"/>
                          <a:ea typeface="+mn-ea"/>
                          <a:cs typeface="+mn-cs"/>
                        </a:rPr>
                        <a:t>Printing and Photocopying</a:t>
                      </a:r>
                    </a:p>
                  </a:txBody>
                  <a:tcPr marL="68580" marR="68580" marT="0" marB="0" anchor="ctr"/>
                </a:tc>
                <a:tc>
                  <a:txBody>
                    <a:bodyPr/>
                    <a:lstStyle/>
                    <a:p>
                      <a:pPr marL="0" marR="0" algn="l" defTabSz="914400" rtl="0" eaLnBrk="1" latinLnBrk="0" hangingPunct="1">
                        <a:lnSpc>
                          <a:spcPct val="115000"/>
                        </a:lnSpc>
                        <a:spcBef>
                          <a:spcPts val="0"/>
                        </a:spcBef>
                        <a:spcAft>
                          <a:spcPts val="0"/>
                        </a:spcAft>
                      </a:pPr>
                      <a:r>
                        <a:rPr lang="en-US" sz="2800" b="0" kern="1200" dirty="0">
                          <a:solidFill>
                            <a:schemeClr val="tx1"/>
                          </a:solidFill>
                          <a:effectLst/>
                          <a:latin typeface="+mn-lt"/>
                          <a:ea typeface="+mn-ea"/>
                          <a:cs typeface="+mn-cs"/>
                        </a:rPr>
                        <a:t>BDT 15,000</a:t>
                      </a:r>
                    </a:p>
                  </a:txBody>
                  <a:tcPr marL="68580" marR="68580" marT="0" marB="0" anchor="ctr"/>
                </a:tc>
                <a:extLst>
                  <a:ext uri="{0D108BD9-81ED-4DB2-BD59-A6C34878D82A}">
                    <a16:rowId xmlns:a16="http://schemas.microsoft.com/office/drawing/2014/main" xmlns="" val="3909941875"/>
                  </a:ext>
                </a:extLst>
              </a:tr>
              <a:tr h="438947">
                <a:tc>
                  <a:txBody>
                    <a:bodyPr/>
                    <a:lstStyle/>
                    <a:p>
                      <a:pPr marL="0" marR="0" algn="l" defTabSz="914400" rtl="0" eaLnBrk="1" latinLnBrk="0" hangingPunct="1">
                        <a:lnSpc>
                          <a:spcPct val="115000"/>
                        </a:lnSpc>
                        <a:spcBef>
                          <a:spcPts val="0"/>
                        </a:spcBef>
                        <a:spcAft>
                          <a:spcPts val="0"/>
                        </a:spcAft>
                      </a:pPr>
                      <a:r>
                        <a:rPr lang="en-US" sz="2800" b="0" kern="1200" dirty="0">
                          <a:solidFill>
                            <a:schemeClr val="tx1"/>
                          </a:solidFill>
                          <a:effectLst/>
                          <a:latin typeface="+mn-lt"/>
                          <a:ea typeface="+mn-ea"/>
                          <a:cs typeface="+mn-cs"/>
                        </a:rPr>
                        <a:t>Data Analysis</a:t>
                      </a:r>
                    </a:p>
                  </a:txBody>
                  <a:tcPr marL="68580" marR="68580" marT="0" marB="0" anchor="ctr"/>
                </a:tc>
                <a:tc>
                  <a:txBody>
                    <a:bodyPr/>
                    <a:lstStyle/>
                    <a:p>
                      <a:pPr marL="0" marR="0" algn="l" defTabSz="914400" rtl="0" eaLnBrk="1" latinLnBrk="0" hangingPunct="1">
                        <a:lnSpc>
                          <a:spcPct val="115000"/>
                        </a:lnSpc>
                        <a:spcBef>
                          <a:spcPts val="0"/>
                        </a:spcBef>
                        <a:spcAft>
                          <a:spcPts val="0"/>
                        </a:spcAft>
                      </a:pPr>
                      <a:r>
                        <a:rPr lang="en-US" sz="2800" b="0" kern="1200" dirty="0">
                          <a:solidFill>
                            <a:schemeClr val="tx1"/>
                          </a:solidFill>
                          <a:effectLst/>
                          <a:latin typeface="+mn-lt"/>
                          <a:ea typeface="+mn-ea"/>
                          <a:cs typeface="+mn-cs"/>
                        </a:rPr>
                        <a:t>BDT 10,000</a:t>
                      </a:r>
                    </a:p>
                  </a:txBody>
                  <a:tcPr marL="68580" marR="68580" marT="0" marB="0" anchor="ctr"/>
                </a:tc>
                <a:extLst>
                  <a:ext uri="{0D108BD9-81ED-4DB2-BD59-A6C34878D82A}">
                    <a16:rowId xmlns:a16="http://schemas.microsoft.com/office/drawing/2014/main" xmlns="" val="3221038347"/>
                  </a:ext>
                </a:extLst>
              </a:tr>
              <a:tr h="877894">
                <a:tc>
                  <a:txBody>
                    <a:bodyPr/>
                    <a:lstStyle/>
                    <a:p>
                      <a:pPr marL="0" marR="0" algn="l" defTabSz="914400" rtl="0" eaLnBrk="1" latinLnBrk="0" hangingPunct="1">
                        <a:lnSpc>
                          <a:spcPct val="115000"/>
                        </a:lnSpc>
                        <a:spcBef>
                          <a:spcPts val="0"/>
                        </a:spcBef>
                        <a:spcAft>
                          <a:spcPts val="0"/>
                        </a:spcAft>
                      </a:pPr>
                      <a:r>
                        <a:rPr lang="en-US" sz="2800" b="0" kern="1200" dirty="0">
                          <a:solidFill>
                            <a:schemeClr val="tx1"/>
                          </a:solidFill>
                          <a:effectLst/>
                          <a:latin typeface="+mn-lt"/>
                          <a:ea typeface="+mn-ea"/>
                          <a:cs typeface="+mn-cs"/>
                        </a:rPr>
                        <a:t>Report Preparation and </a:t>
                      </a:r>
                      <a:r>
                        <a:rPr lang="en-US" sz="2800" b="0" kern="1200" dirty="0" smtClean="0">
                          <a:solidFill>
                            <a:schemeClr val="tx1"/>
                          </a:solidFill>
                          <a:effectLst/>
                          <a:latin typeface="+mn-lt"/>
                          <a:ea typeface="+mn-ea"/>
                          <a:cs typeface="+mn-cs"/>
                        </a:rPr>
                        <a:t>Presentation</a:t>
                      </a:r>
                    </a:p>
                  </a:txBody>
                  <a:tcPr marL="68580" marR="68580" marT="0" marB="0" anchor="ctr"/>
                </a:tc>
                <a:tc>
                  <a:txBody>
                    <a:bodyPr/>
                    <a:lstStyle/>
                    <a:p>
                      <a:pPr marL="0" marR="0" algn="l" defTabSz="914400" rtl="0" eaLnBrk="1" latinLnBrk="0" hangingPunct="1">
                        <a:lnSpc>
                          <a:spcPct val="115000"/>
                        </a:lnSpc>
                        <a:spcBef>
                          <a:spcPts val="0"/>
                        </a:spcBef>
                        <a:spcAft>
                          <a:spcPts val="0"/>
                        </a:spcAft>
                      </a:pPr>
                      <a:r>
                        <a:rPr lang="en-US" sz="2800" b="0" kern="1200" dirty="0">
                          <a:solidFill>
                            <a:schemeClr val="tx1"/>
                          </a:solidFill>
                          <a:effectLst/>
                          <a:latin typeface="+mn-lt"/>
                          <a:ea typeface="+mn-ea"/>
                          <a:cs typeface="+mn-cs"/>
                        </a:rPr>
                        <a:t>BDT 10,000</a:t>
                      </a:r>
                    </a:p>
                  </a:txBody>
                  <a:tcPr marL="68580" marR="68580" marT="0" marB="0" anchor="ctr"/>
                </a:tc>
                <a:extLst>
                  <a:ext uri="{0D108BD9-81ED-4DB2-BD59-A6C34878D82A}">
                    <a16:rowId xmlns:a16="http://schemas.microsoft.com/office/drawing/2014/main" xmlns="" val="2852361259"/>
                  </a:ext>
                </a:extLst>
              </a:tr>
              <a:tr h="837712">
                <a:tc>
                  <a:txBody>
                    <a:bodyPr/>
                    <a:lstStyle/>
                    <a:p>
                      <a:pPr marL="0" marR="0">
                        <a:lnSpc>
                          <a:spcPct val="115000"/>
                        </a:lnSpc>
                        <a:spcBef>
                          <a:spcPts val="0"/>
                        </a:spcBef>
                        <a:spcAft>
                          <a:spcPts val="0"/>
                        </a:spcAft>
                      </a:pP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800" b="1" kern="1200" dirty="0" smtClean="0">
                          <a:solidFill>
                            <a:schemeClr val="bg1"/>
                          </a:solidFill>
                          <a:effectLst/>
                          <a:latin typeface="+mn-lt"/>
                          <a:ea typeface="+mn-ea"/>
                          <a:cs typeface="+mn-cs"/>
                        </a:rPr>
                        <a:t>Grand Total = BDT 2,50,000</a:t>
                      </a:r>
                    </a:p>
                    <a:p>
                      <a:pPr marL="0" marR="0" algn="ctr">
                        <a:lnSpc>
                          <a:spcPct val="115000"/>
                        </a:lnSpc>
                        <a:spcBef>
                          <a:spcPts val="0"/>
                        </a:spcBef>
                        <a:spcAft>
                          <a:spcPts val="0"/>
                        </a:spcAft>
                      </a:pPr>
                      <a:endParaRPr lang="en-US" sz="14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604898452"/>
                  </a:ext>
                </a:extLst>
              </a:tr>
            </a:tbl>
          </a:graphicData>
        </a:graphic>
      </p:graphicFrame>
      <p:sp>
        <p:nvSpPr>
          <p:cNvPr id="8" name="Rectangle 7"/>
          <p:cNvSpPr/>
          <p:nvPr/>
        </p:nvSpPr>
        <p:spPr>
          <a:xfrm>
            <a:off x="470261" y="6128929"/>
            <a:ext cx="6696641" cy="584775"/>
          </a:xfrm>
          <a:prstGeom prst="rect">
            <a:avLst/>
          </a:prstGeom>
        </p:spPr>
        <p:txBody>
          <a:bodyPr wrap="none">
            <a:spAutoFit/>
          </a:bodyPr>
          <a:lstStyle/>
          <a:p>
            <a:r>
              <a:rPr lang="en-US" sz="3200" b="1" dirty="0">
                <a:latin typeface="Times New Roman" panose="02020603050405020304" pitchFamily="18" charset="0"/>
                <a:ea typeface="Times New Roman" panose="02020603050405020304" pitchFamily="18" charset="0"/>
              </a:rPr>
              <a:t>Source of funding: </a:t>
            </a:r>
            <a:r>
              <a:rPr lang="en-US" sz="3200" dirty="0">
                <a:latin typeface="Times New Roman" panose="02020603050405020304" pitchFamily="18" charset="0"/>
                <a:ea typeface="Times New Roman" panose="02020603050405020304" pitchFamily="18" charset="0"/>
              </a:rPr>
              <a:t>Researcher himself</a:t>
            </a:r>
            <a:endParaRPr lang="en-US" sz="3200" dirty="0"/>
          </a:p>
        </p:txBody>
      </p:sp>
    </p:spTree>
    <p:extLst>
      <p:ext uri="{BB962C8B-B14F-4D97-AF65-F5344CB8AC3E}">
        <p14:creationId xmlns:p14="http://schemas.microsoft.com/office/powerpoint/2010/main" xmlns="" val="13750099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217" y="-313507"/>
            <a:ext cx="10353761" cy="1685108"/>
          </a:xfrm>
        </p:spPr>
        <p:txBody>
          <a:bodyPr>
            <a:normAutofit/>
          </a:bodyPr>
          <a:lstStyle/>
          <a:p>
            <a:r>
              <a:rPr lang="en-US" sz="4000" cap="none" dirty="0" smtClean="0"/>
              <a:t>Work plan</a:t>
            </a:r>
            <a:endParaRPr lang="en-US" sz="4000" dirty="0"/>
          </a:p>
        </p:txBody>
      </p:sp>
      <p:pic>
        <p:nvPicPr>
          <p:cNvPr id="4" name="Content Placeholder 3"/>
          <p:cNvPicPr>
            <a:picLocks noGrp="1" noChangeAspect="1"/>
          </p:cNvPicPr>
          <p:nvPr>
            <p:ph idx="1"/>
          </p:nvPr>
        </p:nvPicPr>
        <p:blipFill rotWithShape="1">
          <a:blip r:embed="rId2"/>
          <a:srcRect l="24106" t="21061" r="27405" b="8954"/>
          <a:stretch/>
        </p:blipFill>
        <p:spPr>
          <a:xfrm>
            <a:off x="0" y="784884"/>
            <a:ext cx="12192000" cy="6073116"/>
          </a:xfrm>
          <a:prstGeom prst="rect">
            <a:avLst/>
          </a:prstGeom>
        </p:spPr>
      </p:pic>
    </p:spTree>
    <p:extLst>
      <p:ext uri="{BB962C8B-B14F-4D97-AF65-F5344CB8AC3E}">
        <p14:creationId xmlns:p14="http://schemas.microsoft.com/office/powerpoint/2010/main" xmlns="" val="3847831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818" y="-278675"/>
            <a:ext cx="10353761" cy="1326321"/>
          </a:xfrm>
        </p:spPr>
        <p:txBody>
          <a:bodyPr/>
          <a:lstStyle/>
          <a:p>
            <a:pPr algn="ctr"/>
            <a:r>
              <a:rPr lang="en-US" b="1" dirty="0"/>
              <a:t>REFERENCES</a:t>
            </a:r>
          </a:p>
        </p:txBody>
      </p:sp>
      <p:sp>
        <p:nvSpPr>
          <p:cNvPr id="3" name="Content Placeholder 2"/>
          <p:cNvSpPr>
            <a:spLocks noGrp="1"/>
          </p:cNvSpPr>
          <p:nvPr>
            <p:ph idx="1"/>
          </p:nvPr>
        </p:nvSpPr>
        <p:spPr>
          <a:xfrm>
            <a:off x="143691" y="613954"/>
            <a:ext cx="11730446" cy="5980809"/>
          </a:xfrm>
        </p:spPr>
        <p:txBody>
          <a:bodyPr>
            <a:noAutofit/>
          </a:bodyPr>
          <a:lstStyle/>
          <a:p>
            <a:pPr algn="just">
              <a:lnSpc>
                <a:spcPct val="100000"/>
              </a:lnSpc>
            </a:pPr>
            <a:r>
              <a:rPr lang="en-US" sz="2400" dirty="0">
                <a:latin typeface="Times New Roman" panose="02020603050405020304" pitchFamily="18" charset="0"/>
                <a:cs typeface="Times New Roman" panose="02020603050405020304" pitchFamily="18" charset="0"/>
              </a:rPr>
              <a:t>Ahmed MA, </a:t>
            </a:r>
            <a:r>
              <a:rPr lang="en-US" sz="2400" dirty="0" err="1">
                <a:latin typeface="Times New Roman" panose="02020603050405020304" pitchFamily="18" charset="0"/>
                <a:cs typeface="Times New Roman" panose="02020603050405020304" pitchFamily="18" charset="0"/>
              </a:rPr>
              <a:t>Muntingh</a:t>
            </a:r>
            <a:r>
              <a:rPr lang="en-US" sz="2400" dirty="0">
                <a:latin typeface="Times New Roman" panose="02020603050405020304" pitchFamily="18" charset="0"/>
                <a:cs typeface="Times New Roman" panose="02020603050405020304" pitchFamily="18" charset="0"/>
              </a:rPr>
              <a:t> G, </a:t>
            </a:r>
            <a:r>
              <a:rPr lang="en-US" sz="2400" dirty="0" err="1">
                <a:latin typeface="Times New Roman" panose="02020603050405020304" pitchFamily="18" charset="0"/>
                <a:cs typeface="Times New Roman" panose="02020603050405020304" pitchFamily="18" charset="0"/>
              </a:rPr>
              <a:t>Rheeder</a:t>
            </a:r>
            <a:r>
              <a:rPr lang="en-US" sz="2400" dirty="0">
                <a:latin typeface="Times New Roman" panose="02020603050405020304" pitchFamily="18" charset="0"/>
                <a:cs typeface="Times New Roman" panose="02020603050405020304" pitchFamily="18" charset="0"/>
              </a:rPr>
              <a:t> P. Vitamin B12 deficiency in metformin-treated type-2 diabetes patients, prevalence and association with peripheral neuropathy. BMC Pharmacol Toxicol (2016) 17:44. doi:10.1186/ </a:t>
            </a:r>
            <a:r>
              <a:rPr lang="en-US" sz="2400" dirty="0" smtClean="0">
                <a:latin typeface="Times New Roman" panose="02020603050405020304" pitchFamily="18" charset="0"/>
                <a:cs typeface="Times New Roman" panose="02020603050405020304" pitchFamily="18" charset="0"/>
              </a:rPr>
              <a:t>s40360-016-0088-3.</a:t>
            </a: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Albers U, </a:t>
            </a:r>
            <a:r>
              <a:rPr lang="en-US" sz="2400" dirty="0" err="1">
                <a:latin typeface="Times New Roman" panose="02020603050405020304" pitchFamily="18" charset="0"/>
                <a:cs typeface="Times New Roman" panose="02020603050405020304" pitchFamily="18" charset="0"/>
              </a:rPr>
              <a:t>Pedrero-Chamizo</a:t>
            </a:r>
            <a:r>
              <a:rPr lang="en-US" sz="2400" dirty="0">
                <a:latin typeface="Times New Roman" panose="02020603050405020304" pitchFamily="18" charset="0"/>
                <a:cs typeface="Times New Roman" panose="02020603050405020304" pitchFamily="18" charset="0"/>
              </a:rPr>
              <a:t> R, Melendez A, </a:t>
            </a:r>
            <a:r>
              <a:rPr lang="en-US" sz="2400" dirty="0" err="1">
                <a:latin typeface="Times New Roman" panose="02020603050405020304" pitchFamily="18" charset="0"/>
                <a:cs typeface="Times New Roman" panose="02020603050405020304" pitchFamily="18" charset="0"/>
              </a:rPr>
              <a:t>Pietrzik</a:t>
            </a:r>
            <a:r>
              <a:rPr lang="en-US" sz="2400" dirty="0">
                <a:latin typeface="Times New Roman" panose="02020603050405020304" pitchFamily="18" charset="0"/>
                <a:cs typeface="Times New Roman" panose="02020603050405020304" pitchFamily="18" charset="0"/>
              </a:rPr>
              <a:t> K, Castillo MJ, Gonzalez-Gross M 2012.Efficacy of a 28-Day Oral Cyanocobalamin Supplementation on Vitamin B Status in Spanish Institutionalized Elderly. International Journal for Vitamin and Nutrition Research;82(2):104-12</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American Diabetes Association. Clinical Practice Recommendations 2014. Diabetes Care. 2018; 41(</a:t>
            </a:r>
            <a:r>
              <a:rPr lang="en-US" sz="2400" dirty="0" err="1">
                <a:latin typeface="Times New Roman" panose="02020603050405020304" pitchFamily="18" charset="0"/>
                <a:cs typeface="Times New Roman" panose="02020603050405020304" pitchFamily="18" charset="0"/>
              </a:rPr>
              <a:t>Supp</a:t>
            </a:r>
            <a:r>
              <a:rPr lang="en-US" sz="2400" dirty="0">
                <a:latin typeface="Times New Roman" panose="02020603050405020304" pitchFamily="18" charset="0"/>
                <a:cs typeface="Times New Roman" panose="02020603050405020304" pitchFamily="18" charset="0"/>
              </a:rPr>
              <a:t> 105): S113-118.</a:t>
            </a:r>
          </a:p>
          <a:p>
            <a:pPr algn="just">
              <a:lnSpc>
                <a:spcPct val="100000"/>
              </a:lnSpc>
            </a:pPr>
            <a:r>
              <a:rPr lang="en-US" sz="2400" dirty="0">
                <a:latin typeface="Times New Roman" panose="02020603050405020304" pitchFamily="18" charset="0"/>
                <a:cs typeface="Times New Roman" panose="02020603050405020304" pitchFamily="18" charset="0"/>
              </a:rPr>
              <a:t>Bailey CJ, Turner RC. Metformin. N </a:t>
            </a:r>
            <a:r>
              <a:rPr lang="en-US" sz="2400" dirty="0" err="1">
                <a:latin typeface="Times New Roman" panose="02020603050405020304" pitchFamily="18" charset="0"/>
                <a:cs typeface="Times New Roman" panose="02020603050405020304" pitchFamily="18" charset="0"/>
              </a:rPr>
              <a:t>Engl</a:t>
            </a:r>
            <a:r>
              <a:rPr lang="en-US" sz="2400" dirty="0">
                <a:latin typeface="Times New Roman" panose="02020603050405020304" pitchFamily="18" charset="0"/>
                <a:cs typeface="Times New Roman" panose="02020603050405020304" pitchFamily="18" charset="0"/>
              </a:rPr>
              <a:t> J Med 1996; 334: </a:t>
            </a:r>
            <a:r>
              <a:rPr lang="en-US" sz="2400" dirty="0" smtClean="0">
                <a:latin typeface="Times New Roman" panose="02020603050405020304" pitchFamily="18" charset="0"/>
                <a:cs typeface="Times New Roman" panose="02020603050405020304" pitchFamily="18" charset="0"/>
              </a:rPr>
              <a:t>574-579.</a:t>
            </a:r>
          </a:p>
          <a:p>
            <a:pPr algn="just">
              <a:lnSpc>
                <a:spcPct val="100000"/>
              </a:lnSpc>
            </a:pPr>
            <a:r>
              <a:rPr lang="en-US" sz="2400" dirty="0">
                <a:latin typeface="Times New Roman" panose="02020603050405020304" pitchFamily="18" charset="0"/>
                <a:cs typeface="Times New Roman" panose="02020603050405020304" pitchFamily="18" charset="0"/>
              </a:rPr>
              <a:t>Bauman WA, Shaw S, </a:t>
            </a:r>
            <a:r>
              <a:rPr lang="en-US" sz="2400" dirty="0" err="1">
                <a:latin typeface="Times New Roman" panose="02020603050405020304" pitchFamily="18" charset="0"/>
                <a:cs typeface="Times New Roman" panose="02020603050405020304" pitchFamily="18" charset="0"/>
              </a:rPr>
              <a:t>Jayatilleke</a:t>
            </a:r>
            <a:r>
              <a:rPr lang="en-US" sz="2400" dirty="0">
                <a:latin typeface="Times New Roman" panose="02020603050405020304" pitchFamily="18" charset="0"/>
                <a:cs typeface="Times New Roman" panose="02020603050405020304" pitchFamily="18" charset="0"/>
              </a:rPr>
              <a:t> E, et al.: Increased intake of calcium reverses vitamin B12 malabsorption induced by metformin. Diabetes Care. 2000, 23:1227-31. 10.2337/diacare.23.9.1227.</a:t>
            </a:r>
          </a:p>
          <a:p>
            <a:pPr algn="just">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588818" y="1368424"/>
            <a:ext cx="10515600" cy="5226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xmlns="" val="22049816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490492"/>
          </a:xfrm>
        </p:spPr>
        <p:txBody>
          <a:bodyPr>
            <a:normAutofit/>
          </a:bodyPr>
          <a:lstStyle/>
          <a:p>
            <a:pPr algn="r"/>
            <a:r>
              <a:rPr lang="en-US" sz="2400" b="1" cap="none" dirty="0" smtClean="0"/>
              <a:t>References continue…</a:t>
            </a:r>
            <a:endParaRPr lang="en-US" sz="2400" b="1" dirty="0"/>
          </a:p>
        </p:txBody>
      </p:sp>
      <p:sp>
        <p:nvSpPr>
          <p:cNvPr id="3" name="Content Placeholder 2"/>
          <p:cNvSpPr>
            <a:spLocks noGrp="1"/>
          </p:cNvSpPr>
          <p:nvPr>
            <p:ph idx="1"/>
          </p:nvPr>
        </p:nvSpPr>
        <p:spPr>
          <a:xfrm>
            <a:off x="222069" y="535578"/>
            <a:ext cx="11457313" cy="6154782"/>
          </a:xfrm>
        </p:spPr>
        <p:txBody>
          <a:bodyPr>
            <a:noAutofit/>
          </a:bodyPr>
          <a:lstStyle/>
          <a:p>
            <a:pPr algn="just">
              <a:lnSpc>
                <a:spcPct val="100000"/>
              </a:lnSpc>
            </a:pPr>
            <a:r>
              <a:rPr lang="en-US" sz="2400" dirty="0" err="1" smtClean="0">
                <a:latin typeface="Times New Roman" panose="02020603050405020304" pitchFamily="18" charset="0"/>
                <a:cs typeface="Times New Roman" panose="02020603050405020304" pitchFamily="18" charset="0"/>
              </a:rPr>
              <a:t>Bottiglieri</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 </a:t>
            </a:r>
            <a:r>
              <a:rPr lang="en-US" sz="2400" dirty="0" err="1">
                <a:latin typeface="Times New Roman" panose="02020603050405020304" pitchFamily="18" charset="0"/>
                <a:cs typeface="Times New Roman" panose="02020603050405020304" pitchFamily="18" charset="0"/>
              </a:rPr>
              <a:t>Laundy</a:t>
            </a:r>
            <a:r>
              <a:rPr lang="en-US" sz="2400" dirty="0">
                <a:latin typeface="Times New Roman" panose="02020603050405020304" pitchFamily="18" charset="0"/>
                <a:cs typeface="Times New Roman" panose="02020603050405020304" pitchFamily="18" charset="0"/>
              </a:rPr>
              <a:t> M, </a:t>
            </a:r>
            <a:r>
              <a:rPr lang="en-US" sz="2400" dirty="0" err="1">
                <a:latin typeface="Times New Roman" panose="02020603050405020304" pitchFamily="18" charset="0"/>
                <a:cs typeface="Times New Roman" panose="02020603050405020304" pitchFamily="18" charset="0"/>
              </a:rPr>
              <a:t>Crellin</a:t>
            </a:r>
            <a:r>
              <a:rPr lang="en-US" sz="2400" dirty="0">
                <a:latin typeface="Times New Roman" panose="02020603050405020304" pitchFamily="18" charset="0"/>
                <a:cs typeface="Times New Roman" panose="02020603050405020304" pitchFamily="18" charset="0"/>
              </a:rPr>
              <a:t> R, </a:t>
            </a:r>
            <a:r>
              <a:rPr lang="en-US" sz="2400" dirty="0" err="1">
                <a:latin typeface="Times New Roman" panose="02020603050405020304" pitchFamily="18" charset="0"/>
                <a:cs typeface="Times New Roman" panose="02020603050405020304" pitchFamily="18" charset="0"/>
              </a:rPr>
              <a:t>Toone</a:t>
            </a:r>
            <a:r>
              <a:rPr lang="en-US" sz="2400" dirty="0">
                <a:latin typeface="Times New Roman" panose="02020603050405020304" pitchFamily="18" charset="0"/>
                <a:cs typeface="Times New Roman" panose="02020603050405020304" pitchFamily="18" charset="0"/>
              </a:rPr>
              <a:t> BK, Carney MWP, Reynolds EH. Homocysteine, folate, methylation, and monoamine metabolism in depression. J </a:t>
            </a:r>
            <a:r>
              <a:rPr lang="en-US" sz="2400" dirty="0" err="1">
                <a:latin typeface="Times New Roman" panose="02020603050405020304" pitchFamily="18" charset="0"/>
                <a:cs typeface="Times New Roman" panose="02020603050405020304" pitchFamily="18" charset="0"/>
              </a:rPr>
              <a:t>Neurol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Neurosurg</a:t>
            </a:r>
            <a:r>
              <a:rPr lang="en-US" sz="2400" dirty="0">
                <a:latin typeface="Times New Roman" panose="02020603050405020304" pitchFamily="18" charset="0"/>
                <a:cs typeface="Times New Roman" panose="02020603050405020304" pitchFamily="18" charset="0"/>
              </a:rPr>
              <a:t> Psychiatry. 2000; 69:228-32.</a:t>
            </a:r>
          </a:p>
          <a:p>
            <a:pPr algn="just">
              <a:lnSpc>
                <a:spcPct val="100000"/>
              </a:lnSpc>
            </a:pPr>
            <a:r>
              <a:rPr lang="en-US" sz="2400" dirty="0" err="1">
                <a:latin typeface="Times New Roman" panose="02020603050405020304" pitchFamily="18" charset="0"/>
                <a:cs typeface="Times New Roman" panose="02020603050405020304" pitchFamily="18" charset="0"/>
              </a:rPr>
              <a:t>Bouchoucha</a:t>
            </a:r>
            <a:r>
              <a:rPr lang="en-US" sz="2400" dirty="0">
                <a:latin typeface="Times New Roman" panose="02020603050405020304" pitchFamily="18" charset="0"/>
                <a:cs typeface="Times New Roman" panose="02020603050405020304" pitchFamily="18" charset="0"/>
              </a:rPr>
              <a:t> M, </a:t>
            </a:r>
            <a:r>
              <a:rPr lang="en-US" sz="2400" dirty="0" err="1">
                <a:latin typeface="Times New Roman" panose="02020603050405020304" pitchFamily="18" charset="0"/>
                <a:cs typeface="Times New Roman" panose="02020603050405020304" pitchFamily="18" charset="0"/>
              </a:rPr>
              <a:t>Uzzan</a:t>
            </a:r>
            <a:r>
              <a:rPr lang="en-US" sz="2400" dirty="0">
                <a:latin typeface="Times New Roman" panose="02020603050405020304" pitchFamily="18" charset="0"/>
                <a:cs typeface="Times New Roman" panose="02020603050405020304" pitchFamily="18" charset="0"/>
              </a:rPr>
              <a:t> B, Cohen R. Metformin and </a:t>
            </a:r>
            <a:r>
              <a:rPr lang="en-US" sz="2400" dirty="0" err="1">
                <a:latin typeface="Times New Roman" panose="02020603050405020304" pitchFamily="18" charset="0"/>
                <a:cs typeface="Times New Roman" panose="02020603050405020304" pitchFamily="18" charset="0"/>
              </a:rPr>
              <a:t>digestivedisorders</a:t>
            </a:r>
            <a:r>
              <a:rPr lang="en-US" sz="2400" dirty="0">
                <a:latin typeface="Times New Roman" panose="02020603050405020304" pitchFamily="18" charset="0"/>
                <a:cs typeface="Times New Roman" panose="02020603050405020304" pitchFamily="18" charset="0"/>
              </a:rPr>
              <a:t>. Diabetes </a:t>
            </a:r>
            <a:r>
              <a:rPr lang="en-US" sz="2400" dirty="0" err="1">
                <a:latin typeface="Times New Roman" panose="02020603050405020304" pitchFamily="18" charset="0"/>
                <a:cs typeface="Times New Roman" panose="02020603050405020304" pitchFamily="18" charset="0"/>
              </a:rPr>
              <a:t>Metab</a:t>
            </a:r>
            <a:r>
              <a:rPr lang="en-US" sz="2400" dirty="0">
                <a:latin typeface="Times New Roman" panose="02020603050405020304" pitchFamily="18" charset="0"/>
                <a:cs typeface="Times New Roman" panose="02020603050405020304" pitchFamily="18" charset="0"/>
              </a:rPr>
              <a:t> 2011;37:90–6.</a:t>
            </a:r>
          </a:p>
          <a:p>
            <a:pPr algn="just">
              <a:lnSpc>
                <a:spcPct val="100000"/>
              </a:lnSpc>
            </a:pPr>
            <a:r>
              <a:rPr lang="en-US" sz="2400" dirty="0" err="1">
                <a:latin typeface="Times New Roman" panose="02020603050405020304" pitchFamily="18" charset="0"/>
                <a:cs typeface="Times New Roman" panose="02020603050405020304" pitchFamily="18" charset="0"/>
              </a:rPr>
              <a:t>Briani</a:t>
            </a:r>
            <a:r>
              <a:rPr lang="en-US" sz="2400" dirty="0">
                <a:latin typeface="Times New Roman" panose="02020603050405020304" pitchFamily="18" charset="0"/>
                <a:cs typeface="Times New Roman" panose="02020603050405020304" pitchFamily="18" charset="0"/>
              </a:rPr>
              <a:t> C, Torre CD, </a:t>
            </a:r>
            <a:r>
              <a:rPr lang="en-US" sz="2400" dirty="0" err="1">
                <a:latin typeface="Times New Roman" panose="02020603050405020304" pitchFamily="18" charset="0"/>
                <a:cs typeface="Times New Roman" panose="02020603050405020304" pitchFamily="18" charset="0"/>
              </a:rPr>
              <a:t>Citton</a:t>
            </a:r>
            <a:r>
              <a:rPr lang="en-US" sz="2400" dirty="0">
                <a:latin typeface="Times New Roman" panose="02020603050405020304" pitchFamily="18" charset="0"/>
                <a:cs typeface="Times New Roman" panose="02020603050405020304" pitchFamily="18" charset="0"/>
              </a:rPr>
              <a:t> V, et al.: Cobalamin Deficiency: Clinical picture and radiological findings. Nutrients. 2013, 5:4521–39. 10.3390/nu5114521</a:t>
            </a:r>
            <a:r>
              <a:rPr lang="en-US" sz="2400" dirty="0" smtClean="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Carmel R, Green R, Rosenblatt DS, Watkins D. Update on cobalamin, folate, and homocysteine. Hematology Am. Soc. </a:t>
            </a:r>
            <a:r>
              <a:rPr lang="en-US" sz="2400" dirty="0" err="1">
                <a:latin typeface="Times New Roman" panose="02020603050405020304" pitchFamily="18" charset="0"/>
                <a:cs typeface="Times New Roman" panose="02020603050405020304" pitchFamily="18" charset="0"/>
              </a:rPr>
              <a:t>Hematol</a:t>
            </a:r>
            <a:r>
              <a:rPr lang="en-US" sz="2400" dirty="0">
                <a:latin typeface="Times New Roman" panose="02020603050405020304" pitchFamily="18" charset="0"/>
                <a:cs typeface="Times New Roman" panose="02020603050405020304" pitchFamily="18" charset="0"/>
              </a:rPr>
              <a:t>. Educ. Program 2003. 2003;  62-81. </a:t>
            </a:r>
          </a:p>
          <a:p>
            <a:pPr algn="just">
              <a:lnSpc>
                <a:spcPct val="100000"/>
              </a:lnSpc>
            </a:pPr>
            <a:r>
              <a:rPr lang="en-US" sz="2400" dirty="0">
                <a:latin typeface="Times New Roman" panose="02020603050405020304" pitchFamily="18" charset="0"/>
                <a:cs typeface="Times New Roman" panose="02020603050405020304" pitchFamily="18" charset="0"/>
              </a:rPr>
              <a:t>Centers for Disease Control and Prevention. National diabetes fact sheet: national estimates and general information on diabetes and prediabetes in the United States, 2011. Atlanta, GA: U.S. Department of Health and Human Services, Centers for Disease Control and Prevention; 2011.</a:t>
            </a:r>
          </a:p>
          <a:p>
            <a:pPr algn="just">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588818" y="1368424"/>
            <a:ext cx="10515600" cy="5226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xmlns="" val="18248326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490492"/>
          </a:xfrm>
        </p:spPr>
        <p:txBody>
          <a:bodyPr>
            <a:normAutofit/>
          </a:bodyPr>
          <a:lstStyle/>
          <a:p>
            <a:pPr algn="r"/>
            <a:r>
              <a:rPr lang="en-US" sz="2400" b="1" cap="none" dirty="0" smtClean="0"/>
              <a:t>References continue…</a:t>
            </a:r>
            <a:endParaRPr lang="en-US" sz="2400" b="1" dirty="0"/>
          </a:p>
        </p:txBody>
      </p:sp>
      <p:sp>
        <p:nvSpPr>
          <p:cNvPr id="3" name="Content Placeholder 2"/>
          <p:cNvSpPr>
            <a:spLocks noGrp="1"/>
          </p:cNvSpPr>
          <p:nvPr>
            <p:ph idx="1"/>
          </p:nvPr>
        </p:nvSpPr>
        <p:spPr>
          <a:xfrm>
            <a:off x="222069" y="535578"/>
            <a:ext cx="11457313" cy="6154782"/>
          </a:xfrm>
        </p:spPr>
        <p:txBody>
          <a:bodyPr>
            <a:noAutofit/>
          </a:bodyPr>
          <a:lstStyle/>
          <a:p>
            <a:pPr algn="just">
              <a:lnSpc>
                <a:spcPct val="100000"/>
              </a:lnSpc>
            </a:pPr>
            <a:r>
              <a:rPr lang="en-US" sz="2400" smtClean="0">
                <a:latin typeface="Times New Roman" panose="02020603050405020304" pitchFamily="18" charset="0"/>
                <a:cs typeface="Times New Roman" panose="02020603050405020304" pitchFamily="18" charset="0"/>
              </a:rPr>
              <a:t>Chapman LE, Darling AL, Brown JE. Association between metformin and vitamin B12 deficiency in patients with type 2 diabetes: a systematic review and meta-analysis. Diabetes Metab (2016) 42:316–27. doi:10.1016/j. diabet.2016.03.008</a:t>
            </a:r>
          </a:p>
          <a:p>
            <a:pPr algn="just">
              <a:lnSpc>
                <a:spcPct val="100000"/>
              </a:lnSpc>
            </a:pPr>
            <a:r>
              <a:rPr lang="en-US" sz="2400" smtClean="0">
                <a:latin typeface="Times New Roman" panose="02020603050405020304" pitchFamily="18" charset="0"/>
                <a:cs typeface="Times New Roman" panose="02020603050405020304" pitchFamily="18" charset="0"/>
              </a:rPr>
              <a:t>Collier </a:t>
            </a:r>
            <a:r>
              <a:rPr lang="en-US" sz="2400" dirty="0">
                <a:latin typeface="Times New Roman" panose="02020603050405020304" pitchFamily="18" charset="0"/>
                <a:cs typeface="Times New Roman" panose="02020603050405020304" pitchFamily="18" charset="0"/>
              </a:rPr>
              <a:t>CA, Bruce CR, Smith AC, </a:t>
            </a:r>
            <a:r>
              <a:rPr lang="en-US" sz="2400" dirty="0" err="1">
                <a:latin typeface="Times New Roman" panose="02020603050405020304" pitchFamily="18" charset="0"/>
                <a:cs typeface="Times New Roman" panose="02020603050405020304" pitchFamily="18" charset="0"/>
              </a:rPr>
              <a:t>Lopaschuk</a:t>
            </a:r>
            <a:r>
              <a:rPr lang="en-US" sz="2400" dirty="0">
                <a:latin typeface="Times New Roman" panose="02020603050405020304" pitchFamily="18" charset="0"/>
                <a:cs typeface="Times New Roman" panose="02020603050405020304" pitchFamily="18" charset="0"/>
              </a:rPr>
              <a:t> G, </a:t>
            </a:r>
            <a:r>
              <a:rPr lang="en-US" sz="2400" dirty="0" err="1">
                <a:latin typeface="Times New Roman" panose="02020603050405020304" pitchFamily="18" charset="0"/>
                <a:cs typeface="Times New Roman" panose="02020603050405020304" pitchFamily="18" charset="0"/>
              </a:rPr>
              <a:t>Dyck</a:t>
            </a:r>
            <a:r>
              <a:rPr lang="en-US" sz="2400" dirty="0">
                <a:latin typeface="Times New Roman" panose="02020603050405020304" pitchFamily="18" charset="0"/>
                <a:cs typeface="Times New Roman" panose="02020603050405020304" pitchFamily="18" charset="0"/>
              </a:rPr>
              <a:t> DJ. Metformin counters the insulin-induced suppression </a:t>
            </a:r>
            <a:r>
              <a:rPr lang="en-US" sz="2400" dirty="0" err="1">
                <a:latin typeface="Times New Roman" panose="02020603050405020304" pitchFamily="18" charset="0"/>
                <a:cs typeface="Times New Roman" panose="02020603050405020304" pitchFamily="18" charset="0"/>
              </a:rPr>
              <a:t>offatty</a:t>
            </a:r>
            <a:r>
              <a:rPr lang="en-US" sz="2400" dirty="0">
                <a:latin typeface="Times New Roman" panose="02020603050405020304" pitchFamily="18" charset="0"/>
                <a:cs typeface="Times New Roman" panose="02020603050405020304" pitchFamily="18" charset="0"/>
              </a:rPr>
              <a:t> acid oxidation and stimulation of triacylglycerol </a:t>
            </a:r>
            <a:r>
              <a:rPr lang="en-US" sz="2400" dirty="0" err="1">
                <a:latin typeface="Times New Roman" panose="02020603050405020304" pitchFamily="18" charset="0"/>
                <a:cs typeface="Times New Roman" panose="02020603050405020304" pitchFamily="18" charset="0"/>
              </a:rPr>
              <a:t>lstorage</a:t>
            </a:r>
            <a:r>
              <a:rPr lang="en-US" sz="2400" dirty="0">
                <a:latin typeface="Times New Roman" panose="02020603050405020304" pitchFamily="18" charset="0"/>
                <a:cs typeface="Times New Roman" panose="02020603050405020304" pitchFamily="18" charset="0"/>
              </a:rPr>
              <a:t> in rodent skeletal muscle. Am J </a:t>
            </a:r>
            <a:r>
              <a:rPr lang="en-US" sz="2400" dirty="0" err="1">
                <a:latin typeface="Times New Roman" panose="02020603050405020304" pitchFamily="18" charset="0"/>
                <a:cs typeface="Times New Roman" panose="02020603050405020304" pitchFamily="18" charset="0"/>
              </a:rPr>
              <a:t>Physiol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Endocrinol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Metab</a:t>
            </a:r>
            <a:r>
              <a:rPr lang="en-US" sz="2400" dirty="0">
                <a:latin typeface="Times New Roman" panose="02020603050405020304" pitchFamily="18" charset="0"/>
                <a:cs typeface="Times New Roman" panose="02020603050405020304" pitchFamily="18" charset="0"/>
              </a:rPr>
              <a:t> 2006;291:E182–9</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algn="just">
              <a:lnSpc>
                <a:spcPct val="100000"/>
              </a:lnSpc>
            </a:pPr>
            <a:r>
              <a:rPr lang="en-US" sz="2400" dirty="0" err="1">
                <a:latin typeface="Times New Roman" panose="02020603050405020304" pitchFamily="18" charset="0"/>
                <a:cs typeface="Times New Roman" panose="02020603050405020304" pitchFamily="18" charset="0"/>
              </a:rPr>
              <a:t>Damiao</a:t>
            </a:r>
            <a:r>
              <a:rPr lang="en-US" sz="2400" dirty="0">
                <a:latin typeface="Times New Roman" panose="02020603050405020304" pitchFamily="18" charset="0"/>
                <a:cs typeface="Times New Roman" panose="02020603050405020304" pitchFamily="18" charset="0"/>
              </a:rPr>
              <a:t> CP, Rodrigues AO, </a:t>
            </a:r>
            <a:r>
              <a:rPr lang="en-US" sz="2400" dirty="0" err="1">
                <a:latin typeface="Times New Roman" panose="02020603050405020304" pitchFamily="18" charset="0"/>
                <a:cs typeface="Times New Roman" panose="02020603050405020304" pitchFamily="18" charset="0"/>
              </a:rPr>
              <a:t>Pinheiro</a:t>
            </a:r>
            <a:r>
              <a:rPr lang="en-US" sz="2400" dirty="0">
                <a:latin typeface="Times New Roman" panose="02020603050405020304" pitchFamily="18" charset="0"/>
                <a:cs typeface="Times New Roman" panose="02020603050405020304" pitchFamily="18" charset="0"/>
              </a:rPr>
              <a:t> MF, Cruz RAF, Cardoso GP, </a:t>
            </a:r>
            <a:r>
              <a:rPr lang="en-US" sz="2400" dirty="0" err="1">
                <a:latin typeface="Times New Roman" panose="02020603050405020304" pitchFamily="18" charset="0"/>
                <a:cs typeface="Times New Roman" panose="02020603050405020304" pitchFamily="18" charset="0"/>
              </a:rPr>
              <a:t>Taboada</a:t>
            </a:r>
            <a:r>
              <a:rPr lang="en-US" sz="2400" dirty="0">
                <a:latin typeface="Times New Roman" panose="02020603050405020304" pitchFamily="18" charset="0"/>
                <a:cs typeface="Times New Roman" panose="02020603050405020304" pitchFamily="18" charset="0"/>
              </a:rPr>
              <a:t> GF, et al. Prevalence of vitamin B12 deficiency in type 2 diabetic patients using metformin: a cross-sectional study. Sao Paulo Med J (2016) 134:473–9. </a:t>
            </a:r>
            <a:r>
              <a:rPr lang="en-US" sz="2400" dirty="0" smtClean="0">
                <a:latin typeface="Times New Roman" panose="02020603050405020304" pitchFamily="18" charset="0"/>
                <a:cs typeface="Times New Roman" panose="02020603050405020304" pitchFamily="18" charset="0"/>
              </a:rPr>
              <a:t>doi:10.1590/1516-3180.2015.01382111</a:t>
            </a:r>
          </a:p>
          <a:p>
            <a:pPr algn="just">
              <a:lnSpc>
                <a:spcPct val="100000"/>
              </a:lnSpc>
            </a:pPr>
            <a:r>
              <a:rPr lang="en-US" sz="2400" dirty="0" err="1">
                <a:latin typeface="Times New Roman" panose="02020603050405020304" pitchFamily="18" charset="0"/>
                <a:cs typeface="Times New Roman" panose="02020603050405020304" pitchFamily="18" charset="0"/>
              </a:rPr>
              <a:t>deJager</a:t>
            </a:r>
            <a:r>
              <a:rPr lang="en-US" sz="2400" dirty="0">
                <a:latin typeface="Times New Roman" panose="02020603050405020304" pitchFamily="18" charset="0"/>
                <a:cs typeface="Times New Roman" panose="02020603050405020304" pitchFamily="18" charset="0"/>
              </a:rPr>
              <a:t> J, </a:t>
            </a:r>
            <a:r>
              <a:rPr lang="en-US" sz="2400" dirty="0" err="1">
                <a:latin typeface="Times New Roman" panose="02020603050405020304" pitchFamily="18" charset="0"/>
                <a:cs typeface="Times New Roman" panose="02020603050405020304" pitchFamily="18" charset="0"/>
              </a:rPr>
              <a:t>Kooy</a:t>
            </a:r>
            <a:r>
              <a:rPr lang="en-US" sz="2400" dirty="0">
                <a:latin typeface="Times New Roman" panose="02020603050405020304" pitchFamily="18" charset="0"/>
                <a:cs typeface="Times New Roman" panose="02020603050405020304" pitchFamily="18" charset="0"/>
              </a:rPr>
              <a:t> A, </a:t>
            </a:r>
            <a:r>
              <a:rPr lang="en-US" sz="2400" dirty="0" err="1">
                <a:latin typeface="Times New Roman" panose="02020603050405020304" pitchFamily="18" charset="0"/>
                <a:cs typeface="Times New Roman" panose="02020603050405020304" pitchFamily="18" charset="0"/>
              </a:rPr>
              <a:t>Lehert</a:t>
            </a:r>
            <a:r>
              <a:rPr lang="en-US" sz="2400" dirty="0">
                <a:latin typeface="Times New Roman" panose="02020603050405020304" pitchFamily="18" charset="0"/>
                <a:cs typeface="Times New Roman" panose="02020603050405020304" pitchFamily="18" charset="0"/>
              </a:rPr>
              <a:t> P, </a:t>
            </a:r>
            <a:r>
              <a:rPr lang="en-US" sz="2400" dirty="0" err="1">
                <a:latin typeface="Times New Roman" panose="02020603050405020304" pitchFamily="18" charset="0"/>
                <a:cs typeface="Times New Roman" panose="02020603050405020304" pitchFamily="18" charset="0"/>
              </a:rPr>
              <a:t>Wulffele</a:t>
            </a:r>
            <a:r>
              <a:rPr lang="en-US" sz="2400" dirty="0">
                <a:latin typeface="Times New Roman" panose="02020603050405020304" pitchFamily="18" charset="0"/>
                <a:cs typeface="Times New Roman" panose="02020603050405020304" pitchFamily="18" charset="0"/>
              </a:rPr>
              <a:t>´ MG, van der </a:t>
            </a:r>
            <a:r>
              <a:rPr lang="en-US" sz="2400" dirty="0" err="1">
                <a:latin typeface="Times New Roman" panose="02020603050405020304" pitchFamily="18" charset="0"/>
                <a:cs typeface="Times New Roman" panose="02020603050405020304" pitchFamily="18" charset="0"/>
              </a:rPr>
              <a:t>Kolk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J,Bets</a:t>
            </a:r>
            <a:r>
              <a:rPr lang="en-US" sz="2400" dirty="0">
                <a:latin typeface="Times New Roman" panose="02020603050405020304" pitchFamily="18" charset="0"/>
                <a:cs typeface="Times New Roman" panose="02020603050405020304" pitchFamily="18" charset="0"/>
              </a:rPr>
              <a:t> D, et al. Long term treatment with metformin inpatients with type 2 diabetes and risk of vitamin B-12 deficiency: </a:t>
            </a:r>
            <a:r>
              <a:rPr lang="en-US" sz="2400" dirty="0" err="1">
                <a:latin typeface="Times New Roman" panose="02020603050405020304" pitchFamily="18" charset="0"/>
                <a:cs typeface="Times New Roman" panose="02020603050405020304" pitchFamily="18" charset="0"/>
              </a:rPr>
              <a:t>randomised</a:t>
            </a:r>
            <a:r>
              <a:rPr lang="en-US" sz="2400" dirty="0">
                <a:latin typeface="Times New Roman" panose="02020603050405020304" pitchFamily="18" charset="0"/>
                <a:cs typeface="Times New Roman" panose="02020603050405020304" pitchFamily="18" charset="0"/>
              </a:rPr>
              <a:t> placebo controlled trial. BMJ2010;340:c2181.</a:t>
            </a:r>
          </a:p>
          <a:p>
            <a:pPr algn="just">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588818" y="1368424"/>
            <a:ext cx="10515600" cy="5226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xmlns="" val="26514614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139" y="51990"/>
            <a:ext cx="10353761" cy="575027"/>
          </a:xfrm>
        </p:spPr>
        <p:txBody>
          <a:bodyPr>
            <a:normAutofit/>
          </a:bodyPr>
          <a:lstStyle/>
          <a:p>
            <a:pPr algn="r"/>
            <a:r>
              <a:rPr lang="en-US" sz="2400" b="1" cap="none" dirty="0" smtClean="0"/>
              <a:t>References continue…</a:t>
            </a:r>
            <a:endParaRPr lang="en-US" sz="2400" b="1" dirty="0"/>
          </a:p>
        </p:txBody>
      </p:sp>
      <p:sp>
        <p:nvSpPr>
          <p:cNvPr id="3" name="Content Placeholder 2"/>
          <p:cNvSpPr>
            <a:spLocks noGrp="1"/>
          </p:cNvSpPr>
          <p:nvPr>
            <p:ph idx="1"/>
          </p:nvPr>
        </p:nvSpPr>
        <p:spPr>
          <a:xfrm>
            <a:off x="209006" y="522514"/>
            <a:ext cx="11874137" cy="5965569"/>
          </a:xfrm>
        </p:spPr>
        <p:txBody>
          <a:bodyPr>
            <a:noAutofit/>
          </a:bodyPr>
          <a:lstStyle/>
          <a:p>
            <a:pPr algn="just">
              <a:lnSpc>
                <a:spcPct val="100000"/>
              </a:lnSpc>
            </a:pPr>
            <a:r>
              <a:rPr lang="en-US" sz="2400" dirty="0" smtClean="0">
                <a:latin typeface="Times New Roman" panose="02020603050405020304" pitchFamily="18" charset="0"/>
                <a:cs typeface="Times New Roman" panose="02020603050405020304" pitchFamily="18" charset="0"/>
              </a:rPr>
              <a:t>Dominguez </a:t>
            </a:r>
            <a:r>
              <a:rPr lang="en-US" sz="2400" dirty="0">
                <a:latin typeface="Times New Roman" panose="02020603050405020304" pitchFamily="18" charset="0"/>
                <a:cs typeface="Times New Roman" panose="02020603050405020304" pitchFamily="18" charset="0"/>
              </a:rPr>
              <a:t>JC, Ng AR, Damian LF. A prospective, open label, 24-week trial of </a:t>
            </a:r>
            <a:r>
              <a:rPr lang="en-US" sz="2400" dirty="0" err="1">
                <a:latin typeface="Times New Roman" panose="02020603050405020304" pitchFamily="18" charset="0"/>
                <a:cs typeface="Times New Roman" panose="02020603050405020304" pitchFamily="18" charset="0"/>
              </a:rPr>
              <a:t>methylcobalamin</a:t>
            </a:r>
            <a:r>
              <a:rPr lang="en-US" sz="2400" dirty="0">
                <a:latin typeface="Times New Roman" panose="02020603050405020304" pitchFamily="18" charset="0"/>
                <a:cs typeface="Times New Roman" panose="02020603050405020304" pitchFamily="18" charset="0"/>
              </a:rPr>
              <a:t> in the treatment of diabetic polyneuropathy. Journal of Diabetes Mellitus. 2012; 2:408-12.</a:t>
            </a:r>
          </a:p>
          <a:p>
            <a:pPr algn="just">
              <a:lnSpc>
                <a:spcPct val="100000"/>
              </a:lnSpc>
            </a:pPr>
            <a:r>
              <a:rPr lang="en-US" sz="2400" dirty="0" err="1">
                <a:latin typeface="Times New Roman" panose="02020603050405020304" pitchFamily="18" charset="0"/>
                <a:cs typeface="Times New Roman" panose="02020603050405020304" pitchFamily="18" charset="0"/>
              </a:rPr>
              <a:t>Dujic</a:t>
            </a:r>
            <a:r>
              <a:rPr lang="en-US" sz="2400" dirty="0">
                <a:latin typeface="Times New Roman" panose="02020603050405020304" pitchFamily="18" charset="0"/>
                <a:cs typeface="Times New Roman" panose="02020603050405020304" pitchFamily="18" charset="0"/>
              </a:rPr>
              <a:t> T, Zhou K, Donnelly LA, </a:t>
            </a:r>
            <a:r>
              <a:rPr lang="en-US" sz="2400" dirty="0" err="1">
                <a:latin typeface="Times New Roman" panose="02020603050405020304" pitchFamily="18" charset="0"/>
                <a:cs typeface="Times New Roman" panose="02020603050405020304" pitchFamily="18" charset="0"/>
              </a:rPr>
              <a:t>Tavendale</a:t>
            </a:r>
            <a:r>
              <a:rPr lang="en-US" sz="2400" dirty="0">
                <a:latin typeface="Times New Roman" panose="02020603050405020304" pitchFamily="18" charset="0"/>
                <a:cs typeface="Times New Roman" panose="02020603050405020304" pitchFamily="18" charset="0"/>
              </a:rPr>
              <a:t> R, Palmer CN, Pearson ER. Association of organic cation transporter 1 with intolerance to metformin in type 2 diabetes: a </a:t>
            </a:r>
            <a:r>
              <a:rPr lang="en-US" sz="2400" dirty="0" err="1">
                <a:latin typeface="Times New Roman" panose="02020603050405020304" pitchFamily="18" charset="0"/>
                <a:cs typeface="Times New Roman" panose="02020603050405020304" pitchFamily="18" charset="0"/>
              </a:rPr>
              <a:t>GoDARTS</a:t>
            </a:r>
            <a:r>
              <a:rPr lang="en-US" sz="2400" dirty="0">
                <a:latin typeface="Times New Roman" panose="02020603050405020304" pitchFamily="18" charset="0"/>
                <a:cs typeface="Times New Roman" panose="02020603050405020304" pitchFamily="18" charset="0"/>
              </a:rPr>
              <a:t> study. Diabetes 2015; 64: 1786-1793</a:t>
            </a:r>
            <a:r>
              <a:rPr lang="en-US" sz="2400" dirty="0" smtClean="0">
                <a:latin typeface="Times New Roman" panose="02020603050405020304" pitchFamily="18" charset="0"/>
                <a:cs typeface="Times New Roman" panose="02020603050405020304" pitchFamily="18" charset="0"/>
              </a:rPr>
              <a:t>.</a:t>
            </a:r>
          </a:p>
          <a:p>
            <a:pPr algn="just">
              <a:lnSpc>
                <a:spcPct val="100000"/>
              </a:lnSpc>
            </a:pPr>
            <a:r>
              <a:rPr lang="en-US" sz="2400" dirty="0" err="1" smtClean="0">
                <a:latin typeface="Times New Roman" panose="02020603050405020304" pitchFamily="18" charset="0"/>
                <a:cs typeface="Times New Roman" panose="02020603050405020304" pitchFamily="18" charset="0"/>
              </a:rPr>
              <a:t>Ebesunun</a:t>
            </a:r>
            <a:r>
              <a:rPr lang="en-US" sz="2400" dirty="0" smtClean="0">
                <a:latin typeface="Times New Roman" panose="02020603050405020304" pitchFamily="18" charset="0"/>
                <a:cs typeface="Times New Roman" panose="02020603050405020304" pitchFamily="18" charset="0"/>
              </a:rPr>
              <a:t>, Maria O, </a:t>
            </a:r>
            <a:r>
              <a:rPr lang="en-US" sz="2400" dirty="0" err="1" smtClean="0">
                <a:latin typeface="Times New Roman" panose="02020603050405020304" pitchFamily="18" charset="0"/>
                <a:cs typeface="Times New Roman" panose="02020603050405020304" pitchFamily="18" charset="0"/>
              </a:rPr>
              <a:t>Adetunji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Kehinde</a:t>
            </a:r>
            <a:r>
              <a:rPr lang="en-US" sz="2400" dirty="0" smtClean="0">
                <a:latin typeface="Times New Roman" panose="02020603050405020304" pitchFamily="18" charset="0"/>
                <a:cs typeface="Times New Roman" panose="02020603050405020304" pitchFamily="18" charset="0"/>
              </a:rPr>
              <a:t> J, </a:t>
            </a:r>
            <a:r>
              <a:rPr lang="en-US" sz="2400" dirty="0" err="1" smtClean="0">
                <a:latin typeface="Times New Roman" panose="02020603050405020304" pitchFamily="18" charset="0"/>
                <a:cs typeface="Times New Roman" panose="02020603050405020304" pitchFamily="18" charset="0"/>
              </a:rPr>
              <a:t>Obajobi</a:t>
            </a:r>
            <a:r>
              <a:rPr lang="en-US" sz="2400" dirty="0" smtClean="0">
                <a:latin typeface="Times New Roman" panose="02020603050405020304" pitchFamily="18" charset="0"/>
                <a:cs typeface="Times New Roman" panose="02020603050405020304" pitchFamily="18" charset="0"/>
              </a:rPr>
              <a:t>, Esther O. Evaluation of Essential Fatty Acids, Folic Acid And Vitamin B12 in Type 2 Diabetes Mellitus. New York Science Journal. 2012; 5:56-64.</a:t>
            </a:r>
          </a:p>
          <a:p>
            <a:pPr marL="228600" lvl="2" algn="just">
              <a:lnSpc>
                <a:spcPct val="100000"/>
              </a:lnSpc>
              <a:spcBef>
                <a:spcPts val="1000"/>
              </a:spcBef>
            </a:pPr>
            <a:r>
              <a:rPr lang="en-US" sz="2400" dirty="0" err="1" smtClean="0">
                <a:effectLst/>
                <a:latin typeface="Times New Roman" panose="02020603050405020304" pitchFamily="18" charset="0"/>
                <a:cs typeface="Times New Roman" panose="02020603050405020304" pitchFamily="18" charset="0"/>
              </a:rPr>
              <a:t>Ferroni</a:t>
            </a:r>
            <a:r>
              <a:rPr lang="en-US" sz="2400" dirty="0" smtClean="0">
                <a:effectLst/>
                <a:latin typeface="Times New Roman" panose="02020603050405020304" pitchFamily="18" charset="0"/>
                <a:cs typeface="Times New Roman" panose="02020603050405020304" pitchFamily="18" charset="0"/>
              </a:rPr>
              <a:t> P, </a:t>
            </a:r>
            <a:r>
              <a:rPr lang="en-US" sz="2400" dirty="0" err="1" smtClean="0">
                <a:effectLst/>
                <a:latin typeface="Times New Roman" panose="02020603050405020304" pitchFamily="18" charset="0"/>
                <a:cs typeface="Times New Roman" panose="02020603050405020304" pitchFamily="18" charset="0"/>
              </a:rPr>
              <a:t>Basili</a:t>
            </a:r>
            <a:r>
              <a:rPr lang="en-US" sz="2400" dirty="0" smtClean="0">
                <a:effectLst/>
                <a:latin typeface="Times New Roman" panose="02020603050405020304" pitchFamily="18" charset="0"/>
                <a:cs typeface="Times New Roman" panose="02020603050405020304" pitchFamily="18" charset="0"/>
              </a:rPr>
              <a:t> S, Falco a, </a:t>
            </a:r>
            <a:r>
              <a:rPr lang="en-US" sz="2400" dirty="0" err="1" smtClean="0">
                <a:effectLst/>
                <a:latin typeface="Times New Roman" panose="02020603050405020304" pitchFamily="18" charset="0"/>
                <a:cs typeface="Times New Roman" panose="02020603050405020304" pitchFamily="18" charset="0"/>
              </a:rPr>
              <a:t>Davì</a:t>
            </a:r>
            <a:r>
              <a:rPr lang="en-US" sz="2400" dirty="0" smtClean="0">
                <a:effectLst/>
                <a:latin typeface="Times New Roman" panose="02020603050405020304" pitchFamily="18" charset="0"/>
                <a:cs typeface="Times New Roman" panose="02020603050405020304" pitchFamily="18" charset="0"/>
              </a:rPr>
              <a:t> G. Platelet activation in type 2 diabetes mellitus. J </a:t>
            </a:r>
            <a:r>
              <a:rPr lang="en-US" sz="2400" dirty="0" err="1" smtClean="0">
                <a:effectLst/>
                <a:latin typeface="Times New Roman" panose="02020603050405020304" pitchFamily="18" charset="0"/>
                <a:cs typeface="Times New Roman" panose="02020603050405020304" pitchFamily="18" charset="0"/>
              </a:rPr>
              <a:t>Thromb</a:t>
            </a:r>
            <a:r>
              <a:rPr lang="en-US" sz="2400" dirty="0" smtClean="0">
                <a:effectLst/>
                <a:latin typeface="Times New Roman" panose="02020603050405020304" pitchFamily="18" charset="0"/>
                <a:cs typeface="Times New Roman" panose="02020603050405020304" pitchFamily="18" charset="0"/>
              </a:rPr>
              <a:t> </a:t>
            </a:r>
            <a:r>
              <a:rPr lang="en-US" sz="2400" dirty="0" err="1" smtClean="0">
                <a:effectLst/>
                <a:latin typeface="Times New Roman" panose="02020603050405020304" pitchFamily="18" charset="0"/>
                <a:cs typeface="Times New Roman" panose="02020603050405020304" pitchFamily="18" charset="0"/>
              </a:rPr>
              <a:t>Haemost</a:t>
            </a:r>
            <a:r>
              <a:rPr lang="en-US" sz="2400" dirty="0" smtClean="0">
                <a:effectLst/>
                <a:latin typeface="Times New Roman" panose="02020603050405020304" pitchFamily="18" charset="0"/>
                <a:cs typeface="Times New Roman" panose="02020603050405020304" pitchFamily="18" charset="0"/>
              </a:rPr>
              <a:t>. 2004;2(8):1282–91.</a:t>
            </a:r>
            <a:endParaRPr lang="en-US" sz="2400" dirty="0" smtClean="0">
              <a:latin typeface="Times New Roman" panose="02020603050405020304" pitchFamily="18" charset="0"/>
              <a:cs typeface="Times New Roman" panose="02020603050405020304" pitchFamily="18" charset="0"/>
            </a:endParaRPr>
          </a:p>
          <a:p>
            <a:pPr algn="just">
              <a:lnSpc>
                <a:spcPct val="100000"/>
              </a:lnSpc>
            </a:pPr>
            <a:r>
              <a:rPr lang="en-US" sz="2400" dirty="0" smtClean="0">
                <a:latin typeface="Times New Roman" panose="02020603050405020304" pitchFamily="18" charset="0"/>
                <a:cs typeface="Times New Roman" panose="02020603050405020304" pitchFamily="18" charset="0"/>
              </a:rPr>
              <a:t>George K, </a:t>
            </a:r>
            <a:r>
              <a:rPr lang="en-US" sz="2400" dirty="0" err="1" smtClean="0">
                <a:latin typeface="Times New Roman" panose="02020603050405020304" pitchFamily="18" charset="0"/>
                <a:cs typeface="Times New Roman" panose="02020603050405020304" pitchFamily="18" charset="0"/>
              </a:rPr>
              <a:t>Albarti</a:t>
            </a:r>
            <a:r>
              <a:rPr lang="en-US" sz="2400" dirty="0" smtClean="0">
                <a:latin typeface="Times New Roman" panose="02020603050405020304" pitchFamily="18" charset="0"/>
                <a:cs typeface="Times New Roman" panose="02020603050405020304" pitchFamily="18" charset="0"/>
              </a:rPr>
              <a:t> MM. The Classification and Diagnosis of Diabetes Mellitus. In: Holt RIG, </a:t>
            </a:r>
            <a:r>
              <a:rPr lang="en-US" sz="2400" dirty="0" err="1" smtClean="0">
                <a:latin typeface="Times New Roman" panose="02020603050405020304" pitchFamily="18" charset="0"/>
                <a:cs typeface="Times New Roman" panose="02020603050405020304" pitchFamily="18" charset="0"/>
              </a:rPr>
              <a:t>Cockram</a:t>
            </a:r>
            <a:r>
              <a:rPr lang="en-US" sz="2400" dirty="0" smtClean="0">
                <a:latin typeface="Times New Roman" panose="02020603050405020304" pitchFamily="18" charset="0"/>
                <a:cs typeface="Times New Roman" panose="02020603050405020304" pitchFamily="18" charset="0"/>
              </a:rPr>
              <a:t> C, </a:t>
            </a:r>
            <a:r>
              <a:rPr lang="en-US" sz="2400" dirty="0" err="1" smtClean="0">
                <a:latin typeface="Times New Roman" panose="02020603050405020304" pitchFamily="18" charset="0"/>
                <a:cs typeface="Times New Roman" panose="02020603050405020304" pitchFamily="18" charset="0"/>
              </a:rPr>
              <a:t>Flyvbjerg</a:t>
            </a:r>
            <a:r>
              <a:rPr lang="en-US" sz="2400" dirty="0" smtClean="0">
                <a:latin typeface="Times New Roman" panose="02020603050405020304" pitchFamily="18" charset="0"/>
                <a:cs typeface="Times New Roman" panose="02020603050405020304" pitchFamily="18" charset="0"/>
              </a:rPr>
              <a:t> A, Goldstein BJ. Textbook of Diabetes. West Sussex: Blackwell Publishing Ltd; 2010. 4</a:t>
            </a:r>
            <a:r>
              <a:rPr lang="en-US" sz="2400" baseline="30000" dirty="0" smtClean="0">
                <a:latin typeface="Times New Roman" panose="02020603050405020304" pitchFamily="18" charset="0"/>
                <a:cs typeface="Times New Roman" panose="02020603050405020304" pitchFamily="18" charset="0"/>
              </a:rPr>
              <a:t>th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edn</a:t>
            </a:r>
            <a:r>
              <a:rPr lang="en-US" sz="2400" dirty="0" smtClean="0">
                <a:latin typeface="Times New Roman" panose="02020603050405020304" pitchFamily="18" charset="0"/>
                <a:cs typeface="Times New Roman" panose="02020603050405020304" pitchFamily="18" charset="0"/>
              </a:rPr>
              <a:t>: p. 24-30.</a:t>
            </a:r>
          </a:p>
        </p:txBody>
      </p:sp>
      <p:sp>
        <p:nvSpPr>
          <p:cNvPr id="4" name="Content Placeholder 2"/>
          <p:cNvSpPr txBox="1">
            <a:spLocks/>
          </p:cNvSpPr>
          <p:nvPr/>
        </p:nvSpPr>
        <p:spPr>
          <a:xfrm>
            <a:off x="588818" y="522514"/>
            <a:ext cx="10515600" cy="6072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xmlns="" val="3576690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927" y="283029"/>
            <a:ext cx="10353761" cy="265611"/>
          </a:xfrm>
        </p:spPr>
        <p:txBody>
          <a:bodyPr>
            <a:normAutofit fontScale="90000"/>
          </a:bodyPr>
          <a:lstStyle/>
          <a:p>
            <a:pPr algn="r"/>
            <a:r>
              <a:rPr lang="en-US" sz="2400" b="1" cap="none" dirty="0" smtClean="0"/>
              <a:t>References continue…</a:t>
            </a:r>
            <a:endParaRPr lang="en-US" sz="2400" b="1" dirty="0"/>
          </a:p>
        </p:txBody>
      </p:sp>
      <p:sp>
        <p:nvSpPr>
          <p:cNvPr id="3" name="Content Placeholder 2"/>
          <p:cNvSpPr>
            <a:spLocks noGrp="1"/>
          </p:cNvSpPr>
          <p:nvPr>
            <p:ph idx="1"/>
          </p:nvPr>
        </p:nvSpPr>
        <p:spPr>
          <a:xfrm>
            <a:off x="130629" y="548640"/>
            <a:ext cx="11887200" cy="5941620"/>
          </a:xfrm>
        </p:spPr>
        <p:txBody>
          <a:bodyPr>
            <a:noAutofit/>
          </a:bodyPr>
          <a:lstStyle/>
          <a:p>
            <a:pPr algn="just">
              <a:lnSpc>
                <a:spcPct val="100000"/>
              </a:lnSpc>
            </a:pPr>
            <a:r>
              <a:rPr lang="en-US" sz="2400" dirty="0" err="1">
                <a:latin typeface="Times New Roman" panose="02020603050405020304" pitchFamily="18" charset="0"/>
                <a:cs typeface="Times New Roman" panose="02020603050405020304" pitchFamily="18" charset="0"/>
              </a:rPr>
              <a:t>Iftikhar</a:t>
            </a:r>
            <a:r>
              <a:rPr lang="en-US" sz="2400" dirty="0">
                <a:latin typeface="Times New Roman" panose="02020603050405020304" pitchFamily="18" charset="0"/>
                <a:cs typeface="Times New Roman" panose="02020603050405020304" pitchFamily="18" charset="0"/>
              </a:rPr>
              <a:t>, R. </a:t>
            </a:r>
            <a:r>
              <a:rPr lang="en-US" sz="2400" i="1" dirty="0">
                <a:latin typeface="Times New Roman" panose="02020603050405020304" pitchFamily="18" charset="0"/>
                <a:cs typeface="Times New Roman" panose="02020603050405020304" pitchFamily="18" charset="0"/>
              </a:rPr>
              <a:t>et al.</a:t>
            </a:r>
            <a:r>
              <a:rPr lang="en-US" sz="2400" dirty="0">
                <a:latin typeface="Times New Roman" panose="02020603050405020304" pitchFamily="18" charset="0"/>
                <a:cs typeface="Times New Roman" panose="02020603050405020304" pitchFamily="18" charset="0"/>
              </a:rPr>
              <a:t> (2013) ‘Prevalence of Vitamin B12 </a:t>
            </a:r>
            <a:r>
              <a:rPr lang="en-US" sz="2400" dirty="0" err="1">
                <a:latin typeface="Times New Roman" panose="02020603050405020304" pitchFamily="18" charset="0"/>
                <a:cs typeface="Times New Roman" panose="02020603050405020304" pitchFamily="18" charset="0"/>
              </a:rPr>
              <a:t>deficinecy</a:t>
            </a:r>
            <a:r>
              <a:rPr lang="en-US" sz="2400" dirty="0">
                <a:latin typeface="Times New Roman" panose="02020603050405020304" pitchFamily="18" charset="0"/>
                <a:cs typeface="Times New Roman" panose="02020603050405020304" pitchFamily="18" charset="0"/>
              </a:rPr>
              <a:t> in patients of type 2 diabetes mellitus on metformin: a case control study from Pakistan’, </a:t>
            </a:r>
            <a:r>
              <a:rPr lang="en-US" sz="2400" i="1" dirty="0">
                <a:latin typeface="Times New Roman" panose="02020603050405020304" pitchFamily="18" charset="0"/>
                <a:cs typeface="Times New Roman" panose="02020603050405020304" pitchFamily="18" charset="0"/>
              </a:rPr>
              <a:t>Pan African Medical Journal</a:t>
            </a:r>
            <a:r>
              <a:rPr lang="en-US" sz="2400" dirty="0">
                <a:latin typeface="Times New Roman" panose="02020603050405020304" pitchFamily="18" charset="0"/>
                <a:cs typeface="Times New Roman" panose="02020603050405020304" pitchFamily="18" charset="0"/>
              </a:rPr>
              <a:t>, 16, pp. 1–6. </a:t>
            </a:r>
            <a:r>
              <a:rPr lang="en-US" sz="2400" dirty="0" err="1">
                <a:latin typeface="Times New Roman" panose="02020603050405020304" pitchFamily="18" charset="0"/>
                <a:cs typeface="Times New Roman" panose="02020603050405020304" pitchFamily="18" charset="0"/>
              </a:rPr>
              <a:t>doi</a:t>
            </a:r>
            <a:r>
              <a:rPr lang="en-US" sz="2400" dirty="0">
                <a:latin typeface="Times New Roman" panose="02020603050405020304" pitchFamily="18" charset="0"/>
                <a:cs typeface="Times New Roman" panose="02020603050405020304" pitchFamily="18" charset="0"/>
              </a:rPr>
              <a:t>: 10.11604/pamj.2013.16.67.2800.</a:t>
            </a:r>
          </a:p>
          <a:p>
            <a:pPr algn="just">
              <a:lnSpc>
                <a:spcPct val="100000"/>
              </a:lnSpc>
            </a:pPr>
            <a:r>
              <a:rPr lang="en-US" sz="2400" dirty="0">
                <a:latin typeface="Times New Roman" panose="02020603050405020304" pitchFamily="18" charset="0"/>
                <a:cs typeface="Times New Roman" panose="02020603050405020304" pitchFamily="18" charset="0"/>
              </a:rPr>
              <a:t>International Diabetes Federation. IDF Diabetes Atlas, 8</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edn</a:t>
            </a:r>
            <a:r>
              <a:rPr lang="en-US" sz="2400" dirty="0">
                <a:latin typeface="Times New Roman" panose="02020603050405020304" pitchFamily="18" charset="0"/>
                <a:cs typeface="Times New Roman" panose="02020603050405020304" pitchFamily="18" charset="0"/>
              </a:rPr>
              <a:t>. Brussels, Belgium: International Diabetes Federation, 2017.</a:t>
            </a:r>
          </a:p>
          <a:p>
            <a:pPr algn="just">
              <a:lnSpc>
                <a:spcPct val="100000"/>
              </a:lnSpc>
            </a:pPr>
            <a:r>
              <a:rPr lang="en-US" sz="2400" dirty="0" err="1">
                <a:latin typeface="Times New Roman" panose="02020603050405020304" pitchFamily="18" charset="0"/>
                <a:cs typeface="Times New Roman" panose="02020603050405020304" pitchFamily="18" charset="0"/>
              </a:rPr>
              <a:t>Jawa</a:t>
            </a:r>
            <a:r>
              <a:rPr lang="en-US" sz="2400" dirty="0">
                <a:latin typeface="Times New Roman" panose="02020603050405020304" pitchFamily="18" charset="0"/>
                <a:cs typeface="Times New Roman" panose="02020603050405020304" pitchFamily="18" charset="0"/>
              </a:rPr>
              <a:t> AA, </a:t>
            </a:r>
            <a:r>
              <a:rPr lang="en-US" sz="2400" dirty="0" err="1">
                <a:latin typeface="Times New Roman" panose="02020603050405020304" pitchFamily="18" charset="0"/>
                <a:cs typeface="Times New Roman" panose="02020603050405020304" pitchFamily="18" charset="0"/>
              </a:rPr>
              <a:t>Akram</a:t>
            </a:r>
            <a:r>
              <a:rPr lang="en-US" sz="2400" dirty="0">
                <a:latin typeface="Times New Roman" panose="02020603050405020304" pitchFamily="18" charset="0"/>
                <a:cs typeface="Times New Roman" panose="02020603050405020304" pitchFamily="18" charset="0"/>
              </a:rPr>
              <a:t> J, Sultan M, </a:t>
            </a:r>
            <a:r>
              <a:rPr lang="en-US" sz="2400" dirty="0" err="1">
                <a:latin typeface="Times New Roman" panose="02020603050405020304" pitchFamily="18" charset="0"/>
                <a:cs typeface="Times New Roman" panose="02020603050405020304" pitchFamily="18" charset="0"/>
              </a:rPr>
              <a:t>Humayoun</a:t>
            </a:r>
            <a:r>
              <a:rPr lang="en-US" sz="2400" dirty="0">
                <a:latin typeface="Times New Roman" panose="02020603050405020304" pitchFamily="18" charset="0"/>
                <a:cs typeface="Times New Roman" panose="02020603050405020304" pitchFamily="18" charset="0"/>
              </a:rPr>
              <a:t> MA, Raza R. Nutrition-related vitamin B12 deficiency in patients in Pakistan with type 2 diabetes mellitus not taking metformin. </a:t>
            </a:r>
            <a:r>
              <a:rPr lang="en-US" sz="2400" dirty="0" err="1">
                <a:latin typeface="Times New Roman" panose="02020603050405020304" pitchFamily="18" charset="0"/>
                <a:cs typeface="Times New Roman" panose="02020603050405020304" pitchFamily="18" charset="0"/>
              </a:rPr>
              <a:t>Endocr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Pract</a:t>
            </a:r>
            <a:r>
              <a:rPr lang="en-US" sz="2400" dirty="0">
                <a:latin typeface="Times New Roman" panose="02020603050405020304" pitchFamily="18" charset="0"/>
                <a:cs typeface="Times New Roman" panose="02020603050405020304" pitchFamily="18" charset="0"/>
              </a:rPr>
              <a:t>. 2010; 16:205-08</a:t>
            </a:r>
            <a:r>
              <a:rPr lang="en-US" sz="2400" dirty="0" smtClean="0">
                <a:latin typeface="Times New Roman" panose="02020603050405020304" pitchFamily="18" charset="0"/>
                <a:cs typeface="Times New Roman" panose="02020603050405020304" pitchFamily="18" charset="0"/>
              </a:rPr>
              <a:t>.</a:t>
            </a:r>
          </a:p>
          <a:p>
            <a:pPr algn="just">
              <a:lnSpc>
                <a:spcPct val="100000"/>
              </a:lnSpc>
            </a:pPr>
            <a:r>
              <a:rPr lang="en-US" sz="2400" dirty="0" smtClean="0">
                <a:latin typeface="Times New Roman" panose="02020603050405020304" pitchFamily="18" charset="0"/>
                <a:cs typeface="Times New Roman" panose="02020603050405020304" pitchFamily="18" charset="0"/>
              </a:rPr>
              <a:t>Khan</a:t>
            </a:r>
            <a:r>
              <a:rPr lang="en-US" sz="2400" dirty="0">
                <a:latin typeface="Times New Roman" panose="02020603050405020304" pitchFamily="18" charset="0"/>
                <a:cs typeface="Times New Roman" panose="02020603050405020304" pitchFamily="18" charset="0"/>
              </a:rPr>
              <a:t>, A., </a:t>
            </a:r>
            <a:r>
              <a:rPr lang="en-US" sz="2400" dirty="0" err="1">
                <a:latin typeface="Times New Roman" panose="02020603050405020304" pitchFamily="18" charset="0"/>
                <a:cs typeface="Times New Roman" panose="02020603050405020304" pitchFamily="18" charset="0"/>
              </a:rPr>
              <a:t>Shafiq</a:t>
            </a:r>
            <a:r>
              <a:rPr lang="en-US" sz="2400" dirty="0">
                <a:latin typeface="Times New Roman" panose="02020603050405020304" pitchFamily="18" charset="0"/>
                <a:cs typeface="Times New Roman" panose="02020603050405020304" pitchFamily="18" charset="0"/>
              </a:rPr>
              <a:t>`, I. and Hassan Shah, M. (2017) ‘Prevalence of Vitamin B12 Deficiency in Patients with Type II Diabetes Mellitus on Metformin: A Study from Khyber Pakhtunkhwa’, </a:t>
            </a:r>
            <a:r>
              <a:rPr lang="en-US" sz="2400" i="1" dirty="0" err="1">
                <a:latin typeface="Times New Roman" panose="02020603050405020304" pitchFamily="18" charset="0"/>
                <a:cs typeface="Times New Roman" panose="02020603050405020304" pitchFamily="18" charset="0"/>
              </a:rPr>
              <a:t>Cureus</a:t>
            </a:r>
            <a:r>
              <a:rPr lang="en-US" sz="2400" dirty="0">
                <a:latin typeface="Times New Roman" panose="02020603050405020304" pitchFamily="18" charset="0"/>
                <a:cs typeface="Times New Roman" panose="02020603050405020304" pitchFamily="18" charset="0"/>
              </a:rPr>
              <a:t>, 9(8). </a:t>
            </a:r>
            <a:r>
              <a:rPr lang="en-US" sz="2400" dirty="0" err="1">
                <a:latin typeface="Times New Roman" panose="02020603050405020304" pitchFamily="18" charset="0"/>
                <a:cs typeface="Times New Roman" panose="02020603050405020304" pitchFamily="18" charset="0"/>
              </a:rPr>
              <a:t>doi</a:t>
            </a:r>
            <a:r>
              <a:rPr lang="en-US" sz="2400" dirty="0">
                <a:latin typeface="Times New Roman" panose="02020603050405020304" pitchFamily="18" charset="0"/>
                <a:cs typeface="Times New Roman" panose="02020603050405020304" pitchFamily="18" charset="0"/>
              </a:rPr>
              <a:t>: 10.7759/cureus.1577. </a:t>
            </a:r>
          </a:p>
          <a:p>
            <a:pPr algn="just">
              <a:lnSpc>
                <a:spcPct val="100000"/>
              </a:lnSpc>
            </a:pPr>
            <a:r>
              <a:rPr lang="en-US" sz="2400" dirty="0" err="1">
                <a:latin typeface="Times New Roman" panose="02020603050405020304" pitchFamily="18" charset="0"/>
                <a:cs typeface="Times New Roman" panose="02020603050405020304" pitchFamily="18" charset="0"/>
              </a:rPr>
              <a:t>Kirpichnikov</a:t>
            </a:r>
            <a:r>
              <a:rPr lang="en-US" sz="2400" dirty="0">
                <a:latin typeface="Times New Roman" panose="02020603050405020304" pitchFamily="18" charset="0"/>
                <a:cs typeface="Times New Roman" panose="02020603050405020304" pitchFamily="18" charset="0"/>
              </a:rPr>
              <a:t> D, McFarlane SI, Sowers JR. Metformin: </a:t>
            </a:r>
            <a:r>
              <a:rPr lang="en-US" sz="2400" dirty="0" err="1">
                <a:latin typeface="Times New Roman" panose="02020603050405020304" pitchFamily="18" charset="0"/>
                <a:cs typeface="Times New Roman" panose="02020603050405020304" pitchFamily="18" charset="0"/>
              </a:rPr>
              <a:t>anupdate</a:t>
            </a:r>
            <a:r>
              <a:rPr lang="en-US" sz="2400" dirty="0">
                <a:latin typeface="Times New Roman" panose="02020603050405020304" pitchFamily="18" charset="0"/>
                <a:cs typeface="Times New Roman" panose="02020603050405020304" pitchFamily="18" charset="0"/>
              </a:rPr>
              <a:t>. Ann Intern Med 2002;137:25–33</a:t>
            </a:r>
            <a:r>
              <a:rPr lang="en-US" sz="2400" dirty="0" smtClean="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Kumar A, </a:t>
            </a:r>
            <a:r>
              <a:rPr lang="en-US" sz="2400" dirty="0" err="1">
                <a:latin typeface="Times New Roman" panose="02020603050405020304" pitchFamily="18" charset="0"/>
                <a:cs typeface="Times New Roman" panose="02020603050405020304" pitchFamily="18" charset="0"/>
              </a:rPr>
              <a:t>Goel</a:t>
            </a:r>
            <a:r>
              <a:rPr lang="en-US" sz="2400" dirty="0">
                <a:latin typeface="Times New Roman" panose="02020603050405020304" pitchFamily="18" charset="0"/>
                <a:cs typeface="Times New Roman" panose="02020603050405020304" pitchFamily="18" charset="0"/>
              </a:rPr>
              <a:t> MK, Jain RB, Khanna P, </a:t>
            </a:r>
            <a:r>
              <a:rPr lang="en-US" sz="2400" dirty="0" err="1">
                <a:latin typeface="Times New Roman" panose="02020603050405020304" pitchFamily="18" charset="0"/>
                <a:cs typeface="Times New Roman" panose="02020603050405020304" pitchFamily="18" charset="0"/>
              </a:rPr>
              <a:t>ChaudharyV</a:t>
            </a:r>
            <a:r>
              <a:rPr lang="en-US" sz="2400" dirty="0">
                <a:latin typeface="Times New Roman" panose="02020603050405020304" pitchFamily="18" charset="0"/>
                <a:cs typeface="Times New Roman" panose="02020603050405020304" pitchFamily="18" charset="0"/>
              </a:rPr>
              <a:t>. India towards diabetes control: Key </a:t>
            </a:r>
            <a:r>
              <a:rPr lang="en-US" sz="2400" dirty="0" err="1">
                <a:latin typeface="Times New Roman" panose="02020603050405020304" pitchFamily="18" charset="0"/>
                <a:cs typeface="Times New Roman" panose="02020603050405020304" pitchFamily="18" charset="0"/>
              </a:rPr>
              <a:t>issues.Australas</a:t>
            </a:r>
            <a:r>
              <a:rPr lang="en-US" sz="2400" dirty="0">
                <a:latin typeface="Times New Roman" panose="02020603050405020304" pitchFamily="18" charset="0"/>
                <a:cs typeface="Times New Roman" panose="02020603050405020304" pitchFamily="18" charset="0"/>
              </a:rPr>
              <a:t> Med J. 2013;6(10):524-31</a:t>
            </a:r>
          </a:p>
        </p:txBody>
      </p:sp>
      <p:sp>
        <p:nvSpPr>
          <p:cNvPr id="4" name="Content Placeholder 2"/>
          <p:cNvSpPr txBox="1">
            <a:spLocks/>
          </p:cNvSpPr>
          <p:nvPr/>
        </p:nvSpPr>
        <p:spPr>
          <a:xfrm>
            <a:off x="588818" y="1368424"/>
            <a:ext cx="10515600" cy="5226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xmlns="" val="3020920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064" y="0"/>
            <a:ext cx="10353761" cy="849086"/>
          </a:xfrm>
        </p:spPr>
        <p:txBody>
          <a:bodyPr>
            <a:normAutofit/>
          </a:bodyPr>
          <a:lstStyle/>
          <a:p>
            <a:pPr algn="r"/>
            <a:r>
              <a:rPr lang="en-US" sz="2400" b="1" cap="none" dirty="0" smtClean="0">
                <a:solidFill>
                  <a:schemeClr val="tx1">
                    <a:lumMod val="95000"/>
                  </a:schemeClr>
                </a:solidFill>
              </a:rPr>
              <a:t>References continue…</a:t>
            </a:r>
            <a:endParaRPr lang="en-US" sz="2400" b="1" cap="none" dirty="0">
              <a:solidFill>
                <a:schemeClr val="tx1">
                  <a:lumMod val="95000"/>
                </a:schemeClr>
              </a:solidFill>
            </a:endParaRPr>
          </a:p>
        </p:txBody>
      </p:sp>
      <p:sp>
        <p:nvSpPr>
          <p:cNvPr id="3" name="Content Placeholder 2"/>
          <p:cNvSpPr>
            <a:spLocks noGrp="1"/>
          </p:cNvSpPr>
          <p:nvPr>
            <p:ph idx="1"/>
          </p:nvPr>
        </p:nvSpPr>
        <p:spPr>
          <a:xfrm>
            <a:off x="156753" y="692330"/>
            <a:ext cx="11926389" cy="6048103"/>
          </a:xfrm>
        </p:spPr>
        <p:txBody>
          <a:bodyPr>
            <a:noAutofit/>
          </a:bodyPr>
          <a:lstStyle/>
          <a:p>
            <a:pPr algn="just">
              <a:lnSpc>
                <a:spcPct val="100000"/>
              </a:lnSpc>
            </a:pPr>
            <a:r>
              <a:rPr lang="en-US" sz="2400" dirty="0" smtClean="0">
                <a:latin typeface="Times New Roman" panose="02020603050405020304" pitchFamily="18" charset="0"/>
                <a:cs typeface="Times New Roman" panose="02020603050405020304" pitchFamily="18" charset="0"/>
              </a:rPr>
              <a:t>Ma </a:t>
            </a:r>
            <a:r>
              <a:rPr lang="en-US" sz="2400" dirty="0">
                <a:latin typeface="Times New Roman" panose="02020603050405020304" pitchFamily="18" charset="0"/>
                <a:cs typeface="Times New Roman" panose="02020603050405020304" pitchFamily="18" charset="0"/>
              </a:rPr>
              <a:t>J, Yu H, Liu J, Chen Y, Wang Q, Xiang L. Metformin attenuates hyperalgesia and allodynia in rats with painful diabetic neuropathy induced by </a:t>
            </a:r>
            <a:r>
              <a:rPr lang="en-US" sz="2400" dirty="0" err="1">
                <a:latin typeface="Times New Roman" panose="02020603050405020304" pitchFamily="18" charset="0"/>
                <a:cs typeface="Times New Roman" panose="02020603050405020304" pitchFamily="18" charset="0"/>
              </a:rPr>
              <a:t>streptozo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tocin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Eur</a:t>
            </a:r>
            <a:r>
              <a:rPr lang="en-US" sz="2400" dirty="0">
                <a:latin typeface="Times New Roman" panose="02020603050405020304" pitchFamily="18" charset="0"/>
                <a:cs typeface="Times New Roman" panose="02020603050405020304" pitchFamily="18" charset="0"/>
              </a:rPr>
              <a:t> J Pharmacol (2015) 764:599–606. doi:10.1016/j.ejphar.2015.06.010</a:t>
            </a:r>
            <a:r>
              <a:rPr lang="en-US" sz="2400" dirty="0" smtClean="0">
                <a:latin typeface="Times New Roman" panose="02020603050405020304" pitchFamily="18" charset="0"/>
                <a:cs typeface="Times New Roman" panose="02020603050405020304" pitchFamily="18" charset="0"/>
              </a:rPr>
              <a:t>.</a:t>
            </a:r>
          </a:p>
          <a:p>
            <a:pPr algn="just">
              <a:lnSpc>
                <a:spcPct val="100000"/>
              </a:lnSpc>
            </a:pPr>
            <a:r>
              <a:rPr lang="en-US" sz="2400" dirty="0" smtClean="0">
                <a:latin typeface="Times New Roman" panose="02020603050405020304" pitchFamily="18" charset="0"/>
                <a:cs typeface="Times New Roman" panose="02020603050405020304" pitchFamily="18" charset="0"/>
              </a:rPr>
              <a:t>Malouf </a:t>
            </a:r>
            <a:r>
              <a:rPr lang="en-US" sz="2400" dirty="0">
                <a:latin typeface="Times New Roman" panose="02020603050405020304" pitchFamily="18" charset="0"/>
                <a:cs typeface="Times New Roman" panose="02020603050405020304" pitchFamily="18" charset="0"/>
              </a:rPr>
              <a:t>R, </a:t>
            </a:r>
            <a:r>
              <a:rPr lang="en-US" sz="2400" dirty="0" err="1">
                <a:latin typeface="Times New Roman" panose="02020603050405020304" pitchFamily="18" charset="0"/>
                <a:cs typeface="Times New Roman" panose="02020603050405020304" pitchFamily="18" charset="0"/>
              </a:rPr>
              <a:t>Sastre</a:t>
            </a:r>
            <a:r>
              <a:rPr lang="en-US" sz="2400" dirty="0">
                <a:latin typeface="Times New Roman" panose="02020603050405020304" pitchFamily="18" charset="0"/>
                <a:cs typeface="Times New Roman" panose="02020603050405020304" pitchFamily="18" charset="0"/>
              </a:rPr>
              <a:t> AA. Vitamin B12 for cognition. Cochrane Database of Systematic Reviews. 2003; Issue 3. Art. No.: CD004394.</a:t>
            </a:r>
          </a:p>
          <a:p>
            <a:pPr algn="just">
              <a:lnSpc>
                <a:spcPct val="100000"/>
              </a:lnSpc>
            </a:pPr>
            <a:r>
              <a:rPr lang="en-US" sz="2400" dirty="0" err="1">
                <a:latin typeface="Times New Roman" panose="02020603050405020304" pitchFamily="18" charset="0"/>
                <a:cs typeface="Times New Roman" panose="02020603050405020304" pitchFamily="18" charset="0"/>
              </a:rPr>
              <a:t>Mørkrid</a:t>
            </a:r>
            <a:r>
              <a:rPr lang="en-US" sz="2400" dirty="0">
                <a:latin typeface="Times New Roman" panose="02020603050405020304" pitchFamily="18" charset="0"/>
                <a:cs typeface="Times New Roman" panose="02020603050405020304" pitchFamily="18" charset="0"/>
              </a:rPr>
              <a:t> K, Ali L, Hussain A. Risk factors and prevalence of diabetic peripheral neuropathy: A study of type 2 diabetic outpatients in Bangladesh.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J </a:t>
            </a:r>
            <a:r>
              <a:rPr lang="en-US" sz="2400" dirty="0" err="1">
                <a:latin typeface="Times New Roman" panose="02020603050405020304" pitchFamily="18" charset="0"/>
                <a:cs typeface="Times New Roman" panose="02020603050405020304" pitchFamily="18" charset="0"/>
              </a:rPr>
              <a:t>Diab</a:t>
            </a:r>
            <a:r>
              <a:rPr lang="en-US" sz="2400" dirty="0">
                <a:latin typeface="Times New Roman" panose="02020603050405020304" pitchFamily="18" charset="0"/>
                <a:cs typeface="Times New Roman" panose="02020603050405020304" pitchFamily="18" charset="0"/>
              </a:rPr>
              <a:t> Dev </a:t>
            </a:r>
            <a:r>
              <a:rPr lang="en-US" sz="2400" dirty="0" err="1">
                <a:latin typeface="Times New Roman" panose="02020603050405020304" pitchFamily="18" charset="0"/>
                <a:cs typeface="Times New Roman" panose="02020603050405020304" pitchFamily="18" charset="0"/>
              </a:rPr>
              <a:t>Ctries</a:t>
            </a:r>
            <a:r>
              <a:rPr lang="en-US" sz="2400" dirty="0">
                <a:latin typeface="Times New Roman" panose="02020603050405020304" pitchFamily="18" charset="0"/>
                <a:cs typeface="Times New Roman" panose="02020603050405020304" pitchFamily="18" charset="0"/>
              </a:rPr>
              <a:t>. 2010; 30:11-17.</a:t>
            </a:r>
          </a:p>
          <a:p>
            <a:pPr algn="just">
              <a:lnSpc>
                <a:spcPct val="100000"/>
              </a:lnSpc>
            </a:pPr>
            <a:r>
              <a:rPr lang="en-US" sz="2400" dirty="0" err="1">
                <a:latin typeface="Times New Roman" panose="02020603050405020304" pitchFamily="18" charset="0"/>
                <a:cs typeface="Times New Roman" panose="02020603050405020304" pitchFamily="18" charset="0"/>
              </a:rPr>
              <a:t>Nygard</a:t>
            </a:r>
            <a:r>
              <a:rPr lang="en-US" sz="2400" dirty="0">
                <a:latin typeface="Times New Roman" panose="02020603050405020304" pitchFamily="18" charset="0"/>
                <a:cs typeface="Times New Roman" panose="02020603050405020304" pitchFamily="18" charset="0"/>
              </a:rPr>
              <a:t> O, </a:t>
            </a:r>
            <a:r>
              <a:rPr lang="en-US" sz="2400" dirty="0" err="1">
                <a:latin typeface="Times New Roman" panose="02020603050405020304" pitchFamily="18" charset="0"/>
                <a:cs typeface="Times New Roman" panose="02020603050405020304" pitchFamily="18" charset="0"/>
              </a:rPr>
              <a:t>Nordrehaug</a:t>
            </a:r>
            <a:r>
              <a:rPr lang="en-US" sz="2400" dirty="0">
                <a:latin typeface="Times New Roman" panose="02020603050405020304" pitchFamily="18" charset="0"/>
                <a:cs typeface="Times New Roman" panose="02020603050405020304" pitchFamily="18" charset="0"/>
              </a:rPr>
              <a:t> JE, </a:t>
            </a:r>
            <a:r>
              <a:rPr lang="en-US" sz="2400" dirty="0" err="1">
                <a:latin typeface="Times New Roman" panose="02020603050405020304" pitchFamily="18" charset="0"/>
                <a:cs typeface="Times New Roman" panose="02020603050405020304" pitchFamily="18" charset="0"/>
              </a:rPr>
              <a:t>Refsum</a:t>
            </a:r>
            <a:r>
              <a:rPr lang="en-US" sz="2400" dirty="0">
                <a:latin typeface="Times New Roman" panose="02020603050405020304" pitchFamily="18" charset="0"/>
                <a:cs typeface="Times New Roman" panose="02020603050405020304" pitchFamily="18" charset="0"/>
              </a:rPr>
              <a:t> H, </a:t>
            </a:r>
            <a:r>
              <a:rPr lang="en-US" sz="2400" dirty="0" err="1">
                <a:latin typeface="Times New Roman" panose="02020603050405020304" pitchFamily="18" charset="0"/>
                <a:cs typeface="Times New Roman" panose="02020603050405020304" pitchFamily="18" charset="0"/>
              </a:rPr>
              <a:t>Ueland</a:t>
            </a:r>
            <a:r>
              <a:rPr lang="en-US" sz="2400" dirty="0">
                <a:latin typeface="Times New Roman" panose="02020603050405020304" pitchFamily="18" charset="0"/>
                <a:cs typeface="Times New Roman" panose="02020603050405020304" pitchFamily="18" charset="0"/>
              </a:rPr>
              <a:t> PM, </a:t>
            </a:r>
            <a:r>
              <a:rPr lang="en-US" sz="2400" dirty="0" err="1">
                <a:latin typeface="Times New Roman" panose="02020603050405020304" pitchFamily="18" charset="0"/>
                <a:cs typeface="Times New Roman" panose="02020603050405020304" pitchFamily="18" charset="0"/>
              </a:rPr>
              <a:t>Farstad</a:t>
            </a:r>
            <a:r>
              <a:rPr lang="en-US" sz="2400" dirty="0">
                <a:latin typeface="Times New Roman" panose="02020603050405020304" pitchFamily="18" charset="0"/>
                <a:cs typeface="Times New Roman" panose="02020603050405020304" pitchFamily="18" charset="0"/>
              </a:rPr>
              <a:t> M, </a:t>
            </a:r>
            <a:r>
              <a:rPr lang="en-US" sz="2400" dirty="0" err="1">
                <a:latin typeface="Times New Roman" panose="02020603050405020304" pitchFamily="18" charset="0"/>
                <a:cs typeface="Times New Roman" panose="02020603050405020304" pitchFamily="18" charset="0"/>
              </a:rPr>
              <a:t>Vollset</a:t>
            </a:r>
            <a:r>
              <a:rPr lang="en-US" sz="2400" dirty="0">
                <a:latin typeface="Times New Roman" panose="02020603050405020304" pitchFamily="18" charset="0"/>
                <a:cs typeface="Times New Roman" panose="02020603050405020304" pitchFamily="18" charset="0"/>
              </a:rPr>
              <a:t> SE.  Plasma homocysteine levels and mortality in patients with coronary artery disease. N </a:t>
            </a:r>
            <a:r>
              <a:rPr lang="en-US" sz="2400" dirty="0" err="1">
                <a:latin typeface="Times New Roman" panose="02020603050405020304" pitchFamily="18" charset="0"/>
                <a:cs typeface="Times New Roman" panose="02020603050405020304" pitchFamily="18" charset="0"/>
              </a:rPr>
              <a:t>Engl</a:t>
            </a:r>
            <a:r>
              <a:rPr lang="en-US" sz="2400" dirty="0">
                <a:latin typeface="Times New Roman" panose="02020603050405020304" pitchFamily="18" charset="0"/>
                <a:cs typeface="Times New Roman" panose="02020603050405020304" pitchFamily="18" charset="0"/>
              </a:rPr>
              <a:t> J Med. 1997; 337:230-06</a:t>
            </a:r>
            <a:r>
              <a:rPr lang="en-US" sz="2400" dirty="0" smtClean="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Russo GT, </a:t>
            </a:r>
            <a:r>
              <a:rPr lang="en-US" sz="2400" dirty="0" err="1">
                <a:latin typeface="Times New Roman" panose="02020603050405020304" pitchFamily="18" charset="0"/>
                <a:cs typeface="Times New Roman" panose="02020603050405020304" pitchFamily="18" charset="0"/>
              </a:rPr>
              <a:t>Giandalia</a:t>
            </a:r>
            <a:r>
              <a:rPr lang="en-US" sz="2400" dirty="0">
                <a:latin typeface="Times New Roman" panose="02020603050405020304" pitchFamily="18" charset="0"/>
                <a:cs typeface="Times New Roman" panose="02020603050405020304" pitchFamily="18" charset="0"/>
              </a:rPr>
              <a:t> A, Romeo EL, </a:t>
            </a:r>
            <a:r>
              <a:rPr lang="en-US" sz="2400" dirty="0" err="1">
                <a:latin typeface="Times New Roman" panose="02020603050405020304" pitchFamily="18" charset="0"/>
                <a:cs typeface="Times New Roman" panose="02020603050405020304" pitchFamily="18" charset="0"/>
              </a:rPr>
              <a:t>Scarcella</a:t>
            </a:r>
            <a:r>
              <a:rPr lang="en-US" sz="2400" dirty="0">
                <a:latin typeface="Times New Roman" panose="02020603050405020304" pitchFamily="18" charset="0"/>
                <a:cs typeface="Times New Roman" panose="02020603050405020304" pitchFamily="18" charset="0"/>
              </a:rPr>
              <a:t> C, </a:t>
            </a:r>
            <a:r>
              <a:rPr lang="en-US" sz="2400" dirty="0" err="1">
                <a:latin typeface="Times New Roman" panose="02020603050405020304" pitchFamily="18" charset="0"/>
                <a:cs typeface="Times New Roman" panose="02020603050405020304" pitchFamily="18" charset="0"/>
              </a:rPr>
              <a:t>Gambadoro</a:t>
            </a:r>
            <a:r>
              <a:rPr lang="en-US" sz="2400" dirty="0">
                <a:latin typeface="Times New Roman" panose="02020603050405020304" pitchFamily="18" charset="0"/>
                <a:cs typeface="Times New Roman" panose="02020603050405020304" pitchFamily="18" charset="0"/>
              </a:rPr>
              <a:t> N, </a:t>
            </a:r>
            <a:r>
              <a:rPr lang="en-US" sz="2400" dirty="0" err="1">
                <a:latin typeface="Times New Roman" panose="02020603050405020304" pitchFamily="18" charset="0"/>
                <a:cs typeface="Times New Roman" panose="02020603050405020304" pitchFamily="18" charset="0"/>
              </a:rPr>
              <a:t>Zingale</a:t>
            </a:r>
            <a:r>
              <a:rPr lang="en-US" sz="2400" dirty="0">
                <a:latin typeface="Times New Roman" panose="02020603050405020304" pitchFamily="18" charset="0"/>
                <a:cs typeface="Times New Roman" panose="02020603050405020304" pitchFamily="18" charset="0"/>
              </a:rPr>
              <a:t> R, et al. Diabetic neuropathy is not associated with homocysteine, folate, vitamin B12 levels, and MTHFR C677T mutation in type 2 diabetic outpatients taking met- </a:t>
            </a:r>
            <a:r>
              <a:rPr lang="en-US" sz="2400" dirty="0" err="1">
                <a:latin typeface="Times New Roman" panose="02020603050405020304" pitchFamily="18" charset="0"/>
                <a:cs typeface="Times New Roman" panose="02020603050405020304" pitchFamily="18" charset="0"/>
              </a:rPr>
              <a:t>formin</a:t>
            </a:r>
            <a:r>
              <a:rPr lang="en-US" sz="2400" dirty="0">
                <a:latin typeface="Times New Roman" panose="02020603050405020304" pitchFamily="18" charset="0"/>
                <a:cs typeface="Times New Roman" panose="02020603050405020304" pitchFamily="18" charset="0"/>
              </a:rPr>
              <a:t>. J </a:t>
            </a:r>
            <a:r>
              <a:rPr lang="en-US" sz="2400" dirty="0" err="1">
                <a:latin typeface="Times New Roman" panose="02020603050405020304" pitchFamily="18" charset="0"/>
                <a:cs typeface="Times New Roman" panose="02020603050405020304" pitchFamily="18" charset="0"/>
              </a:rPr>
              <a:t>Endocrinol</a:t>
            </a:r>
            <a:r>
              <a:rPr lang="en-US" sz="2400" dirty="0">
                <a:latin typeface="Times New Roman" panose="02020603050405020304" pitchFamily="18" charset="0"/>
                <a:cs typeface="Times New Roman" panose="02020603050405020304" pitchFamily="18" charset="0"/>
              </a:rPr>
              <a:t> Invest (2016) 39:305–14. doi:10.1007/s40618-015-0365-9.</a:t>
            </a:r>
          </a:p>
          <a:p>
            <a:pPr algn="just">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588818" y="1368424"/>
            <a:ext cx="10515600" cy="5226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xmlns="" val="11067464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064" y="0"/>
            <a:ext cx="10353761" cy="849086"/>
          </a:xfrm>
        </p:spPr>
        <p:txBody>
          <a:bodyPr>
            <a:normAutofit/>
          </a:bodyPr>
          <a:lstStyle/>
          <a:p>
            <a:pPr algn="r"/>
            <a:r>
              <a:rPr lang="en-US" sz="2400" b="1" cap="none" dirty="0" smtClean="0">
                <a:solidFill>
                  <a:schemeClr val="tx1">
                    <a:lumMod val="95000"/>
                  </a:schemeClr>
                </a:solidFill>
              </a:rPr>
              <a:t>References continue…</a:t>
            </a:r>
            <a:endParaRPr lang="en-US" sz="2400" b="1" cap="none" dirty="0">
              <a:solidFill>
                <a:schemeClr val="tx1">
                  <a:lumMod val="95000"/>
                </a:schemeClr>
              </a:solidFill>
            </a:endParaRPr>
          </a:p>
        </p:txBody>
      </p:sp>
      <p:sp>
        <p:nvSpPr>
          <p:cNvPr id="3" name="Content Placeholder 2"/>
          <p:cNvSpPr>
            <a:spLocks noGrp="1"/>
          </p:cNvSpPr>
          <p:nvPr>
            <p:ph idx="1"/>
          </p:nvPr>
        </p:nvSpPr>
        <p:spPr>
          <a:xfrm>
            <a:off x="156753" y="692330"/>
            <a:ext cx="11926389" cy="6048103"/>
          </a:xfrm>
        </p:spPr>
        <p:txBody>
          <a:bodyPr>
            <a:noAutofit/>
          </a:bodyPr>
          <a:lstStyle/>
          <a:p>
            <a:pPr algn="just">
              <a:lnSpc>
                <a:spcPct val="100000"/>
              </a:lnSpc>
            </a:pPr>
            <a:r>
              <a:rPr lang="en-US" sz="2400" dirty="0" err="1" smtClean="0">
                <a:latin typeface="Times New Roman" panose="02020603050405020304" pitchFamily="18" charset="0"/>
                <a:cs typeface="Times New Roman" panose="02020603050405020304" pitchFamily="18" charset="0"/>
              </a:rPr>
              <a:t>Sachedina</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 </a:t>
            </a:r>
            <a:r>
              <a:rPr lang="en-US" sz="2400" dirty="0" err="1">
                <a:latin typeface="Times New Roman" panose="02020603050405020304" pitchFamily="18" charset="0"/>
                <a:cs typeface="Times New Roman" panose="02020603050405020304" pitchFamily="18" charset="0"/>
              </a:rPr>
              <a:t>Toth</a:t>
            </a:r>
            <a:r>
              <a:rPr lang="en-US" sz="2400" dirty="0">
                <a:latin typeface="Times New Roman" panose="02020603050405020304" pitchFamily="18" charset="0"/>
                <a:cs typeface="Times New Roman" panose="02020603050405020304" pitchFamily="18" charset="0"/>
              </a:rPr>
              <a:t> C. Association of comorbidities with increasing severity of peripheral neuropathy in diabetes mellitus. World J Diabetes. 2013; 15:135-44</a:t>
            </a:r>
            <a:r>
              <a:rPr lang="en-US" sz="2400" dirty="0" smtClean="0">
                <a:latin typeface="Times New Roman" panose="02020603050405020304" pitchFamily="18" charset="0"/>
                <a:cs typeface="Times New Roman" panose="02020603050405020304" pitchFamily="18" charset="0"/>
              </a:rPr>
              <a:t>.</a:t>
            </a:r>
          </a:p>
          <a:p>
            <a:pPr algn="just">
              <a:lnSpc>
                <a:spcPct val="100000"/>
              </a:lnSpc>
            </a:pPr>
            <a:r>
              <a:rPr lang="en-US" sz="2400" dirty="0" err="1" smtClean="0">
                <a:latin typeface="Times New Roman" panose="02020603050405020304" pitchFamily="18" charset="0"/>
                <a:cs typeface="Times New Roman" panose="02020603050405020304" pitchFamily="18" charset="0"/>
              </a:rPr>
              <a:t>Saxena</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 </a:t>
            </a:r>
            <a:r>
              <a:rPr lang="en-US" sz="2400" dirty="0" err="1">
                <a:latin typeface="Times New Roman" panose="02020603050405020304" pitchFamily="18" charset="0"/>
                <a:cs typeface="Times New Roman" panose="02020603050405020304" pitchFamily="18" charset="0"/>
              </a:rPr>
              <a:t>Pati</a:t>
            </a:r>
            <a:r>
              <a:rPr lang="en-US" sz="2400" dirty="0">
                <a:latin typeface="Times New Roman" panose="02020603050405020304" pitchFamily="18" charset="0"/>
                <a:cs typeface="Times New Roman" panose="02020603050405020304" pitchFamily="18" charset="0"/>
              </a:rPr>
              <a:t> HP, </a:t>
            </a:r>
            <a:r>
              <a:rPr lang="en-US" sz="2400" dirty="0" err="1">
                <a:latin typeface="Times New Roman" panose="02020603050405020304" pitchFamily="18" charset="0"/>
                <a:cs typeface="Times New Roman" panose="02020603050405020304" pitchFamily="18" charset="0"/>
              </a:rPr>
              <a:t>Mahapatra</a:t>
            </a:r>
            <a:r>
              <a:rPr lang="en-US" sz="2400" dirty="0">
                <a:latin typeface="Times New Roman" panose="02020603050405020304" pitchFamily="18" charset="0"/>
                <a:cs typeface="Times New Roman" panose="02020603050405020304" pitchFamily="18" charset="0"/>
              </a:rPr>
              <a:t> M. De </a:t>
            </a:r>
            <a:r>
              <a:rPr lang="en-US" sz="2400" dirty="0" err="1">
                <a:latin typeface="Times New Roman" panose="02020603050405020304" pitchFamily="18" charset="0"/>
                <a:cs typeface="Times New Roman" panose="02020603050405020304" pitchFamily="18" charset="0"/>
              </a:rPr>
              <a:t>Gruchy’s</a:t>
            </a:r>
            <a:r>
              <a:rPr lang="en-US" sz="2400" dirty="0">
                <a:latin typeface="Times New Roman" panose="02020603050405020304" pitchFamily="18" charset="0"/>
                <a:cs typeface="Times New Roman" panose="02020603050405020304" pitchFamily="18" charset="0"/>
              </a:rPr>
              <a:t> Clinical </a:t>
            </a:r>
            <a:r>
              <a:rPr lang="en-US" sz="2400" dirty="0" err="1">
                <a:latin typeface="Times New Roman" panose="02020603050405020304" pitchFamily="18" charset="0"/>
                <a:cs typeface="Times New Roman" panose="02020603050405020304" pitchFamily="18" charset="0"/>
              </a:rPr>
              <a:t>Haematology</a:t>
            </a:r>
            <a:r>
              <a:rPr lang="en-US" sz="2400" dirty="0">
                <a:latin typeface="Times New Roman" panose="02020603050405020304" pitchFamily="18" charset="0"/>
                <a:cs typeface="Times New Roman" panose="02020603050405020304" pitchFamily="18" charset="0"/>
              </a:rPr>
              <a:t> In Medical Practice. 6</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Adapted ed. New Delhi: Wiley India Pvt. Ltd; 2013. p. 58-60.</a:t>
            </a:r>
          </a:p>
          <a:p>
            <a:pPr algn="just">
              <a:lnSpc>
                <a:spcPct val="100000"/>
              </a:lnSpc>
            </a:pPr>
            <a:r>
              <a:rPr lang="en-US" sz="2400" dirty="0" err="1">
                <a:latin typeface="Times New Roman" panose="02020603050405020304" pitchFamily="18" charset="0"/>
                <a:cs typeface="Times New Roman" panose="02020603050405020304" pitchFamily="18" charset="0"/>
              </a:rPr>
              <a:t>Selhub</a:t>
            </a:r>
            <a:r>
              <a:rPr lang="en-US" sz="2400" dirty="0">
                <a:latin typeface="Times New Roman" panose="02020603050405020304" pitchFamily="18" charset="0"/>
                <a:cs typeface="Times New Roman" panose="02020603050405020304" pitchFamily="18" charset="0"/>
              </a:rPr>
              <a:t> J, Morris MS, Jacques PF, Rosenberg IH. Folate-vitamin B-12 interaction in relation to cognitive impairment, anemia, and biochemical indicators of vitamin B-12 deficiency. Am J </a:t>
            </a:r>
            <a:r>
              <a:rPr lang="en-US" sz="2400" dirty="0" err="1">
                <a:latin typeface="Times New Roman" panose="02020603050405020304" pitchFamily="18" charset="0"/>
                <a:cs typeface="Times New Roman" panose="02020603050405020304" pitchFamily="18" charset="0"/>
              </a:rPr>
              <a:t>Clin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Nutr</a:t>
            </a:r>
            <a:r>
              <a:rPr lang="en-US" sz="2400" dirty="0">
                <a:latin typeface="Times New Roman" panose="02020603050405020304" pitchFamily="18" charset="0"/>
                <a:cs typeface="Times New Roman" panose="02020603050405020304" pitchFamily="18" charset="0"/>
              </a:rPr>
              <a:t>. 2009; 89(</a:t>
            </a:r>
            <a:r>
              <a:rPr lang="en-US" sz="2400" dirty="0" err="1">
                <a:latin typeface="Times New Roman" panose="02020603050405020304" pitchFamily="18" charset="0"/>
                <a:cs typeface="Times New Roman" panose="02020603050405020304" pitchFamily="18" charset="0"/>
              </a:rPr>
              <a:t>suppl</a:t>
            </a:r>
            <a:r>
              <a:rPr lang="en-US" sz="2400" dirty="0">
                <a:latin typeface="Times New Roman" panose="02020603050405020304" pitchFamily="18" charset="0"/>
                <a:cs typeface="Times New Roman" panose="02020603050405020304" pitchFamily="18" charset="0"/>
              </a:rPr>
              <a:t>):702S–6S.</a:t>
            </a:r>
            <a:endParaRPr lang="en-US" sz="2400" u="sng" dirty="0">
              <a:solidFill>
                <a:schemeClr val="tx1">
                  <a:lumMod val="95000"/>
                  <a:lumOff val="5000"/>
                </a:schemeClr>
              </a:solidFill>
              <a:latin typeface="Times New Roman" panose="02020603050405020304" pitchFamily="18" charset="0"/>
              <a:cs typeface="Times New Roman" panose="02020603050405020304" pitchFamily="18" charset="0"/>
              <a:hlinkClick r:id="rId2"/>
            </a:endParaRPr>
          </a:p>
          <a:p>
            <a:pPr algn="just">
              <a:lnSpc>
                <a:spcPct val="100000"/>
              </a:lnSpc>
            </a:pPr>
            <a:r>
              <a:rPr lang="en-US" sz="2400" dirty="0" err="1">
                <a:latin typeface="Times New Roman" panose="02020603050405020304" pitchFamily="18" charset="0"/>
                <a:cs typeface="Times New Roman" panose="02020603050405020304" pitchFamily="18" charset="0"/>
              </a:rPr>
              <a:t>Shargosky</a:t>
            </a:r>
            <a:r>
              <a:rPr lang="en-US" sz="2400" dirty="0">
                <a:latin typeface="Times New Roman" panose="02020603050405020304" pitchFamily="18" charset="0"/>
                <a:cs typeface="Times New Roman" panose="02020603050405020304" pitchFamily="18" charset="0"/>
              </a:rPr>
              <a:t> M, Boaz M, Pasternak S, </a:t>
            </a:r>
            <a:r>
              <a:rPr lang="en-US" sz="2400" dirty="0" err="1">
                <a:latin typeface="Times New Roman" panose="02020603050405020304" pitchFamily="18" charset="0"/>
                <a:cs typeface="Times New Roman" panose="02020603050405020304" pitchFamily="18" charset="0"/>
              </a:rPr>
              <a:t>HanahR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Matas</a:t>
            </a:r>
            <a:r>
              <a:rPr lang="en-US" sz="2400" dirty="0">
                <a:latin typeface="Times New Roman" panose="02020603050405020304" pitchFamily="18" charset="0"/>
                <a:cs typeface="Times New Roman" panose="02020603050405020304" pitchFamily="18" charset="0"/>
              </a:rPr>
              <a:t> Z, </a:t>
            </a:r>
            <a:r>
              <a:rPr lang="en-US" sz="2400" dirty="0" err="1">
                <a:latin typeface="Times New Roman" panose="02020603050405020304" pitchFamily="18" charset="0"/>
                <a:cs typeface="Times New Roman" panose="02020603050405020304" pitchFamily="18" charset="0"/>
              </a:rPr>
              <a:t>Fux</a:t>
            </a:r>
            <a:r>
              <a:rPr lang="en-US" sz="2400" dirty="0">
                <a:latin typeface="Times New Roman" panose="02020603050405020304" pitchFamily="18" charset="0"/>
                <a:cs typeface="Times New Roman" panose="02020603050405020304" pitchFamily="18" charset="0"/>
              </a:rPr>
              <a:t> A, </a:t>
            </a:r>
            <a:r>
              <a:rPr lang="en-US" sz="2400" dirty="0" err="1">
                <a:latin typeface="Times New Roman" panose="02020603050405020304" pitchFamily="18" charset="0"/>
                <a:cs typeface="Times New Roman" panose="02020603050405020304" pitchFamily="18" charset="0"/>
              </a:rPr>
              <a:t>Beigel</a:t>
            </a:r>
            <a:r>
              <a:rPr lang="en-US" sz="2400" dirty="0">
                <a:latin typeface="Times New Roman" panose="02020603050405020304" pitchFamily="18" charset="0"/>
                <a:cs typeface="Times New Roman" panose="02020603050405020304" pitchFamily="18" charset="0"/>
              </a:rPr>
              <a:t> Y, </a:t>
            </a:r>
            <a:r>
              <a:rPr lang="en-US" sz="2400" dirty="0" err="1">
                <a:latin typeface="Times New Roman" panose="02020603050405020304" pitchFamily="18" charset="0"/>
                <a:cs typeface="Times New Roman" panose="02020603050405020304" pitchFamily="18" charset="0"/>
              </a:rPr>
              <a:t>Mashavi</a:t>
            </a:r>
            <a:r>
              <a:rPr lang="en-US" sz="2400" dirty="0">
                <a:latin typeface="Times New Roman" panose="02020603050405020304" pitchFamily="18" charset="0"/>
                <a:cs typeface="Times New Roman" panose="02020603050405020304" pitchFamily="18" charset="0"/>
              </a:rPr>
              <a:t> M. Serum homocysteine, folate, vitamin B12 levels and arterial stiffness in diabetic patients: which of them is really important in </a:t>
            </a:r>
            <a:r>
              <a:rPr lang="en-US" sz="2400" dirty="0" err="1">
                <a:latin typeface="Times New Roman" panose="02020603050405020304" pitchFamily="18" charset="0"/>
                <a:cs typeface="Times New Roman" panose="02020603050405020304" pitchFamily="18" charset="0"/>
              </a:rPr>
              <a:t>atherogenesis</a:t>
            </a:r>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hlinkClick r:id="rId3" tooltip="Diabetes/metabolism research and reviews."/>
              </a:rPr>
              <a:t>.</a:t>
            </a:r>
            <a:r>
              <a:rPr lang="en-US" sz="2400" dirty="0">
                <a:latin typeface="Times New Roman" panose="02020603050405020304" pitchFamily="18" charset="0"/>
                <a:cs typeface="Times New Roman" panose="02020603050405020304" pitchFamily="18" charset="0"/>
              </a:rPr>
              <a:t> 2009; 25:70-75.</a:t>
            </a:r>
          </a:p>
          <a:p>
            <a:pPr algn="just">
              <a:lnSpc>
                <a:spcPct val="100000"/>
              </a:lnSpc>
            </a:pPr>
            <a:r>
              <a:rPr lang="en-US" sz="2400" dirty="0" smtClean="0">
                <a:latin typeface="Times New Roman" panose="02020603050405020304" pitchFamily="18" charset="0"/>
                <a:cs typeface="Times New Roman" panose="02020603050405020304" pitchFamily="18" charset="0"/>
              </a:rPr>
              <a:t>Sun </a:t>
            </a:r>
            <a:r>
              <a:rPr lang="en-US" sz="2400" dirty="0">
                <a:latin typeface="Times New Roman" panose="02020603050405020304" pitchFamily="18" charset="0"/>
                <a:cs typeface="Times New Roman" panose="02020603050405020304" pitchFamily="18" charset="0"/>
              </a:rPr>
              <a:t>Y, Lai MS, Lu CJ. Effectiveness of vitamin B12 on diabetic neuropathy: systemic review of clinical control trials. </a:t>
            </a:r>
            <a:r>
              <a:rPr lang="en-US" sz="2400" dirty="0" err="1">
                <a:latin typeface="Times New Roman" panose="02020603050405020304" pitchFamily="18" charset="0"/>
                <a:cs typeface="Times New Roman" panose="02020603050405020304" pitchFamily="18" charset="0"/>
              </a:rPr>
              <a:t>Acta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Neurol</a:t>
            </a:r>
            <a:r>
              <a:rPr lang="en-US" sz="2400" dirty="0">
                <a:latin typeface="Times New Roman" panose="02020603050405020304" pitchFamily="18" charset="0"/>
                <a:cs typeface="Times New Roman" panose="02020603050405020304" pitchFamily="18" charset="0"/>
              </a:rPr>
              <a:t> Taiwan. 2005; 14:48-54.</a:t>
            </a:r>
          </a:p>
          <a:p>
            <a:pPr algn="just">
              <a:lnSpc>
                <a:spcPct val="100000"/>
              </a:lnSpc>
            </a:pPr>
            <a:r>
              <a:rPr lang="en-US" sz="2400" dirty="0">
                <a:latin typeface="Times New Roman" panose="02020603050405020304" pitchFamily="18" charset="0"/>
                <a:cs typeface="Times New Roman" panose="02020603050405020304" pitchFamily="18" charset="0"/>
              </a:rPr>
              <a:t>Wile DJ, </a:t>
            </a:r>
            <a:r>
              <a:rPr lang="en-US" sz="2400" dirty="0" err="1">
                <a:latin typeface="Times New Roman" panose="02020603050405020304" pitchFamily="18" charset="0"/>
                <a:cs typeface="Times New Roman" panose="02020603050405020304" pitchFamily="18" charset="0"/>
              </a:rPr>
              <a:t>Toth</a:t>
            </a:r>
            <a:r>
              <a:rPr lang="en-US" sz="2400" dirty="0">
                <a:latin typeface="Times New Roman" panose="02020603050405020304" pitchFamily="18" charset="0"/>
                <a:cs typeface="Times New Roman" panose="02020603050405020304" pitchFamily="18" charset="0"/>
              </a:rPr>
              <a:t> C. Association of metformin, </a:t>
            </a:r>
            <a:r>
              <a:rPr lang="en-US" sz="2400" dirty="0" err="1">
                <a:latin typeface="Times New Roman" panose="02020603050405020304" pitchFamily="18" charset="0"/>
                <a:cs typeface="Times New Roman" panose="02020603050405020304" pitchFamily="18" charset="0"/>
              </a:rPr>
              <a:t>elevatedhomocysteine</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methylmalonic</a:t>
            </a:r>
            <a:r>
              <a:rPr lang="en-US" sz="2400" dirty="0">
                <a:latin typeface="Times New Roman" panose="02020603050405020304" pitchFamily="18" charset="0"/>
                <a:cs typeface="Times New Roman" panose="02020603050405020304" pitchFamily="18" charset="0"/>
              </a:rPr>
              <a:t> acid levels </a:t>
            </a:r>
            <a:r>
              <a:rPr lang="en-US" sz="2400" dirty="0" err="1">
                <a:latin typeface="Times New Roman" panose="02020603050405020304" pitchFamily="18" charset="0"/>
                <a:cs typeface="Times New Roman" panose="02020603050405020304" pitchFamily="18" charset="0"/>
              </a:rPr>
              <a:t>andclinically</a:t>
            </a:r>
            <a:r>
              <a:rPr lang="en-US" sz="2400" dirty="0">
                <a:latin typeface="Times New Roman" panose="02020603050405020304" pitchFamily="18" charset="0"/>
                <a:cs typeface="Times New Roman" panose="02020603050405020304" pitchFamily="18" charset="0"/>
              </a:rPr>
              <a:t> worsened diabetic peripheral </a:t>
            </a:r>
            <a:r>
              <a:rPr lang="en-US" sz="2400" dirty="0" err="1">
                <a:latin typeface="Times New Roman" panose="02020603050405020304" pitchFamily="18" charset="0"/>
                <a:cs typeface="Times New Roman" panose="02020603050405020304" pitchFamily="18" charset="0"/>
              </a:rPr>
              <a:t>neuropathy.Diabetes</a:t>
            </a:r>
            <a:r>
              <a:rPr lang="en-US" sz="2400" dirty="0">
                <a:latin typeface="Times New Roman" panose="02020603050405020304" pitchFamily="18" charset="0"/>
                <a:cs typeface="Times New Roman" panose="02020603050405020304" pitchFamily="18" charset="0"/>
              </a:rPr>
              <a:t> Care 2010;33:156–61.</a:t>
            </a:r>
          </a:p>
          <a:p>
            <a:pPr marL="0" indent="0" algn="just">
              <a:buNone/>
            </a:pPr>
            <a:endParaRPr lang="en-US" sz="2400" dirty="0" smtClean="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588818" y="1368424"/>
            <a:ext cx="10515600" cy="5226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xmlns="" val="2194773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065" y="757646"/>
            <a:ext cx="10515600" cy="1312749"/>
          </a:xfrm>
        </p:spPr>
        <p:txBody>
          <a:bodyPr>
            <a:normAutofit fontScale="90000"/>
          </a:bodyPr>
          <a:lstStyle/>
          <a:p>
            <a:pPr algn="ctr"/>
            <a:r>
              <a:rPr lang="en-US" sz="6000" dirty="0"/>
              <a:t>C</a:t>
            </a:r>
            <a:r>
              <a:rPr lang="en-US" sz="6000" b="1" dirty="0" smtClean="0"/>
              <a:t>o-Guide</a:t>
            </a:r>
            <a:r>
              <a:rPr lang="en-US" sz="6000" dirty="0"/>
              <a:t/>
            </a:r>
            <a:br>
              <a:rPr lang="en-US" sz="6000"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644236" y="2402103"/>
            <a:ext cx="10515600" cy="4351338"/>
          </a:xfrm>
        </p:spPr>
        <p:txBody>
          <a:bodyPr>
            <a:normAutofit/>
          </a:bodyPr>
          <a:lstStyle/>
          <a:p>
            <a:pPr marL="0" indent="0" algn="ctr">
              <a:buNone/>
            </a:pPr>
            <a:r>
              <a:rPr lang="en-US" sz="4400" b="1" dirty="0">
                <a:latin typeface="Times New Roman" panose="02020603050405020304" pitchFamily="18" charset="0"/>
                <a:cs typeface="Times New Roman" panose="02020603050405020304" pitchFamily="18" charset="0"/>
              </a:rPr>
              <a:t>Dr. Habibur Rahman</a:t>
            </a:r>
          </a:p>
          <a:p>
            <a:pPr marL="0" indent="0" algn="ctr">
              <a:buNone/>
            </a:pPr>
            <a:r>
              <a:rPr lang="en-US" sz="3600" dirty="0">
                <a:latin typeface="Times New Roman" panose="02020603050405020304" pitchFamily="18" charset="0"/>
                <a:cs typeface="Times New Roman" panose="02020603050405020304" pitchFamily="18" charset="0"/>
              </a:rPr>
              <a:t>Assistant Professor </a:t>
            </a:r>
          </a:p>
          <a:p>
            <a:pPr marL="0" indent="0" algn="ctr">
              <a:buNone/>
            </a:pPr>
            <a:r>
              <a:rPr lang="en-US" sz="3600" dirty="0">
                <a:latin typeface="Times New Roman" panose="02020603050405020304" pitchFamily="18" charset="0"/>
                <a:cs typeface="Times New Roman" panose="02020603050405020304" pitchFamily="18" charset="0"/>
              </a:rPr>
              <a:t>Department of Endocrinology</a:t>
            </a:r>
          </a:p>
          <a:p>
            <a:pPr marL="0" indent="0" algn="ctr">
              <a:buNone/>
            </a:pPr>
            <a:r>
              <a:rPr lang="en-US" sz="3600" dirty="0">
                <a:latin typeface="Times New Roman" panose="02020603050405020304" pitchFamily="18" charset="0"/>
                <a:cs typeface="Times New Roman" panose="02020603050405020304" pitchFamily="18" charset="0"/>
              </a:rPr>
              <a:t>Sylhet MAG Osmani Medical College, Sylhet</a:t>
            </a:r>
          </a:p>
        </p:txBody>
      </p:sp>
    </p:spTree>
    <p:extLst>
      <p:ext uri="{BB962C8B-B14F-4D97-AF65-F5344CB8AC3E}">
        <p14:creationId xmlns:p14="http://schemas.microsoft.com/office/powerpoint/2010/main" xmlns="" val="11038795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8591" r="28233" b="18750"/>
          <a:stretch/>
        </p:blipFill>
        <p:spPr>
          <a:xfrm>
            <a:off x="422712" y="1661816"/>
            <a:ext cx="11384280" cy="4696478"/>
          </a:xfrm>
          <a:prstGeom prst="rect">
            <a:avLst/>
          </a:prstGeom>
        </p:spPr>
      </p:pic>
      <p:sp>
        <p:nvSpPr>
          <p:cNvPr id="2" name="Title 1"/>
          <p:cNvSpPr>
            <a:spLocks noGrp="1"/>
          </p:cNvSpPr>
          <p:nvPr>
            <p:ph type="title"/>
          </p:nvPr>
        </p:nvSpPr>
        <p:spPr/>
        <p:txBody>
          <a:bodyPr>
            <a:normAutofit/>
          </a:bodyPr>
          <a:lstStyle/>
          <a:p>
            <a:pPr algn="ctr"/>
            <a:r>
              <a:rPr lang="en-US" sz="7200" b="1" dirty="0"/>
              <a:t>Appendix I</a:t>
            </a:r>
          </a:p>
        </p:txBody>
      </p:sp>
      <p:sp>
        <p:nvSpPr>
          <p:cNvPr id="3" name="Rectangle 2"/>
          <p:cNvSpPr/>
          <p:nvPr/>
        </p:nvSpPr>
        <p:spPr>
          <a:xfrm>
            <a:off x="3435531" y="2455817"/>
            <a:ext cx="1619795" cy="2873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Reg. no</a:t>
            </a:r>
            <a:r>
              <a:rPr lang="en-US" dirty="0" smtClean="0">
                <a:solidFill>
                  <a:schemeClr val="bg1"/>
                </a:solidFill>
              </a:rPr>
              <a:t>:</a:t>
            </a:r>
            <a:endParaRPr lang="en-US" dirty="0">
              <a:solidFill>
                <a:schemeClr val="bg1"/>
              </a:solidFill>
            </a:endParaRPr>
          </a:p>
        </p:txBody>
      </p:sp>
      <p:sp>
        <p:nvSpPr>
          <p:cNvPr id="5" name="Rectangle 4"/>
          <p:cNvSpPr/>
          <p:nvPr/>
        </p:nvSpPr>
        <p:spPr>
          <a:xfrm>
            <a:off x="9509759" y="4415246"/>
            <a:ext cx="1619795" cy="2873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 Anaemia:</a:t>
            </a:r>
            <a:endParaRPr lang="en-US" dirty="0">
              <a:solidFill>
                <a:schemeClr val="bg1"/>
              </a:solidFill>
            </a:endParaRPr>
          </a:p>
        </p:txBody>
      </p:sp>
    </p:spTree>
    <p:extLst>
      <p:ext uri="{BB962C8B-B14F-4D97-AF65-F5344CB8AC3E}">
        <p14:creationId xmlns:p14="http://schemas.microsoft.com/office/powerpoint/2010/main" xmlns="" val="28834681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r"/>
            <a:r>
              <a:rPr lang="en-US" sz="4000" b="1" dirty="0" smtClean="0"/>
              <a:t>Appendix I </a:t>
            </a:r>
            <a:endParaRPr lang="en-US" sz="4000" b="1" dirty="0"/>
          </a:p>
        </p:txBody>
      </p:sp>
      <p:pic>
        <p:nvPicPr>
          <p:cNvPr id="3" name="Picture 2"/>
          <p:cNvPicPr>
            <a:picLocks noChangeAspect="1"/>
          </p:cNvPicPr>
          <p:nvPr/>
        </p:nvPicPr>
        <p:blipFill rotWithShape="1">
          <a:blip r:embed="rId2"/>
          <a:srcRect l="16178" t="20052" r="18375" b="9896"/>
          <a:stretch/>
        </p:blipFill>
        <p:spPr>
          <a:xfrm>
            <a:off x="483326" y="875211"/>
            <a:ext cx="10870474" cy="5925639"/>
          </a:xfrm>
          <a:prstGeom prst="rect">
            <a:avLst/>
          </a:prstGeom>
        </p:spPr>
      </p:pic>
    </p:spTree>
    <p:extLst>
      <p:ext uri="{BB962C8B-B14F-4D97-AF65-F5344CB8AC3E}">
        <p14:creationId xmlns:p14="http://schemas.microsoft.com/office/powerpoint/2010/main" xmlns="" val="23931877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b="1" dirty="0"/>
              <a:t>Contd. Appendix I</a:t>
            </a:r>
          </a:p>
        </p:txBody>
      </p:sp>
      <p:pic>
        <p:nvPicPr>
          <p:cNvPr id="6" name="Picture 5"/>
          <p:cNvPicPr>
            <a:picLocks noChangeAspect="1"/>
          </p:cNvPicPr>
          <p:nvPr/>
        </p:nvPicPr>
        <p:blipFill rotWithShape="1">
          <a:blip r:embed="rId2"/>
          <a:srcRect l="4465" t="40104" r="2709" b="20052"/>
          <a:stretch/>
        </p:blipFill>
        <p:spPr>
          <a:xfrm>
            <a:off x="171450" y="2019300"/>
            <a:ext cx="12077700" cy="4286250"/>
          </a:xfrm>
          <a:prstGeom prst="rect">
            <a:avLst/>
          </a:prstGeom>
        </p:spPr>
      </p:pic>
    </p:spTree>
    <p:extLst>
      <p:ext uri="{BB962C8B-B14F-4D97-AF65-F5344CB8AC3E}">
        <p14:creationId xmlns:p14="http://schemas.microsoft.com/office/powerpoint/2010/main" xmlns="" val="33194573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382" y="143056"/>
            <a:ext cx="10515600" cy="878609"/>
          </a:xfrm>
        </p:spPr>
        <p:txBody>
          <a:bodyPr>
            <a:normAutofit fontScale="90000"/>
          </a:bodyPr>
          <a:lstStyle/>
          <a:p>
            <a:pPr algn="ctr"/>
            <a:r>
              <a:rPr lang="en-US" sz="4000" b="1" dirty="0"/>
              <a:t>Appendix-II</a:t>
            </a:r>
            <a:r>
              <a:rPr lang="en-US" dirty="0"/>
              <a:t/>
            </a:r>
            <a:br>
              <a:rPr lang="en-US" dirty="0"/>
            </a:br>
            <a:endParaRPr lang="en-US" dirty="0"/>
          </a:p>
        </p:txBody>
      </p:sp>
      <p:sp>
        <p:nvSpPr>
          <p:cNvPr id="3" name="Content Placeholder 2"/>
          <p:cNvSpPr>
            <a:spLocks noGrp="1"/>
          </p:cNvSpPr>
          <p:nvPr>
            <p:ph idx="1"/>
          </p:nvPr>
        </p:nvSpPr>
        <p:spPr>
          <a:xfrm>
            <a:off x="209006" y="313509"/>
            <a:ext cx="11066417" cy="6453051"/>
          </a:xfrm>
        </p:spPr>
        <p:txBody>
          <a:bodyPr>
            <a:noAutofit/>
          </a:bodyPr>
          <a:lstStyle/>
          <a:p>
            <a:pPr marL="0" indent="0" algn="just">
              <a:buNone/>
            </a:pPr>
            <a:r>
              <a:rPr lang="en-US" sz="2400" b="1" dirty="0"/>
              <a:t>Informed Written Consent:</a:t>
            </a:r>
            <a:endParaRPr lang="en-US" sz="2400" dirty="0"/>
          </a:p>
          <a:p>
            <a:pPr marL="0" indent="0" algn="just">
              <a:lnSpc>
                <a:spcPct val="170000"/>
              </a:lnSpc>
              <a:buNone/>
            </a:pPr>
            <a:r>
              <a:rPr lang="en-US" sz="1800" b="1" dirty="0">
                <a:latin typeface="Times New Roman" panose="02020603050405020304" pitchFamily="18" charset="0"/>
                <a:cs typeface="Times New Roman" panose="02020603050405020304" pitchFamily="18" charset="0"/>
              </a:rPr>
              <a:t>Title of the Study</a:t>
            </a:r>
            <a:r>
              <a:rPr lang="en-US" sz="1800" dirty="0">
                <a:latin typeface="Times New Roman" panose="02020603050405020304" pitchFamily="18" charset="0"/>
                <a:cs typeface="Times New Roman" panose="02020603050405020304" pitchFamily="18" charset="0"/>
              </a:rPr>
              <a:t>: Vitamin B12 Status in long-term Metformin treated Type 2 Diabetes Mellitus Patients</a:t>
            </a:r>
          </a:p>
          <a:p>
            <a:pPr marL="0" lvl="0" indent="0" algn="just">
              <a:lnSpc>
                <a:spcPct val="170000"/>
              </a:lnSpc>
              <a:buNone/>
            </a:pPr>
            <a:r>
              <a:rPr lang="en-US" sz="1800" b="1" dirty="0">
                <a:latin typeface="Times New Roman" panose="02020603050405020304" pitchFamily="18" charset="0"/>
                <a:cs typeface="Times New Roman" panose="02020603050405020304" pitchFamily="18" charset="0"/>
              </a:rPr>
              <a:t>Investigator’s Name: </a:t>
            </a:r>
            <a:r>
              <a:rPr lang="en-US" sz="1800" dirty="0">
                <a:latin typeface="Times New Roman" panose="02020603050405020304" pitchFamily="18" charset="0"/>
                <a:cs typeface="Times New Roman" panose="02020603050405020304" pitchFamily="18" charset="0"/>
              </a:rPr>
              <a:t>Dr. Abu Kamran Rahul</a:t>
            </a:r>
          </a:p>
          <a:p>
            <a:pPr marL="0" lvl="0" indent="0" algn="just">
              <a:lnSpc>
                <a:spcPct val="170000"/>
              </a:lnSpc>
              <a:buNone/>
            </a:pPr>
            <a:r>
              <a:rPr lang="en-US" sz="1800" dirty="0">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nstitution:</a:t>
            </a:r>
            <a:r>
              <a:rPr lang="en-US" sz="1800" dirty="0">
                <a:latin typeface="Times New Roman" panose="02020603050405020304" pitchFamily="18" charset="0"/>
                <a:cs typeface="Times New Roman" panose="02020603050405020304" pitchFamily="18" charset="0"/>
              </a:rPr>
              <a:t>  Sylhet M.A.G. Osmani Medical College Hospital, Sylhet.</a:t>
            </a:r>
          </a:p>
          <a:p>
            <a:pPr lvl="0" algn="just">
              <a:lnSpc>
                <a:spcPct val="170000"/>
              </a:lnSpc>
            </a:pPr>
            <a:r>
              <a:rPr lang="en-US" sz="1800" dirty="0">
                <a:latin typeface="Times New Roman" panose="02020603050405020304" pitchFamily="18" charset="0"/>
                <a:cs typeface="Times New Roman" panose="02020603050405020304" pitchFamily="18" charset="0"/>
              </a:rPr>
              <a:t>Do you know the type, purpose and procedure of this study?  Yes / No.</a:t>
            </a:r>
          </a:p>
          <a:p>
            <a:pPr lvl="0" algn="just">
              <a:lnSpc>
                <a:spcPct val="170000"/>
              </a:lnSpc>
            </a:pPr>
            <a:r>
              <a:rPr lang="en-US" sz="1800" dirty="0">
                <a:latin typeface="Times New Roman" panose="02020603050405020304" pitchFamily="18" charset="0"/>
                <a:cs typeface="Times New Roman" panose="02020603050405020304" pitchFamily="18" charset="0"/>
              </a:rPr>
              <a:t>Are you sure that you will not face any physical, psychological and social risk for this study? Yes / No.</a:t>
            </a:r>
          </a:p>
          <a:p>
            <a:pPr lvl="0" algn="just">
              <a:lnSpc>
                <a:spcPct val="170000"/>
              </a:lnSpc>
            </a:pPr>
            <a:r>
              <a:rPr lang="en-US" sz="1800" dirty="0">
                <a:latin typeface="Times New Roman" panose="02020603050405020304" pitchFamily="18" charset="0"/>
                <a:cs typeface="Times New Roman" panose="02020603050405020304" pitchFamily="18" charset="0"/>
              </a:rPr>
              <a:t>Are you sure this study will not cause any physical or psychological harm? Yes / No.</a:t>
            </a:r>
          </a:p>
          <a:p>
            <a:pPr lvl="0" algn="just">
              <a:lnSpc>
                <a:spcPct val="170000"/>
              </a:lnSpc>
            </a:pPr>
            <a:r>
              <a:rPr lang="en-US" sz="1800" dirty="0">
                <a:latin typeface="Times New Roman" panose="02020603050405020304" pitchFamily="18" charset="0"/>
                <a:cs typeface="Times New Roman" panose="02020603050405020304" pitchFamily="18" charset="0"/>
              </a:rPr>
              <a:t>Do you have freedom to refuse, participate or withdraw? Yes / No.</a:t>
            </a:r>
          </a:p>
          <a:p>
            <a:pPr lvl="0" algn="just">
              <a:lnSpc>
                <a:spcPct val="170000"/>
              </a:lnSpc>
            </a:pPr>
            <a:r>
              <a:rPr lang="en-US" sz="1800" dirty="0">
                <a:latin typeface="Times New Roman" panose="02020603050405020304" pitchFamily="18" charset="0"/>
                <a:cs typeface="Times New Roman" panose="02020603050405020304" pitchFamily="18" charset="0"/>
              </a:rPr>
              <a:t>Do you loss any fundamental human rights due to participation in this study? Yes / No.</a:t>
            </a:r>
          </a:p>
          <a:p>
            <a:pPr lvl="0" algn="just">
              <a:lnSpc>
                <a:spcPct val="170000"/>
              </a:lnSpc>
            </a:pPr>
            <a:r>
              <a:rPr lang="en-US" sz="1800" dirty="0">
                <a:latin typeface="Times New Roman" panose="02020603050405020304" pitchFamily="18" charset="0"/>
                <a:cs typeface="Times New Roman" panose="02020603050405020304" pitchFamily="18" charset="0"/>
              </a:rPr>
              <a:t>Do you feel that the confidentiality of your information will be maintained? Yes / No.</a:t>
            </a:r>
          </a:p>
          <a:p>
            <a:pPr lvl="0" algn="just">
              <a:lnSpc>
                <a:spcPct val="170000"/>
              </a:lnSpc>
            </a:pPr>
            <a:r>
              <a:rPr lang="en-US" sz="1800" dirty="0">
                <a:latin typeface="Times New Roman" panose="02020603050405020304" pitchFamily="18" charset="0"/>
                <a:cs typeface="Times New Roman" panose="02020603050405020304" pitchFamily="18" charset="0"/>
              </a:rPr>
              <a:t>Do you know that you will get no remuneration or travel expenses due to participation in this study? Yes / No.</a:t>
            </a:r>
          </a:p>
          <a:p>
            <a:pPr marL="0" indent="0" algn="just">
              <a:buNone/>
            </a:pPr>
            <a:endParaRPr lang="en-US" sz="1100" dirty="0"/>
          </a:p>
        </p:txBody>
      </p:sp>
    </p:spTree>
    <p:extLst>
      <p:ext uri="{BB962C8B-B14F-4D97-AF65-F5344CB8AC3E}">
        <p14:creationId xmlns:p14="http://schemas.microsoft.com/office/powerpoint/2010/main" xmlns="" val="2160254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982" y="-148045"/>
            <a:ext cx="10353761" cy="997131"/>
          </a:xfrm>
        </p:spPr>
        <p:txBody>
          <a:bodyPr>
            <a:normAutofit/>
          </a:bodyPr>
          <a:lstStyle/>
          <a:p>
            <a:pPr algn="ctr"/>
            <a:r>
              <a:rPr lang="en-US" sz="3600" b="1" cap="none" dirty="0" smtClean="0">
                <a:solidFill>
                  <a:schemeClr val="tx1">
                    <a:lumMod val="95000"/>
                  </a:schemeClr>
                </a:solidFill>
              </a:rPr>
              <a:t>Consent form (</a:t>
            </a:r>
            <a:r>
              <a:rPr lang="en-US" sz="3600" cap="none" dirty="0">
                <a:solidFill>
                  <a:schemeClr val="tx1">
                    <a:lumMod val="95000"/>
                  </a:schemeClr>
                </a:solidFill>
              </a:rPr>
              <a:t>E</a:t>
            </a:r>
            <a:r>
              <a:rPr lang="en-US" sz="3600" b="1" cap="none" dirty="0" smtClean="0">
                <a:solidFill>
                  <a:schemeClr val="tx1">
                    <a:lumMod val="95000"/>
                  </a:schemeClr>
                </a:solidFill>
              </a:rPr>
              <a:t>nglish)</a:t>
            </a:r>
            <a:endParaRPr lang="en-US" sz="3600" cap="none" dirty="0">
              <a:solidFill>
                <a:schemeClr val="tx1">
                  <a:lumMod val="95000"/>
                </a:schemeClr>
              </a:solidFill>
            </a:endParaRPr>
          </a:p>
        </p:txBody>
      </p:sp>
      <p:sp>
        <p:nvSpPr>
          <p:cNvPr id="3" name="Content Placeholder 2"/>
          <p:cNvSpPr>
            <a:spLocks noGrp="1"/>
          </p:cNvSpPr>
          <p:nvPr>
            <p:ph idx="1"/>
          </p:nvPr>
        </p:nvSpPr>
        <p:spPr>
          <a:xfrm>
            <a:off x="222069" y="692331"/>
            <a:ext cx="11730445" cy="6309359"/>
          </a:xfrm>
        </p:spPr>
        <p:txBody>
          <a:bodyPr>
            <a:noAutofit/>
          </a:bodyPr>
          <a:lstStyle/>
          <a:p>
            <a:pPr marL="0" indent="0" algn="just">
              <a:lnSpc>
                <a:spcPct val="170000"/>
              </a:lnSpc>
              <a:buNone/>
            </a:pPr>
            <a:r>
              <a:rPr lang="en-US" dirty="0">
                <a:latin typeface="Times New Roman" panose="02020603050405020304" pitchFamily="18" charset="0"/>
                <a:cs typeface="Times New Roman" panose="02020603050405020304" pitchFamily="18" charset="0"/>
              </a:rPr>
              <a:t>Getting full information about the purpose, procedure and utility of this study, I give consent to participate in this study. I have not been influenced by anybody or groups or my fundamental human rights have not been violated due to participation in this </a:t>
            </a:r>
            <a:r>
              <a:rPr lang="en-US" dirty="0" smtClean="0">
                <a:latin typeface="Times New Roman" panose="02020603050405020304" pitchFamily="18" charset="0"/>
                <a:cs typeface="Times New Roman" panose="02020603050405020304" pitchFamily="18" charset="0"/>
              </a:rPr>
              <a:t>study.</a:t>
            </a:r>
          </a:p>
          <a:p>
            <a:pPr marL="0" indent="0" algn="just">
              <a:lnSpc>
                <a:spcPct val="170000"/>
              </a:lnSpc>
              <a:buNone/>
            </a:pPr>
            <a:r>
              <a:rPr lang="en-US" dirty="0" smtClean="0">
                <a:latin typeface="Times New Roman" panose="02020603050405020304" pitchFamily="18" charset="0"/>
                <a:cs typeface="Times New Roman" panose="02020603050405020304" pitchFamily="18" charset="0"/>
              </a:rPr>
              <a:t>I </a:t>
            </a:r>
            <a:r>
              <a:rPr lang="en-US" dirty="0">
                <a:latin typeface="Times New Roman" panose="02020603050405020304" pitchFamily="18" charset="0"/>
                <a:cs typeface="Times New Roman" panose="02020603050405020304" pitchFamily="18" charset="0"/>
              </a:rPr>
              <a:t>am assured that confidentiality of all gathered information will be maintained and will be used for only study purpose and my personal information will not be disclosed to others.</a:t>
            </a:r>
          </a:p>
          <a:p>
            <a:pPr marL="0" indent="0" algn="just">
              <a:lnSpc>
                <a:spcPct val="170000"/>
              </a:lnSpc>
              <a:buNone/>
            </a:pPr>
            <a:r>
              <a:rPr lang="en-US" dirty="0">
                <a:latin typeface="Times New Roman" panose="02020603050405020304" pitchFamily="18" charset="0"/>
                <a:cs typeface="Times New Roman" panose="02020603050405020304" pitchFamily="18" charset="0"/>
              </a:rPr>
              <a:t>My participation in this study is entirely voluntary. My decision whether or not participate will not prejudice my medical care. I have right to withdraw my consent and discontinue participation at any time without prejudice to me or affect on my medical care.</a:t>
            </a:r>
          </a:p>
          <a:p>
            <a:pPr marL="0" indent="0" algn="just">
              <a:lnSpc>
                <a:spcPct val="170000"/>
              </a:lnSpc>
              <a:buNone/>
            </a:pPr>
            <a:r>
              <a:rPr lang="en-US" dirty="0">
                <a:latin typeface="Times New Roman" panose="02020603050405020304" pitchFamily="18" charset="0"/>
                <a:cs typeface="Times New Roman" panose="02020603050405020304" pitchFamily="18" charset="0"/>
              </a:rPr>
              <a:t>I will not get any </a:t>
            </a:r>
            <a:r>
              <a:rPr lang="en-US" dirty="0" err="1">
                <a:latin typeface="Times New Roman" panose="02020603050405020304" pitchFamily="18" charset="0"/>
                <a:cs typeface="Times New Roman" panose="02020603050405020304" pitchFamily="18" charset="0"/>
              </a:rPr>
              <a:t>renumeration</a:t>
            </a:r>
            <a:r>
              <a:rPr lang="en-US" dirty="0">
                <a:latin typeface="Times New Roman" panose="02020603050405020304" pitchFamily="18" charset="0"/>
                <a:cs typeface="Times New Roman" panose="02020603050405020304" pitchFamily="18" charset="0"/>
              </a:rPr>
              <a:t> due to participation in this study.</a:t>
            </a:r>
          </a:p>
          <a:p>
            <a:pPr marL="0" indent="0" algn="just">
              <a:lnSpc>
                <a:spcPct val="170000"/>
              </a:lnSpc>
              <a:buNone/>
            </a:pPr>
            <a:r>
              <a:rPr lang="en-US" dirty="0">
                <a:latin typeface="Times New Roman" panose="02020603050405020304" pitchFamily="18" charset="0"/>
                <a:cs typeface="Times New Roman" panose="02020603050405020304" pitchFamily="18" charset="0"/>
              </a:rPr>
              <a:t>I am willingly giving signature to this consent form.</a:t>
            </a:r>
          </a:p>
          <a:p>
            <a:pPr algn="just"/>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Signature </a:t>
            </a:r>
            <a:r>
              <a:rPr lang="en-US" sz="1800" dirty="0">
                <a:latin typeface="Times New Roman" panose="02020603050405020304" pitchFamily="18" charset="0"/>
                <a:cs typeface="Times New Roman" panose="02020603050405020304" pitchFamily="18" charset="0"/>
              </a:rPr>
              <a:t>of the participant</a:t>
            </a:r>
          </a:p>
          <a:p>
            <a:pPr algn="just"/>
            <a:endParaRPr lang="en-US" sz="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699226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664" y="0"/>
            <a:ext cx="10353761" cy="1326321"/>
          </a:xfrm>
        </p:spPr>
        <p:txBody>
          <a:bodyPr>
            <a:normAutofit/>
          </a:bodyPr>
          <a:lstStyle/>
          <a:p>
            <a:pPr algn="ctr"/>
            <a:r>
              <a:rPr lang="bn-IN" sz="3600" b="1" dirty="0"/>
              <a:t>সম্মতি</a:t>
            </a:r>
            <a:r>
              <a:rPr lang="bn-IN" sz="3600" dirty="0"/>
              <a:t> </a:t>
            </a:r>
            <a:r>
              <a:rPr lang="bn-IN" sz="3600" b="1" dirty="0"/>
              <a:t>পত্র</a:t>
            </a:r>
            <a:r>
              <a:rPr lang="en-US" sz="3600" dirty="0"/>
              <a:t/>
            </a:r>
            <a:br>
              <a:rPr lang="en-US" sz="3600" dirty="0"/>
            </a:br>
            <a:endParaRPr lang="en-US" sz="3600" dirty="0"/>
          </a:p>
        </p:txBody>
      </p:sp>
      <p:sp>
        <p:nvSpPr>
          <p:cNvPr id="3" name="Content Placeholder 2"/>
          <p:cNvSpPr>
            <a:spLocks noGrp="1"/>
          </p:cNvSpPr>
          <p:nvPr>
            <p:ph idx="1"/>
          </p:nvPr>
        </p:nvSpPr>
        <p:spPr>
          <a:xfrm>
            <a:off x="1" y="627017"/>
            <a:ext cx="11991702" cy="5912329"/>
          </a:xfrm>
        </p:spPr>
        <p:txBody>
          <a:bodyPr>
            <a:noAutofit/>
          </a:bodyPr>
          <a:lstStyle/>
          <a:p>
            <a:pPr marL="0" indent="0" algn="just">
              <a:lnSpc>
                <a:spcPct val="160000"/>
              </a:lnSpc>
              <a:buNone/>
            </a:pPr>
            <a:r>
              <a:rPr lang="bn-IN" sz="1800" dirty="0">
                <a:latin typeface="SutonnyMJ" pitchFamily="2" charset="0"/>
              </a:rPr>
              <a:t>এই গবেষণা কর্মের উদ্দেশ্য, পদ্ধতি ও উপযোগিতা সম্পর্কে পূর্ণ ধারণা পাইয়া এবং নীতিগত বৈশিষ্ট্য সমূহের প্রতি আমার সম্মতি প্রকাশ করিতেছি। গবেষণা কর্মে অংশগ্রহণের জন্য আমি কোন ব্যাক্তি বা গোষ্ঠীর দ্বারা প্রভাভিত হই নাই অথবা আমার মৌলিক মানবাধিকার ক্ষুণ্ণ হয় নাই। আমি নিশ্চিত হইয়াছি যে, এই গবেষণা থেকে সংগৃহীত তথ্যাবলি সম্পূর্ণ গোপন রাখা হইবে। এই তথ্যাবলি কেবলমাত্র গবেষণার কাজেই ব্যাবহার করা হুইবে। আমার ব্যাক্তিগত তথ্যাদি গবেষণাকারী ছাড়া অন্য কাঁরও নিকট প্রকাশ করা হইবেনা</a:t>
            </a:r>
            <a:r>
              <a:rPr lang="bn-IN" sz="1800" dirty="0" smtClean="0">
                <a:latin typeface="SutonnyMJ" pitchFamily="2" charset="0"/>
              </a:rPr>
              <a:t>।</a:t>
            </a:r>
            <a:endParaRPr lang="en-US" sz="1800" dirty="0">
              <a:latin typeface="SutonnyMJ" pitchFamily="2" charset="0"/>
            </a:endParaRPr>
          </a:p>
          <a:p>
            <a:pPr marL="0" indent="0" algn="just">
              <a:lnSpc>
                <a:spcPct val="170000"/>
              </a:lnSpc>
              <a:buNone/>
            </a:pPr>
            <a:r>
              <a:rPr lang="bn-IN" sz="1800" dirty="0" smtClean="0">
                <a:latin typeface="SutonnyMJ" pitchFamily="2" charset="0"/>
              </a:rPr>
              <a:t>এই </a:t>
            </a:r>
            <a:r>
              <a:rPr lang="bn-IN" sz="1800" dirty="0">
                <a:latin typeface="SutonnyMJ" pitchFamily="2" charset="0"/>
              </a:rPr>
              <a:t>গবেষণায় আমার অংশগ্রহণ সম্পূর্ণ আমার ইচ্ছাধীন। আমি ইচ্ছা করিলে গবেষণায় অংশগ্রহণ নাও করিতে পারি, তাহাতে আমার চিকি</a:t>
            </a:r>
            <a:r>
              <a:rPr lang="en-US" sz="1800" dirty="0">
                <a:latin typeface="SutonnyMJ" pitchFamily="2" charset="0"/>
              </a:rPr>
              <a:t>ৎ</a:t>
            </a:r>
            <a:r>
              <a:rPr lang="bn-IN" sz="1800" dirty="0">
                <a:latin typeface="SutonnyMJ" pitchFamily="2" charset="0"/>
              </a:rPr>
              <a:t>সার তারতম্য হইবেনা। যে কোন মুহূর্তে আমি আমার সম্মতি প্রত্যাহার করিবার অধিকার রাখি। আমার এই প্রত্যাহার আমার চিকিৎসার উপর কোনরূপ প্রভাব ফেলিবেনা। অতএব, যথাযথ পর্যালোচনা সাপেক্ষে আমি স্বপ্রণোদিত হইয়া এই সম্মতিপত্রে স্বাক্ষর </a:t>
            </a:r>
            <a:r>
              <a:rPr lang="bn-IN" sz="1800" dirty="0" smtClean="0">
                <a:latin typeface="SutonnyMJ" pitchFamily="2" charset="0"/>
              </a:rPr>
              <a:t>করিতেছি।</a:t>
            </a:r>
            <a:endParaRPr lang="en-US" sz="1800" dirty="0" smtClean="0">
              <a:latin typeface="SutonnyMJ" pitchFamily="2" charset="0"/>
            </a:endParaRPr>
          </a:p>
          <a:p>
            <a:pPr marL="0" indent="0" algn="just">
              <a:buNone/>
            </a:pPr>
            <a:endParaRPr lang="en-US" sz="1800" dirty="0" smtClean="0">
              <a:latin typeface="SutonnyMJ" pitchFamily="2" charset="0"/>
            </a:endParaRPr>
          </a:p>
          <a:p>
            <a:pPr marL="0" indent="0" algn="just">
              <a:buNone/>
            </a:pPr>
            <a:r>
              <a:rPr lang="bn-IN" sz="1800" dirty="0" smtClean="0">
                <a:latin typeface="SutonnyMJ" pitchFamily="2" charset="0"/>
              </a:rPr>
              <a:t>অংশগ্রহণকারীর </a:t>
            </a:r>
            <a:r>
              <a:rPr lang="bn-IN" sz="1800" dirty="0">
                <a:latin typeface="SutonnyMJ" pitchFamily="2" charset="0"/>
              </a:rPr>
              <a:t>স্বাক্ষর / বাম বৃদ্ধাঙ্গুলির </a:t>
            </a:r>
            <a:r>
              <a:rPr lang="bn-IN" sz="1800" dirty="0" smtClean="0">
                <a:latin typeface="SutonnyMJ" pitchFamily="2" charset="0"/>
              </a:rPr>
              <a:t>ছাপ</a:t>
            </a:r>
            <a:r>
              <a:rPr lang="en-US" sz="1800" dirty="0">
                <a:latin typeface="SutonnyMJ" pitchFamily="2" charset="0"/>
              </a:rPr>
              <a:t> </a:t>
            </a:r>
          </a:p>
          <a:p>
            <a:pPr marL="0" indent="0" algn="just">
              <a:buNone/>
            </a:pPr>
            <a:r>
              <a:rPr lang="bn-IN" sz="1800" dirty="0" smtClean="0">
                <a:latin typeface="SutonnyMJ" pitchFamily="2" charset="0"/>
              </a:rPr>
              <a:t>সাক্ষীর </a:t>
            </a:r>
            <a:r>
              <a:rPr lang="bn-IN" sz="1800" dirty="0">
                <a:latin typeface="SutonnyMJ" pitchFamily="2" charset="0"/>
              </a:rPr>
              <a:t>স্বাক্ষর / বাম বৃদ্ধাঙ্গুলির ছাপ          </a:t>
            </a:r>
            <a:r>
              <a:rPr lang="en-US" sz="1800" dirty="0" smtClean="0">
                <a:latin typeface="SutonnyMJ" pitchFamily="2" charset="0"/>
              </a:rPr>
              <a:t>					</a:t>
            </a:r>
            <a:r>
              <a:rPr lang="bn-IN" sz="1800" dirty="0" smtClean="0">
                <a:latin typeface="SutonnyMJ" pitchFamily="2" charset="0"/>
              </a:rPr>
              <a:t>গবেষকের </a:t>
            </a:r>
            <a:r>
              <a:rPr lang="bn-IN" sz="1800" dirty="0">
                <a:latin typeface="SutonnyMJ" pitchFamily="2" charset="0"/>
              </a:rPr>
              <a:t>স্বাক্ষর ও </a:t>
            </a:r>
            <a:r>
              <a:rPr lang="bn-IN" sz="1800" dirty="0" smtClean="0">
                <a:latin typeface="SutonnyMJ" pitchFamily="2" charset="0"/>
              </a:rPr>
              <a:t>তারিখ</a:t>
            </a:r>
            <a:endParaRPr lang="en-US" sz="1800" dirty="0">
              <a:latin typeface="SutonnyMJ" pitchFamily="2" charset="0"/>
            </a:endParaRPr>
          </a:p>
        </p:txBody>
      </p:sp>
    </p:spTree>
    <p:extLst>
      <p:ext uri="{BB962C8B-B14F-4D97-AF65-F5344CB8AC3E}">
        <p14:creationId xmlns:p14="http://schemas.microsoft.com/office/powerpoint/2010/main" xmlns="" val="23550787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913795" y="1789611"/>
            <a:ext cx="10829714" cy="4001589"/>
          </a:xfrm>
        </p:spPr>
        <p:txBody>
          <a:bodyPr>
            <a:noAutofit/>
          </a:bodyPr>
          <a:lstStyle/>
          <a:p>
            <a:pPr marL="0" indent="0" algn="ctr">
              <a:buNone/>
            </a:pPr>
            <a:r>
              <a:rPr lang="en-US" sz="16600" i="1" dirty="0" smtClean="0"/>
              <a:t>Thank You</a:t>
            </a:r>
            <a:endParaRPr lang="en-US" sz="16600" i="1" dirty="0"/>
          </a:p>
        </p:txBody>
      </p:sp>
    </p:spTree>
    <p:extLst>
      <p:ext uri="{BB962C8B-B14F-4D97-AF65-F5344CB8AC3E}">
        <p14:creationId xmlns:p14="http://schemas.microsoft.com/office/powerpoint/2010/main" xmlns="" val="1564135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349" y="0"/>
            <a:ext cx="10353761" cy="1326321"/>
          </a:xfrm>
        </p:spPr>
        <p:txBody>
          <a:bodyPr/>
          <a:lstStyle/>
          <a:p>
            <a:pPr algn="ctr"/>
            <a:r>
              <a:rPr lang="en-US" b="1" dirty="0" smtClean="0"/>
              <a:t>Introduction</a:t>
            </a:r>
            <a:r>
              <a:rPr lang="en-US" dirty="0"/>
              <a:t/>
            </a:r>
            <a:br>
              <a:rPr lang="en-US" dirty="0"/>
            </a:br>
            <a:endParaRPr lang="en-US" dirty="0"/>
          </a:p>
        </p:txBody>
      </p:sp>
      <p:sp>
        <p:nvSpPr>
          <p:cNvPr id="3" name="Content Placeholder 2"/>
          <p:cNvSpPr>
            <a:spLocks noGrp="1"/>
          </p:cNvSpPr>
          <p:nvPr>
            <p:ph idx="1"/>
          </p:nvPr>
        </p:nvSpPr>
        <p:spPr>
          <a:xfrm>
            <a:off x="104503" y="872241"/>
            <a:ext cx="11887199" cy="5164975"/>
          </a:xfrm>
        </p:spPr>
        <p:txBody>
          <a:bodyPr>
            <a:noAutofit/>
          </a:bodyPr>
          <a:lstStyle/>
          <a:p>
            <a:pPr algn="just">
              <a:lnSpc>
                <a:spcPct val="150000"/>
              </a:lnSpc>
            </a:pPr>
            <a:r>
              <a:rPr lang="en-US" sz="3600" dirty="0">
                <a:latin typeface="Times New Roman" panose="02020603050405020304" pitchFamily="18" charset="0"/>
                <a:cs typeface="Times New Roman" panose="02020603050405020304" pitchFamily="18" charset="0"/>
              </a:rPr>
              <a:t>Diabetes mellitus (DM) is a metabolic disorder affecting about 424.9 million people worldwide with the majority of the patients (about 90%) having type 2 DM and it is apprehended that by the year of 2045, it will be 628.6 million, or one adult in 10 will have diabetes. </a:t>
            </a:r>
          </a:p>
        </p:txBody>
      </p:sp>
    </p:spTree>
    <p:extLst>
      <p:ext uri="{BB962C8B-B14F-4D97-AF65-F5344CB8AC3E}">
        <p14:creationId xmlns:p14="http://schemas.microsoft.com/office/powerpoint/2010/main" xmlns="" val="4084433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316874"/>
            <a:ext cx="10515600" cy="414647"/>
          </a:xfrm>
        </p:spPr>
        <p:txBody>
          <a:bodyPr>
            <a:normAutofit fontScale="90000"/>
          </a:bodyPr>
          <a:lstStyle/>
          <a:p>
            <a:pPr algn="r"/>
            <a:r>
              <a:rPr lang="en-US" cap="none" dirty="0" smtClean="0"/>
              <a:t>Introduction continue…</a:t>
            </a:r>
            <a:endParaRPr lang="en-US" cap="none" dirty="0"/>
          </a:p>
        </p:txBody>
      </p:sp>
      <p:sp>
        <p:nvSpPr>
          <p:cNvPr id="3" name="Content Placeholder 2"/>
          <p:cNvSpPr>
            <a:spLocks noGrp="1"/>
          </p:cNvSpPr>
          <p:nvPr>
            <p:ph idx="1"/>
          </p:nvPr>
        </p:nvSpPr>
        <p:spPr>
          <a:xfrm>
            <a:off x="483326" y="971205"/>
            <a:ext cx="11416937" cy="5586349"/>
          </a:xfrm>
        </p:spPr>
        <p:txBody>
          <a:bodyPr>
            <a:noAutofit/>
          </a:bodyPr>
          <a:lstStyle/>
          <a:p>
            <a:pPr marL="0" indent="0" algn="just">
              <a:lnSpc>
                <a:spcPct val="150000"/>
              </a:lnSpc>
              <a:buNone/>
            </a:pPr>
            <a:r>
              <a:rPr lang="en-US" sz="3600" dirty="0">
                <a:latin typeface="Times New Roman" panose="02020603050405020304" pitchFamily="18" charset="0"/>
                <a:cs typeface="Times New Roman" panose="02020603050405020304" pitchFamily="18" charset="0"/>
              </a:rPr>
              <a:t>In Bangladesh a total 6.9 million diabetic people in 2017 with national prevalence of 6.9% and it is estimated that in 2045 around 13.7 million of her people will have diabetes, with a prevalence of 14.95</a:t>
            </a:r>
            <a:r>
              <a:rPr lang="en-US" sz="3600" dirty="0" smtClean="0">
                <a:latin typeface="Times New Roman" panose="02020603050405020304" pitchFamily="18" charset="0"/>
                <a:cs typeface="Times New Roman" panose="02020603050405020304" pitchFamily="18" charset="0"/>
              </a:rPr>
              <a:t>% that </a:t>
            </a:r>
            <a:r>
              <a:rPr lang="en-US" sz="3600" dirty="0">
                <a:latin typeface="Times New Roman" panose="02020603050405020304" pitchFamily="18" charset="0"/>
                <a:cs typeface="Times New Roman" panose="02020603050405020304" pitchFamily="18" charset="0"/>
              </a:rPr>
              <a:t>will make 9</a:t>
            </a:r>
            <a:r>
              <a:rPr lang="en-US" sz="3600" baseline="30000" dirty="0">
                <a:latin typeface="Times New Roman" panose="02020603050405020304" pitchFamily="18" charset="0"/>
                <a:cs typeface="Times New Roman" panose="02020603050405020304" pitchFamily="18" charset="0"/>
              </a:rPr>
              <a:t>th</a:t>
            </a:r>
            <a:r>
              <a:rPr lang="en-US" sz="3600" dirty="0">
                <a:latin typeface="Times New Roman" panose="02020603050405020304" pitchFamily="18" charset="0"/>
                <a:cs typeface="Times New Roman" panose="02020603050405020304" pitchFamily="18" charset="0"/>
              </a:rPr>
              <a:t> ranked county in the world at that time (</a:t>
            </a:r>
            <a:r>
              <a:rPr lang="en-US" sz="3600" dirty="0" smtClean="0">
                <a:latin typeface="Times New Roman" panose="02020603050405020304" pitchFamily="18" charset="0"/>
                <a:cs typeface="Times New Roman" panose="02020603050405020304" pitchFamily="18" charset="0"/>
              </a:rPr>
              <a:t>IDF, </a:t>
            </a:r>
            <a:r>
              <a:rPr lang="en-US" sz="3600" dirty="0">
                <a:latin typeface="Times New Roman" panose="02020603050405020304" pitchFamily="18" charset="0"/>
                <a:cs typeface="Times New Roman" panose="02020603050405020304" pitchFamily="18" charset="0"/>
              </a:rPr>
              <a:t>2017).</a:t>
            </a:r>
          </a:p>
          <a:p>
            <a:endParaRPr lang="en-US" sz="3600" dirty="0"/>
          </a:p>
        </p:txBody>
      </p:sp>
    </p:spTree>
    <p:extLst>
      <p:ext uri="{BB962C8B-B14F-4D97-AF65-F5344CB8AC3E}">
        <p14:creationId xmlns:p14="http://schemas.microsoft.com/office/powerpoint/2010/main" xmlns="" val="3699414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316874"/>
            <a:ext cx="10515600" cy="414647"/>
          </a:xfrm>
        </p:spPr>
        <p:txBody>
          <a:bodyPr>
            <a:normAutofit fontScale="90000"/>
          </a:bodyPr>
          <a:lstStyle/>
          <a:p>
            <a:pPr algn="r"/>
            <a:r>
              <a:rPr lang="en-US" cap="none" dirty="0" smtClean="0"/>
              <a:t>Introduction continue…</a:t>
            </a:r>
            <a:endParaRPr lang="en-US" cap="none" dirty="0"/>
          </a:p>
        </p:txBody>
      </p:sp>
      <p:sp>
        <p:nvSpPr>
          <p:cNvPr id="3" name="Content Placeholder 2"/>
          <p:cNvSpPr>
            <a:spLocks noGrp="1"/>
          </p:cNvSpPr>
          <p:nvPr>
            <p:ph idx="1"/>
          </p:nvPr>
        </p:nvSpPr>
        <p:spPr>
          <a:xfrm>
            <a:off x="261256" y="971205"/>
            <a:ext cx="11508377" cy="4667595"/>
          </a:xfrm>
        </p:spPr>
        <p:txBody>
          <a:bodyPr>
            <a:noAutofit/>
          </a:bodyPr>
          <a:lstStyle/>
          <a:p>
            <a:pPr algn="just">
              <a:lnSpc>
                <a:spcPct val="150000"/>
              </a:lnSpc>
              <a:spcBef>
                <a:spcPts val="0"/>
              </a:spcBef>
            </a:pPr>
            <a:r>
              <a:rPr lang="en-US" sz="3600" dirty="0">
                <a:latin typeface="Times New Roman" panose="02020603050405020304" pitchFamily="18" charset="0"/>
                <a:cs typeface="Times New Roman" panose="02020603050405020304" pitchFamily="18" charset="0"/>
              </a:rPr>
              <a:t>DM is associated with the development of the specific micro- and macro-vascular complications. Peripheral neuropathy is one of the microvascular complications of diabetes which carries the risk of foot ulcers and amputation </a:t>
            </a:r>
            <a:r>
              <a:rPr lang="en-US" sz="3600" dirty="0" smtClean="0">
                <a:latin typeface="Times New Roman" panose="02020603050405020304" pitchFamily="18" charset="0"/>
                <a:cs typeface="Times New Roman" panose="02020603050405020304" pitchFamily="18" charset="0"/>
              </a:rPr>
              <a:t>(</a:t>
            </a:r>
            <a:r>
              <a:rPr lang="en-US" sz="3600" dirty="0" err="1" smtClean="0">
                <a:latin typeface="Times New Roman" panose="02020603050405020304" pitchFamily="18" charset="0"/>
                <a:cs typeface="Times New Roman" panose="02020603050405020304" pitchFamily="18" charset="0"/>
              </a:rPr>
              <a:t>Kalbarti</a:t>
            </a:r>
            <a:r>
              <a:rPr lang="en-US" sz="3600" dirty="0" smtClean="0">
                <a:latin typeface="Times New Roman" panose="02020603050405020304" pitchFamily="18" charset="0"/>
                <a:cs typeface="Times New Roman" panose="02020603050405020304" pitchFamily="18" charset="0"/>
              </a:rPr>
              <a:t> GM, 2010</a:t>
            </a:r>
            <a:r>
              <a:rPr lang="en-US" sz="3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6343411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1615</TotalTime>
  <Words>4259</Words>
  <Application>Microsoft Office PowerPoint</Application>
  <PresentationFormat>Custom</PresentationFormat>
  <Paragraphs>293</Paragraphs>
  <Slides>66</Slides>
  <Notes>19</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Damask</vt:lpstr>
      <vt:lpstr>Welcome</vt:lpstr>
      <vt:lpstr>  </vt:lpstr>
      <vt:lpstr>Investigator </vt:lpstr>
      <vt:lpstr>Guide  </vt:lpstr>
      <vt:lpstr>Co-Guide   </vt:lpstr>
      <vt:lpstr>Co-Guide   </vt:lpstr>
      <vt:lpstr>Introduction </vt:lpstr>
      <vt:lpstr>Introduction continue…</vt:lpstr>
      <vt:lpstr>Introduction continue…</vt:lpstr>
      <vt:lpstr>Introduction continue…</vt:lpstr>
      <vt:lpstr>Introduction continue…</vt:lpstr>
      <vt:lpstr>Introduction continue…</vt:lpstr>
      <vt:lpstr>Introduction continue…</vt:lpstr>
      <vt:lpstr>Introduction continue…</vt:lpstr>
      <vt:lpstr>Introduction continue…</vt:lpstr>
      <vt:lpstr>Introduction continue…</vt:lpstr>
      <vt:lpstr>Introduction continue…</vt:lpstr>
      <vt:lpstr>Introduction continue…</vt:lpstr>
      <vt:lpstr>Introduction continue…</vt:lpstr>
      <vt:lpstr>Introduction continue…</vt:lpstr>
      <vt:lpstr>Introduction continue…</vt:lpstr>
      <vt:lpstr>Introduction continue…</vt:lpstr>
      <vt:lpstr>RATIONALE </vt:lpstr>
      <vt:lpstr>Rationale continue…</vt:lpstr>
      <vt:lpstr>Rationale continue…</vt:lpstr>
      <vt:lpstr>Rationale continue…</vt:lpstr>
      <vt:lpstr>Rationale continue… </vt:lpstr>
      <vt:lpstr>Research question </vt:lpstr>
      <vt:lpstr>Objectives </vt:lpstr>
      <vt:lpstr>Objectives </vt:lpstr>
      <vt:lpstr>Methodology </vt:lpstr>
      <vt:lpstr>Methodology continue…</vt:lpstr>
      <vt:lpstr>Sample size </vt:lpstr>
      <vt:lpstr>Inclusion criteria: </vt:lpstr>
      <vt:lpstr>Exclusion criteria:</vt:lpstr>
      <vt:lpstr>Exclusion criteria continue…</vt:lpstr>
      <vt:lpstr>Variables</vt:lpstr>
      <vt:lpstr>Variables</vt:lpstr>
      <vt:lpstr>Variables</vt:lpstr>
      <vt:lpstr>Quality assurance </vt:lpstr>
      <vt:lpstr>Operational definitions: </vt:lpstr>
      <vt:lpstr>Operational definitions continue… </vt:lpstr>
      <vt:lpstr>Operational definitions continue… </vt:lpstr>
      <vt:lpstr>Operational definitions continue… </vt:lpstr>
      <vt:lpstr>Procedures of preparing and organizing materials: </vt:lpstr>
      <vt:lpstr>Procedures of preparing and organizing materials: </vt:lpstr>
      <vt:lpstr>Procedures of preparing and organizing materials: </vt:lpstr>
      <vt:lpstr>Procedures of preparing and organizing materials: </vt:lpstr>
      <vt:lpstr>Statistical analysis: </vt:lpstr>
      <vt:lpstr>Ethical implications: </vt:lpstr>
      <vt:lpstr>Budget considerations</vt:lpstr>
      <vt:lpstr>Work plan</vt:lpstr>
      <vt:lpstr>REFERENCES</vt:lpstr>
      <vt:lpstr>References continue…</vt:lpstr>
      <vt:lpstr>References continue…</vt:lpstr>
      <vt:lpstr>References continue…</vt:lpstr>
      <vt:lpstr>References continue…</vt:lpstr>
      <vt:lpstr>References continue…</vt:lpstr>
      <vt:lpstr>References continue…</vt:lpstr>
      <vt:lpstr>Appendix I</vt:lpstr>
      <vt:lpstr>Appendix I </vt:lpstr>
      <vt:lpstr>Contd. Appendix I</vt:lpstr>
      <vt:lpstr>Appendix-II </vt:lpstr>
      <vt:lpstr>Consent form (English)</vt:lpstr>
      <vt:lpstr>সম্মতি পত্র </vt:lpstr>
      <vt:lpstr>Slide 66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user</dc:creator>
  <cp:lastModifiedBy>User</cp:lastModifiedBy>
  <cp:revision>136</cp:revision>
  <cp:lastPrinted>2018-10-15T08:59:46Z</cp:lastPrinted>
  <dcterms:created xsi:type="dcterms:W3CDTF">2018-10-12T09:50:00Z</dcterms:created>
  <dcterms:modified xsi:type="dcterms:W3CDTF">2018-10-16T06:34:49Z</dcterms:modified>
</cp:coreProperties>
</file>