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9" r:id="rId1"/>
  </p:sldMasterIdLst>
  <p:notesMasterIdLst>
    <p:notesMasterId r:id="rId21"/>
  </p:notesMasterIdLst>
  <p:sldIdLst>
    <p:sldId id="257" r:id="rId2"/>
    <p:sldId id="258" r:id="rId3"/>
    <p:sldId id="262" r:id="rId4"/>
    <p:sldId id="281" r:id="rId5"/>
    <p:sldId id="283" r:id="rId6"/>
    <p:sldId id="293" r:id="rId7"/>
    <p:sldId id="289" r:id="rId8"/>
    <p:sldId id="288" r:id="rId9"/>
    <p:sldId id="284" r:id="rId10"/>
    <p:sldId id="279" r:id="rId11"/>
    <p:sldId id="292" r:id="rId12"/>
    <p:sldId id="294" r:id="rId13"/>
    <p:sldId id="290" r:id="rId14"/>
    <p:sldId id="268" r:id="rId15"/>
    <p:sldId id="285" r:id="rId16"/>
    <p:sldId id="266" r:id="rId17"/>
    <p:sldId id="291" r:id="rId18"/>
    <p:sldId id="278" r:id="rId19"/>
    <p:sldId id="272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amal Uddin" initials="MJU" lastIdx="9" clrIdx="0"/>
  <p:cmAuthor id="1" name="Md Jamal Uddin" initials="MJU" lastIdx="7" clrIdx="1">
    <p:extLst>
      <p:ext uri="{19B8F6BF-5375-455C-9EA6-DF929625EA0E}">
        <p15:presenceInfo xmlns:p15="http://schemas.microsoft.com/office/powerpoint/2012/main" userId="S::md.jamal.uddin@regionh.dk::14c48568-a509-4c7d-8638-68bf815bd3bf" providerId="AD"/>
      </p:ext>
    </p:extLst>
  </p:cmAuthor>
  <p:cmAuthor id="2" name="NaYEeM" initials="N" lastIdx="2" clrIdx="2">
    <p:extLst>
      <p:ext uri="{19B8F6BF-5375-455C-9EA6-DF929625EA0E}">
        <p15:presenceInfo xmlns:p15="http://schemas.microsoft.com/office/powerpoint/2012/main" userId="NaYEe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56" autoAdjust="0"/>
    <p:restoredTop sz="94660"/>
  </p:normalViewPr>
  <p:slideViewPr>
    <p:cSldViewPr>
      <p:cViewPr varScale="1">
        <p:scale>
          <a:sx n="70" d="100"/>
          <a:sy n="70" d="100"/>
        </p:scale>
        <p:origin x="1368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F:\ResearchProject\Jamal%20Sir\Breastfeed\Char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b="1" dirty="0">
                <a:latin typeface="Garamond" panose="02020404030301010803" pitchFamily="18" charset="0"/>
              </a:rPr>
              <a:t>Outcome Frequency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3">
                    <a:tint val="80000"/>
                    <a:satMod val="107000"/>
                    <a:lumMod val="103000"/>
                  </a:schemeClr>
                </a:gs>
                <a:gs pos="100000">
                  <a:schemeClr val="accent3">
                    <a:tint val="82000"/>
                    <a:satMod val="109000"/>
                    <a:lumMod val="103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3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Sheet1!$A$1:$A$6</c:f>
              <c:strCache>
                <c:ptCount val="6"/>
                <c:pt idx="0">
                  <c:v>Disease 0</c:v>
                </c:pt>
                <c:pt idx="1">
                  <c:v>Disease 1</c:v>
                </c:pt>
                <c:pt idx="2">
                  <c:v>Disease 2</c:v>
                </c:pt>
                <c:pt idx="3">
                  <c:v>Disease 3</c:v>
                </c:pt>
                <c:pt idx="4">
                  <c:v>Disease 4</c:v>
                </c:pt>
                <c:pt idx="5">
                  <c:v>Disease 5</c:v>
                </c:pt>
              </c:strCache>
            </c:strRef>
          </c:cat>
          <c:val>
            <c:numRef>
              <c:f>Sheet1!$B$1:$B$6</c:f>
              <c:numCache>
                <c:formatCode>General</c:formatCode>
                <c:ptCount val="6"/>
                <c:pt idx="0">
                  <c:v>366</c:v>
                </c:pt>
                <c:pt idx="1">
                  <c:v>88</c:v>
                </c:pt>
                <c:pt idx="2">
                  <c:v>87</c:v>
                </c:pt>
                <c:pt idx="3">
                  <c:v>56</c:v>
                </c:pt>
                <c:pt idx="4">
                  <c:v>34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539-4716-A42C-8D8B4737AEA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399990512"/>
        <c:axId val="399994776"/>
      </c:barChart>
      <c:catAx>
        <c:axId val="3999905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1" i="0" u="none" strike="noStrike" kern="1200" cap="all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pPr>
                <a:r>
                  <a:rPr lang="en-US" sz="1600" b="1">
                    <a:latin typeface="Garamond" panose="02020404030301010803" pitchFamily="18" charset="0"/>
                  </a:rPr>
                  <a:t>Disease Count</a:t>
                </a:r>
              </a:p>
            </c:rich>
          </c:tx>
          <c:layout>
            <c:manualLayout>
              <c:xMode val="edge"/>
              <c:yMode val="edge"/>
              <c:x val="0.41712740119377067"/>
              <c:y val="0.9083357021951078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1" i="0" u="none" strike="noStrike" kern="1200" cap="all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aramond" panose="02020404030301010803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pPr>
            <a:endParaRPr lang="en-US"/>
          </a:p>
        </c:txPr>
        <c:crossAx val="399994776"/>
        <c:crosses val="autoZero"/>
        <c:auto val="1"/>
        <c:lblAlgn val="ctr"/>
        <c:lblOffset val="100"/>
        <c:noMultiLvlLbl val="0"/>
      </c:catAx>
      <c:valAx>
        <c:axId val="3999947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cap="all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pPr>
                <a:r>
                  <a:rPr lang="en-US" sz="1600" b="1">
                    <a:latin typeface="Garamond" panose="02020404030301010803" pitchFamily="18" charset="0"/>
                  </a:rPr>
                  <a:t>Number of Babies</a:t>
                </a:r>
              </a:p>
            </c:rich>
          </c:tx>
          <c:layout>
            <c:manualLayout>
              <c:xMode val="edge"/>
              <c:yMode val="edge"/>
              <c:x val="1.8897965609760436E-2"/>
              <c:y val="0.2943410275085124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cap="all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aramond" panose="02020404030301010803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99905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style1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17D613-C519-4582-B0E2-4168038046C7}" type="datetimeFigureOut">
              <a:rPr lang="da-DK" smtClean="0"/>
              <a:t>19-12-2019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1336C-1BA4-4E2E-B0A5-47B60A0247E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57698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1336C-1BA4-4E2E-B0A5-47B60A0247E5}" type="slidenum">
              <a:rPr lang="da-DK" smtClean="0"/>
              <a:t>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597243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1336C-1BA4-4E2E-B0A5-47B60A0247E5}" type="slidenum">
              <a:rPr lang="da-DK" smtClean="0"/>
              <a:t>11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98938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1336C-1BA4-4E2E-B0A5-47B60A0247E5}" type="slidenum">
              <a:rPr lang="da-DK" smtClean="0"/>
              <a:t>12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02373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102240" y="2386744"/>
            <a:ext cx="693952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D1F4D-378F-4F16-8233-024B10EE0653}" type="datetime1">
              <a:rPr lang="en-US" smtClean="0"/>
              <a:t>12/19/2019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B2324-4D03-43D0-B57B-80AEB17FC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8224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A1D92-7F43-44BC-B367-2BED52E59487}" type="datetime1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B2324-4D03-43D0-B57B-80AEB17FC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05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1053966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6046" y="937260"/>
            <a:ext cx="4716174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6E2D3-FA3B-4BA8-A1E6-356AA47AF422}" type="datetime1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B2324-4D03-43D0-B57B-80AEB17FC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571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35692-1507-464B-98D0-6D86C71A2BD0}" type="datetime1">
              <a:rPr lang="en-US" smtClean="0"/>
              <a:t>12/19/2019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B2324-4D03-43D0-B57B-80AEB17FC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165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106424" y="2386744"/>
            <a:ext cx="6940296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90E15-E75A-42D0-BDD8-C64CF4D2F266}" type="datetime1">
              <a:rPr lang="en-US" smtClean="0"/>
              <a:t>12/19/2019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B2324-4D03-43D0-B57B-80AEB17FC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585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2239" y="2638044"/>
            <a:ext cx="3288023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2638044"/>
            <a:ext cx="3290516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295AC-1AFD-42B3-8706-7014351263F4}" type="datetime1">
              <a:rPr lang="en-US" smtClean="0"/>
              <a:t>12/19/2019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B2324-4D03-43D0-B57B-80AEB17FC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541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39" y="2313434"/>
            <a:ext cx="3288024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39" y="3143250"/>
            <a:ext cx="3288024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29051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9051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D48E3-90D1-4453-AF68-981E78ADA57D}" type="datetime1">
              <a:rPr lang="en-US" smtClean="0"/>
              <a:t>12/19/2019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B2324-4D03-43D0-B57B-80AEB17FC98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352235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23810-531F-414A-8C94-E60F1A5B7C4B}" type="datetime1">
              <a:rPr lang="en-US" smtClean="0"/>
              <a:t>12/19/2019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B2324-4D03-43D0-B57B-80AEB17FC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314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D1C98-E3B3-4C0F-921F-DB634945EEEA}" type="datetime1">
              <a:rPr lang="en-US" smtClean="0"/>
              <a:t>12/19/2019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B2324-4D03-43D0-B57B-80AEB17FC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631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703" y="2243829"/>
            <a:ext cx="3290594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8"/>
            <a:ext cx="284607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A328A-F343-4D20-B73F-13852F1183B7}" type="datetime1">
              <a:rPr lang="en-US" smtClean="0"/>
              <a:t>12/19/2019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40703" y="6236208"/>
            <a:ext cx="3806398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B2324-4D03-43D0-B57B-80AEB17FC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996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080" y="2243828"/>
            <a:ext cx="329184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-42172"/>
            <a:ext cx="4576573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AA05930E-A651-41C7-A365-1E133A81B520}" type="datetime1">
              <a:rPr lang="en-US" smtClean="0"/>
              <a:t>12/19/2019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40080" y="6236208"/>
            <a:ext cx="3803904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B2324-4D03-43D0-B57B-80AEB17FC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662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06045" y="964692"/>
            <a:ext cx="5937755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045" y="2638045"/>
            <a:ext cx="5937755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8943" y="6238816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B0D48E3-90D1-4453-AF68-981E78ADA57D}" type="datetime1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2239" y="6236208"/>
            <a:ext cx="4556664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011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ECEB2324-4D03-43D0-B57B-80AEB17FC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372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D2E8FB6-4839-4E39-95AC-9046EACA33C4}"/>
              </a:ext>
            </a:extLst>
          </p:cNvPr>
          <p:cNvSpPr txBox="1">
            <a:spLocks/>
          </p:cNvSpPr>
          <p:nvPr/>
        </p:nvSpPr>
        <p:spPr>
          <a:xfrm>
            <a:off x="381000" y="1322854"/>
            <a:ext cx="8381999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rgbClr val="0066FF"/>
                </a:solidFill>
                <a:latin typeface="Garamond" panose="02020404030301010803" pitchFamily="18" charset="0"/>
                <a:cs typeface="Arial" pitchFamily="34" charset="0"/>
              </a:rPr>
              <a:t>Association between exclusive breastfeeding and common childhood diseases in Bangladesh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D739EE-1552-4F28-9B66-EF400D7D9F6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4824" y="129276"/>
            <a:ext cx="1143000" cy="1171166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DB61FCF-2343-4C99-9F00-51D2F4E3D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31376" y="3124200"/>
            <a:ext cx="9144000" cy="31242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2400" b="1" dirty="0">
                <a:latin typeface="Garamond" panose="02020404030301010803" pitchFamily="18" charset="0"/>
                <a:cs typeface="Arial" pitchFamily="34" charset="0"/>
              </a:rPr>
              <a:t>Mohammad Nayeem Hasan, MSc</a:t>
            </a:r>
            <a:endParaRPr lang="en-GB" sz="2400" b="1" baseline="30000" dirty="0">
              <a:latin typeface="Garamond" panose="02020404030301010803" pitchFamily="18" charset="0"/>
              <a:cs typeface="Arial" pitchFamily="34" charset="0"/>
            </a:endParaRPr>
          </a:p>
          <a:p>
            <a:pPr algn="ctr">
              <a:buNone/>
            </a:pPr>
            <a:r>
              <a:rPr lang="en-GB" sz="2400" b="1" dirty="0" err="1">
                <a:latin typeface="Garamond" panose="02020404030301010803" pitchFamily="18" charset="0"/>
                <a:cs typeface="Arial" pitchFamily="34" charset="0"/>
              </a:rPr>
              <a:t>Najmun</a:t>
            </a:r>
            <a:r>
              <a:rPr lang="en-GB" sz="2400" b="1" dirty="0">
                <a:latin typeface="Garamond" panose="02020404030301010803" pitchFamily="18" charset="0"/>
                <a:cs typeface="Arial" pitchFamily="34" charset="0"/>
              </a:rPr>
              <a:t> Nahar Nisha, BSc</a:t>
            </a:r>
            <a:endParaRPr lang="en-GB" sz="2400" b="1" baseline="30000" dirty="0">
              <a:latin typeface="Garamond" panose="02020404030301010803" pitchFamily="18" charset="0"/>
              <a:cs typeface="Arial" pitchFamily="34" charset="0"/>
            </a:endParaRPr>
          </a:p>
          <a:p>
            <a:pPr algn="ctr">
              <a:buNone/>
            </a:pPr>
            <a:r>
              <a:rPr lang="en-GB" sz="2400" b="1" dirty="0">
                <a:latin typeface="Garamond" panose="02020404030301010803" pitchFamily="18" charset="0"/>
                <a:cs typeface="Arial" pitchFamily="34" charset="0"/>
              </a:rPr>
              <a:t>Md. Jamal Uddin, PhD</a:t>
            </a:r>
            <a:endParaRPr lang="en-GB" sz="2400" b="1" baseline="30000" dirty="0">
              <a:latin typeface="Garamond" panose="02020404030301010803" pitchFamily="18" charset="0"/>
              <a:cs typeface="Arial" pitchFamily="34" charset="0"/>
            </a:endParaRPr>
          </a:p>
          <a:p>
            <a:pPr algn="ctr">
              <a:buNone/>
            </a:pPr>
            <a:endParaRPr lang="en-GB" sz="2400" b="1" baseline="30000" dirty="0">
              <a:latin typeface="Garamond" panose="02020404030301010803" pitchFamily="18" charset="0"/>
              <a:cs typeface="Arial" pitchFamily="34" charset="0"/>
            </a:endParaRPr>
          </a:p>
          <a:p>
            <a:pPr marL="64008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2400" dirty="0">
                <a:solidFill>
                  <a:srgbClr val="0070C0"/>
                </a:solidFill>
                <a:latin typeface="Garamond" panose="02020404030301010803" pitchFamily="18" charset="0"/>
                <a:cs typeface="Arial" pitchFamily="34" charset="0"/>
              </a:rPr>
              <a:t>Department of Statistics </a:t>
            </a:r>
          </a:p>
          <a:p>
            <a:pPr marL="64008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2400" dirty="0">
                <a:solidFill>
                  <a:srgbClr val="0070C0"/>
                </a:solidFill>
                <a:latin typeface="Garamond" panose="02020404030301010803" pitchFamily="18" charset="0"/>
                <a:cs typeface="Arial" pitchFamily="34" charset="0"/>
              </a:rPr>
              <a:t>Shahjalal University of Science &amp; Technology </a:t>
            </a:r>
          </a:p>
          <a:p>
            <a:pPr marL="64008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2400" dirty="0">
                <a:solidFill>
                  <a:srgbClr val="0070C0"/>
                </a:solidFill>
                <a:latin typeface="Garamond" panose="02020404030301010803" pitchFamily="18" charset="0"/>
                <a:cs typeface="Arial" pitchFamily="34" charset="0"/>
              </a:rPr>
              <a:t>Sylhet, Bangladesh</a:t>
            </a:r>
            <a:endParaRPr lang="en-US" sz="2400" dirty="0">
              <a:solidFill>
                <a:srgbClr val="0070C0"/>
              </a:solidFill>
              <a:latin typeface="Garamond" panose="02020404030301010803" pitchFamily="18" charset="0"/>
              <a:cs typeface="Arial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504B7CC-C52E-448A-AE44-47A1EC4D81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14" t="8127" r="5883" b="5798"/>
          <a:stretch/>
        </p:blipFill>
        <p:spPr>
          <a:xfrm>
            <a:off x="304800" y="155760"/>
            <a:ext cx="1831834" cy="88974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86800" cy="1143000"/>
          </a:xfrm>
        </p:spPr>
        <p:txBody>
          <a:bodyPr>
            <a:noAutofit/>
          </a:bodyPr>
          <a:lstStyle/>
          <a:p>
            <a:r>
              <a:rPr lang="da-DK" sz="3200" b="1" dirty="0">
                <a:solidFill>
                  <a:srgbClr val="00B050"/>
                </a:solidFill>
                <a:latin typeface="Garamond" panose="02020404030301010803" pitchFamily="18" charset="0"/>
                <a:ea typeface="GungsuhChe" pitchFamily="49" charset="-127"/>
              </a:rPr>
              <a:t>Bar chart for disease </a:t>
            </a:r>
            <a:br>
              <a:rPr lang="da-DK" sz="3200" b="1" dirty="0">
                <a:solidFill>
                  <a:srgbClr val="00B050"/>
                </a:solidFill>
                <a:latin typeface="Garamond" panose="02020404030301010803" pitchFamily="18" charset="0"/>
                <a:ea typeface="GungsuhChe" pitchFamily="49" charset="-127"/>
              </a:rPr>
            </a:br>
            <a:r>
              <a:rPr lang="da-DK" sz="3200" b="1" dirty="0">
                <a:solidFill>
                  <a:srgbClr val="00B050"/>
                </a:solidFill>
                <a:latin typeface="Garamond" panose="02020404030301010803" pitchFamily="18" charset="0"/>
                <a:ea typeface="GungsuhChe" pitchFamily="49" charset="-127"/>
              </a:rPr>
              <a:t>(COUNT outcome)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B2324-4D03-43D0-B57B-80AEB17FC980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0334CEF4-34CE-4E7B-A75B-94B8F98960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300495"/>
              </p:ext>
            </p:extLst>
          </p:nvPr>
        </p:nvGraphicFramePr>
        <p:xfrm>
          <a:off x="228600" y="1447800"/>
          <a:ext cx="8686800" cy="47701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25764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71596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B050"/>
                </a:solidFill>
                <a:latin typeface="Garamond" panose="02020404030301010803" pitchFamily="18" charset="0"/>
                <a:ea typeface="GungsuhChe" pitchFamily="49" charset="-127"/>
              </a:rPr>
              <a:t>Result</a:t>
            </a:r>
            <a:endParaRPr lang="en-US" sz="3200" b="1" dirty="0">
              <a:latin typeface="Garamond" panose="02020404030301010803" pitchFamily="18" charset="0"/>
              <a:ea typeface="GungsuhChe" pitchFamily="49" charset="-127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B2324-4D03-43D0-B57B-80AEB17FC980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B2BD8DD-EBA1-4729-B535-2281BD1D10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6525049"/>
              </p:ext>
            </p:extLst>
          </p:nvPr>
        </p:nvGraphicFramePr>
        <p:xfrm>
          <a:off x="644730" y="2748405"/>
          <a:ext cx="7772400" cy="16205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42777">
                  <a:extLst>
                    <a:ext uri="{9D8B030D-6E8A-4147-A177-3AD203B41FA5}">
                      <a16:colId xmlns:a16="http://schemas.microsoft.com/office/drawing/2014/main" val="4184332330"/>
                    </a:ext>
                  </a:extLst>
                </a:gridCol>
                <a:gridCol w="2248223">
                  <a:extLst>
                    <a:ext uri="{9D8B030D-6E8A-4147-A177-3AD203B41FA5}">
                      <a16:colId xmlns:a16="http://schemas.microsoft.com/office/drawing/2014/main" val="3272986712"/>
                    </a:ext>
                  </a:extLst>
                </a:gridCol>
                <a:gridCol w="2182368">
                  <a:extLst>
                    <a:ext uri="{9D8B030D-6E8A-4147-A177-3AD203B41FA5}">
                      <a16:colId xmlns:a16="http://schemas.microsoft.com/office/drawing/2014/main" val="955433934"/>
                    </a:ext>
                  </a:extLst>
                </a:gridCol>
                <a:gridCol w="1399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309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  <a:latin typeface="Genmod"/>
                        </a:rPr>
                        <a:t> Model</a:t>
                      </a:r>
                      <a:endParaRPr lang="en-GB" sz="2400" dirty="0">
                        <a:effectLst/>
                        <a:latin typeface="Genmod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  <a:latin typeface="Genmod"/>
                        </a:rPr>
                        <a:t>Log-likelihood</a:t>
                      </a:r>
                      <a:endParaRPr lang="en-GB" sz="2400" dirty="0">
                        <a:effectLst/>
                        <a:latin typeface="Genmod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  <a:latin typeface="Genmod"/>
                        </a:rPr>
                        <a:t>AIC</a:t>
                      </a:r>
                      <a:endParaRPr lang="en-GB" sz="2400" dirty="0">
                        <a:effectLst/>
                        <a:latin typeface="Genmod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  <a:latin typeface="Genmod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BIC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25092832"/>
                  </a:ext>
                </a:extLst>
              </a:tr>
              <a:tr h="41549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  <a:latin typeface="Genmod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NB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enmod"/>
                        </a:rPr>
                        <a:t>-558.74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enmod"/>
                        </a:rPr>
                        <a:t>1670.46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enmod"/>
                        </a:rPr>
                        <a:t>1683.80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60115976"/>
                  </a:ext>
                </a:extLst>
              </a:tr>
              <a:tr h="41549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  <a:latin typeface="Genmod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ZIP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enmod"/>
                        </a:rPr>
                        <a:t>-531.01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enmod"/>
                        </a:rPr>
                        <a:t>1705.04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enmod"/>
                        </a:rPr>
                        <a:t>1718.39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24825262"/>
                  </a:ext>
                </a:extLst>
              </a:tr>
              <a:tr h="41549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400" b="1" dirty="0">
                          <a:effectLst/>
                          <a:latin typeface="Genmod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ZINB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Genmod"/>
                        </a:rPr>
                        <a:t>-797.34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Genmod"/>
                        </a:rPr>
                        <a:t>1602.67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Genmod"/>
                        </a:rPr>
                        <a:t>1620.47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77210144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445475" y="1425783"/>
            <a:ext cx="838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2400" dirty="0">
                <a:latin typeface="Garamond" panose="02020404030301010803" pitchFamily="18" charset="0"/>
              </a:rPr>
              <a:t>The AIC BIC model selection criteria for the models NB, ZIP and ZINB are given in the table below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0B6585-3A71-4B57-8ED9-0ED130279F37}"/>
              </a:ext>
            </a:extLst>
          </p:cNvPr>
          <p:cNvSpPr/>
          <p:nvPr/>
        </p:nvSpPr>
        <p:spPr>
          <a:xfrm>
            <a:off x="445475" y="5016718"/>
            <a:ext cx="838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2400" dirty="0">
                <a:latin typeface="Garamond" panose="02020404030301010803" pitchFamily="18" charset="0"/>
              </a:rPr>
              <a:t>In the selection of appropriate regression model, ZINB regression was choosen as the best model </a:t>
            </a:r>
          </a:p>
        </p:txBody>
      </p:sp>
    </p:spTree>
    <p:extLst>
      <p:ext uri="{BB962C8B-B14F-4D97-AF65-F5344CB8AC3E}">
        <p14:creationId xmlns:p14="http://schemas.microsoft.com/office/powerpoint/2010/main" val="3321504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71596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B050"/>
                </a:solidFill>
                <a:latin typeface="Garamond" panose="02020404030301010803" pitchFamily="18" charset="0"/>
                <a:ea typeface="GungsuhChe" pitchFamily="49" charset="-127"/>
              </a:rPr>
              <a:t>Result</a:t>
            </a:r>
            <a:endParaRPr lang="en-US" sz="3200" b="1" dirty="0">
              <a:latin typeface="Garamond" panose="02020404030301010803" pitchFamily="18" charset="0"/>
              <a:ea typeface="GungsuhChe" pitchFamily="49" charset="-127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80F69B9-9C39-4143-8111-012102851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7" y="5315404"/>
            <a:ext cx="7772402" cy="126827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GB" sz="2400" dirty="0">
                <a:latin typeface="Garamond" panose="02020404030301010803" pitchFamily="18" charset="0"/>
              </a:rPr>
              <a:t>The ZINB regression analysis showed that the </a:t>
            </a:r>
            <a:r>
              <a:rPr lang="en-GB" sz="2400">
                <a:latin typeface="Garamond" panose="02020404030301010803" pitchFamily="18" charset="0"/>
              </a:rPr>
              <a:t>risk ratio </a:t>
            </a:r>
            <a:r>
              <a:rPr lang="en-GB" sz="2400" dirty="0">
                <a:latin typeface="Garamond" panose="02020404030301010803" pitchFamily="18" charset="0"/>
              </a:rPr>
              <a:t>for the EBF was 1.23 (Crude) &amp; 1.21 (Adjusted</a:t>
            </a:r>
            <a:r>
              <a:rPr lang="en-US" sz="2400" dirty="0">
                <a:latin typeface="Garamond" panose="02020404030301010803" pitchFamily="18" charset="0"/>
              </a:rPr>
              <a:t>)</a:t>
            </a:r>
            <a:endParaRPr lang="en-GB" sz="2400" dirty="0">
              <a:latin typeface="Garamond" panose="02020404030301010803" pitchFamily="18" charset="0"/>
            </a:endParaRPr>
          </a:p>
          <a:p>
            <a:pPr marL="0" indent="0" algn="just">
              <a:buNone/>
            </a:pPr>
            <a:r>
              <a:rPr lang="en-US" altLang="en-US" sz="1600" i="1" dirty="0">
                <a:latin typeface="Garamond" panose="02020404030301010803" pitchFamily="18" charset="0"/>
              </a:rPr>
              <a:t>CI: Confidence Interval</a:t>
            </a:r>
            <a:endParaRPr lang="en-GB" sz="1600" i="1" dirty="0">
              <a:latin typeface="Garamond" panose="02020404030301010803" pitchFamily="18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B2324-4D03-43D0-B57B-80AEB17FC980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B2BD8DD-EBA1-4729-B535-2281BD1D10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7393692"/>
              </p:ext>
            </p:extLst>
          </p:nvPr>
        </p:nvGraphicFramePr>
        <p:xfrm>
          <a:off x="762000" y="1981201"/>
          <a:ext cx="7772400" cy="119088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42777">
                  <a:extLst>
                    <a:ext uri="{9D8B030D-6E8A-4147-A177-3AD203B41FA5}">
                      <a16:colId xmlns:a16="http://schemas.microsoft.com/office/drawing/2014/main" val="4184332330"/>
                    </a:ext>
                  </a:extLst>
                </a:gridCol>
                <a:gridCol w="2248223">
                  <a:extLst>
                    <a:ext uri="{9D8B030D-6E8A-4147-A177-3AD203B41FA5}">
                      <a16:colId xmlns:a16="http://schemas.microsoft.com/office/drawing/2014/main" val="3272986712"/>
                    </a:ext>
                  </a:extLst>
                </a:gridCol>
                <a:gridCol w="2182368">
                  <a:extLst>
                    <a:ext uri="{9D8B030D-6E8A-4147-A177-3AD203B41FA5}">
                      <a16:colId xmlns:a16="http://schemas.microsoft.com/office/drawing/2014/main" val="955433934"/>
                    </a:ext>
                  </a:extLst>
                </a:gridCol>
                <a:gridCol w="1399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466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  <a:latin typeface="Garamond" panose="02020404030301010803" pitchFamily="18" charset="0"/>
                        </a:rPr>
                        <a:t> </a:t>
                      </a:r>
                      <a:endParaRPr lang="en-GB" sz="2400" dirty="0"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  <a:latin typeface="Garamond" panose="02020404030301010803" pitchFamily="18" charset="0"/>
                        </a:rPr>
                        <a:t>Risk Ratio</a:t>
                      </a:r>
                      <a:endParaRPr lang="en-GB" sz="2400" dirty="0"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  <a:latin typeface="Garamond" panose="02020404030301010803" pitchFamily="18" charset="0"/>
                        </a:rPr>
                        <a:t>95% CI</a:t>
                      </a:r>
                      <a:endParaRPr lang="en-GB" sz="2400" dirty="0"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P-value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25092832"/>
                  </a:ext>
                </a:extLst>
              </a:tr>
              <a:tr h="81178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  <a:latin typeface="Garamond" panose="02020404030301010803" pitchFamily="18" charset="0"/>
                        </a:rPr>
                        <a:t>EBF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  <a:latin typeface="Garamond" panose="02020404030301010803" pitchFamily="18" charset="0"/>
                        </a:rPr>
                        <a:t> (Yes vs No)</a:t>
                      </a:r>
                      <a:endParaRPr lang="en-GB" sz="2400" dirty="0"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400" b="1" dirty="0">
                          <a:effectLst/>
                          <a:latin typeface="Garamond" panose="02020404030301010803" pitchFamily="18" charset="0"/>
                        </a:rPr>
                        <a:t>1.23</a:t>
                      </a:r>
                      <a:endParaRPr lang="en-GB" sz="2400" b="1" dirty="0"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400" b="1" dirty="0">
                          <a:effectLst/>
                          <a:latin typeface="Garamond" panose="02020404030301010803" pitchFamily="18" charset="0"/>
                        </a:rPr>
                        <a:t> 0.98 – 1.53</a:t>
                      </a:r>
                      <a:endParaRPr lang="en-GB" sz="2400" b="1" dirty="0"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400" b="1" dirty="0"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0.072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78066786"/>
                  </a:ext>
                </a:extLst>
              </a:tr>
            </a:tbl>
          </a:graphicData>
        </a:graphic>
      </p:graphicFrame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A82B1A4A-8995-4849-8505-99BFC8447701}"/>
              </a:ext>
            </a:extLst>
          </p:cNvPr>
          <p:cNvSpPr txBox="1">
            <a:spLocks/>
          </p:cNvSpPr>
          <p:nvPr/>
        </p:nvSpPr>
        <p:spPr>
          <a:xfrm>
            <a:off x="761999" y="1507415"/>
            <a:ext cx="7619999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dirty="0">
                <a:solidFill>
                  <a:srgbClr val="FF0000"/>
                </a:solidFill>
                <a:latin typeface="Garamond" panose="02020404030301010803" pitchFamily="18" charset="0"/>
              </a:rPr>
              <a:t>Crude Model (only EBF variable in the model)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F37EF7-BAEE-458B-B230-FE397F8A1627}"/>
              </a:ext>
            </a:extLst>
          </p:cNvPr>
          <p:cNvSpPr/>
          <p:nvPr/>
        </p:nvSpPr>
        <p:spPr>
          <a:xfrm>
            <a:off x="609600" y="3244334"/>
            <a:ext cx="838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  <a:latin typeface="Garamond" panose="02020404030301010803" pitchFamily="18" charset="0"/>
              </a:rPr>
              <a:t>Adjusted Model (C-section &amp; other covariates in the model)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A6A343F-DABA-4087-AB45-6C94C9905B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50890"/>
              </p:ext>
            </p:extLst>
          </p:nvPr>
        </p:nvGraphicFramePr>
        <p:xfrm>
          <a:off x="761997" y="3767554"/>
          <a:ext cx="7772402" cy="114954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42777">
                  <a:extLst>
                    <a:ext uri="{9D8B030D-6E8A-4147-A177-3AD203B41FA5}">
                      <a16:colId xmlns:a16="http://schemas.microsoft.com/office/drawing/2014/main" val="4184332330"/>
                    </a:ext>
                  </a:extLst>
                </a:gridCol>
                <a:gridCol w="2248226">
                  <a:extLst>
                    <a:ext uri="{9D8B030D-6E8A-4147-A177-3AD203B41FA5}">
                      <a16:colId xmlns:a16="http://schemas.microsoft.com/office/drawing/2014/main" val="3272986712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955433934"/>
                    </a:ext>
                  </a:extLst>
                </a:gridCol>
                <a:gridCol w="13715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7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  <a:latin typeface="Garamond" panose="02020404030301010803" pitchFamily="18" charset="0"/>
                        </a:rPr>
                        <a:t> </a:t>
                      </a:r>
                      <a:endParaRPr lang="en-GB" sz="2400" dirty="0"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  <a:latin typeface="Garamond" panose="02020404030301010803" pitchFamily="18" charset="0"/>
                        </a:rPr>
                        <a:t>Risk Ratio</a:t>
                      </a:r>
                      <a:endParaRPr lang="en-GB" sz="2400" dirty="0"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  <a:latin typeface="Garamond" panose="02020404030301010803" pitchFamily="18" charset="0"/>
                        </a:rPr>
                        <a:t>95% CI</a:t>
                      </a:r>
                      <a:endParaRPr lang="en-GB" sz="2400" dirty="0"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P-value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25092832"/>
                  </a:ext>
                </a:extLst>
              </a:tr>
              <a:tr h="55432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  <a:latin typeface="Garamond" panose="02020404030301010803" pitchFamily="18" charset="0"/>
                        </a:rPr>
                        <a:t>EBF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  <a:latin typeface="Garamond" panose="02020404030301010803" pitchFamily="18" charset="0"/>
                        </a:rPr>
                        <a:t> (Yes Vs No)</a:t>
                      </a:r>
                      <a:endParaRPr lang="en-GB" sz="2400" dirty="0"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400" b="1" dirty="0">
                          <a:effectLst/>
                          <a:latin typeface="Garamond" panose="02020404030301010803" pitchFamily="18" charset="0"/>
                        </a:rPr>
                        <a:t>1.21</a:t>
                      </a:r>
                      <a:endParaRPr lang="en-GB" sz="2400" b="1" dirty="0"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400" b="1" dirty="0">
                          <a:effectLst/>
                          <a:latin typeface="Garamond" panose="02020404030301010803" pitchFamily="18" charset="0"/>
                        </a:rPr>
                        <a:t> 0.97 – 1.52</a:t>
                      </a:r>
                      <a:endParaRPr lang="en-GB" sz="2400" b="1" dirty="0"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400" b="1" dirty="0"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0.099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78066786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457198" y="803932"/>
            <a:ext cx="838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b="1" u="sng" dirty="0">
                <a:solidFill>
                  <a:schemeClr val="accent6">
                    <a:lumMod val="75000"/>
                  </a:schemeClr>
                </a:solidFill>
                <a:latin typeface="Garamond" panose="02020404030301010803" pitchFamily="18" charset="0"/>
              </a:rPr>
              <a:t>ZINB</a:t>
            </a:r>
            <a:r>
              <a:rPr lang="en-US" sz="2400" b="1" u="sng" dirty="0">
                <a:solidFill>
                  <a:schemeClr val="accent6">
                    <a:lumMod val="75000"/>
                  </a:schemeClr>
                </a:solidFill>
                <a:latin typeface="Garamond" panose="02020404030301010803" pitchFamily="18" charset="0"/>
                <a:ea typeface="GungsuhChe" pitchFamily="49" charset="-127"/>
              </a:rPr>
              <a:t> regression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Garamond" panose="02020404030301010803" pitchFamily="18" charset="0"/>
                <a:ea typeface="GungsuhChe" pitchFamily="49" charset="-127"/>
              </a:rPr>
              <a:t> </a:t>
            </a:r>
            <a:r>
              <a:rPr lang="en-US" sz="2400" b="1" dirty="0">
                <a:latin typeface="Garamond" panose="02020404030301010803" pitchFamily="18" charset="0"/>
                <a:ea typeface="GungsuhChe" pitchFamily="49" charset="-127"/>
              </a:rPr>
              <a:t>analysis between disease (count) and Exclusive breastfeeding</a:t>
            </a:r>
            <a:endParaRPr lang="da-DK" sz="2400" dirty="0"/>
          </a:p>
        </p:txBody>
      </p:sp>
    </p:spTree>
    <p:extLst>
      <p:ext uri="{BB962C8B-B14F-4D97-AF65-F5344CB8AC3E}">
        <p14:creationId xmlns:p14="http://schemas.microsoft.com/office/powerpoint/2010/main" val="3867059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839200" cy="782135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Garamond" panose="02020404030301010803" pitchFamily="18" charset="0"/>
              </a:rPr>
              <a:t>Adjusted LR statistics for type 3 analysis FOR ZINB Regression</a:t>
            </a:r>
            <a:endParaRPr lang="da-DK" sz="2400" b="1" dirty="0">
              <a:solidFill>
                <a:srgbClr val="00B050"/>
              </a:solidFill>
              <a:latin typeface="Garamond" panose="02020404030301010803" pitchFamily="18" charset="0"/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3A7D5CC-EE01-40AA-B58B-005DFEE5E3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3996580"/>
              </p:ext>
            </p:extLst>
          </p:nvPr>
        </p:nvGraphicFramePr>
        <p:xfrm>
          <a:off x="378548" y="1106269"/>
          <a:ext cx="8229599" cy="5440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599">
                  <a:extLst>
                    <a:ext uri="{9D8B030D-6E8A-4147-A177-3AD203B41FA5}">
                      <a16:colId xmlns:a16="http://schemas.microsoft.com/office/drawing/2014/main" val="833876654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81989565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1480189927"/>
                    </a:ext>
                  </a:extLst>
                </a:gridCol>
              </a:tblGrid>
              <a:tr h="275504">
                <a:tc>
                  <a:txBody>
                    <a:bodyPr/>
                    <a:lstStyle/>
                    <a:p>
                      <a:pPr fontAlgn="t"/>
                      <a:r>
                        <a:rPr lang="da-DK" sz="1600" b="0" i="0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Source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da-DK" sz="1600" b="0" i="0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Chi-Square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da-DK" sz="1600" b="0" i="0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Pr &gt; ChiSq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2966995459"/>
                  </a:ext>
                </a:extLst>
              </a:tr>
              <a:tr h="275504">
                <a:tc>
                  <a:txBody>
                    <a:bodyPr/>
                    <a:lstStyle/>
                    <a:p>
                      <a:pPr fontAlgn="t"/>
                      <a:r>
                        <a:rPr lang="da-DK" sz="1600" b="0" i="0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EBF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2.76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0.097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7369264"/>
                  </a:ext>
                </a:extLst>
              </a:tr>
              <a:tr h="275504">
                <a:tc>
                  <a:txBody>
                    <a:bodyPr/>
                    <a:lstStyle/>
                    <a:p>
                      <a:pPr fontAlgn="t"/>
                      <a:r>
                        <a:rPr lang="da-DK" sz="1600" b="0" i="0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Division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7.79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0.254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81610536"/>
                  </a:ext>
                </a:extLst>
              </a:tr>
              <a:tr h="275504">
                <a:tc>
                  <a:txBody>
                    <a:bodyPr/>
                    <a:lstStyle/>
                    <a:p>
                      <a:pPr fontAlgn="t"/>
                      <a:r>
                        <a:rPr lang="da-DK" sz="1600" b="0" i="0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Residence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0.674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4202946"/>
                  </a:ext>
                </a:extLst>
              </a:tr>
              <a:tr h="275504">
                <a:tc>
                  <a:txBody>
                    <a:bodyPr/>
                    <a:lstStyle/>
                    <a:p>
                      <a:pPr fontAlgn="t"/>
                      <a:r>
                        <a:rPr lang="da-DK" sz="1600" b="0" i="0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Education (mothers)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5.26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0.154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04481605"/>
                  </a:ext>
                </a:extLst>
              </a:tr>
              <a:tr h="275504">
                <a:tc>
                  <a:txBody>
                    <a:bodyPr/>
                    <a:lstStyle/>
                    <a:p>
                      <a:pPr fontAlgn="t"/>
                      <a:r>
                        <a:rPr lang="da-DK" sz="1600" b="0" i="0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Employment Status (mothers)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0.908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86816908"/>
                  </a:ext>
                </a:extLst>
              </a:tr>
              <a:tr h="275504">
                <a:tc>
                  <a:txBody>
                    <a:bodyPr/>
                    <a:lstStyle/>
                    <a:p>
                      <a:pPr fontAlgn="t"/>
                      <a:r>
                        <a:rPr lang="da-DK" sz="1600" b="0" i="0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Occupation (fathers)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3.52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0.318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31325042"/>
                  </a:ext>
                </a:extLst>
              </a:tr>
              <a:tr h="275504">
                <a:tc>
                  <a:txBody>
                    <a:bodyPr/>
                    <a:lstStyle/>
                    <a:p>
                      <a:pPr fontAlgn="t"/>
                      <a:r>
                        <a:rPr lang="da-DK" sz="1600" b="0" i="0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Mass media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2.27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0.132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82054525"/>
                  </a:ext>
                </a:extLst>
              </a:tr>
              <a:tr h="275504">
                <a:tc>
                  <a:txBody>
                    <a:bodyPr/>
                    <a:lstStyle/>
                    <a:p>
                      <a:pPr fontAlgn="t"/>
                      <a:r>
                        <a:rPr lang="da-DK" sz="1600" b="0" i="0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Age (mothers)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2.07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0.355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70808096"/>
                  </a:ext>
                </a:extLst>
              </a:tr>
              <a:tr h="275504">
                <a:tc>
                  <a:txBody>
                    <a:bodyPr/>
                    <a:lstStyle/>
                    <a:p>
                      <a:pPr fontAlgn="t"/>
                      <a:r>
                        <a:rPr lang="da-DK" sz="1600" b="0" i="0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BMI (mothers)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6.14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0.047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23302890"/>
                  </a:ext>
                </a:extLst>
              </a:tr>
              <a:tr h="275504">
                <a:tc>
                  <a:txBody>
                    <a:bodyPr/>
                    <a:lstStyle/>
                    <a:p>
                      <a:pPr fontAlgn="t"/>
                      <a:r>
                        <a:rPr lang="da-DK" sz="1600" b="0" i="0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HH members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0.724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61065084"/>
                  </a:ext>
                </a:extLst>
              </a:tr>
              <a:tr h="275504">
                <a:tc>
                  <a:txBody>
                    <a:bodyPr/>
                    <a:lstStyle/>
                    <a:p>
                      <a:pPr fontAlgn="t"/>
                      <a:r>
                        <a:rPr lang="da-DK" sz="1600" b="0" i="0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C-section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0.800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92336934"/>
                  </a:ext>
                </a:extLst>
              </a:tr>
              <a:tr h="275504">
                <a:tc>
                  <a:txBody>
                    <a:bodyPr/>
                    <a:lstStyle/>
                    <a:p>
                      <a:pPr fontAlgn="t"/>
                      <a:r>
                        <a:rPr lang="da-DK" sz="1600" b="0" i="0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Sex (childs)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0.616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09667626"/>
                  </a:ext>
                </a:extLst>
              </a:tr>
              <a:tr h="275504">
                <a:tc>
                  <a:txBody>
                    <a:bodyPr/>
                    <a:lstStyle/>
                    <a:p>
                      <a:pPr fontAlgn="t"/>
                      <a:r>
                        <a:rPr lang="da-DK" sz="1600" b="0" i="0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Size (childs)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1.31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0.860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24879340"/>
                  </a:ext>
                </a:extLst>
              </a:tr>
              <a:tr h="275504">
                <a:tc>
                  <a:txBody>
                    <a:bodyPr/>
                    <a:lstStyle/>
                    <a:p>
                      <a:pPr fontAlgn="t"/>
                      <a:r>
                        <a:rPr lang="da-DK" sz="1600" b="0" i="0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Age (childs)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18.82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&lt;0.001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8853094"/>
                  </a:ext>
                </a:extLst>
              </a:tr>
              <a:tr h="275504">
                <a:tc>
                  <a:txBody>
                    <a:bodyPr/>
                    <a:lstStyle/>
                    <a:p>
                      <a:pPr fontAlgn="t"/>
                      <a:r>
                        <a:rPr lang="da-DK" sz="1600" b="0" i="0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Wealth status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4.25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0.373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45384500"/>
                  </a:ext>
                </a:extLst>
              </a:tr>
              <a:tr h="275504">
                <a:tc>
                  <a:txBody>
                    <a:bodyPr/>
                    <a:lstStyle/>
                    <a:p>
                      <a:pPr fontAlgn="t"/>
                      <a:r>
                        <a:rPr lang="da-DK" sz="1600" b="0" i="0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Religion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1.14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0.286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43022126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B2324-4D03-43D0-B57B-80AEB17FC98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368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812" y="185837"/>
            <a:ext cx="8839200" cy="128016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B050"/>
                </a:solidFill>
                <a:latin typeface="Garamond" panose="02020404030301010803" pitchFamily="18" charset="0"/>
              </a:rPr>
              <a:t>Key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3124200"/>
            <a:ext cx="8839200" cy="190500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spcBef>
                <a:spcPts val="2400"/>
              </a:spcBef>
              <a:buNone/>
            </a:pPr>
            <a:r>
              <a:rPr lang="en-US" sz="2400" dirty="0">
                <a:latin typeface="Garamond" panose="02020404030301010803" pitchFamily="18" charset="0"/>
              </a:rPr>
              <a:t>Although the association between exclusive breastfeeding and childhood diseases was not statistically significant at 5% level, there is still an increased risk for those children who was NOT exclusively breastfed.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B2324-4D03-43D0-B57B-80AEB17FC980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367" y="184245"/>
            <a:ext cx="8639033" cy="129539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B050"/>
                </a:solidFill>
                <a:latin typeface="Garamond" panose="02020404030301010803" pitchFamily="18" charset="0"/>
              </a:rPr>
              <a:t>Limitation of our data</a:t>
            </a:r>
            <a:endParaRPr lang="da-DK" sz="3200" b="1" dirty="0">
              <a:solidFill>
                <a:srgbClr val="00B050"/>
              </a:solidFill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367" y="1600200"/>
            <a:ext cx="8639033" cy="5073555"/>
          </a:xfrm>
        </p:spPr>
        <p:txBody>
          <a:bodyPr>
            <a:normAutofit/>
          </a:bodyPr>
          <a:lstStyle/>
          <a:p>
            <a:pPr lvl="0" algn="just">
              <a:spcBef>
                <a:spcPts val="1200"/>
              </a:spcBef>
              <a:spcAft>
                <a:spcPts val="1200"/>
              </a:spcAft>
            </a:pPr>
            <a:r>
              <a:rPr lang="en-US" sz="2400" dirty="0">
                <a:latin typeface="Garamond" panose="02020404030301010803" pitchFamily="18" charset="0"/>
              </a:rPr>
              <a:t>As the information was derived from a cross-sectional data, longitudinal study is necessary for assess such association.</a:t>
            </a:r>
          </a:p>
          <a:p>
            <a:pPr lvl="0" algn="just">
              <a:spcBef>
                <a:spcPts val="1200"/>
              </a:spcBef>
              <a:spcAft>
                <a:spcPts val="1200"/>
              </a:spcAft>
            </a:pPr>
            <a:r>
              <a:rPr lang="en-US" sz="2400" dirty="0">
                <a:latin typeface="Garamond" panose="02020404030301010803" pitchFamily="18" charset="0"/>
              </a:rPr>
              <a:t>The sample size was not much big</a:t>
            </a:r>
          </a:p>
          <a:p>
            <a:pPr lvl="0" algn="just">
              <a:spcBef>
                <a:spcPts val="1200"/>
              </a:spcBef>
              <a:spcAft>
                <a:spcPts val="1200"/>
              </a:spcAft>
            </a:pPr>
            <a:r>
              <a:rPr lang="en-US" sz="2400" dirty="0">
                <a:latin typeface="Garamond" panose="02020404030301010803" pitchFamily="18" charset="0"/>
              </a:rPr>
              <a:t>Information about child disease like Asthma, type 1 diabetes, Crohn's disease, allergic diseases, immune deficiencies leukemia, were not available</a:t>
            </a:r>
          </a:p>
          <a:p>
            <a:pPr lvl="0" algn="just">
              <a:spcBef>
                <a:spcPts val="1200"/>
              </a:spcBef>
              <a:spcAft>
                <a:spcPts val="1200"/>
              </a:spcAft>
            </a:pPr>
            <a:r>
              <a:rPr lang="en-US" sz="2400" dirty="0">
                <a:latin typeface="Garamond" panose="02020404030301010803" pitchFamily="18" charset="0"/>
              </a:rPr>
              <a:t>The definition of EBF used in BDHS according to 24 h-recall period is subject to bias and misreporting (NIPORT/Bangladesh, Associates, &amp; International, 2016)</a:t>
            </a:r>
            <a:endParaRPr lang="en-US" dirty="0"/>
          </a:p>
          <a:p>
            <a:pPr lvl="0" algn="just">
              <a:spcBef>
                <a:spcPts val="1200"/>
              </a:spcBef>
              <a:spcAft>
                <a:spcPts val="1200"/>
              </a:spcAft>
            </a:pPr>
            <a:r>
              <a:rPr lang="en-US" sz="2400" dirty="0">
                <a:latin typeface="Garamond" panose="02020404030301010803" pitchFamily="18" charset="0"/>
              </a:rPr>
              <a:t>Insufficient information was available about mothers health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B2324-4D03-43D0-B57B-80AEB17FC98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5268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499" y="249299"/>
            <a:ext cx="8686799" cy="1198501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B050"/>
                </a:solidFill>
                <a:latin typeface="Garamond" panose="02020404030301010803" pitchFamily="18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99" y="1752600"/>
            <a:ext cx="8686799" cy="4856101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Garamond" panose="02020404030301010803" pitchFamily="18" charset="0"/>
              </a:rPr>
              <a:t>Although exclusive breastfeeding status in Bangladesh is good, still monitoring is necessary to achieve the SDGs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Garamond" panose="02020404030301010803" pitchFamily="18" charset="0"/>
              </a:rPr>
              <a:t>Proper awareness and training program for mothers during antenatal and postnatal visits are highly recommended.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B2324-4D03-43D0-B57B-80AEB17FC980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499" y="249299"/>
            <a:ext cx="8686799" cy="1198501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B050"/>
                </a:solidFill>
                <a:latin typeface="Garamond" panose="02020404030301010803" pitchFamily="18" charset="0"/>
              </a:rPr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52600"/>
            <a:ext cx="8305799" cy="464819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i="1" dirty="0">
                <a:latin typeface="Garamond" panose="02020404030301010803" pitchFamily="18" charset="0"/>
              </a:rPr>
              <a:t>NIPORT/Bangladesh, N. I. of P. R. and T.-, Associates, M. and, &amp; International, I. (2016, March 1). Bangladesh Demographic and Health Survey 2014. </a:t>
            </a:r>
          </a:p>
          <a:p>
            <a:pPr marL="0" indent="0" algn="just">
              <a:buNone/>
            </a:pPr>
            <a:r>
              <a:rPr lang="en-US" sz="2400" i="1" dirty="0">
                <a:latin typeface="Garamond" panose="02020404030301010803" pitchFamily="18" charset="0"/>
              </a:rPr>
              <a:t>Retrieved from https://dhsprogram.com/publications/publication-fr311-dhs-final-reports.cfm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B2324-4D03-43D0-B57B-80AEB17FC98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110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07360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Garamond" panose="02020404030301010803" pitchFamily="18" charset="0"/>
              </a:rPr>
              <a:t>Acknowledgement</a:t>
            </a:r>
            <a:endParaRPr lang="da-DK" sz="3200" b="1" dirty="0">
              <a:solidFill>
                <a:srgbClr val="FF0000"/>
              </a:solidFill>
              <a:latin typeface="Garamond" panose="02020404030301010803" pitchFamily="18" charset="0"/>
            </a:endParaRP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4E358648-3CE2-49CF-906D-382E6FD02A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0999" y="3743325"/>
            <a:ext cx="1371600" cy="177165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B2324-4D03-43D0-B57B-80AEB17FC980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731" y="3962400"/>
            <a:ext cx="2275115" cy="15525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379" y="1593108"/>
            <a:ext cx="2275115" cy="191745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173" y="1470510"/>
            <a:ext cx="1905266" cy="190526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E500F2F-219E-4A82-A04B-5BDC10A0C7D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9991" y="1542699"/>
            <a:ext cx="1933617" cy="176088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DBFD6C1-2E90-4C28-9E32-2D457263B02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522" y="3926304"/>
            <a:ext cx="203835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9118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764" y="1027509"/>
            <a:ext cx="7204472" cy="4802982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B2324-4D03-43D0-B57B-80AEB17FC98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070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36525"/>
            <a:ext cx="8686800" cy="625476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rgbClr val="00B050"/>
                </a:solidFill>
                <a:latin typeface="Garamond" panose="02020404030301010803" pitchFamily="18" charset="0"/>
                <a:ea typeface="GungsuhChe" pitchFamily="49" charset="-127"/>
              </a:rPr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36321"/>
            <a:ext cx="8610600" cy="5821679"/>
          </a:xfrm>
        </p:spPr>
        <p:txBody>
          <a:bodyPr>
            <a:normAutofit lnSpcReduction="10000"/>
          </a:bodyPr>
          <a:lstStyle/>
          <a:p>
            <a:pPr algn="just">
              <a:spcBef>
                <a:spcPts val="1200"/>
              </a:spcBef>
              <a:spcAft>
                <a:spcPts val="1800"/>
              </a:spcAft>
            </a:pPr>
            <a:r>
              <a:rPr lang="en-US" sz="2400" dirty="0">
                <a:latin typeface="Garamond" panose="02020404030301010803" pitchFamily="18" charset="0"/>
              </a:rPr>
              <a:t>Breastfeeding is a normal feeding method for young children that ensures optimum growth and development.</a:t>
            </a:r>
          </a:p>
          <a:p>
            <a:pPr algn="just">
              <a:spcBef>
                <a:spcPts val="1200"/>
              </a:spcBef>
              <a:spcAft>
                <a:spcPts val="1800"/>
              </a:spcAft>
            </a:pPr>
            <a:r>
              <a:rPr lang="en-GB" sz="2400" dirty="0">
                <a:latin typeface="Garamond" panose="02020404030301010803" pitchFamily="18" charset="0"/>
              </a:rPr>
              <a:t>Breast-feeding has many benefits for children, e.g. </a:t>
            </a:r>
            <a:r>
              <a:rPr lang="en-US" sz="2400" dirty="0">
                <a:latin typeface="Garamond" panose="02020404030301010803" pitchFamily="18" charset="0"/>
              </a:rPr>
              <a:t>physical growth, directing to height and weight gain etc.</a:t>
            </a:r>
          </a:p>
          <a:p>
            <a:pPr algn="just">
              <a:spcBef>
                <a:spcPts val="1200"/>
              </a:spcBef>
              <a:spcAft>
                <a:spcPts val="1800"/>
              </a:spcAft>
            </a:pPr>
            <a:r>
              <a:rPr lang="en-US" sz="2400" dirty="0">
                <a:latin typeface="Garamond" panose="02020404030301010803" pitchFamily="18" charset="0"/>
              </a:rPr>
              <a:t>Moreover, it also reduce the risk of many illnesses and diseases e.g. ear infections, Respiratory tract infections, Gut infections, Allergic diseases, Diabetes and Childhood leukemia.</a:t>
            </a:r>
          </a:p>
          <a:p>
            <a:pPr algn="just">
              <a:spcBef>
                <a:spcPts val="1200"/>
              </a:spcBef>
              <a:spcAft>
                <a:spcPts val="1800"/>
              </a:spcAft>
            </a:pPr>
            <a:r>
              <a:rPr lang="en-US" sz="2400" dirty="0">
                <a:latin typeface="Garamond" panose="02020404030301010803" pitchFamily="18" charset="0"/>
              </a:rPr>
              <a:t>Several national and international organizations (e.g. WHO) indorse exclusive breastfeeding (EBF) for the first six months</a:t>
            </a:r>
          </a:p>
          <a:p>
            <a:pPr algn="just">
              <a:spcBef>
                <a:spcPts val="1200"/>
              </a:spcBef>
              <a:spcAft>
                <a:spcPts val="1800"/>
              </a:spcAft>
            </a:pPr>
            <a:r>
              <a:rPr lang="en-US" sz="2400" dirty="0">
                <a:latin typeface="Garamond" panose="02020404030301010803" pitchFamily="18" charset="0"/>
              </a:rPr>
              <a:t>The connection between breastfeeding and SDG 3 (ensure healthy lives and promote well-being for all at all ages) is obvious</a:t>
            </a:r>
          </a:p>
          <a:p>
            <a:pPr algn="just">
              <a:spcBef>
                <a:spcPts val="1200"/>
              </a:spcBef>
              <a:spcAft>
                <a:spcPts val="1800"/>
              </a:spcAft>
            </a:pPr>
            <a:endParaRPr lang="en-US" sz="2400" dirty="0">
              <a:latin typeface="Garamond" panose="02020404030301010803" pitchFamily="18" charset="0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B2324-4D03-43D0-B57B-80AEB17FC980}" type="slidenum">
              <a:rPr lang="en-US" smtClean="0"/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36525"/>
            <a:ext cx="8686800" cy="1158875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B050"/>
                </a:solidFill>
                <a:latin typeface="Garamond" panose="02020404030301010803" pitchFamily="18" charset="0"/>
                <a:ea typeface="GungsuhChe" pitchFamily="49" charset="-127"/>
              </a:rPr>
              <a:t>Objective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DE886FEF-3FA2-45DA-86C8-6548CA8BFD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" y="3177222"/>
            <a:ext cx="8686800" cy="1158875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400" dirty="0">
                <a:solidFill>
                  <a:schemeClr val="bg1"/>
                </a:solidFill>
                <a:latin typeface="Garamond" panose="02020404030301010803" pitchFamily="18" charset="0"/>
              </a:rPr>
              <a:t>To inspect the association between EBF and common childhood diseases in Bangladesh. (e.g. diarrhea, blood in stools, fever, cough, breathing problem and problem in chest)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B2324-4D03-43D0-B57B-80AEB17FC980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36525"/>
            <a:ext cx="8534400" cy="1158875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B050"/>
                </a:solidFill>
                <a:latin typeface="Garamond" panose="02020404030301010803" pitchFamily="18" charset="0"/>
                <a:ea typeface="GungsuhChe" pitchFamily="49" charset="-127"/>
              </a:rPr>
              <a:t>Methodology (Study Design)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534400" cy="5273675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1800"/>
              </a:spcBef>
              <a:spcAft>
                <a:spcPts val="1200"/>
              </a:spcAft>
            </a:pPr>
            <a:r>
              <a:rPr lang="en-US" sz="2400" dirty="0">
                <a:latin typeface="Garamond" panose="02020404030301010803" pitchFamily="18" charset="0"/>
              </a:rPr>
              <a:t>Bangladesh Demographic and Health Survey (BDHS</a:t>
            </a:r>
            <a:r>
              <a:rPr lang="en-GB" sz="2400" dirty="0">
                <a:latin typeface="Garamond" panose="02020404030301010803" pitchFamily="18" charset="0"/>
              </a:rPr>
              <a:t>) 2014</a:t>
            </a:r>
          </a:p>
          <a:p>
            <a:pPr algn="just">
              <a:lnSpc>
                <a:spcPct val="150000"/>
              </a:lnSpc>
              <a:spcBef>
                <a:spcPts val="1800"/>
              </a:spcBef>
              <a:spcAft>
                <a:spcPts val="1200"/>
              </a:spcAft>
            </a:pPr>
            <a:r>
              <a:rPr lang="en-GB" sz="2400" dirty="0">
                <a:latin typeface="Garamond" panose="02020404030301010803" pitchFamily="18" charset="0"/>
              </a:rPr>
              <a:t>Women were aged between 15-49 years</a:t>
            </a:r>
          </a:p>
          <a:p>
            <a:pPr algn="just">
              <a:lnSpc>
                <a:spcPct val="150000"/>
              </a:lnSpc>
              <a:spcBef>
                <a:spcPts val="1800"/>
              </a:spcBef>
              <a:spcAft>
                <a:spcPts val="1200"/>
              </a:spcAft>
            </a:pPr>
            <a:r>
              <a:rPr lang="en-GB" sz="2400" dirty="0">
                <a:latin typeface="Garamond" panose="02020404030301010803" pitchFamily="18" charset="0"/>
              </a:rPr>
              <a:t>There were 632 children of 6 months who were finally selected for analysis.</a:t>
            </a:r>
          </a:p>
          <a:p>
            <a:pPr algn="just">
              <a:lnSpc>
                <a:spcPct val="150000"/>
              </a:lnSpc>
              <a:spcBef>
                <a:spcPts val="1800"/>
              </a:spcBef>
              <a:spcAft>
                <a:spcPts val="1200"/>
              </a:spcAft>
            </a:pPr>
            <a:r>
              <a:rPr lang="en-GB" sz="2400" dirty="0">
                <a:latin typeface="Garamond" panose="02020404030301010803" pitchFamily="18" charset="0"/>
              </a:rPr>
              <a:t>EBF means that the child receives only breast milk. No other liquids or solids are given-NOT even water.</a:t>
            </a:r>
          </a:p>
          <a:p>
            <a:pPr algn="just">
              <a:lnSpc>
                <a:spcPct val="150000"/>
              </a:lnSpc>
              <a:spcBef>
                <a:spcPts val="1800"/>
              </a:spcBef>
              <a:spcAft>
                <a:spcPts val="1200"/>
              </a:spcAft>
            </a:pPr>
            <a:endParaRPr lang="en-GB" sz="2400" dirty="0">
              <a:latin typeface="Garamond" panose="02020404030301010803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B2324-4D03-43D0-B57B-80AEB17FC9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71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F22F5-A7DD-47D3-985D-21B3A0D30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59079"/>
            <a:ext cx="8534400" cy="1188720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B050"/>
                </a:solidFill>
                <a:latin typeface="Garamond" panose="02020404030301010803" pitchFamily="18" charset="0"/>
                <a:ea typeface="GungsuhChe" pitchFamily="49" charset="-127"/>
              </a:rPr>
              <a:t>Methodology </a:t>
            </a:r>
            <a:br>
              <a:rPr lang="en-US" sz="3200" b="1" dirty="0">
                <a:solidFill>
                  <a:srgbClr val="00B050"/>
                </a:solidFill>
                <a:latin typeface="Garamond" panose="02020404030301010803" pitchFamily="18" charset="0"/>
                <a:ea typeface="GungsuhChe" pitchFamily="49" charset="-127"/>
              </a:rPr>
            </a:br>
            <a:r>
              <a:rPr lang="en-US" sz="3200" b="1" dirty="0">
                <a:solidFill>
                  <a:srgbClr val="00B050"/>
                </a:solidFill>
                <a:latin typeface="Garamond" panose="02020404030301010803" pitchFamily="18" charset="0"/>
                <a:ea typeface="GungsuhChe" pitchFamily="49" charset="-127"/>
              </a:rPr>
              <a:t>(outcome variable)</a:t>
            </a:r>
            <a:endParaRPr lang="en-US" sz="3200" b="1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12B1D-C133-4D65-B089-8EE0EB10C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2438400"/>
            <a:ext cx="8534400" cy="3276600"/>
          </a:xfrm>
        </p:spPr>
        <p:txBody>
          <a:bodyPr>
            <a:normAutofit/>
          </a:bodyPr>
          <a:lstStyle/>
          <a:p>
            <a:pPr algn="just">
              <a:spcBef>
                <a:spcPts val="1200"/>
              </a:spcBef>
              <a:spcAft>
                <a:spcPts val="1200"/>
              </a:spcAft>
            </a:pPr>
            <a:r>
              <a:rPr lang="en-US" sz="2400" dirty="0">
                <a:latin typeface="Garamond" panose="02020404030301010803" pitchFamily="18" charset="0"/>
              </a:rPr>
              <a:t>A child is identified as suffering from diseases if their mother reported that the child had diseases in the two weeks prior to the survey.</a:t>
            </a:r>
          </a:p>
          <a:p>
            <a:pPr algn="just">
              <a:spcBef>
                <a:spcPts val="1200"/>
              </a:spcBef>
              <a:spcAft>
                <a:spcPts val="1200"/>
              </a:spcAft>
            </a:pPr>
            <a:r>
              <a:rPr lang="en-US" sz="2400" dirty="0">
                <a:latin typeface="Garamond" panose="02020404030301010803" pitchFamily="18" charset="0"/>
              </a:rPr>
              <a:t>For study purpose, firstly, we put 1 if their mother reported that the child had a specific disease, otherwise 0</a:t>
            </a:r>
          </a:p>
          <a:p>
            <a:pPr algn="just">
              <a:spcBef>
                <a:spcPts val="1200"/>
              </a:spcBef>
              <a:spcAft>
                <a:spcPts val="1200"/>
              </a:spcAft>
            </a:pPr>
            <a:r>
              <a:rPr lang="en-US" sz="2400" dirty="0">
                <a:latin typeface="Garamond" panose="02020404030301010803" pitchFamily="18" charset="0"/>
              </a:rPr>
              <a:t>Then, we count all diseases for regression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CF8028-D038-46F4-BA79-F069EBC7B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B2324-4D03-43D0-B57B-80AEB17FC9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816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F22F5-A7DD-47D3-985D-21B3A0D30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59079"/>
            <a:ext cx="8534400" cy="1188720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B050"/>
                </a:solidFill>
                <a:latin typeface="Garamond" panose="02020404030301010803" pitchFamily="18" charset="0"/>
                <a:ea typeface="GungsuhChe" pitchFamily="49" charset="-127"/>
              </a:rPr>
              <a:t>Methodology </a:t>
            </a:r>
            <a:br>
              <a:rPr lang="en-US" sz="3200" b="1" dirty="0">
                <a:solidFill>
                  <a:srgbClr val="00B050"/>
                </a:solidFill>
                <a:latin typeface="Garamond" panose="02020404030301010803" pitchFamily="18" charset="0"/>
                <a:ea typeface="GungsuhChe" pitchFamily="49" charset="-127"/>
              </a:rPr>
            </a:br>
            <a:r>
              <a:rPr lang="en-US" sz="3200" b="1" dirty="0">
                <a:solidFill>
                  <a:srgbClr val="00B050"/>
                </a:solidFill>
                <a:latin typeface="Garamond" panose="02020404030301010803" pitchFamily="18" charset="0"/>
                <a:ea typeface="GungsuhChe" pitchFamily="49" charset="-127"/>
              </a:rPr>
              <a:t>(Statistical analysis)</a:t>
            </a:r>
            <a:endParaRPr lang="en-US" sz="3200" b="1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12B1D-C133-4D65-B089-8EE0EB10C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600200"/>
            <a:ext cx="8534400" cy="4998721"/>
          </a:xfrm>
        </p:spPr>
        <p:txBody>
          <a:bodyPr>
            <a:normAutofit/>
          </a:bodyPr>
          <a:lstStyle/>
          <a:p>
            <a:pPr algn="just">
              <a:spcBef>
                <a:spcPts val="0"/>
              </a:spcBef>
            </a:pPr>
            <a:r>
              <a:rPr lang="en-US" sz="2400" dirty="0">
                <a:latin typeface="Garamond" panose="02020404030301010803" pitchFamily="18" charset="0"/>
              </a:rPr>
              <a:t>We examined a outcome variable (childhood disease) of interest, using </a:t>
            </a:r>
          </a:p>
          <a:p>
            <a:pPr algn="just">
              <a:spcBef>
                <a:spcPts val="0"/>
              </a:spcBef>
            </a:pPr>
            <a:endParaRPr lang="en-US" sz="2400" dirty="0">
              <a:latin typeface="Garamond" panose="02020404030301010803" pitchFamily="18" charset="0"/>
            </a:endParaRPr>
          </a:p>
          <a:p>
            <a:pPr lvl="2" algn="just">
              <a:spcBef>
                <a:spcPts val="0"/>
              </a:spcBef>
            </a:pPr>
            <a:r>
              <a:rPr lang="en-US" sz="2200" dirty="0">
                <a:latin typeface="Garamond" panose="02020404030301010803" pitchFamily="18" charset="0"/>
              </a:rPr>
              <a:t>Poisson regression (PR), </a:t>
            </a:r>
          </a:p>
          <a:p>
            <a:pPr lvl="2" algn="just">
              <a:spcBef>
                <a:spcPts val="0"/>
              </a:spcBef>
            </a:pPr>
            <a:r>
              <a:rPr lang="en-GB" sz="2200" dirty="0">
                <a:latin typeface="Garamond" panose="02020404030301010803" pitchFamily="18" charset="0"/>
              </a:rPr>
              <a:t>Negative Binomial </a:t>
            </a:r>
            <a:r>
              <a:rPr lang="en-US" sz="2200" dirty="0">
                <a:latin typeface="Garamond" panose="02020404030301010803" pitchFamily="18" charset="0"/>
              </a:rPr>
              <a:t>(NB) regression, </a:t>
            </a:r>
          </a:p>
          <a:p>
            <a:pPr lvl="2" algn="just">
              <a:spcBef>
                <a:spcPts val="0"/>
              </a:spcBef>
            </a:pPr>
            <a:r>
              <a:rPr lang="en-US" sz="2200" dirty="0">
                <a:latin typeface="Garamond" panose="02020404030301010803" pitchFamily="18" charset="0"/>
              </a:rPr>
              <a:t>Zero-inflated </a:t>
            </a:r>
            <a:r>
              <a:rPr lang="en-GB" sz="2200" dirty="0">
                <a:latin typeface="Garamond" panose="02020404030301010803" pitchFamily="18" charset="0"/>
              </a:rPr>
              <a:t>Poisson </a:t>
            </a:r>
            <a:r>
              <a:rPr lang="en-US" sz="2200" dirty="0">
                <a:latin typeface="Garamond" panose="02020404030301010803" pitchFamily="18" charset="0"/>
              </a:rPr>
              <a:t>(ZIP)</a:t>
            </a:r>
            <a:r>
              <a:rPr lang="en-GB" sz="2200" dirty="0">
                <a:latin typeface="Garamond" panose="02020404030301010803" pitchFamily="18" charset="0"/>
              </a:rPr>
              <a:t> regression</a:t>
            </a:r>
            <a:r>
              <a:rPr lang="en-US" sz="2200" dirty="0">
                <a:latin typeface="Garamond" panose="02020404030301010803" pitchFamily="18" charset="0"/>
              </a:rPr>
              <a:t> </a:t>
            </a:r>
            <a:r>
              <a:rPr lang="en-GB" sz="2200" dirty="0">
                <a:latin typeface="Garamond" panose="02020404030301010803" pitchFamily="18" charset="0"/>
              </a:rPr>
              <a:t>and </a:t>
            </a:r>
          </a:p>
          <a:p>
            <a:pPr lvl="2" algn="just">
              <a:spcBef>
                <a:spcPts val="0"/>
              </a:spcBef>
            </a:pPr>
            <a:r>
              <a:rPr lang="en-US" sz="2200" dirty="0">
                <a:latin typeface="Garamond" panose="02020404030301010803" pitchFamily="18" charset="0"/>
              </a:rPr>
              <a:t>Zero-inflated </a:t>
            </a:r>
            <a:r>
              <a:rPr lang="en-GB" sz="2200" dirty="0">
                <a:latin typeface="Garamond" panose="02020404030301010803" pitchFamily="18" charset="0"/>
              </a:rPr>
              <a:t>Negative Binomial </a:t>
            </a:r>
            <a:r>
              <a:rPr lang="en-US" sz="2200" dirty="0">
                <a:latin typeface="Garamond" panose="02020404030301010803" pitchFamily="18" charset="0"/>
              </a:rPr>
              <a:t>(ZINB) </a:t>
            </a:r>
            <a:r>
              <a:rPr lang="en-GB" sz="2200" dirty="0">
                <a:latin typeface="Garamond" panose="02020404030301010803" pitchFamily="18" charset="0"/>
              </a:rPr>
              <a:t>regression analysis.</a:t>
            </a:r>
          </a:p>
          <a:p>
            <a:pPr lvl="2" algn="just">
              <a:spcBef>
                <a:spcPts val="0"/>
              </a:spcBef>
            </a:pPr>
            <a:endParaRPr lang="en-GB" sz="2200" dirty="0">
              <a:latin typeface="Garamond" panose="02020404030301010803" pitchFamily="18" charset="0"/>
            </a:endParaRPr>
          </a:p>
          <a:p>
            <a:pPr algn="just">
              <a:spcBef>
                <a:spcPts val="0"/>
              </a:spcBef>
            </a:pPr>
            <a:r>
              <a:rPr lang="en-US" sz="2400" dirty="0">
                <a:solidFill>
                  <a:srgbClr val="FF0000"/>
                </a:solidFill>
                <a:latin typeface="Garamond" panose="02020404030301010803" pitchFamily="18" charset="0"/>
              </a:rPr>
              <a:t>Poisson regression</a:t>
            </a:r>
            <a:r>
              <a:rPr lang="en-US" sz="2400" dirty="0">
                <a:latin typeface="Garamond" panose="02020404030301010803" pitchFamily="18" charset="0"/>
              </a:rPr>
              <a:t> is used to model when outcome variables has taken by counts. </a:t>
            </a:r>
          </a:p>
          <a:p>
            <a:pPr algn="just">
              <a:spcBef>
                <a:spcPts val="0"/>
              </a:spcBef>
            </a:pPr>
            <a:endParaRPr lang="en-US" sz="2400" dirty="0">
              <a:latin typeface="Garamond" panose="02020404030301010803" pitchFamily="18" charset="0"/>
            </a:endParaRPr>
          </a:p>
          <a:p>
            <a:pPr algn="just">
              <a:spcBef>
                <a:spcPts val="0"/>
              </a:spcBef>
            </a:pPr>
            <a:r>
              <a:rPr lang="en-US" sz="2400" dirty="0">
                <a:solidFill>
                  <a:srgbClr val="FF0000"/>
                </a:solidFill>
                <a:latin typeface="Garamond" panose="02020404030301010803" pitchFamily="18" charset="0"/>
              </a:rPr>
              <a:t>ZIP regression </a:t>
            </a:r>
            <a:r>
              <a:rPr lang="en-US" sz="2400" dirty="0">
                <a:latin typeface="Garamond" panose="02020404030301010803" pitchFamily="18" charset="0"/>
              </a:rPr>
              <a:t>is used to model when outcome variables (count data) that has an excess of zero counts.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CF8028-D038-46F4-BA79-F069EBC7B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B2324-4D03-43D0-B57B-80AEB17FC9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F22F5-A7DD-47D3-985D-21B3A0D30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59079"/>
            <a:ext cx="8534400" cy="1188720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B050"/>
                </a:solidFill>
                <a:latin typeface="Garamond" panose="02020404030301010803" pitchFamily="18" charset="0"/>
                <a:ea typeface="GungsuhChe" pitchFamily="49" charset="-127"/>
              </a:rPr>
              <a:t>Methodology </a:t>
            </a:r>
            <a:br>
              <a:rPr lang="en-US" sz="3200" b="1" dirty="0">
                <a:solidFill>
                  <a:srgbClr val="00B050"/>
                </a:solidFill>
                <a:latin typeface="Garamond" panose="02020404030301010803" pitchFamily="18" charset="0"/>
                <a:ea typeface="GungsuhChe" pitchFamily="49" charset="-127"/>
              </a:rPr>
            </a:br>
            <a:r>
              <a:rPr lang="en-US" sz="3200" b="1" dirty="0">
                <a:solidFill>
                  <a:srgbClr val="00B050"/>
                </a:solidFill>
                <a:latin typeface="Garamond" panose="02020404030301010803" pitchFamily="18" charset="0"/>
                <a:ea typeface="GungsuhChe" pitchFamily="49" charset="-127"/>
              </a:rPr>
              <a:t>(Statistical analysis)</a:t>
            </a:r>
            <a:endParaRPr lang="en-US" sz="3200" b="1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12B1D-C133-4D65-B089-8EE0EB10C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2057400"/>
            <a:ext cx="8534400" cy="4541521"/>
          </a:xfrm>
        </p:spPr>
        <p:txBody>
          <a:bodyPr>
            <a:normAutofit/>
          </a:bodyPr>
          <a:lstStyle/>
          <a:p>
            <a:pPr algn="just">
              <a:spcBef>
                <a:spcPts val="1800"/>
              </a:spcBef>
              <a:spcAft>
                <a:spcPts val="1800"/>
              </a:spcAft>
            </a:pPr>
            <a:r>
              <a:rPr lang="en-US" sz="2400" dirty="0">
                <a:latin typeface="Garamond" panose="02020404030301010803" pitchFamily="18" charset="0"/>
              </a:rPr>
              <a:t>Count data often display substantial overdispersion with respect to the Poisson models. </a:t>
            </a:r>
          </a:p>
          <a:p>
            <a:pPr algn="just">
              <a:spcBef>
                <a:spcPts val="1800"/>
              </a:spcBef>
              <a:spcAft>
                <a:spcPts val="1800"/>
              </a:spcAft>
            </a:pPr>
            <a:r>
              <a:rPr lang="en-US" sz="2400" dirty="0">
                <a:latin typeface="Garamond" panose="02020404030301010803" pitchFamily="18" charset="0"/>
              </a:rPr>
              <a:t>Because of this, </a:t>
            </a:r>
            <a:r>
              <a:rPr lang="en-US" sz="2400" dirty="0">
                <a:solidFill>
                  <a:srgbClr val="FF0000"/>
                </a:solidFill>
                <a:latin typeface="Garamond" panose="02020404030301010803" pitchFamily="18" charset="0"/>
              </a:rPr>
              <a:t>NB regression </a:t>
            </a:r>
            <a:r>
              <a:rPr lang="en-US" sz="2400" dirty="0">
                <a:latin typeface="Garamond" panose="02020404030301010803" pitchFamily="18" charset="0"/>
              </a:rPr>
              <a:t>has been used</a:t>
            </a:r>
          </a:p>
          <a:p>
            <a:pPr algn="just">
              <a:spcBef>
                <a:spcPts val="1800"/>
              </a:spcBef>
              <a:spcAft>
                <a:spcPts val="1800"/>
              </a:spcAft>
            </a:pPr>
            <a:r>
              <a:rPr lang="en-US" sz="2400" dirty="0">
                <a:latin typeface="Garamond" panose="02020404030301010803" pitchFamily="18" charset="0"/>
              </a:rPr>
              <a:t>On the other hand, count data with excess zero also display substantial overdispersion with respect to the ZIP models</a:t>
            </a:r>
          </a:p>
          <a:p>
            <a:pPr algn="just">
              <a:spcBef>
                <a:spcPts val="1800"/>
              </a:spcBef>
              <a:spcAft>
                <a:spcPts val="1800"/>
              </a:spcAft>
            </a:pPr>
            <a:r>
              <a:rPr lang="en-US" sz="2400" dirty="0">
                <a:latin typeface="Garamond" panose="02020404030301010803" pitchFamily="18" charset="0"/>
              </a:rPr>
              <a:t>Because of this, </a:t>
            </a:r>
            <a:r>
              <a:rPr lang="en-US" sz="2400" dirty="0">
                <a:solidFill>
                  <a:srgbClr val="FF0000"/>
                </a:solidFill>
                <a:latin typeface="Garamond" panose="02020404030301010803" pitchFamily="18" charset="0"/>
              </a:rPr>
              <a:t>ZINB regression </a:t>
            </a:r>
            <a:r>
              <a:rPr lang="en-US" sz="2400" dirty="0">
                <a:latin typeface="Garamond" panose="02020404030301010803" pitchFamily="18" charset="0"/>
              </a:rPr>
              <a:t>have been used</a:t>
            </a:r>
          </a:p>
          <a:p>
            <a:pPr algn="just">
              <a:spcBef>
                <a:spcPts val="1800"/>
              </a:spcBef>
              <a:spcAft>
                <a:spcPts val="1800"/>
              </a:spcAft>
            </a:pPr>
            <a:endParaRPr lang="en-GB" sz="2400" dirty="0">
              <a:latin typeface="Garamond" panose="02020404030301010803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CF8028-D038-46F4-BA79-F069EBC7B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B2324-4D03-43D0-B57B-80AEB17FC98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952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1066800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B050"/>
                </a:solidFill>
                <a:latin typeface="Garamond" panose="02020404030301010803" pitchFamily="18" charset="0"/>
                <a:ea typeface="GungsuhChe" pitchFamily="49" charset="-127"/>
              </a:rPr>
              <a:t>Methodology </a:t>
            </a:r>
            <a:br>
              <a:rPr lang="en-US" sz="3200" b="1" dirty="0">
                <a:solidFill>
                  <a:srgbClr val="00B050"/>
                </a:solidFill>
                <a:latin typeface="Garamond" panose="02020404030301010803" pitchFamily="18" charset="0"/>
                <a:ea typeface="GungsuhChe" pitchFamily="49" charset="-127"/>
              </a:rPr>
            </a:br>
            <a:r>
              <a:rPr lang="en-US" sz="3200" b="1" dirty="0">
                <a:solidFill>
                  <a:srgbClr val="00B050"/>
                </a:solidFill>
                <a:latin typeface="Garamond" panose="02020404030301010803" pitchFamily="18" charset="0"/>
                <a:ea typeface="GungsuhChe" pitchFamily="49" charset="-127"/>
              </a:rPr>
              <a:t>(Statistical analysis)</a:t>
            </a:r>
            <a:endParaRPr lang="en-US" sz="3200" b="1" dirty="0">
              <a:latin typeface="Garamond" panose="02020404030301010803" pitchFamily="18" charset="0"/>
              <a:ea typeface="GungsuhChe" pitchFamily="49" charset="-127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B2324-4D03-43D0-B57B-80AEB17FC980}" type="slidenum">
              <a:rPr lang="en-US" smtClean="0"/>
              <a:t>8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81000" y="2743200"/>
            <a:ext cx="8382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Garamond" panose="02020404030301010803" pitchFamily="18" charset="0"/>
              </a:rPr>
              <a:t>In PR analysis, deviance and Chi-square goodness  of fit test indicating overdispersion were obtained as 1.85 and 1.83, respectively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latin typeface="Garamond" panose="02020404030301010803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Garamond" panose="02020404030301010803" pitchFamily="18" charset="0"/>
              </a:rPr>
              <a:t>So, we analyzed data based on all other models (NB, ZIP and ZINB) and selected a best model based on AIC and BIC.</a:t>
            </a:r>
            <a:endParaRPr lang="da-DK" sz="2400" dirty="0"/>
          </a:p>
        </p:txBody>
      </p:sp>
    </p:spTree>
    <p:extLst>
      <p:ext uri="{BB962C8B-B14F-4D97-AF65-F5344CB8AC3E}">
        <p14:creationId xmlns:p14="http://schemas.microsoft.com/office/powerpoint/2010/main" val="3897185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5221"/>
            <a:ext cx="8534400" cy="953979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B050"/>
                </a:solidFill>
                <a:latin typeface="Garamond" panose="02020404030301010803" pitchFamily="18" charset="0"/>
                <a:ea typeface="GungsuhChe" pitchFamily="49" charset="-127"/>
              </a:rPr>
              <a:t>Methodology </a:t>
            </a:r>
            <a:br>
              <a:rPr lang="en-US" sz="3200" b="1" dirty="0">
                <a:solidFill>
                  <a:srgbClr val="00B050"/>
                </a:solidFill>
                <a:latin typeface="Garamond" panose="02020404030301010803" pitchFamily="18" charset="0"/>
                <a:ea typeface="GungsuhChe" pitchFamily="49" charset="-127"/>
              </a:rPr>
            </a:br>
            <a:r>
              <a:rPr lang="en-US" sz="3200" b="1" dirty="0">
                <a:solidFill>
                  <a:srgbClr val="00B050"/>
                </a:solidFill>
                <a:latin typeface="Garamond" panose="02020404030301010803" pitchFamily="18" charset="0"/>
                <a:ea typeface="GungsuhChe" pitchFamily="49" charset="-127"/>
              </a:rPr>
              <a:t>(Statistical analysis)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534400" cy="4617720"/>
          </a:xfrm>
        </p:spPr>
        <p:txBody>
          <a:bodyPr>
            <a:noAutofit/>
          </a:bodyPr>
          <a:lstStyle/>
          <a:p>
            <a:pPr>
              <a:spcBef>
                <a:spcPts val="1800"/>
              </a:spcBef>
            </a:pPr>
            <a:r>
              <a:rPr lang="en-GB" sz="2400" dirty="0">
                <a:solidFill>
                  <a:srgbClr val="C00000"/>
                </a:solidFill>
                <a:latin typeface="Garamond" panose="02020404030301010803" pitchFamily="18" charset="0"/>
              </a:rPr>
              <a:t>Crude model:  </a:t>
            </a:r>
            <a:r>
              <a:rPr lang="en-GB" sz="2400" dirty="0">
                <a:latin typeface="Garamond" panose="02020404030301010803" pitchFamily="18" charset="0"/>
              </a:rPr>
              <a:t>Disease (count) ~ EBF</a:t>
            </a:r>
          </a:p>
          <a:p>
            <a:pPr>
              <a:spcBef>
                <a:spcPts val="1800"/>
              </a:spcBef>
            </a:pPr>
            <a:r>
              <a:rPr lang="en-GB" sz="2400" dirty="0">
                <a:solidFill>
                  <a:srgbClr val="C00000"/>
                </a:solidFill>
                <a:latin typeface="Garamond" panose="02020404030301010803" pitchFamily="18" charset="0"/>
              </a:rPr>
              <a:t>Adjusted model: </a:t>
            </a:r>
          </a:p>
          <a:p>
            <a:pPr>
              <a:spcBef>
                <a:spcPts val="1800"/>
              </a:spcBef>
              <a:buNone/>
            </a:pPr>
            <a:r>
              <a:rPr lang="en-GB" sz="2400" dirty="0">
                <a:latin typeface="Garamond" panose="02020404030301010803" pitchFamily="18" charset="0"/>
              </a:rPr>
              <a:t>	Disease(count) ~ EBF + Maternal Age + Division + Residence + Education (mothers) + Maternal employment status + Occupation (fathers) + Mass media + BMI (mothers)+ Wealth Index + HH members + C-section + Sex (child) + Place of delivery + Size of child (Birth) + Age (child)</a:t>
            </a:r>
          </a:p>
          <a:p>
            <a:pPr>
              <a:spcBef>
                <a:spcPts val="1800"/>
              </a:spcBef>
              <a:buNone/>
            </a:pPr>
            <a:endParaRPr lang="en-GB" sz="2400" dirty="0">
              <a:latin typeface="Garamond" panose="02020404030301010803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GB" sz="1600" i="1" dirty="0">
                <a:latin typeface="Garamond" panose="02020404030301010803" pitchFamily="18" charset="0"/>
              </a:rPr>
              <a:t>EBF: Exclusive breastfeeding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GB" sz="1600" i="1" dirty="0">
                <a:latin typeface="Garamond" panose="02020404030301010803" pitchFamily="18" charset="0"/>
              </a:rPr>
              <a:t>HH: Household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GB" sz="1600" i="1" dirty="0">
                <a:latin typeface="Garamond" panose="02020404030301010803" pitchFamily="18" charset="0"/>
              </a:rPr>
              <a:t>C-section: caesarean section</a:t>
            </a:r>
          </a:p>
          <a:p>
            <a:pPr>
              <a:buNone/>
            </a:pPr>
            <a:endParaRPr lang="en-GB" sz="2400" i="1" dirty="0">
              <a:latin typeface="Garamond" panose="02020404030301010803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B2324-4D03-43D0-B57B-80AEB17FC9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03830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2877</TotalTime>
  <Words>1097</Words>
  <Application>Microsoft Office PowerPoint</Application>
  <PresentationFormat>On-screen Show (4:3)</PresentationFormat>
  <Paragraphs>188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Garamond</vt:lpstr>
      <vt:lpstr>Genmod</vt:lpstr>
      <vt:lpstr>Gill Sans MT</vt:lpstr>
      <vt:lpstr>Parcel</vt:lpstr>
      <vt:lpstr>PowerPoint Presentation</vt:lpstr>
      <vt:lpstr>Background</vt:lpstr>
      <vt:lpstr>Objective</vt:lpstr>
      <vt:lpstr>Methodology (Study Design)</vt:lpstr>
      <vt:lpstr>Methodology  (outcome variable)</vt:lpstr>
      <vt:lpstr>Methodology  (Statistical analysis)</vt:lpstr>
      <vt:lpstr>Methodology  (Statistical analysis)</vt:lpstr>
      <vt:lpstr>Methodology  (Statistical analysis)</vt:lpstr>
      <vt:lpstr>Methodology  (Statistical analysis)</vt:lpstr>
      <vt:lpstr>Bar chart for disease  (COUNT outcome)</vt:lpstr>
      <vt:lpstr>Result</vt:lpstr>
      <vt:lpstr>Result</vt:lpstr>
      <vt:lpstr>Adjusted LR statistics for type 3 analysis FOR ZINB Regression</vt:lpstr>
      <vt:lpstr>Key findings</vt:lpstr>
      <vt:lpstr>Limitation of our data</vt:lpstr>
      <vt:lpstr>Conclusion</vt:lpstr>
      <vt:lpstr>Reference</vt:lpstr>
      <vt:lpstr>Acknowledgement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Association between type of delivery and childhood disease: evidence from multiple indicator cluster survey, Bangladesh</dc:title>
  <dc:creator>JUI</dc:creator>
  <cp:lastModifiedBy>NaYEeM</cp:lastModifiedBy>
  <cp:revision>234</cp:revision>
  <dcterms:created xsi:type="dcterms:W3CDTF">2018-03-18T16:40:07Z</dcterms:created>
  <dcterms:modified xsi:type="dcterms:W3CDTF">2019-12-19T08:06:34Z</dcterms:modified>
</cp:coreProperties>
</file>