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66" r:id="rId6"/>
    <p:sldId id="258" r:id="rId7"/>
    <p:sldId id="259" r:id="rId8"/>
    <p:sldId id="261" r:id="rId9"/>
    <p:sldId id="262" r:id="rId10"/>
    <p:sldId id="263" r:id="rId11"/>
    <p:sldId id="267" r:id="rId12"/>
    <p:sldId id="268" r:id="rId13"/>
    <p:sldId id="269" r:id="rId14"/>
    <p:sldId id="287" r:id="rId15"/>
    <p:sldId id="270" r:id="rId16"/>
    <p:sldId id="272" r:id="rId17"/>
    <p:sldId id="277" r:id="rId18"/>
    <p:sldId id="278" r:id="rId19"/>
    <p:sldId id="288" r:id="rId20"/>
    <p:sldId id="286" r:id="rId21"/>
    <p:sldId id="282" r:id="rId22"/>
    <p:sldId id="283"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01708F-24C1-426B-9991-9C9B59877BED}"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296334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1708F-24C1-426B-9991-9C9B59877BED}"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35050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1708F-24C1-426B-9991-9C9B59877BED}"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400609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1708F-24C1-426B-9991-9C9B59877BED}"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3816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1708F-24C1-426B-9991-9C9B59877BED}"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279766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01708F-24C1-426B-9991-9C9B59877BED}"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427337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01708F-24C1-426B-9991-9C9B59877BED}"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18985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01708F-24C1-426B-9991-9C9B59877BED}"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303115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1708F-24C1-426B-9991-9C9B59877BED}"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251436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1708F-24C1-426B-9991-9C9B59877BED}"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372910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1708F-24C1-426B-9991-9C9B59877BED}"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A5B5B-1A22-401D-8D00-BBD539811014}" type="slidenum">
              <a:rPr lang="en-US" smtClean="0"/>
              <a:t>‹#›</a:t>
            </a:fld>
            <a:endParaRPr lang="en-US"/>
          </a:p>
        </p:txBody>
      </p:sp>
    </p:spTree>
    <p:extLst>
      <p:ext uri="{BB962C8B-B14F-4D97-AF65-F5344CB8AC3E}">
        <p14:creationId xmlns:p14="http://schemas.microsoft.com/office/powerpoint/2010/main" val="1030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1708F-24C1-426B-9991-9C9B59877BED}"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A5B5B-1A22-401D-8D00-BBD539811014}" type="slidenum">
              <a:rPr lang="en-US" smtClean="0"/>
              <a:t>‹#›</a:t>
            </a:fld>
            <a:endParaRPr lang="en-US"/>
          </a:p>
        </p:txBody>
      </p:sp>
    </p:spTree>
    <p:extLst>
      <p:ext uri="{BB962C8B-B14F-4D97-AF65-F5344CB8AC3E}">
        <p14:creationId xmlns:p14="http://schemas.microsoft.com/office/powerpoint/2010/main" val="288705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2" y="248829"/>
            <a:ext cx="11696131" cy="1261884"/>
          </a:xfrm>
          <a:prstGeom prst="rect">
            <a:avLst/>
          </a:prstGeom>
          <a:noFill/>
        </p:spPr>
        <p:txBody>
          <a:bodyPr wrap="square" rtlCol="0">
            <a:spAutoFit/>
          </a:bodyPr>
          <a:lstStyle/>
          <a:p>
            <a:r>
              <a:rPr lang="en-US" sz="3200" b="1" i="1" dirty="0"/>
              <a:t>“</a:t>
            </a:r>
            <a:r>
              <a:rPr lang="en-US" sz="3600" i="1" dirty="0">
                <a:latin typeface="Times New Roman" panose="02020603050405020304" pitchFamily="18" charset="0"/>
                <a:cs typeface="Times New Roman" panose="02020603050405020304" pitchFamily="18" charset="0"/>
              </a:rPr>
              <a:t>Assessment of direct cost of cerebral palsy management and its effects on family, Bangladesh perspective</a:t>
            </a:r>
            <a:r>
              <a:rPr lang="en-US" sz="4000" b="1" i="1" dirty="0" smtClean="0">
                <a:latin typeface="Times New Roman" panose="02020603050405020304" pitchFamily="18" charset="0"/>
                <a:cs typeface="Times New Roman" panose="02020603050405020304" pitchFamily="18" charset="0"/>
              </a:rPr>
              <a:t>”</a:t>
            </a:r>
            <a:endParaRPr lang="en-US" sz="4000"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621206" y="2330975"/>
            <a:ext cx="8570794" cy="2154436"/>
          </a:xfrm>
          <a:prstGeom prst="rect">
            <a:avLst/>
          </a:prstGeom>
          <a:noFill/>
        </p:spPr>
        <p:txBody>
          <a:bodyPr wrap="square" rtlCol="0">
            <a:spAutoFit/>
          </a:bodyPr>
          <a:lstStyle/>
          <a:p>
            <a:r>
              <a:rPr lang="en-US" sz="2800" i="1" u="sng" dirty="0">
                <a:latin typeface="Times New Roman" panose="02020603050405020304" pitchFamily="18" charset="0"/>
                <a:cs typeface="Times New Roman" panose="02020603050405020304" pitchFamily="18" charset="0"/>
              </a:rPr>
              <a:t>A dissertation submitted by</a:t>
            </a:r>
            <a:r>
              <a:rPr lang="en-US" sz="3200" u="sng"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ASMA </a:t>
            </a:r>
            <a:r>
              <a:rPr lang="en-US" sz="2800" dirty="0">
                <a:latin typeface="Times New Roman" panose="02020603050405020304" pitchFamily="18" charset="0"/>
                <a:cs typeface="Times New Roman" panose="02020603050405020304" pitchFamily="18" charset="0"/>
              </a:rPr>
              <a:t>AKTER </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ID</a:t>
            </a:r>
            <a:r>
              <a:rPr lang="en-US" sz="2800" dirty="0">
                <a:latin typeface="Times New Roman" panose="02020603050405020304" pitchFamily="18" charset="0"/>
                <a:cs typeface="Times New Roman" panose="02020603050405020304" pitchFamily="18" charset="0"/>
              </a:rPr>
              <a:t>: 191- </a:t>
            </a:r>
            <a:r>
              <a:rPr lang="en-US" sz="2800" dirty="0" smtClean="0">
                <a:latin typeface="Times New Roman" panose="02020603050405020304" pitchFamily="18" charset="0"/>
                <a:cs typeface="Times New Roman" panose="02020603050405020304" pitchFamily="18" charset="0"/>
              </a:rPr>
              <a:t>0044-011</a:t>
            </a:r>
          </a:p>
          <a:p>
            <a:r>
              <a:rPr lang="en-US" sz="2800" dirty="0">
                <a:latin typeface="Times New Roman" panose="02020603050405020304" pitchFamily="18" charset="0"/>
                <a:cs typeface="Times New Roman" panose="02020603050405020304" pitchFamily="18" charset="0"/>
              </a:rPr>
              <a:t>University of South Asia </a:t>
            </a:r>
            <a:r>
              <a:rPr lang="en-US" sz="2800" dirty="0" smtClean="0">
                <a:latin typeface="Times New Roman" panose="02020603050405020304" pitchFamily="18" charset="0"/>
                <a:cs typeface="Times New Roman" panose="02020603050405020304" pitchFamily="18" charset="0"/>
              </a:rPr>
              <a:t>,Department </a:t>
            </a:r>
            <a:r>
              <a:rPr lang="en-US" sz="2800" dirty="0">
                <a:latin typeface="Times New Roman" panose="02020603050405020304" pitchFamily="18" charset="0"/>
                <a:cs typeface="Times New Roman" panose="02020603050405020304" pitchFamily="18" charset="0"/>
              </a:rPr>
              <a:t>Of Public Health </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11" y="2169995"/>
            <a:ext cx="1828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0543" y="4904875"/>
            <a:ext cx="10112991" cy="1384995"/>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sz="2800" dirty="0" smtClean="0">
                <a:latin typeface="Times New Roman" panose="02020603050405020304" pitchFamily="18" charset="0"/>
                <a:cs typeface="Times New Roman" pitchFamily="18" charset="0"/>
              </a:rPr>
              <a:t>Supervisor : </a:t>
            </a:r>
            <a:r>
              <a:rPr lang="en-US" sz="2800" dirty="0" err="1">
                <a:latin typeface="Times New Roman" pitchFamily="18" charset="0"/>
                <a:cs typeface="Times New Roman" pitchFamily="18" charset="0"/>
              </a:rPr>
              <a:t>Sajia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Afrin, Faculty member, </a:t>
            </a:r>
            <a:r>
              <a:rPr lang="en-US" sz="2800" dirty="0">
                <a:latin typeface="Times New Roman" panose="02020603050405020304" pitchFamily="18" charset="0"/>
                <a:cs typeface="Times New Roman" panose="02020603050405020304" pitchFamily="18" charset="0"/>
              </a:rPr>
              <a:t>Department Of Public Health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University of South Asia </a:t>
            </a:r>
          </a:p>
          <a:p>
            <a:endParaRPr lang="en-US" sz="2800" dirty="0"/>
          </a:p>
        </p:txBody>
      </p:sp>
    </p:spTree>
    <p:extLst>
      <p:ext uri="{BB962C8B-B14F-4D97-AF65-F5344CB8AC3E}">
        <p14:creationId xmlns:p14="http://schemas.microsoft.com/office/powerpoint/2010/main" val="13142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161" y="163772"/>
            <a:ext cx="10454185" cy="738664"/>
          </a:xfrm>
          <a:prstGeom prst="rect">
            <a:avLst/>
          </a:prstGeom>
          <a:noFill/>
        </p:spPr>
        <p:txBody>
          <a:bodyPr wrap="square" rtlCol="0">
            <a:spAutoFit/>
          </a:bodyPr>
          <a:lstStyle/>
          <a:p>
            <a:r>
              <a:rPr lang="en-US" sz="2400" b="1" dirty="0"/>
              <a:t>Figure 2 : Distribution of children with</a:t>
            </a:r>
            <a:r>
              <a:rPr lang="en-US" sz="2400" dirty="0"/>
              <a:t> </a:t>
            </a:r>
            <a:r>
              <a:rPr lang="en-US" sz="2400" b="1" dirty="0"/>
              <a:t>cerebral palsy based on sex (n=41)</a:t>
            </a:r>
            <a:endParaRPr lang="en-US" sz="2400"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36728" y="1119116"/>
            <a:ext cx="7670042" cy="5738883"/>
          </a:xfrm>
          <a:prstGeom prst="rect">
            <a:avLst/>
          </a:prstGeom>
          <a:noFill/>
          <a:ln>
            <a:noFill/>
          </a:ln>
        </p:spPr>
      </p:pic>
      <p:sp>
        <p:nvSpPr>
          <p:cNvPr id="6" name="TextBox 5"/>
          <p:cNvSpPr txBox="1"/>
          <p:nvPr/>
        </p:nvSpPr>
        <p:spPr>
          <a:xfrm>
            <a:off x="8625385" y="1856096"/>
            <a:ext cx="3084394" cy="4062651"/>
          </a:xfrm>
          <a:prstGeom prst="rect">
            <a:avLst/>
          </a:prstGeom>
          <a:noFill/>
        </p:spPr>
        <p:txBody>
          <a:bodyPr wrap="square" rtlCol="0">
            <a:spAutoFit/>
          </a:bodyPr>
          <a:lstStyle/>
          <a:p>
            <a:r>
              <a:rPr lang="en-US" sz="2400" b="1" dirty="0"/>
              <a:t>Figure 2 </a:t>
            </a:r>
            <a:r>
              <a:rPr lang="en-US" sz="2400" b="1" dirty="0" smtClean="0"/>
              <a:t>: </a:t>
            </a:r>
            <a:r>
              <a:rPr lang="en-GB" sz="2400" dirty="0" smtClean="0"/>
              <a:t>represents </a:t>
            </a:r>
            <a:r>
              <a:rPr lang="en-GB" sz="2400" dirty="0"/>
              <a:t>the percentage of 41 children with cerebral palsy. Among 41 children, a large number 53.7% (n=22) were male and a small number of children 46.3% (n=19) were female</a:t>
            </a:r>
            <a:r>
              <a:rPr lang="en-GB" dirty="0"/>
              <a:t>.</a:t>
            </a:r>
            <a:endParaRPr lang="en-US" dirty="0"/>
          </a:p>
          <a:p>
            <a:endParaRPr lang="en-US" dirty="0"/>
          </a:p>
        </p:txBody>
      </p:sp>
    </p:spTree>
    <p:extLst>
      <p:ext uri="{BB962C8B-B14F-4D97-AF65-F5344CB8AC3E}">
        <p14:creationId xmlns:p14="http://schemas.microsoft.com/office/powerpoint/2010/main" val="190986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6478" y="1296538"/>
            <a:ext cx="6782937" cy="5445456"/>
          </a:xfrm>
          <a:prstGeom prst="rect">
            <a:avLst/>
          </a:prstGeom>
          <a:noFill/>
          <a:ln>
            <a:noFill/>
          </a:ln>
        </p:spPr>
      </p:pic>
      <p:sp>
        <p:nvSpPr>
          <p:cNvPr id="5" name="TextBox 4"/>
          <p:cNvSpPr txBox="1"/>
          <p:nvPr/>
        </p:nvSpPr>
        <p:spPr>
          <a:xfrm>
            <a:off x="928048" y="368489"/>
            <a:ext cx="10290412" cy="738664"/>
          </a:xfrm>
          <a:prstGeom prst="rect">
            <a:avLst/>
          </a:prstGeom>
          <a:noFill/>
        </p:spPr>
        <p:txBody>
          <a:bodyPr wrap="square" rtlCol="0">
            <a:spAutoFit/>
          </a:bodyPr>
          <a:lstStyle/>
          <a:p>
            <a:r>
              <a:rPr lang="en-US" sz="2400" b="1" dirty="0"/>
              <a:t>Figure </a:t>
            </a:r>
            <a:r>
              <a:rPr lang="en-US" sz="2400" b="1" dirty="0" smtClean="0"/>
              <a:t>3 </a:t>
            </a:r>
            <a:r>
              <a:rPr lang="en-US" sz="2400" b="1" dirty="0"/>
              <a:t>: Distribution of children with</a:t>
            </a:r>
            <a:r>
              <a:rPr lang="en-US" sz="2400" dirty="0"/>
              <a:t> </a:t>
            </a:r>
            <a:r>
              <a:rPr lang="en-US" sz="2400" b="1" dirty="0"/>
              <a:t>cerebral palsy based on </a:t>
            </a:r>
            <a:r>
              <a:rPr lang="en-US" sz="2400" b="1" dirty="0" smtClean="0"/>
              <a:t>Residence </a:t>
            </a:r>
            <a:r>
              <a:rPr lang="en-US" sz="2400" b="1" dirty="0"/>
              <a:t>(n=41)</a:t>
            </a:r>
            <a:endParaRPr lang="en-US" sz="2400" dirty="0"/>
          </a:p>
          <a:p>
            <a:endParaRPr lang="en-US" dirty="0"/>
          </a:p>
        </p:txBody>
      </p:sp>
      <p:sp>
        <p:nvSpPr>
          <p:cNvPr id="6" name="TextBox 5"/>
          <p:cNvSpPr txBox="1"/>
          <p:nvPr/>
        </p:nvSpPr>
        <p:spPr>
          <a:xfrm>
            <a:off x="7799695" y="1473957"/>
            <a:ext cx="3862317" cy="4062651"/>
          </a:xfrm>
          <a:prstGeom prst="rect">
            <a:avLst/>
          </a:prstGeom>
          <a:noFill/>
        </p:spPr>
        <p:txBody>
          <a:bodyPr wrap="square" rtlCol="0">
            <a:spAutoFit/>
          </a:bodyPr>
          <a:lstStyle/>
          <a:p>
            <a:r>
              <a:rPr lang="en-US" sz="2400" b="1" dirty="0"/>
              <a:t>Figure 3 : </a:t>
            </a:r>
            <a:r>
              <a:rPr lang="en-GB" sz="2400" dirty="0" smtClean="0"/>
              <a:t>Represents </a:t>
            </a:r>
            <a:r>
              <a:rPr lang="en-GB" sz="2400" dirty="0"/>
              <a:t>the percentage </a:t>
            </a:r>
            <a:r>
              <a:rPr lang="en-GB" sz="2400" dirty="0" smtClean="0"/>
              <a:t>of residence </a:t>
            </a:r>
            <a:r>
              <a:rPr lang="en-GB" sz="2400" dirty="0"/>
              <a:t>41 children with cerebral palsy. Among 41 children, a large number 61.0% (</a:t>
            </a:r>
            <a:r>
              <a:rPr lang="en-GB" sz="2400" dirty="0" smtClean="0"/>
              <a:t>n=25</a:t>
            </a:r>
            <a:r>
              <a:rPr lang="en-GB" sz="2400" dirty="0"/>
              <a:t>) came from urban areas and a small number of children 39.0% (n=16) were came from rural areas.</a:t>
            </a:r>
            <a:endParaRPr lang="en-US" sz="2400" dirty="0"/>
          </a:p>
          <a:p>
            <a:r>
              <a:rPr lang="en-GB" sz="2400" dirty="0"/>
              <a:t> </a:t>
            </a:r>
            <a:endParaRPr lang="en-US" sz="2400" dirty="0"/>
          </a:p>
          <a:p>
            <a:endParaRPr lang="en-US" dirty="0"/>
          </a:p>
        </p:txBody>
      </p:sp>
    </p:spTree>
    <p:extLst>
      <p:ext uri="{BB962C8B-B14F-4D97-AF65-F5344CB8AC3E}">
        <p14:creationId xmlns:p14="http://schemas.microsoft.com/office/powerpoint/2010/main" val="188907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42" y="245660"/>
            <a:ext cx="8297839" cy="738664"/>
          </a:xfrm>
          <a:prstGeom prst="rect">
            <a:avLst/>
          </a:prstGeom>
          <a:noFill/>
        </p:spPr>
        <p:txBody>
          <a:bodyPr wrap="square" rtlCol="0">
            <a:spAutoFit/>
          </a:bodyPr>
          <a:lstStyle/>
          <a:p>
            <a:r>
              <a:rPr lang="en-US" sz="2400" b="1" dirty="0"/>
              <a:t>Bar chart: Distribution of the respondent’s education (n=41)</a:t>
            </a:r>
            <a:endParaRPr lang="en-US" sz="2400"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36727" y="1160060"/>
            <a:ext cx="7642748" cy="5697941"/>
          </a:xfrm>
          <a:prstGeom prst="rect">
            <a:avLst/>
          </a:prstGeom>
          <a:noFill/>
          <a:ln>
            <a:noFill/>
          </a:ln>
        </p:spPr>
      </p:pic>
      <p:sp>
        <p:nvSpPr>
          <p:cNvPr id="6" name="TextBox 5"/>
          <p:cNvSpPr txBox="1"/>
          <p:nvPr/>
        </p:nvSpPr>
        <p:spPr>
          <a:xfrm>
            <a:off x="8889243" y="1049011"/>
            <a:ext cx="3302757" cy="5632311"/>
          </a:xfrm>
          <a:prstGeom prst="rect">
            <a:avLst/>
          </a:prstGeom>
          <a:noFill/>
        </p:spPr>
        <p:txBody>
          <a:bodyPr wrap="square" rtlCol="0">
            <a:spAutoFit/>
          </a:bodyPr>
          <a:lstStyle/>
          <a:p>
            <a:r>
              <a:rPr lang="en-GB" dirty="0"/>
              <a:t>Bar chart represents the percentage of educational level of the respondents of the cerebral palsy children.  Most of the respondents were mother and mong 41 respondents, Above 50% is with secondary education status, illiterate and primary education status almost at the same percentage, and less number of respondents are graduate and undergraduate level.  In simple, large number 63.4% (n=26) have respondents with secondary or higher education status and a small number of children 36.6% (n=15) of children have respondents with below secondary educational status</a:t>
            </a:r>
            <a:r>
              <a:rPr lang="en-GB" dirty="0" smtClean="0"/>
              <a:t>.</a:t>
            </a:r>
            <a:endParaRPr lang="en-US" dirty="0"/>
          </a:p>
        </p:txBody>
      </p:sp>
    </p:spTree>
    <p:extLst>
      <p:ext uri="{BB962C8B-B14F-4D97-AF65-F5344CB8AC3E}">
        <p14:creationId xmlns:p14="http://schemas.microsoft.com/office/powerpoint/2010/main" val="243553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069" y="95535"/>
            <a:ext cx="12000931" cy="7694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Table 1: Distribution of cost type with children with cerebral palsy (n=36) in the last 3 months:</a:t>
            </a:r>
            <a:endParaRPr lang="en-US" sz="2000" dirty="0">
              <a:latin typeface="Times New Roman" panose="02020603050405020304" pitchFamily="18" charset="0"/>
              <a:cs typeface="Times New Roman" panose="02020603050405020304" pitchFamily="18" charset="0"/>
            </a:endParaRP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593755514"/>
              </p:ext>
            </p:extLst>
          </p:nvPr>
        </p:nvGraphicFramePr>
        <p:xfrm>
          <a:off x="0" y="504968"/>
          <a:ext cx="8543499" cy="7091794"/>
        </p:xfrm>
        <a:graphic>
          <a:graphicData uri="http://schemas.openxmlformats.org/drawingml/2006/table">
            <a:tbl>
              <a:tblPr firstRow="1" firstCol="1" bandRow="1">
                <a:tableStyleId>{5C22544A-7EE6-4342-B048-85BDC9FD1C3A}</a:tableStyleId>
              </a:tblPr>
              <a:tblGrid>
                <a:gridCol w="3589360"/>
                <a:gridCol w="1323833"/>
                <a:gridCol w="1528549"/>
                <a:gridCol w="955344"/>
                <a:gridCol w="1146413"/>
              </a:tblGrid>
              <a:tr h="410574">
                <a:tc>
                  <a:txBody>
                    <a:bodyPr/>
                    <a:lstStyle/>
                    <a:p>
                      <a:pPr marR="8890" indent="-6350" algn="just">
                        <a:lnSpc>
                          <a:spcPct val="113000"/>
                        </a:lnSpc>
                        <a:spcBef>
                          <a:spcPts val="0"/>
                        </a:spcBef>
                        <a:spcAft>
                          <a:spcPts val="1375"/>
                        </a:spcAft>
                      </a:pPr>
                      <a:r>
                        <a:rPr lang="en-US" sz="2000" dirty="0">
                          <a:effectLst/>
                        </a:rPr>
                        <a:t>Cost Type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Mean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SD</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Min</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Max</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Direct cost(medical)</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Doctors Consultation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967.07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925.99</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5000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a:effectLst/>
                        </a:rPr>
                        <a:t>Admission fee</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3785.37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8829.40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50000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Medicine cost</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7842.93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38805.50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250000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Test / diagnostic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5223.17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10981.87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64000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607301">
                <a:tc>
                  <a:txBody>
                    <a:bodyPr/>
                    <a:lstStyle/>
                    <a:p>
                      <a:pPr marL="0" marR="8890" indent="-6350" algn="just" defTabSz="914400" rtl="0" eaLnBrk="1" fontAlgn="auto" latinLnBrk="0" hangingPunct="1">
                        <a:lnSpc>
                          <a:spcPct val="113000"/>
                        </a:lnSpc>
                        <a:spcBef>
                          <a:spcPts val="0"/>
                        </a:spcBef>
                        <a:spcAft>
                          <a:spcPts val="1375"/>
                        </a:spcAft>
                        <a:buClrTx/>
                        <a:buSzTx/>
                        <a:buFontTx/>
                        <a:buNone/>
                        <a:tabLst/>
                        <a:defRPr/>
                      </a:pPr>
                      <a:r>
                        <a:rPr lang="en-US" sz="2000" dirty="0">
                          <a:effectLst/>
                        </a:rPr>
                        <a:t>Rehabilitation </a:t>
                      </a:r>
                      <a:r>
                        <a:rPr lang="en-US" sz="2000" dirty="0" smtClean="0">
                          <a:effectLst/>
                        </a:rPr>
                        <a:t>services (like physiotherapy, occupational therapy, speech therapy, counselling, nutritional counselling etc.)</a:t>
                      </a:r>
                      <a:endParaRPr lang="en-US" sz="2000" dirty="0" smtClean="0">
                        <a:solidFill>
                          <a:srgbClr val="000000"/>
                        </a:solidFill>
                        <a:effectLst/>
                        <a:latin typeface="Times New Roman" panose="02020603050405020304" pitchFamily="18" charset="0"/>
                        <a:ea typeface="Times New Roman" panose="02020603050405020304" pitchFamily="18" charset="0"/>
                        <a:cs typeface="Vrinda"/>
                      </a:endParaRPr>
                    </a:p>
                    <a:p>
                      <a:pPr marR="8890" indent="-6350" algn="just">
                        <a:lnSpc>
                          <a:spcPct val="113000"/>
                        </a:lnSpc>
                        <a:spcBef>
                          <a:spcPts val="0"/>
                        </a:spcBef>
                        <a:spcAft>
                          <a:spcPts val="1375"/>
                        </a:spcAft>
                      </a:pP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1708.54</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3018.44</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19000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 Cost for Assisted Devices</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2017.07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3252.43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15000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741710">
                <a:tc>
                  <a:txBody>
                    <a:bodyPr/>
                    <a:lstStyle/>
                    <a:p>
                      <a:pPr marR="8890" indent="-6350" algn="just">
                        <a:lnSpc>
                          <a:spcPct val="113000"/>
                        </a:lnSpc>
                        <a:spcBef>
                          <a:spcPts val="0"/>
                        </a:spcBef>
                        <a:spcAft>
                          <a:spcPts val="1375"/>
                        </a:spcAft>
                      </a:pPr>
                      <a:r>
                        <a:rPr lang="en-US" sz="2000" dirty="0">
                          <a:effectLst/>
                        </a:rPr>
                        <a:t>Direct cost (non-medical but treatment related)</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Food and transport cost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3259.76</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6353.69</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35000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Others cost</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1121.95</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1286.37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5000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10574">
                <a:tc>
                  <a:txBody>
                    <a:bodyPr/>
                    <a:lstStyle/>
                    <a:p>
                      <a:pPr marR="8890" indent="-6350" algn="just">
                        <a:lnSpc>
                          <a:spcPct val="113000"/>
                        </a:lnSpc>
                        <a:spcBef>
                          <a:spcPts val="0"/>
                        </a:spcBef>
                        <a:spcAft>
                          <a:spcPts val="1375"/>
                        </a:spcAft>
                      </a:pPr>
                      <a:r>
                        <a:rPr lang="en-US" sz="2000" dirty="0">
                          <a:effectLst/>
                        </a:rPr>
                        <a:t>Total cost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25925.85</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52619.24</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150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335950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5" name="Content Placeholder 2"/>
          <p:cNvSpPr>
            <a:spLocks noGrp="1"/>
          </p:cNvSpPr>
          <p:nvPr>
            <p:ph idx="1"/>
          </p:nvPr>
        </p:nvSpPr>
        <p:spPr>
          <a:xfrm>
            <a:off x="8611736" y="655094"/>
            <a:ext cx="3580263" cy="6202906"/>
          </a:xfrm>
        </p:spPr>
        <p:txBody>
          <a:bodyPr>
            <a:normAutofit fontScale="92500"/>
          </a:bodyPr>
          <a:lstStyle/>
          <a:p>
            <a:r>
              <a:rPr lang="en-US" sz="2400" dirty="0">
                <a:latin typeface="Times New Roman" panose="02020603050405020304" pitchFamily="18" charset="0"/>
                <a:cs typeface="Times New Roman" panose="02020603050405020304" pitchFamily="18" charset="0"/>
              </a:rPr>
              <a:t>Based on </a:t>
            </a:r>
            <a:r>
              <a:rPr lang="en-US" sz="2400" dirty="0" smtClean="0">
                <a:latin typeface="Times New Roman" panose="02020603050405020304" pitchFamily="18" charset="0"/>
                <a:cs typeface="Times New Roman" panose="02020603050405020304" pitchFamily="18" charset="0"/>
              </a:rPr>
              <a:t>Table 1, </a:t>
            </a:r>
            <a:r>
              <a:rPr lang="en-US" sz="2400" dirty="0">
                <a:latin typeface="Times New Roman" panose="02020603050405020304" pitchFamily="18" charset="0"/>
                <a:cs typeface="Times New Roman" panose="02020603050405020304" pitchFamily="18" charset="0"/>
              </a:rPr>
              <a:t>direct medicine costs are the highest burden (11521.54 BDT) of the children aged 0-4 years, over the all types of cost. Rather than medicine cost, on average, families of 0-4 years of children with CP spend highest 7138.46 for direct test/diagnostic costs. Followed by, 4773.08 BDT for admission costs, 4215.38 for indirect food and transport costs. However, children age greater than 4 years families </a:t>
            </a:r>
            <a:r>
              <a:rPr lang="en-US" sz="2400" dirty="0" smtClean="0">
                <a:latin typeface="Times New Roman" panose="02020603050405020304" pitchFamily="18" charset="0"/>
                <a:cs typeface="Times New Roman" panose="02020603050405020304" pitchFamily="18" charset="0"/>
              </a:rPr>
              <a:t>had to spend </a:t>
            </a:r>
            <a:r>
              <a:rPr lang="en-US" sz="2400" dirty="0">
                <a:latin typeface="Times New Roman" panose="02020603050405020304" pitchFamily="18" charset="0"/>
                <a:cs typeface="Times New Roman" panose="02020603050405020304" pitchFamily="18" charset="0"/>
              </a:rPr>
              <a:t>highest (2846.67 BDT)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direct cost for assisted devices.</a:t>
            </a:r>
          </a:p>
          <a:p>
            <a:endParaRPr lang="en-US" dirty="0"/>
          </a:p>
        </p:txBody>
      </p:sp>
    </p:spTree>
    <p:extLst>
      <p:ext uri="{BB962C8B-B14F-4D97-AF65-F5344CB8AC3E}">
        <p14:creationId xmlns:p14="http://schemas.microsoft.com/office/powerpoint/2010/main" val="332833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94753784"/>
              </p:ext>
            </p:extLst>
          </p:nvPr>
        </p:nvGraphicFramePr>
        <p:xfrm>
          <a:off x="191068" y="648850"/>
          <a:ext cx="7519917" cy="6638917"/>
        </p:xfrm>
        <a:graphic>
          <a:graphicData uri="http://schemas.openxmlformats.org/drawingml/2006/table">
            <a:tbl>
              <a:tblPr firstRow="1" firstCol="1" bandRow="1">
                <a:tableStyleId>{5C22544A-7EE6-4342-B048-85BDC9FD1C3A}</a:tableStyleId>
              </a:tblPr>
              <a:tblGrid>
                <a:gridCol w="2729553"/>
                <a:gridCol w="1392072"/>
                <a:gridCol w="1351128"/>
                <a:gridCol w="1119116"/>
                <a:gridCol w="928048"/>
              </a:tblGrid>
              <a:tr h="0">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n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Total cost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P-Value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Mean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SD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Frequency of illness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No illness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9 (22.0)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6477.78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3659.76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.085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One times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15 (36.6)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20260.00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20791.64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Two times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10 (24.4)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20860.00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17388.02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Three times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7 (17.1)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70307.14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118280.08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Limb involvement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err="1">
                          <a:effectLst/>
                          <a:latin typeface="Times New Roman" panose="02020603050405020304" pitchFamily="18" charset="0"/>
                          <a:cs typeface="Times New Roman" panose="02020603050405020304" pitchFamily="18" charset="0"/>
                        </a:rPr>
                        <a:t>Monoplegic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3 (7.3)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10583.33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5385.24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0.791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Hemiplegic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18 (43.9)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20761.67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20310.78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err="1">
                          <a:effectLst/>
                          <a:latin typeface="Times New Roman" panose="02020603050405020304" pitchFamily="18" charset="0"/>
                          <a:cs typeface="Times New Roman" panose="02020603050405020304" pitchFamily="18" charset="0"/>
                        </a:rPr>
                        <a:t>Diaplegic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 (2.4)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3800.00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Quadriplegic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19 (46.3)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34405.26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74773.19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Domain affected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Less than two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5 (12.2)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15540.00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19972.56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0.381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Two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6 (14.6)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7875.00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1835.14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Three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10 (24.4)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12370.00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10032.81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285750" marR="0" indent="-285750" algn="just">
                        <a:lnSpc>
                          <a:spcPct val="107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cs typeface="Times New Roman" panose="02020603050405020304" pitchFamily="18" charset="0"/>
                        </a:rPr>
                        <a:t>Greater than three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20 (48.8)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40715.50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72375.63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73260">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Total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41 (100)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25925.85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latin typeface="Times New Roman" panose="02020603050405020304" pitchFamily="18" charset="0"/>
                          <a:cs typeface="Times New Roman" panose="02020603050405020304" pitchFamily="18" charset="0"/>
                        </a:rPr>
                        <a:t>52619.24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TextBox 6"/>
          <p:cNvSpPr txBox="1"/>
          <p:nvPr/>
        </p:nvSpPr>
        <p:spPr>
          <a:xfrm>
            <a:off x="300251" y="232012"/>
            <a:ext cx="11177516"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Table 2</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Mean difference of total cost by condition of children with</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cerebral palsy </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7847464" y="1748598"/>
            <a:ext cx="3971498" cy="5355312"/>
          </a:xfrm>
          <a:prstGeom prst="rect">
            <a:avLst/>
          </a:prstGeom>
          <a:noFill/>
        </p:spPr>
        <p:txBody>
          <a:bodyPr wrap="square" rtlCol="0">
            <a:spAutoFit/>
          </a:bodyPr>
          <a:lstStyle/>
          <a:p>
            <a:r>
              <a:rPr lang="en-GB" dirty="0"/>
              <a:t>Table </a:t>
            </a:r>
            <a:r>
              <a:rPr lang="en-GB" dirty="0" smtClean="0"/>
              <a:t>2: </a:t>
            </a:r>
            <a:r>
              <a:rPr lang="en-GB" dirty="0"/>
              <a:t>represents the percentage of 41 children with cerebral palsy. Among 41 children, a large number of children 36.6% (n=15) were face illness one times in last three months and the mean cost for treatment was 208600 BDT. However, the mean cost was highest for children face illness with three times in last three months.</a:t>
            </a:r>
            <a:endParaRPr lang="en-US" dirty="0"/>
          </a:p>
          <a:p>
            <a:r>
              <a:rPr lang="en-GB" dirty="0"/>
              <a:t>Among 41 children, a large number of children 46.3% (n=19) were </a:t>
            </a:r>
            <a:r>
              <a:rPr lang="en-GB" dirty="0" smtClean="0"/>
              <a:t> </a:t>
            </a:r>
            <a:r>
              <a:rPr lang="en-GB" dirty="0"/>
              <a:t>Quadriplegic </a:t>
            </a:r>
            <a:r>
              <a:rPr lang="en-GB" dirty="0" smtClean="0"/>
              <a:t>and </a:t>
            </a:r>
            <a:r>
              <a:rPr lang="en-GB" dirty="0"/>
              <a:t>the mean cost for treatment was highest (34405.26 BDT) among all other limb involvement. </a:t>
            </a:r>
            <a:endParaRPr lang="en-US" dirty="0"/>
          </a:p>
          <a:p>
            <a:r>
              <a:rPr lang="en-GB" dirty="0"/>
              <a:t>Among 41 children, a large number of children 48.8% (n=20) </a:t>
            </a:r>
            <a:r>
              <a:rPr lang="en-GB" dirty="0" smtClean="0"/>
              <a:t> </a:t>
            </a:r>
            <a:r>
              <a:rPr lang="en-GB" dirty="0"/>
              <a:t>domain affected greater than </a:t>
            </a:r>
            <a:r>
              <a:rPr lang="en-GB" dirty="0" smtClean="0"/>
              <a:t>three </a:t>
            </a:r>
            <a:r>
              <a:rPr lang="en-GB" dirty="0"/>
              <a:t>and the mean cost for treatment was highest (40715. BDT) </a:t>
            </a:r>
            <a:r>
              <a:rPr lang="en-GB" dirty="0"/>
              <a:t>.</a:t>
            </a:r>
            <a:endParaRPr lang="en-US" dirty="0"/>
          </a:p>
          <a:p>
            <a:endParaRPr lang="en-US" dirty="0"/>
          </a:p>
        </p:txBody>
      </p:sp>
    </p:spTree>
    <p:extLst>
      <p:ext uri="{BB962C8B-B14F-4D97-AF65-F5344CB8AC3E}">
        <p14:creationId xmlns:p14="http://schemas.microsoft.com/office/powerpoint/2010/main" val="362644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786" y="353661"/>
            <a:ext cx="11273050" cy="461665"/>
          </a:xfrm>
          <a:prstGeom prst="rect">
            <a:avLst/>
          </a:prstGeom>
          <a:noFill/>
        </p:spPr>
        <p:txBody>
          <a:bodyPr wrap="square" rtlCol="0">
            <a:spAutoFit/>
          </a:bodyPr>
          <a:lstStyle/>
          <a:p>
            <a:r>
              <a:rPr lang="en-US" sz="2400" b="1" dirty="0"/>
              <a:t>Table 3</a:t>
            </a:r>
            <a:r>
              <a:rPr lang="en-US" sz="2400" b="1" dirty="0" smtClean="0"/>
              <a:t>: </a:t>
            </a:r>
            <a:r>
              <a:rPr lang="en-US" sz="2400" b="1" dirty="0"/>
              <a:t>Comparison of CP economic burden according to age </a:t>
            </a:r>
            <a:r>
              <a:rPr lang="en-US" sz="2400" b="1" dirty="0" smtClean="0"/>
              <a:t>group of the CP child</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187360190"/>
              </p:ext>
            </p:extLst>
          </p:nvPr>
        </p:nvGraphicFramePr>
        <p:xfrm>
          <a:off x="272954" y="846162"/>
          <a:ext cx="8038532" cy="5602122"/>
        </p:xfrm>
        <a:graphic>
          <a:graphicData uri="http://schemas.openxmlformats.org/drawingml/2006/table">
            <a:tbl>
              <a:tblPr firstRow="1" firstCol="1" bandRow="1">
                <a:tableStyleId>{5C22544A-7EE6-4342-B048-85BDC9FD1C3A}</a:tableStyleId>
              </a:tblPr>
              <a:tblGrid>
                <a:gridCol w="3821828"/>
                <a:gridCol w="1635911"/>
                <a:gridCol w="1367961"/>
                <a:gridCol w="1212832"/>
              </a:tblGrid>
              <a:tr h="433293">
                <a:tc>
                  <a:txBody>
                    <a:bodyPr/>
                    <a:lstStyle/>
                    <a:p>
                      <a:pPr marR="8890" indent="-6350" algn="just">
                        <a:lnSpc>
                          <a:spcPct val="113000"/>
                        </a:lnSpc>
                        <a:spcBef>
                          <a:spcPts val="0"/>
                        </a:spcBef>
                        <a:spcAft>
                          <a:spcPts val="1375"/>
                        </a:spcAft>
                      </a:pPr>
                      <a:r>
                        <a:rPr lang="en-US" sz="2000" dirty="0">
                          <a:effectLst/>
                        </a:rPr>
                        <a:t>Cost Type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0-4 years old</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4+ years old</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P-value</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R="8890" indent="-6350" algn="just">
                        <a:lnSpc>
                          <a:spcPct val="113000"/>
                        </a:lnSpc>
                        <a:spcBef>
                          <a:spcPts val="0"/>
                        </a:spcBef>
                        <a:spcAft>
                          <a:spcPts val="1375"/>
                        </a:spcAft>
                      </a:pPr>
                      <a:r>
                        <a:rPr lang="en-US" sz="2000">
                          <a:effectLst/>
                        </a:rPr>
                        <a:t>Direct cost(medical)</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Doctors Consultation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1011.54</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890.00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0.691</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Admission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4773.08</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2073.33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0.352</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Medicine cost</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11521.54</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1466.67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0.431</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Test / diagnostic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7138.46</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1903.33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0.144</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552874">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smtClean="0">
                          <a:effectLst/>
                        </a:rPr>
                        <a:t>Rehabilitation Services</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1446.15</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2163.33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0.471</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 Cost for Assisted Devices</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1538.46</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2846.67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0.219</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894056">
                <a:tc>
                  <a:txBody>
                    <a:bodyPr/>
                    <a:lstStyle/>
                    <a:p>
                      <a:pPr marR="8890" indent="-6350" algn="just">
                        <a:lnSpc>
                          <a:spcPct val="113000"/>
                        </a:lnSpc>
                        <a:spcBef>
                          <a:spcPts val="0"/>
                        </a:spcBef>
                        <a:spcAft>
                          <a:spcPts val="1375"/>
                        </a:spcAft>
                      </a:pPr>
                      <a:r>
                        <a:rPr lang="en-US" sz="2000">
                          <a:effectLst/>
                        </a:rPr>
                        <a:t>Direct cost (non-medical but treatment related)</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Food and transport cost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4215.38</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1603.33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0.209</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33293">
                <a:tc>
                  <a:txBody>
                    <a:bodyPr/>
                    <a:lstStyle/>
                    <a:p>
                      <a:pPr marL="336550" marR="8890" indent="-342900" algn="just">
                        <a:lnSpc>
                          <a:spcPct val="113000"/>
                        </a:lnSpc>
                        <a:spcBef>
                          <a:spcPts val="0"/>
                        </a:spcBef>
                        <a:spcAft>
                          <a:spcPts val="1375"/>
                        </a:spcAft>
                        <a:buFont typeface="Arial" panose="020B0604020202020204" pitchFamily="34" charset="0"/>
                        <a:buChar char="•"/>
                      </a:pPr>
                      <a:r>
                        <a:rPr lang="en-US" sz="2000" dirty="0">
                          <a:effectLst/>
                        </a:rPr>
                        <a:t>Others cost</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1084.62</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1186.67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0.810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5" name="TextBox 4"/>
          <p:cNvSpPr txBox="1"/>
          <p:nvPr/>
        </p:nvSpPr>
        <p:spPr>
          <a:xfrm>
            <a:off x="8543498" y="1225689"/>
            <a:ext cx="3452883" cy="532453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Based on Table </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direct medicine costs are the highest burden (11521.54 BDT) of the children aged 0-4 years, over the all types of cost. Rather than medicine cost, on average, families of 0-4 years of children with CP spend highest 7138.46 for direct test/diagnostic costs. Followed by, 4773.08 BDT for admission costs, 4215.38 for indirect food and transport costs. However, children age greater than 4 years families spend highest (2846.67 BDT) for direct cost for assisted devices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73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4716"/>
            <a:ext cx="11969088" cy="461665"/>
          </a:xfrm>
          <a:prstGeom prst="rect">
            <a:avLst/>
          </a:prstGeom>
          <a:noFill/>
        </p:spPr>
        <p:txBody>
          <a:bodyPr wrap="square" rtlCol="0">
            <a:spAutoFit/>
          </a:bodyPr>
          <a:lstStyle/>
          <a:p>
            <a:r>
              <a:rPr lang="en-US" sz="2400" b="1" dirty="0"/>
              <a:t>Table 4</a:t>
            </a:r>
            <a:r>
              <a:rPr lang="en-US" sz="2400" b="1" dirty="0" smtClean="0"/>
              <a:t>: </a:t>
            </a:r>
            <a:r>
              <a:rPr lang="en-US" sz="2400" b="1" dirty="0"/>
              <a:t>Comparison of CP economic burden according to education of mother (respondents</a:t>
            </a:r>
            <a:r>
              <a:rPr lang="en-US" sz="2400" b="1" dirty="0" smtClean="0"/>
              <a:t>)</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222662727"/>
              </p:ext>
            </p:extLst>
          </p:nvPr>
        </p:nvGraphicFramePr>
        <p:xfrm>
          <a:off x="0" y="996286"/>
          <a:ext cx="7272006" cy="5436115"/>
        </p:xfrm>
        <a:graphic>
          <a:graphicData uri="http://schemas.openxmlformats.org/drawingml/2006/table">
            <a:tbl>
              <a:tblPr firstRow="1" firstCol="1" bandRow="1">
                <a:tableStyleId>{5C22544A-7EE6-4342-B048-85BDC9FD1C3A}</a:tableStyleId>
              </a:tblPr>
              <a:tblGrid>
                <a:gridCol w="4555141"/>
                <a:gridCol w="1405741"/>
                <a:gridCol w="1311124"/>
              </a:tblGrid>
              <a:tr h="813911">
                <a:tc>
                  <a:txBody>
                    <a:bodyPr/>
                    <a:lstStyle/>
                    <a:p>
                      <a:pPr marR="8890" indent="-6350" algn="just">
                        <a:lnSpc>
                          <a:spcPct val="113000"/>
                        </a:lnSpc>
                        <a:spcBef>
                          <a:spcPts val="0"/>
                        </a:spcBef>
                        <a:spcAft>
                          <a:spcPts val="1375"/>
                        </a:spcAft>
                      </a:pPr>
                      <a:r>
                        <a:rPr lang="en-US" sz="2000" dirty="0">
                          <a:effectLst/>
                        </a:rPr>
                        <a:t>Cost Type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Below secondary</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Secondary or higher</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a:effectLst/>
                        </a:rPr>
                        <a:t>Direct cost(medical)</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a:effectLst/>
                        </a:rPr>
                        <a:t>Doctors Consultation Fee</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830.00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1046.15</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dirty="0">
                          <a:effectLst/>
                        </a:rPr>
                        <a:t>Admission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1633.33</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5026.92</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dirty="0">
                          <a:effectLst/>
                        </a:rPr>
                        <a:t>Medicine cost</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1506.67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11498.46</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dirty="0">
                          <a:effectLst/>
                        </a:rPr>
                        <a:t>Test / diagnostic fee</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2136.67</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7003.85</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535955">
                <a:tc>
                  <a:txBody>
                    <a:bodyPr/>
                    <a:lstStyle/>
                    <a:p>
                      <a:pPr marR="8890" indent="-6350" algn="just">
                        <a:lnSpc>
                          <a:spcPct val="113000"/>
                        </a:lnSpc>
                        <a:spcBef>
                          <a:spcPts val="0"/>
                        </a:spcBef>
                        <a:spcAft>
                          <a:spcPts val="1375"/>
                        </a:spcAft>
                      </a:pPr>
                      <a:r>
                        <a:rPr lang="en-US" sz="2000" dirty="0" smtClean="0">
                          <a:effectLst/>
                        </a:rPr>
                        <a:t>Rehabilitation Services</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2140.00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1459.62</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dirty="0">
                          <a:effectLst/>
                        </a:rPr>
                        <a:t> Cost for Assisted Devices</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2300.00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1853.85</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830601">
                <a:tc>
                  <a:txBody>
                    <a:bodyPr/>
                    <a:lstStyle/>
                    <a:p>
                      <a:pPr marR="8890" indent="-6350" algn="just">
                        <a:lnSpc>
                          <a:spcPct val="113000"/>
                        </a:lnSpc>
                        <a:spcBef>
                          <a:spcPts val="0"/>
                        </a:spcBef>
                        <a:spcAft>
                          <a:spcPts val="1375"/>
                        </a:spcAft>
                      </a:pPr>
                      <a:r>
                        <a:rPr lang="en-US" sz="2000" dirty="0">
                          <a:effectLst/>
                        </a:rPr>
                        <a:t>Direct cost (non-medical but treatment related)</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dirty="0">
                          <a:effectLst/>
                        </a:rPr>
                        <a:t>Food and transport cost </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1950.00</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a:effectLst/>
                        </a:rPr>
                        <a:t>4015.38</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406956">
                <a:tc>
                  <a:txBody>
                    <a:bodyPr/>
                    <a:lstStyle/>
                    <a:p>
                      <a:pPr marR="8890" indent="-6350" algn="just">
                        <a:lnSpc>
                          <a:spcPct val="113000"/>
                        </a:lnSpc>
                        <a:spcBef>
                          <a:spcPts val="0"/>
                        </a:spcBef>
                        <a:spcAft>
                          <a:spcPts val="1375"/>
                        </a:spcAft>
                      </a:pPr>
                      <a:r>
                        <a:rPr lang="en-US" sz="2000" dirty="0">
                          <a:effectLst/>
                        </a:rPr>
                        <a:t>Others cost</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986.67</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1200.00</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5" name="TextBox 4"/>
          <p:cNvSpPr txBox="1"/>
          <p:nvPr/>
        </p:nvSpPr>
        <p:spPr>
          <a:xfrm>
            <a:off x="7924801" y="1968367"/>
            <a:ext cx="4044287" cy="3139321"/>
          </a:xfrm>
          <a:prstGeom prst="rect">
            <a:avLst/>
          </a:prstGeom>
          <a:noFill/>
        </p:spPr>
        <p:txBody>
          <a:bodyPr wrap="square" rtlCol="0">
            <a:spAutoFit/>
          </a:bodyPr>
          <a:lstStyle/>
          <a:p>
            <a:r>
              <a:rPr lang="en-US" dirty="0"/>
              <a:t>Based on </a:t>
            </a:r>
            <a:r>
              <a:rPr lang="en-US" dirty="0" smtClean="0"/>
              <a:t>Table4 </a:t>
            </a:r>
            <a:r>
              <a:rPr lang="en-US" dirty="0" smtClean="0"/>
              <a:t>, </a:t>
            </a:r>
            <a:endParaRPr lang="en-US" dirty="0" smtClean="0"/>
          </a:p>
          <a:p>
            <a:r>
              <a:rPr lang="en-US" dirty="0"/>
              <a:t>below secondary </a:t>
            </a:r>
            <a:r>
              <a:rPr lang="en-US" dirty="0" smtClean="0"/>
              <a:t>respondents spend more money on assisted device</a:t>
            </a:r>
            <a:r>
              <a:rPr lang="en-US" dirty="0"/>
              <a:t> (2300.00 BDT)</a:t>
            </a:r>
            <a:r>
              <a:rPr lang="en-US" dirty="0" smtClean="0"/>
              <a:t> and less on doctors consultation. Whereas  more educated or above secondary mother spend more on buying medicine(highest)  and test  that is (11498.46 </a:t>
            </a:r>
            <a:r>
              <a:rPr lang="en-US" dirty="0"/>
              <a:t>BDT) </a:t>
            </a:r>
            <a:r>
              <a:rPr lang="en-US" dirty="0" smtClean="0"/>
              <a:t>, and (7003.45 BDT) . Interestingly we notice that </a:t>
            </a:r>
            <a:r>
              <a:rPr lang="en-US" dirty="0" smtClean="0"/>
              <a:t> </a:t>
            </a:r>
            <a:r>
              <a:rPr lang="en-GB" dirty="0" smtClean="0"/>
              <a:t>with higher education cost also increased.</a:t>
            </a:r>
            <a:r>
              <a:rPr lang="en-GB" dirty="0" smtClean="0"/>
              <a:t> </a:t>
            </a:r>
          </a:p>
          <a:p>
            <a:endParaRPr lang="en-US" dirty="0"/>
          </a:p>
        </p:txBody>
      </p:sp>
    </p:spTree>
    <p:extLst>
      <p:ext uri="{BB962C8B-B14F-4D97-AF65-F5344CB8AC3E}">
        <p14:creationId xmlns:p14="http://schemas.microsoft.com/office/powerpoint/2010/main" val="95982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457" y="232012"/>
            <a:ext cx="9908274" cy="738664"/>
          </a:xfrm>
          <a:prstGeom prst="rect">
            <a:avLst/>
          </a:prstGeom>
          <a:noFill/>
        </p:spPr>
        <p:txBody>
          <a:bodyPr wrap="square" rtlCol="0">
            <a:spAutoFit/>
          </a:bodyPr>
          <a:lstStyle/>
          <a:p>
            <a:r>
              <a:rPr lang="en-US" sz="2400" b="1" dirty="0"/>
              <a:t>Table </a:t>
            </a:r>
            <a:r>
              <a:rPr lang="en-US" sz="2400" b="1" dirty="0" smtClean="0"/>
              <a:t>5: </a:t>
            </a:r>
            <a:r>
              <a:rPr lang="en-US" sz="2400" b="1" dirty="0"/>
              <a:t>Effects on family due to the cost of CP treatment (</a:t>
            </a:r>
            <a:r>
              <a:rPr lang="en-US" sz="2400" b="1" dirty="0" smtClean="0"/>
              <a:t>N=41)</a:t>
            </a:r>
            <a:endParaRPr lang="en-US" sz="2400"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54417466"/>
              </p:ext>
            </p:extLst>
          </p:nvPr>
        </p:nvGraphicFramePr>
        <p:xfrm>
          <a:off x="163773" y="723330"/>
          <a:ext cx="8352430" cy="6022975"/>
        </p:xfrm>
        <a:graphic>
          <a:graphicData uri="http://schemas.openxmlformats.org/drawingml/2006/table">
            <a:tbl>
              <a:tblPr firstRow="1" firstCol="1" bandRow="1">
                <a:tableStyleId>{5C22544A-7EE6-4342-B048-85BDC9FD1C3A}</a:tableStyleId>
              </a:tblPr>
              <a:tblGrid>
                <a:gridCol w="5226834"/>
                <a:gridCol w="1431470"/>
                <a:gridCol w="1694126"/>
              </a:tblGrid>
              <a:tr h="140666">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Variable</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percent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Frequency</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r>
              <a:tr h="1948401">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1Effects on treatment of the other family members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Does not do anything/ no treatment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Visit a quack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Went to a doctor and get proper treatment</a:t>
                      </a:r>
                    </a:p>
                    <a:p>
                      <a:pPr marL="342900" marR="0" lvl="0" indent="-342900">
                        <a:lnSpc>
                          <a:spcPct val="107000"/>
                        </a:lnSpc>
                        <a:spcBef>
                          <a:spcPts val="0"/>
                        </a:spcBef>
                        <a:spcAft>
                          <a:spcPts val="0"/>
                        </a:spcAft>
                        <a:buFont typeface="Symbol" panose="05050102010706020507" pitchFamily="18" charset="2"/>
                        <a:buChar char=""/>
                      </a:pPr>
                      <a:r>
                        <a:rPr lang="en-US" sz="1800" dirty="0" smtClean="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home remedy or traditional treatment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 </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39</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53.7</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39.5</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10.5</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 </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16</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22</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16</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6</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r>
              <a:tr h="866937">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2.Effects on Income of the family members( mainly father and mother)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Due to frequent visit to doctors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Due to take care of the child</a:t>
                      </a:r>
                    </a:p>
                    <a:p>
                      <a:pPr marL="457200" marR="0">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 </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41.5</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14.6</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 </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17</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18</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r>
              <a:tr h="1227560">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3.Effects on Education of the other children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Late school fee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Effects on tuition fee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Withdrawn from school</a:t>
                      </a:r>
                    </a:p>
                    <a:p>
                      <a:pPr marL="457200" marR="0">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 </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19.5</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34.1</a:t>
                      </a:r>
                    </a:p>
                    <a:p>
                      <a:pPr marR="8890" indent="-6350" algn="just">
                        <a:lnSpc>
                          <a:spcPct val="113000"/>
                        </a:lnSpc>
                        <a:spcBef>
                          <a:spcPts val="0"/>
                        </a:spcBef>
                        <a:spcAft>
                          <a:spcPts val="1375"/>
                        </a:spcAft>
                      </a:pPr>
                      <a:r>
                        <a:rPr lang="en-US" sz="1800">
                          <a:effectLst/>
                          <a:latin typeface="Times New Roman" panose="02020603050405020304" pitchFamily="18" charset="0"/>
                          <a:cs typeface="Times New Roman" panose="02020603050405020304" pitchFamily="18" charset="0"/>
                        </a:rPr>
                        <a:t>0</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c>
                  <a:txBody>
                    <a:bodyPr/>
                    <a:lstStyle/>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 </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8</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14</a:t>
                      </a:r>
                    </a:p>
                    <a:p>
                      <a:pPr marR="8890" indent="-6350" algn="just">
                        <a:lnSpc>
                          <a:spcPct val="113000"/>
                        </a:lnSpc>
                        <a:spcBef>
                          <a:spcPts val="0"/>
                        </a:spcBef>
                        <a:spcAft>
                          <a:spcPts val="1375"/>
                        </a:spcAft>
                      </a:pPr>
                      <a:r>
                        <a:rPr lang="en-US" sz="1800" dirty="0">
                          <a:effectLst/>
                          <a:latin typeface="Times New Roman" panose="02020603050405020304" pitchFamily="18" charset="0"/>
                          <a:cs typeface="Times New Roman" panose="02020603050405020304" pitchFamily="18" charset="0"/>
                        </a:rPr>
                        <a:t>0</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678" marR="41678" marT="0" marB="0"/>
                </a:tc>
              </a:tr>
            </a:tbl>
          </a:graphicData>
        </a:graphic>
      </p:graphicFrame>
      <p:sp>
        <p:nvSpPr>
          <p:cNvPr id="2" name="TextBox 1"/>
          <p:cNvSpPr txBox="1"/>
          <p:nvPr/>
        </p:nvSpPr>
        <p:spPr>
          <a:xfrm>
            <a:off x="8939284" y="1173707"/>
            <a:ext cx="2838734" cy="2031325"/>
          </a:xfrm>
          <a:prstGeom prst="rect">
            <a:avLst/>
          </a:prstGeom>
          <a:noFill/>
        </p:spPr>
        <p:txBody>
          <a:bodyPr wrap="square" rtlCol="0">
            <a:spAutoFit/>
          </a:bodyPr>
          <a:lstStyle/>
          <a:p>
            <a:r>
              <a:rPr lang="en-US" dirty="0" smtClean="0"/>
              <a:t>Table 5 shows that above 50 percent of told they went to a doctor and received proper treatment, 39 percent said that they did not take any treatment to save money .</a:t>
            </a:r>
            <a:endParaRPr lang="en-US" dirty="0"/>
          </a:p>
        </p:txBody>
      </p:sp>
      <p:sp>
        <p:nvSpPr>
          <p:cNvPr id="3" name="TextBox 2"/>
          <p:cNvSpPr txBox="1"/>
          <p:nvPr/>
        </p:nvSpPr>
        <p:spPr>
          <a:xfrm>
            <a:off x="8830101" y="3630304"/>
            <a:ext cx="2947917" cy="1477328"/>
          </a:xfrm>
          <a:prstGeom prst="rect">
            <a:avLst/>
          </a:prstGeom>
          <a:noFill/>
        </p:spPr>
        <p:txBody>
          <a:bodyPr wrap="square" rtlCol="0">
            <a:spAutoFit/>
          </a:bodyPr>
          <a:lstStyle/>
          <a:p>
            <a:r>
              <a:rPr lang="en-US" dirty="0" smtClean="0"/>
              <a:t>41.5 percent said that  they had to compromise with their income as the CP child needs frequent visit to doctor.</a:t>
            </a:r>
            <a:endParaRPr lang="en-US" dirty="0"/>
          </a:p>
        </p:txBody>
      </p:sp>
      <p:sp>
        <p:nvSpPr>
          <p:cNvPr id="6" name="TextBox 5"/>
          <p:cNvSpPr txBox="1"/>
          <p:nvPr/>
        </p:nvSpPr>
        <p:spPr>
          <a:xfrm>
            <a:off x="8830101" y="5336275"/>
            <a:ext cx="3125338" cy="1477328"/>
          </a:xfrm>
          <a:prstGeom prst="rect">
            <a:avLst/>
          </a:prstGeom>
          <a:noFill/>
        </p:spPr>
        <p:txBody>
          <a:bodyPr wrap="square" rtlCol="0">
            <a:spAutoFit/>
          </a:bodyPr>
          <a:lstStyle/>
          <a:p>
            <a:r>
              <a:rPr lang="en-US" dirty="0" smtClean="0"/>
              <a:t>34 percent parent cannot afford tutor for their other children to save money for the CP child. No child had to leave school</a:t>
            </a:r>
            <a:endParaRPr lang="en-US" dirty="0"/>
          </a:p>
        </p:txBody>
      </p:sp>
    </p:spTree>
    <p:extLst>
      <p:ext uri="{BB962C8B-B14F-4D97-AF65-F5344CB8AC3E}">
        <p14:creationId xmlns:p14="http://schemas.microsoft.com/office/powerpoint/2010/main" val="110559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95763434"/>
              </p:ext>
            </p:extLst>
          </p:nvPr>
        </p:nvGraphicFramePr>
        <p:xfrm>
          <a:off x="0" y="1732592"/>
          <a:ext cx="8366077" cy="3822192"/>
        </p:xfrm>
        <a:graphic>
          <a:graphicData uri="http://schemas.openxmlformats.org/drawingml/2006/table">
            <a:tbl>
              <a:tblPr firstRow="1" firstCol="1" bandRow="1">
                <a:tableStyleId>{5C22544A-7EE6-4342-B048-85BDC9FD1C3A}</a:tableStyleId>
              </a:tblPr>
              <a:tblGrid>
                <a:gridCol w="5322626"/>
                <a:gridCol w="1678675"/>
                <a:gridCol w="1364776"/>
              </a:tblGrid>
              <a:tr h="1644556">
                <a:tc>
                  <a:txBody>
                    <a:bodyPr/>
                    <a:lstStyle/>
                    <a:p>
                      <a:pPr marR="8890" indent="-6350" algn="just">
                        <a:lnSpc>
                          <a:spcPct val="113000"/>
                        </a:lnSpc>
                        <a:spcBef>
                          <a:spcPts val="0"/>
                        </a:spcBef>
                        <a:spcAft>
                          <a:spcPts val="1375"/>
                        </a:spcAft>
                      </a:pPr>
                      <a:r>
                        <a:rPr lang="en-US" sz="2000" dirty="0">
                          <a:effectLst/>
                          <a:latin typeface="Times New Roman" panose="02020603050405020304" pitchFamily="18" charset="0"/>
                          <a:cs typeface="Times New Roman" panose="02020603050405020304" pitchFamily="18" charset="0"/>
                        </a:rPr>
                        <a:t>4.Effects on food for the family member</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Reduce the number of meal</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Reduce number of good </a:t>
                      </a:r>
                      <a:r>
                        <a:rPr lang="en-US" sz="2000" dirty="0" smtClean="0">
                          <a:effectLst/>
                          <a:latin typeface="Times New Roman" panose="02020603050405020304" pitchFamily="18" charset="0"/>
                          <a:cs typeface="Times New Roman" panose="02020603050405020304" pitchFamily="18" charset="0"/>
                        </a:rPr>
                        <a:t>food</a:t>
                      </a:r>
                    </a:p>
                    <a:p>
                      <a:pPr marL="342900" marR="0" lvl="0" indent="-342900">
                        <a:lnSpc>
                          <a:spcPct val="107000"/>
                        </a:lnSpc>
                        <a:spcBef>
                          <a:spcPts val="0"/>
                        </a:spcBef>
                        <a:spcAft>
                          <a:spcPts val="0"/>
                        </a:spcAft>
                        <a:buFont typeface="Symbol" panose="05050102010706020507" pitchFamily="18" charset="2"/>
                        <a:buChar char=""/>
                      </a:pPr>
                      <a:r>
                        <a:rPr lang="en-US" sz="2000" dirty="0" smtClean="0">
                          <a:effectLst/>
                          <a:latin typeface="Times New Roman" panose="02020603050405020304" pitchFamily="18" charset="0"/>
                          <a:cs typeface="Times New Roman" panose="02020603050405020304" pitchFamily="18" charset="0"/>
                        </a:rPr>
                        <a:t>Reduce number of favorite food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8890" indent="-6350" algn="just">
                        <a:lnSpc>
                          <a:spcPct val="113000"/>
                        </a:lnSpc>
                        <a:spcBef>
                          <a:spcPts val="0"/>
                        </a:spcBef>
                        <a:spcAft>
                          <a:spcPts val="1375"/>
                        </a:spcAft>
                      </a:pPr>
                      <a:r>
                        <a:rPr lang="en-US" sz="2000">
                          <a:effectLst/>
                        </a:rPr>
                        <a:t> </a:t>
                      </a:r>
                    </a:p>
                    <a:p>
                      <a:pPr marR="8890" indent="-6350" algn="just">
                        <a:lnSpc>
                          <a:spcPct val="113000"/>
                        </a:lnSpc>
                        <a:spcBef>
                          <a:spcPts val="0"/>
                        </a:spcBef>
                        <a:spcAft>
                          <a:spcPts val="1375"/>
                        </a:spcAft>
                      </a:pPr>
                      <a:r>
                        <a:rPr lang="en-US" sz="2000">
                          <a:effectLst/>
                        </a:rPr>
                        <a:t>31.7</a:t>
                      </a:r>
                    </a:p>
                    <a:p>
                      <a:pPr marR="8890" indent="-6350" algn="just">
                        <a:lnSpc>
                          <a:spcPct val="113000"/>
                        </a:lnSpc>
                        <a:spcBef>
                          <a:spcPts val="0"/>
                        </a:spcBef>
                        <a:spcAft>
                          <a:spcPts val="1375"/>
                        </a:spcAft>
                      </a:pPr>
                      <a:r>
                        <a:rPr lang="en-US" sz="2000">
                          <a:effectLst/>
                        </a:rPr>
                        <a:t>56.1</a:t>
                      </a:r>
                    </a:p>
                    <a:p>
                      <a:pPr marR="8890" indent="-6350" algn="just">
                        <a:lnSpc>
                          <a:spcPct val="113000"/>
                        </a:lnSpc>
                        <a:spcBef>
                          <a:spcPts val="0"/>
                        </a:spcBef>
                        <a:spcAft>
                          <a:spcPts val="1375"/>
                        </a:spcAft>
                      </a:pPr>
                      <a:r>
                        <a:rPr lang="en-US" sz="2000">
                          <a:effectLst/>
                        </a:rPr>
                        <a:t>61</a:t>
                      </a:r>
                      <a:endParaRPr lang="en-US" sz="200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p>
                    <a:p>
                      <a:pPr marR="8890" indent="-6350" algn="just">
                        <a:lnSpc>
                          <a:spcPct val="113000"/>
                        </a:lnSpc>
                        <a:spcBef>
                          <a:spcPts val="0"/>
                        </a:spcBef>
                        <a:spcAft>
                          <a:spcPts val="1375"/>
                        </a:spcAft>
                      </a:pPr>
                      <a:r>
                        <a:rPr lang="en-US" sz="2000" dirty="0">
                          <a:effectLst/>
                        </a:rPr>
                        <a:t>13</a:t>
                      </a:r>
                    </a:p>
                    <a:p>
                      <a:pPr marR="8890" indent="-6350" algn="just">
                        <a:lnSpc>
                          <a:spcPct val="113000"/>
                        </a:lnSpc>
                        <a:spcBef>
                          <a:spcPts val="0"/>
                        </a:spcBef>
                        <a:spcAft>
                          <a:spcPts val="1375"/>
                        </a:spcAft>
                      </a:pPr>
                      <a:r>
                        <a:rPr lang="en-US" sz="2000" dirty="0">
                          <a:effectLst/>
                        </a:rPr>
                        <a:t>23</a:t>
                      </a:r>
                    </a:p>
                    <a:p>
                      <a:pPr marR="8890" indent="-6350" algn="just">
                        <a:lnSpc>
                          <a:spcPct val="113000"/>
                        </a:lnSpc>
                        <a:spcBef>
                          <a:spcPts val="0"/>
                        </a:spcBef>
                        <a:spcAft>
                          <a:spcPts val="1375"/>
                        </a:spcAft>
                      </a:pPr>
                      <a:r>
                        <a:rPr lang="en-US" sz="2000" dirty="0">
                          <a:effectLst/>
                        </a:rPr>
                        <a:t>25</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r h="1672030">
                <a:tc>
                  <a:txBody>
                    <a:bodyPr/>
                    <a:lstStyle/>
                    <a:p>
                      <a:pPr marR="8890" indent="-6350" algn="just">
                        <a:lnSpc>
                          <a:spcPct val="113000"/>
                        </a:lnSpc>
                        <a:spcBef>
                          <a:spcPts val="0"/>
                        </a:spcBef>
                        <a:spcAft>
                          <a:spcPts val="1375"/>
                        </a:spcAft>
                      </a:pPr>
                      <a:r>
                        <a:rPr lang="en-US" sz="2000" dirty="0">
                          <a:effectLst/>
                          <a:latin typeface="Times New Roman" panose="02020603050405020304" pitchFamily="18" charset="0"/>
                          <a:cs typeface="Times New Roman" panose="02020603050405020304" pitchFamily="18" charset="0"/>
                        </a:rPr>
                        <a:t>5. effects on entertainment of the family member</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Attending social program</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Visiting family members and relatives/tour</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Children amassment like go to park, zoo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p>
                    <a:p>
                      <a:pPr marR="8890" indent="-6350" algn="just">
                        <a:lnSpc>
                          <a:spcPct val="113000"/>
                        </a:lnSpc>
                        <a:spcBef>
                          <a:spcPts val="0"/>
                        </a:spcBef>
                        <a:spcAft>
                          <a:spcPts val="1375"/>
                        </a:spcAft>
                      </a:pPr>
                      <a:r>
                        <a:rPr lang="en-US" sz="2000" dirty="0">
                          <a:effectLst/>
                        </a:rPr>
                        <a:t>48.8</a:t>
                      </a:r>
                    </a:p>
                    <a:p>
                      <a:pPr marR="8890" indent="-6350" algn="just">
                        <a:lnSpc>
                          <a:spcPct val="113000"/>
                        </a:lnSpc>
                        <a:spcBef>
                          <a:spcPts val="0"/>
                        </a:spcBef>
                        <a:spcAft>
                          <a:spcPts val="1375"/>
                        </a:spcAft>
                      </a:pPr>
                      <a:r>
                        <a:rPr lang="en-US" sz="2000" dirty="0">
                          <a:effectLst/>
                        </a:rPr>
                        <a:t>46.3</a:t>
                      </a:r>
                    </a:p>
                    <a:p>
                      <a:pPr marR="8890" indent="-6350" algn="just">
                        <a:lnSpc>
                          <a:spcPct val="113000"/>
                        </a:lnSpc>
                        <a:spcBef>
                          <a:spcPts val="0"/>
                        </a:spcBef>
                        <a:spcAft>
                          <a:spcPts val="1375"/>
                        </a:spcAft>
                      </a:pPr>
                      <a:r>
                        <a:rPr lang="en-US" sz="2000" dirty="0">
                          <a:effectLst/>
                        </a:rPr>
                        <a:t>29.3</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c>
                  <a:txBody>
                    <a:bodyPr/>
                    <a:lstStyle/>
                    <a:p>
                      <a:pPr marR="8890" indent="-6350" algn="just">
                        <a:lnSpc>
                          <a:spcPct val="113000"/>
                        </a:lnSpc>
                        <a:spcBef>
                          <a:spcPts val="0"/>
                        </a:spcBef>
                        <a:spcAft>
                          <a:spcPts val="1375"/>
                        </a:spcAft>
                      </a:pPr>
                      <a:r>
                        <a:rPr lang="en-US" sz="2000" dirty="0">
                          <a:effectLst/>
                        </a:rPr>
                        <a:t> </a:t>
                      </a:r>
                    </a:p>
                    <a:p>
                      <a:pPr marR="8890" indent="-6350" algn="just">
                        <a:lnSpc>
                          <a:spcPct val="113000"/>
                        </a:lnSpc>
                        <a:spcBef>
                          <a:spcPts val="0"/>
                        </a:spcBef>
                        <a:spcAft>
                          <a:spcPts val="1375"/>
                        </a:spcAft>
                      </a:pPr>
                      <a:r>
                        <a:rPr lang="en-US" sz="2000" dirty="0">
                          <a:effectLst/>
                        </a:rPr>
                        <a:t>20</a:t>
                      </a:r>
                    </a:p>
                    <a:p>
                      <a:pPr marR="8890" indent="-6350" algn="just">
                        <a:lnSpc>
                          <a:spcPct val="113000"/>
                        </a:lnSpc>
                        <a:spcBef>
                          <a:spcPts val="0"/>
                        </a:spcBef>
                        <a:spcAft>
                          <a:spcPts val="1375"/>
                        </a:spcAft>
                      </a:pPr>
                      <a:r>
                        <a:rPr lang="en-US" sz="2000" dirty="0">
                          <a:effectLst/>
                        </a:rPr>
                        <a:t>19</a:t>
                      </a:r>
                    </a:p>
                    <a:p>
                      <a:pPr marR="8890" indent="-6350" algn="just">
                        <a:lnSpc>
                          <a:spcPct val="113000"/>
                        </a:lnSpc>
                        <a:spcBef>
                          <a:spcPts val="0"/>
                        </a:spcBef>
                        <a:spcAft>
                          <a:spcPts val="1375"/>
                        </a:spcAft>
                      </a:pPr>
                      <a:r>
                        <a:rPr lang="en-US" sz="2000" dirty="0">
                          <a:effectLst/>
                        </a:rPr>
                        <a:t>12</a:t>
                      </a:r>
                      <a:endParaRPr lang="en-US" sz="2000" dirty="0">
                        <a:solidFill>
                          <a:srgbClr val="000000"/>
                        </a:solidFill>
                        <a:effectLst/>
                        <a:latin typeface="Times New Roman" panose="02020603050405020304" pitchFamily="18" charset="0"/>
                        <a:ea typeface="Times New Roman" panose="02020603050405020304" pitchFamily="18" charset="0"/>
                        <a:cs typeface="Vrinda"/>
                      </a:endParaRPr>
                    </a:p>
                  </a:txBody>
                  <a:tcPr marL="68580" marR="68580" marT="0" marB="0"/>
                </a:tc>
              </a:tr>
            </a:tbl>
          </a:graphicData>
        </a:graphic>
      </p:graphicFrame>
      <p:sp>
        <p:nvSpPr>
          <p:cNvPr id="2" name="TextBox 1"/>
          <p:cNvSpPr txBox="1"/>
          <p:nvPr/>
        </p:nvSpPr>
        <p:spPr>
          <a:xfrm>
            <a:off x="8679977" y="2101756"/>
            <a:ext cx="3070746" cy="1200329"/>
          </a:xfrm>
          <a:prstGeom prst="rect">
            <a:avLst/>
          </a:prstGeom>
          <a:noFill/>
        </p:spPr>
        <p:txBody>
          <a:bodyPr wrap="square" rtlCol="0">
            <a:spAutoFit/>
          </a:bodyPr>
          <a:lstStyle/>
          <a:p>
            <a:r>
              <a:rPr lang="en-US" dirty="0" smtClean="0"/>
              <a:t>61 percent family needs to cut off their favorite food to save the money for the treatment of CP child.</a:t>
            </a:r>
            <a:endParaRPr lang="en-US" dirty="0"/>
          </a:p>
        </p:txBody>
      </p:sp>
      <p:sp>
        <p:nvSpPr>
          <p:cNvPr id="3" name="TextBox 2"/>
          <p:cNvSpPr txBox="1"/>
          <p:nvPr/>
        </p:nvSpPr>
        <p:spPr>
          <a:xfrm>
            <a:off x="8884694" y="4148919"/>
            <a:ext cx="2661313" cy="1200329"/>
          </a:xfrm>
          <a:prstGeom prst="rect">
            <a:avLst/>
          </a:prstGeom>
          <a:noFill/>
        </p:spPr>
        <p:txBody>
          <a:bodyPr wrap="square" rtlCol="0">
            <a:spAutoFit/>
          </a:bodyPr>
          <a:lstStyle/>
          <a:p>
            <a:r>
              <a:rPr lang="en-US" dirty="0" smtClean="0"/>
              <a:t>48 percent told that they usually try to save money by avoiding social program.</a:t>
            </a:r>
            <a:endParaRPr lang="en-US" dirty="0"/>
          </a:p>
        </p:txBody>
      </p:sp>
      <p:sp>
        <p:nvSpPr>
          <p:cNvPr id="4" name="TextBox 3"/>
          <p:cNvSpPr txBox="1"/>
          <p:nvPr/>
        </p:nvSpPr>
        <p:spPr>
          <a:xfrm>
            <a:off x="1269242" y="450376"/>
            <a:ext cx="891198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Effects on family due to the cost of CP treatment (N=41</a:t>
            </a:r>
            <a:r>
              <a:rPr lang="en-US" sz="2000" b="1" dirty="0" smtClean="0">
                <a:latin typeface="Times New Roman" panose="02020603050405020304" pitchFamily="18" charset="0"/>
                <a:cs typeface="Times New Roman" panose="02020603050405020304" pitchFamily="18" charset="0"/>
              </a:rPr>
              <a:t>), continue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87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2" y="0"/>
            <a:ext cx="11737075" cy="646331"/>
          </a:xfrm>
          <a:prstGeom prst="rect">
            <a:avLst/>
          </a:prstGeom>
          <a:noFill/>
        </p:spPr>
        <p:txBody>
          <a:bodyPr wrap="square" rtlCol="0">
            <a:spAutoFit/>
          </a:bodyPr>
          <a:lstStyle/>
          <a:p>
            <a:r>
              <a:rPr lang="en-US" b="1" dirty="0"/>
              <a:t>Table </a:t>
            </a:r>
            <a:r>
              <a:rPr lang="en-US" b="1" dirty="0" smtClean="0"/>
              <a:t>6: </a:t>
            </a:r>
            <a:r>
              <a:rPr lang="en-US" b="1" dirty="0"/>
              <a:t>Association between effects in the family due to the treatment cost of children with</a:t>
            </a:r>
            <a:r>
              <a:rPr lang="en-US" dirty="0"/>
              <a:t> </a:t>
            </a:r>
            <a:r>
              <a:rPr lang="en-US" b="1" dirty="0"/>
              <a:t>cerebral palsy with socio-economic </a:t>
            </a:r>
            <a:r>
              <a:rPr lang="en-US" b="1" dirty="0" smtClean="0"/>
              <a:t>characteristics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76251332"/>
              </p:ext>
            </p:extLst>
          </p:nvPr>
        </p:nvGraphicFramePr>
        <p:xfrm>
          <a:off x="150125" y="661416"/>
          <a:ext cx="6989545" cy="6196584"/>
        </p:xfrm>
        <a:graphic>
          <a:graphicData uri="http://schemas.openxmlformats.org/drawingml/2006/table">
            <a:tbl>
              <a:tblPr firstRow="1" firstCol="1" bandRow="1">
                <a:tableStyleId>{5C22544A-7EE6-4342-B048-85BDC9FD1C3A}</a:tableStyleId>
              </a:tblPr>
              <a:tblGrid>
                <a:gridCol w="2704148"/>
                <a:gridCol w="1719618"/>
                <a:gridCol w="1501254"/>
                <a:gridCol w="1064525"/>
              </a:tblGrid>
              <a:tr h="256380">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Effect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P-Value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77725">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Age in months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Low</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High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0-4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11 (42.3)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15 (57.7)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0.281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5454">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4 (26.7)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11 (73.3)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Sex of child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Male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9 (40.9)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13 (59.1)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0.536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Female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6 (31.6)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13 (68.4)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Place of residence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Rural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5 (31.3)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11 (68.8)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0.209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Urban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10 (40.0)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15 (60.0)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Father’s Income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Below 20000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10 (33.3)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20 (66.7)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0.067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20000+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5 (45.5)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6 (54.5)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Mother’s Age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15-30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6 (25.0)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18 (75.0)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0.272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342900" marR="0" indent="-342900" algn="just">
                        <a:lnSpc>
                          <a:spcPct val="107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9 (52.9)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8 (47.1)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Respondents education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Below secondary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6 (40.0)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9 (60.0)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0.730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6380">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Secondary or higher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a:effectLst/>
                          <a:latin typeface="Times New Roman" panose="02020603050405020304" pitchFamily="18" charset="0"/>
                          <a:cs typeface="Times New Roman" panose="02020603050405020304" pitchFamily="18" charset="0"/>
                        </a:rPr>
                        <a:t>9 (34.6)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17 (65.4)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4809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17" y="1119116"/>
            <a:ext cx="11873552" cy="674030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Cerebral </a:t>
            </a:r>
            <a:r>
              <a:rPr lang="en-US" sz="2400" dirty="0">
                <a:latin typeface="Times New Roman" panose="02020603050405020304" pitchFamily="18" charset="0"/>
                <a:cs typeface="Times New Roman" panose="02020603050405020304" pitchFamily="18" charset="0"/>
              </a:rPr>
              <a:t>Palsy is a long-term chronic medical condition that requires long-term supportive care services. Those with Cerebral Palsy often have other associative and co-mitigating medical conditions, including cognitive challenges, vision loss, hearing impairment, and seizures. These conditions require diagnosis, treatment and maintenance - all at significant cost</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Cost of Cerebral Palsy (CP) has a negative impact on family which has a negative effect on the management of CP children that ultimately increases the cost again .</a:t>
            </a:r>
          </a:p>
          <a:p>
            <a:endParaRPr lang="en-GB" sz="2400" dirty="0" smtClean="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 cost of care for children with CP in this study, when considered by the economic situations during the study, was high. However</a:t>
            </a:r>
            <a:r>
              <a:rPr lang="en-GB" sz="2400" dirty="0" smtClean="0">
                <a:latin typeface="Times New Roman" panose="02020603050405020304" pitchFamily="18" charset="0"/>
                <a:cs typeface="Times New Roman" panose="02020603050405020304" pitchFamily="18" charset="0"/>
              </a:rPr>
              <a:t>, we took 3 months direct cost for the management of CP. </a:t>
            </a:r>
            <a:r>
              <a:rPr lang="en-GB" sz="2400" dirty="0">
                <a:latin typeface="Times New Roman" panose="02020603050405020304" pitchFamily="18" charset="0"/>
                <a:cs typeface="Times New Roman" panose="02020603050405020304" pitchFamily="18" charset="0"/>
              </a:rPr>
              <a:t>the total annual cost when compared with what was reported from developed countries shows that our figure was much lower when compared to the cost of raising a child with CP from the USA, the UK, and the Netherlands (Beecham et al., 2001; </a:t>
            </a:r>
            <a:r>
              <a:rPr lang="en-GB" sz="2400" dirty="0" err="1">
                <a:latin typeface="Times New Roman" panose="02020603050405020304" pitchFamily="18" charset="0"/>
                <a:cs typeface="Times New Roman" panose="02020603050405020304" pitchFamily="18" charset="0"/>
              </a:rPr>
              <a:t>Hoving</a:t>
            </a:r>
            <a:r>
              <a:rPr lang="en-GB" sz="2400" dirty="0">
                <a:latin typeface="Times New Roman" panose="02020603050405020304" pitchFamily="18" charset="0"/>
                <a:cs typeface="Times New Roman" panose="02020603050405020304" pitchFamily="18" charset="0"/>
              </a:rPr>
              <a:t> et al., 2007). This could possibly be explained by the unavailability of cost-intensive diagnostic tools for CP, sophisticated medical therapy, and other long-term supportive services in this part of the world (Umar et al., </a:t>
            </a:r>
            <a:r>
              <a:rPr lang="en-GB" sz="2400" dirty="0" smtClean="0">
                <a:latin typeface="Times New Roman" panose="02020603050405020304" pitchFamily="18" charset="0"/>
                <a:cs typeface="Times New Roman" panose="02020603050405020304" pitchFamily="18" charset="0"/>
              </a:rPr>
              <a:t>2020)</a:t>
            </a:r>
            <a:endParaRPr lang="en-US" sz="2400" dirty="0" smtClean="0">
              <a:latin typeface="Times New Roman" panose="02020603050405020304" pitchFamily="18" charset="0"/>
              <a:cs typeface="Times New Roman" panose="02020603050405020304" pitchFamily="18" charset="0"/>
            </a:endParaRPr>
          </a:p>
          <a:p>
            <a:endParaRPr lang="en-US" dirty="0" smtClean="0"/>
          </a:p>
          <a:p>
            <a:endParaRPr lang="en-GB" dirty="0" smtClean="0"/>
          </a:p>
          <a:p>
            <a:endParaRPr lang="en-US" dirty="0"/>
          </a:p>
          <a:p>
            <a:endParaRPr lang="en-US" dirty="0"/>
          </a:p>
        </p:txBody>
      </p:sp>
      <p:sp>
        <p:nvSpPr>
          <p:cNvPr id="3" name="TextBox 2"/>
          <p:cNvSpPr txBox="1"/>
          <p:nvPr/>
        </p:nvSpPr>
        <p:spPr>
          <a:xfrm>
            <a:off x="3916907" y="-80089"/>
            <a:ext cx="3930555"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78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7791" y="0"/>
            <a:ext cx="5036024" cy="707886"/>
          </a:xfrm>
          <a:prstGeom prst="rect">
            <a:avLst/>
          </a:prstGeom>
          <a:noFill/>
        </p:spPr>
        <p:txBody>
          <a:bodyPr wrap="square" rtlCol="0">
            <a:spAutoFit/>
          </a:bodyPr>
          <a:lstStyle/>
          <a:p>
            <a:pPr algn="ctr"/>
            <a:r>
              <a:rPr lang="en-US" sz="4000" dirty="0" smtClean="0"/>
              <a:t>Discussion:</a:t>
            </a:r>
          </a:p>
        </p:txBody>
      </p:sp>
      <p:sp>
        <p:nvSpPr>
          <p:cNvPr id="5" name="TextBox 4"/>
          <p:cNvSpPr txBox="1"/>
          <p:nvPr/>
        </p:nvSpPr>
        <p:spPr>
          <a:xfrm>
            <a:off x="150125" y="905638"/>
            <a:ext cx="12041875" cy="6309420"/>
          </a:xfrm>
          <a:prstGeom prst="rect">
            <a:avLst/>
          </a:prstGeom>
          <a:noFill/>
        </p:spPr>
        <p:txBody>
          <a:bodyPr wrap="square" rtlCol="0">
            <a:spAutoFit/>
          </a:bodyPr>
          <a:lstStyle/>
          <a:p>
            <a:r>
              <a:rPr lang="en-GB" sz="2400" u="sng" dirty="0">
                <a:latin typeface="Times New Roman" panose="02020603050405020304" pitchFamily="18" charset="0"/>
                <a:cs typeface="Times New Roman" panose="02020603050405020304" pitchFamily="18" charset="0"/>
              </a:rPr>
              <a:t>Based on the information obtained from interviews with 41 CP patients’ caregivers in Bangladesh, from the societal perspective, the total lifespan economic burden caused by a new CP case mean was BDT 25925.85 in 2020. The economic burden is heavy both for the family and society. There are several factors which contribute to this high economic burden, such as long-life expectancy, life-long and high dependency on caregivers’ support, progressive deterioration of motor function, and recurrent use of rehabilitation services</a:t>
            </a:r>
            <a:r>
              <a:rPr lang="en-GB" sz="2400" u="sng" dirty="0" smtClean="0">
                <a:latin typeface="Times New Roman" panose="02020603050405020304" pitchFamily="18" charset="0"/>
                <a:cs typeface="Times New Roman" panose="02020603050405020304" pitchFamily="18" charset="0"/>
              </a:rPr>
              <a:t>.</a:t>
            </a:r>
          </a:p>
          <a:p>
            <a:endParaRPr lang="en-US" sz="2400" u="sng"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Our </a:t>
            </a:r>
            <a:r>
              <a:rPr lang="en-GB" sz="2400" dirty="0">
                <a:latin typeface="Times New Roman" panose="02020603050405020304" pitchFamily="18" charset="0"/>
                <a:cs typeface="Times New Roman" panose="02020603050405020304" pitchFamily="18" charset="0"/>
              </a:rPr>
              <a:t>study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showed that transport and lodging costs spent during each clinic visit </a:t>
            </a:r>
            <a:r>
              <a:rPr lang="en-GB" sz="2400" dirty="0" smtClean="0">
                <a:latin typeface="Times New Roman" panose="02020603050405020304" pitchFamily="18" charset="0"/>
                <a:cs typeface="Times New Roman" panose="02020603050405020304" pitchFamily="18" charset="0"/>
              </a:rPr>
              <a:t>were </a:t>
            </a:r>
            <a:r>
              <a:rPr lang="en-GB" sz="2400" dirty="0">
                <a:latin typeface="Times New Roman" panose="02020603050405020304" pitchFamily="18" charset="0"/>
                <a:cs typeface="Times New Roman" panose="02020603050405020304" pitchFamily="18" charset="0"/>
              </a:rPr>
              <a:t>quite insignificant as most of the patients reside within the metropolis. There is no significant difference in the average cost per patient per month across gender, age group,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type of CP,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number of associated problems. By </a:t>
            </a:r>
            <a:r>
              <a:rPr lang="en-GB" sz="2400" dirty="0" smtClean="0">
                <a:latin typeface="Times New Roman" panose="02020603050405020304" pitchFamily="18" charset="0"/>
                <a:cs typeface="Times New Roman" panose="02020603050405020304" pitchFamily="18" charset="0"/>
              </a:rPr>
              <a:t>socio-demographic </a:t>
            </a:r>
            <a:r>
              <a:rPr lang="en-GB" sz="2400" dirty="0">
                <a:latin typeface="Times New Roman" panose="02020603050405020304" pitchFamily="18" charset="0"/>
                <a:cs typeface="Times New Roman" panose="02020603050405020304" pitchFamily="18" charset="0"/>
              </a:rPr>
              <a:t>characteristics, our study showed that the majority of the patients in the study belong to </a:t>
            </a:r>
            <a:r>
              <a:rPr lang="en-GB" sz="2400" dirty="0" smtClean="0">
                <a:latin typeface="Times New Roman" panose="02020603050405020304" pitchFamily="18" charset="0"/>
                <a:cs typeface="Times New Roman" panose="02020603050405020304" pitchFamily="18" charset="0"/>
              </a:rPr>
              <a:t> certain  </a:t>
            </a:r>
            <a:r>
              <a:rPr lang="en-GB" sz="2400" dirty="0">
                <a:latin typeface="Times New Roman" panose="02020603050405020304" pitchFamily="18" charset="0"/>
                <a:cs typeface="Times New Roman" panose="02020603050405020304" pitchFamily="18" charset="0"/>
              </a:rPr>
              <a:t>socioeconomic classes </a:t>
            </a:r>
            <a:r>
              <a:rPr lang="en-GB" sz="2400" dirty="0" smtClean="0">
                <a:latin typeface="Times New Roman" panose="02020603050405020304" pitchFamily="18" charset="0"/>
                <a:cs typeface="Times New Roman" panose="02020603050405020304" pitchFamily="18" charset="0"/>
              </a:rPr>
              <a:t>(within 50000 taka per month)  </a:t>
            </a:r>
            <a:r>
              <a:rPr lang="en-GB" sz="2400" dirty="0">
                <a:latin typeface="Times New Roman" panose="02020603050405020304" pitchFamily="18" charset="0"/>
                <a:cs typeface="Times New Roman" panose="02020603050405020304" pitchFamily="18" charset="0"/>
              </a:rPr>
              <a:t>in a resource-challenged setting. This finding is consistent with the previous association of CP with poor education and poverty (</a:t>
            </a:r>
            <a:r>
              <a:rPr lang="en-GB" sz="2400" dirty="0" err="1">
                <a:latin typeface="Times New Roman" panose="02020603050405020304" pitchFamily="18" charset="0"/>
                <a:cs typeface="Times New Roman" panose="02020603050405020304" pitchFamily="18" charset="0"/>
              </a:rPr>
              <a:t>Eide</a:t>
            </a:r>
            <a:r>
              <a:rPr lang="en-GB" sz="2400" dirty="0">
                <a:latin typeface="Times New Roman" panose="02020603050405020304" pitchFamily="18" charset="0"/>
                <a:cs typeface="Times New Roman" panose="02020603050405020304" pitchFamily="18" charset="0"/>
              </a:rPr>
              <a:t> et al., 2014; </a:t>
            </a:r>
            <a:r>
              <a:rPr lang="en-GB" sz="2400" dirty="0" err="1">
                <a:latin typeface="Times New Roman" panose="02020603050405020304" pitchFamily="18" charset="0"/>
                <a:cs typeface="Times New Roman" panose="02020603050405020304" pitchFamily="18" charset="0"/>
              </a:rPr>
              <a:t>Odding</a:t>
            </a:r>
            <a:r>
              <a:rPr lang="en-GB" sz="2400" dirty="0">
                <a:latin typeface="Times New Roman" panose="02020603050405020304" pitchFamily="18" charset="0"/>
                <a:cs typeface="Times New Roman" panose="02020603050405020304" pitchFamily="18" charset="0"/>
              </a:rPr>
              <a:t> et al., 2006). Furthermore, our finding is similar to previous reports from developing countries (Frank-Briggs &amp; </a:t>
            </a:r>
            <a:r>
              <a:rPr lang="en-GB" sz="2400" dirty="0" err="1">
                <a:latin typeface="Times New Roman" panose="02020603050405020304" pitchFamily="18" charset="0"/>
                <a:cs typeface="Times New Roman" panose="02020603050405020304" pitchFamily="18" charset="0"/>
              </a:rPr>
              <a:t>Alikor</a:t>
            </a:r>
            <a:r>
              <a:rPr lang="en-GB" sz="2400" dirty="0">
                <a:latin typeface="Times New Roman" panose="02020603050405020304" pitchFamily="18" charset="0"/>
                <a:cs typeface="Times New Roman" panose="02020603050405020304" pitchFamily="18" charset="0"/>
              </a:rPr>
              <a:t>, 2011; </a:t>
            </a:r>
            <a:r>
              <a:rPr lang="en-GB" sz="2400" dirty="0" err="1">
                <a:latin typeface="Times New Roman" panose="02020603050405020304" pitchFamily="18" charset="0"/>
                <a:cs typeface="Times New Roman" panose="02020603050405020304" pitchFamily="18" charset="0"/>
              </a:rPr>
              <a:t>Singhi</a:t>
            </a:r>
            <a:r>
              <a:rPr lang="en-GB" sz="2400" dirty="0">
                <a:latin typeface="Times New Roman" panose="02020603050405020304" pitchFamily="18" charset="0"/>
                <a:cs typeface="Times New Roman" panose="02020603050405020304" pitchFamily="18" charset="0"/>
              </a:rPr>
              <a:t> et al., 2002).</a:t>
            </a: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853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307" y="600501"/>
            <a:ext cx="11932693" cy="5786199"/>
          </a:xfrm>
          <a:prstGeom prst="rect">
            <a:avLst/>
          </a:prstGeom>
          <a:noFill/>
        </p:spPr>
        <p:txBody>
          <a:bodyPr wrap="square" rtlCol="0">
            <a:spAutoFit/>
          </a:bodyPr>
          <a:lstStyle/>
          <a:p>
            <a:pPr algn="ctr"/>
            <a:r>
              <a:rPr lang="en-US" sz="3600" b="1" dirty="0" smtClean="0"/>
              <a:t>Conclusions</a:t>
            </a:r>
          </a:p>
          <a:p>
            <a:pPr algn="ctr"/>
            <a:endParaRPr lang="en-US" sz="3600" dirty="0"/>
          </a:p>
          <a:p>
            <a:r>
              <a:rPr lang="en-US" sz="2800" dirty="0"/>
              <a:t>Understanding of the economic impact of CP can assist decision makers in their day-to-day decisions. The applicability of the economic impact research findings would be greatly enhanced through greater consistency of reporting methods across studies. Although analysis techniques and cost components employed in the included studies were varied, the results showed a strong positive relationship between CP severity and costs. Costs covered substantial expenditure related to medical services, costs borne by families, as well as the welfare system to facilitate social participation and engagement. The results also confirm that research to identify useful and cost-effective interventions is warranted to </a:t>
            </a:r>
            <a:r>
              <a:rPr lang="en-US" sz="2800" dirty="0" smtClean="0"/>
              <a:t>optimize </a:t>
            </a:r>
            <a:r>
              <a:rPr lang="en-US" sz="2800" dirty="0"/>
              <a:t>expenditure related to CP care</a:t>
            </a:r>
            <a:r>
              <a:rPr lang="en-US" sz="2400" dirty="0"/>
              <a:t>.</a:t>
            </a:r>
          </a:p>
          <a:p>
            <a:endParaRPr lang="en-US" dirty="0"/>
          </a:p>
        </p:txBody>
      </p:sp>
    </p:spTree>
    <p:extLst>
      <p:ext uri="{BB962C8B-B14F-4D97-AF65-F5344CB8AC3E}">
        <p14:creationId xmlns:p14="http://schemas.microsoft.com/office/powerpoint/2010/main" val="1319656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5594" y="0"/>
            <a:ext cx="6318913"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Acknowledgement</a:t>
            </a:r>
            <a:endParaRPr lang="en-US" sz="3600" dirty="0"/>
          </a:p>
        </p:txBody>
      </p:sp>
      <p:sp>
        <p:nvSpPr>
          <p:cNvPr id="7" name="TextBox 6"/>
          <p:cNvSpPr txBox="1"/>
          <p:nvPr/>
        </p:nvSpPr>
        <p:spPr>
          <a:xfrm>
            <a:off x="0" y="878343"/>
            <a:ext cx="11887200" cy="7109639"/>
          </a:xfrm>
          <a:prstGeom prst="rect">
            <a:avLst/>
          </a:prstGeom>
          <a:noFill/>
        </p:spPr>
        <p:txBody>
          <a:bodyPr wrap="square" rtlCol="0">
            <a:spAutoFit/>
          </a:bodyPr>
          <a:lstStyle/>
          <a:p>
            <a:pPr marL="395478" indent="-285750">
              <a:buFont typeface="Arial" panose="020B0604020202020204" pitchFamily="34" charset="0"/>
              <a:buChar char="•"/>
            </a:pPr>
            <a:r>
              <a:rPr lang="en-US" sz="2400" dirty="0">
                <a:latin typeface="Times New Roman" pitchFamily="18" charset="0"/>
                <a:cs typeface="Times New Roman" pitchFamily="18" charset="0"/>
              </a:rPr>
              <a:t>All praise and gratitude goes to </a:t>
            </a:r>
            <a:r>
              <a:rPr lang="en-US" sz="2400" dirty="0">
                <a:solidFill>
                  <a:srgbClr val="00B050"/>
                </a:solidFill>
                <a:latin typeface="Times New Roman" pitchFamily="18" charset="0"/>
                <a:cs typeface="Times New Roman" pitchFamily="18" charset="0"/>
              </a:rPr>
              <a:t>"</a:t>
            </a:r>
            <a:r>
              <a:rPr lang="en-US" sz="2400" i="1" dirty="0">
                <a:solidFill>
                  <a:srgbClr val="00B050"/>
                </a:solidFill>
                <a:latin typeface="Times New Roman" pitchFamily="18" charset="0"/>
                <a:cs typeface="Times New Roman" pitchFamily="18" charset="0"/>
              </a:rPr>
              <a:t>Almighty Allah" </a:t>
            </a:r>
            <a:r>
              <a:rPr lang="en-US" sz="2400" dirty="0">
                <a:latin typeface="Times New Roman" pitchFamily="18" charset="0"/>
                <a:cs typeface="Times New Roman" pitchFamily="18" charset="0"/>
              </a:rPr>
              <a:t>the most gracious and merciful, who gives me the energy to endure the rigorous of tedious job</a:t>
            </a:r>
            <a:r>
              <a:rPr lang="en-US" sz="2400" dirty="0" smtClean="0">
                <a:latin typeface="Times New Roman" pitchFamily="18" charset="0"/>
                <a:cs typeface="Times New Roman" pitchFamily="18" charset="0"/>
              </a:rPr>
              <a:t>.</a:t>
            </a:r>
          </a:p>
          <a:p>
            <a:pPr marL="109728"/>
            <a:endParaRPr lang="en-US" sz="2400" dirty="0">
              <a:latin typeface="Times New Roman" pitchFamily="18" charset="0"/>
              <a:cs typeface="Times New Roman" pitchFamily="18" charset="0"/>
            </a:endParaRPr>
          </a:p>
          <a:p>
            <a:pPr marL="395478" indent="-285750">
              <a:buFont typeface="Arial" panose="020B0604020202020204" pitchFamily="34" charset="0"/>
              <a:buChar char="•"/>
            </a:pPr>
            <a:r>
              <a:rPr lang="en-US" sz="2400" dirty="0">
                <a:latin typeface="Times New Roman" pitchFamily="18" charset="0"/>
                <a:cs typeface="Times New Roman" pitchFamily="18" charset="0"/>
              </a:rPr>
              <a:t>I wish to express my special gratitude to our Honorary Dean sir Professor </a:t>
            </a:r>
            <a:r>
              <a:rPr lang="en-US" sz="2400" dirty="0" err="1">
                <a:solidFill>
                  <a:srgbClr val="0070C0"/>
                </a:solidFill>
                <a:latin typeface="Times New Roman" pitchFamily="18" charset="0"/>
                <a:cs typeface="Times New Roman" pitchFamily="18" charset="0"/>
              </a:rPr>
              <a:t>Dr.Hasan</a:t>
            </a: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Shahid</a:t>
            </a: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Suhrawardy</a:t>
            </a:r>
            <a:r>
              <a:rPr lang="en-US" sz="2400" dirty="0">
                <a:latin typeface="Times New Roman" pitchFamily="18" charset="0"/>
                <a:cs typeface="Times New Roman" pitchFamily="18" charset="0"/>
              </a:rPr>
              <a:t> School of Public Health, University of south Asia </a:t>
            </a:r>
            <a:r>
              <a:rPr lang="en-US" sz="2400" dirty="0" smtClean="0">
                <a:latin typeface="Times New Roman" pitchFamily="18" charset="0"/>
                <a:cs typeface="Times New Roman" pitchFamily="18" charset="0"/>
              </a:rPr>
              <a:t>.</a:t>
            </a:r>
          </a:p>
          <a:p>
            <a:pPr marL="395478" indent="-285750">
              <a:buFont typeface="Arial" panose="020B0604020202020204" pitchFamily="34" charset="0"/>
              <a:buChar char="•"/>
            </a:pPr>
            <a:endParaRPr lang="en-US" sz="2400" dirty="0">
              <a:latin typeface="Times New Roman" pitchFamily="18" charset="0"/>
              <a:cs typeface="Times New Roman" pitchFamily="18" charset="0"/>
            </a:endParaRPr>
          </a:p>
          <a:p>
            <a:pPr marL="395478" indent="-285750">
              <a:buFont typeface="Arial" panose="020B0604020202020204" pitchFamily="34" charset="0"/>
              <a:buChar char="•"/>
            </a:pPr>
            <a:r>
              <a:rPr lang="en-US" sz="2400" dirty="0">
                <a:latin typeface="Times New Roman" pitchFamily="18" charset="0"/>
                <a:cs typeface="Times New Roman" pitchFamily="18" charset="0"/>
              </a:rPr>
              <a:t>I wish to express my hurtful thanks to my supervisor </a:t>
            </a:r>
            <a:r>
              <a:rPr lang="en-US" sz="2400" dirty="0" err="1">
                <a:solidFill>
                  <a:srgbClr val="0070C0"/>
                </a:solidFill>
                <a:latin typeface="Times New Roman" pitchFamily="18" charset="0"/>
                <a:cs typeface="Times New Roman" pitchFamily="18" charset="0"/>
              </a:rPr>
              <a:t>Mst</a:t>
            </a: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Sajia</a:t>
            </a:r>
            <a:r>
              <a:rPr lang="en-US" sz="2400" dirty="0">
                <a:solidFill>
                  <a:srgbClr val="0070C0"/>
                </a:solidFill>
                <a:latin typeface="Times New Roman" pitchFamily="18" charset="0"/>
                <a:cs typeface="Times New Roman" pitchFamily="18" charset="0"/>
              </a:rPr>
              <a:t> Afrin </a:t>
            </a:r>
            <a:r>
              <a:rPr lang="en-US" sz="2400" dirty="0">
                <a:latin typeface="Times New Roman" pitchFamily="18" charset="0"/>
                <a:cs typeface="Times New Roman" pitchFamily="18" charset="0"/>
              </a:rPr>
              <a:t>her thoughtful supervision, valuable advice and continuous encouragement from the beginning of this study</a:t>
            </a:r>
            <a:r>
              <a:rPr lang="en-US" sz="2400" dirty="0" smtClean="0">
                <a:latin typeface="Times New Roman" pitchFamily="18" charset="0"/>
                <a:cs typeface="Times New Roman" pitchFamily="18" charset="0"/>
              </a:rPr>
              <a:t>.</a:t>
            </a:r>
          </a:p>
          <a:p>
            <a:pPr marL="395478" indent="-285750">
              <a:buFont typeface="Arial" panose="020B0604020202020204" pitchFamily="34" charset="0"/>
              <a:buChar char="•"/>
            </a:pPr>
            <a:r>
              <a:rPr lang="en-US" sz="2400" dirty="0">
                <a:latin typeface="Times New Roman" pitchFamily="18" charset="0"/>
                <a:cs typeface="Times New Roman" pitchFamily="18" charset="0"/>
              </a:rPr>
              <a:t>I am thankful to my respectable course Co-</a:t>
            </a:r>
            <a:r>
              <a:rPr lang="en-US" sz="2400" dirty="0" err="1">
                <a:latin typeface="Times New Roman" pitchFamily="18" charset="0"/>
                <a:cs typeface="Times New Roman" pitchFamily="18" charset="0"/>
              </a:rPr>
              <a:t>ordinator</a:t>
            </a:r>
            <a:r>
              <a:rPr lang="en-US" sz="2400" dirty="0">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Dr.Manik</a:t>
            </a:r>
            <a:r>
              <a:rPr lang="en-US" sz="2400" dirty="0">
                <a:solidFill>
                  <a:srgbClr val="0070C0"/>
                </a:solidFill>
                <a:latin typeface="Times New Roman" pitchFamily="18" charset="0"/>
                <a:cs typeface="Times New Roman" pitchFamily="18" charset="0"/>
              </a:rPr>
              <a:t> </a:t>
            </a:r>
            <a:r>
              <a:rPr lang="en-US" sz="2400" dirty="0" err="1">
                <a:solidFill>
                  <a:srgbClr val="0070C0"/>
                </a:solidFill>
                <a:latin typeface="Times New Roman" pitchFamily="18" charset="0"/>
                <a:cs typeface="Times New Roman" pitchFamily="18" charset="0"/>
              </a:rPr>
              <a:t>Chandro</a:t>
            </a:r>
            <a:r>
              <a:rPr lang="en-US" sz="2400" dirty="0">
                <a:solidFill>
                  <a:srgbClr val="0070C0"/>
                </a:solidFill>
                <a:latin typeface="Times New Roman" pitchFamily="18" charset="0"/>
                <a:cs typeface="Times New Roman" pitchFamily="18" charset="0"/>
              </a:rPr>
              <a:t> Das </a:t>
            </a:r>
            <a:r>
              <a:rPr lang="en-US" sz="2400" dirty="0">
                <a:latin typeface="Times New Roman" pitchFamily="18" charset="0"/>
                <a:cs typeface="Times New Roman" pitchFamily="18" charset="0"/>
              </a:rPr>
              <a:t>for his valuable advice, guidance and help throughout the study.</a:t>
            </a:r>
          </a:p>
          <a:p>
            <a:pPr marL="109728"/>
            <a:endParaRPr lang="en-US" sz="2400" dirty="0">
              <a:latin typeface="Times New Roman" pitchFamily="18" charset="0"/>
              <a:cs typeface="Times New Roman" pitchFamily="18" charset="0"/>
            </a:endParaRPr>
          </a:p>
          <a:p>
            <a:pPr marL="395478" indent="-285750">
              <a:buFont typeface="Arial" panose="020B0604020202020204" pitchFamily="34" charset="0"/>
              <a:buChar char="•"/>
            </a:pPr>
            <a:r>
              <a:rPr lang="en-US" sz="2400" dirty="0" smtClean="0">
                <a:latin typeface="Times New Roman" pitchFamily="18" charset="0"/>
                <a:cs typeface="Times New Roman" pitchFamily="18" charset="0"/>
              </a:rPr>
              <a:t>I </a:t>
            </a:r>
            <a:r>
              <a:rPr lang="en-US" sz="2400" dirty="0">
                <a:latin typeface="Times New Roman" pitchFamily="18" charset="0"/>
                <a:cs typeface="Times New Roman" pitchFamily="18" charset="0"/>
              </a:rPr>
              <a:t>also thanks to all of my classmates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for their kind cooperation in every stages of the thesis work</a:t>
            </a:r>
            <a:r>
              <a:rPr lang="en-US" sz="2400" dirty="0" smtClean="0">
                <a:latin typeface="Times New Roman" pitchFamily="18" charset="0"/>
                <a:cs typeface="Times New Roman" pitchFamily="18" charset="0"/>
              </a:rPr>
              <a:t>.</a:t>
            </a:r>
          </a:p>
          <a:p>
            <a:pPr marL="109728"/>
            <a:endParaRPr lang="en-US" sz="2400" dirty="0">
              <a:latin typeface="Times New Roman" pitchFamily="18" charset="0"/>
              <a:cs typeface="Times New Roman" pitchFamily="18" charset="0"/>
            </a:endParaRPr>
          </a:p>
          <a:p>
            <a:pPr marL="395478" indent="-285750">
              <a:buFont typeface="Arial" panose="020B0604020202020204" pitchFamily="34" charset="0"/>
              <a:buChar char="•"/>
            </a:pPr>
            <a:r>
              <a:rPr lang="en-US" sz="2400" dirty="0">
                <a:latin typeface="Times New Roman" pitchFamily="18" charset="0"/>
                <a:cs typeface="Times New Roman" pitchFamily="18" charset="0"/>
              </a:rPr>
              <a:t>I would like to thank my beloved parents and </a:t>
            </a:r>
            <a:r>
              <a:rPr lang="en-US" sz="2400" dirty="0" smtClean="0">
                <a:latin typeface="Times New Roman" pitchFamily="18" charset="0"/>
                <a:cs typeface="Times New Roman" pitchFamily="18" charset="0"/>
              </a:rPr>
              <a:t>my children and family </a:t>
            </a:r>
            <a:r>
              <a:rPr lang="en-US" sz="2400" dirty="0">
                <a:latin typeface="Times New Roman" pitchFamily="18" charset="0"/>
                <a:cs typeface="Times New Roman" pitchFamily="18" charset="0"/>
              </a:rPr>
              <a:t>members for their </a:t>
            </a:r>
            <a:r>
              <a:rPr lang="en-US" sz="2400" dirty="0" smtClean="0">
                <a:latin typeface="Times New Roman" pitchFamily="18" charset="0"/>
                <a:cs typeface="Times New Roman" pitchFamily="18" charset="0"/>
              </a:rPr>
              <a:t>support </a:t>
            </a:r>
            <a:r>
              <a:rPr lang="en-US" sz="2400" dirty="0">
                <a:latin typeface="Times New Roman" pitchFamily="18" charset="0"/>
                <a:cs typeface="Times New Roman" pitchFamily="18" charset="0"/>
              </a:rPr>
              <a:t>during my dissertation.	</a:t>
            </a:r>
            <a:endParaRPr lang="en-US" sz="2400" dirty="0" smtClean="0">
              <a:latin typeface="Times New Roman" pitchFamily="18" charset="0"/>
              <a:cs typeface="Times New Roman" pitchFamily="18" charset="0"/>
            </a:endParaRPr>
          </a:p>
          <a:p>
            <a:pPr marL="109728"/>
            <a:endParaRPr lang="en-US" sz="2400" dirty="0">
              <a:latin typeface="Times New Roman" pitchFamily="18" charset="0"/>
              <a:cs typeface="Times New Roman" pitchFamily="18"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7299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2508" y="218363"/>
            <a:ext cx="4926841" cy="707886"/>
          </a:xfrm>
          <a:prstGeom prst="rect">
            <a:avLst/>
          </a:prstGeom>
          <a:noFill/>
        </p:spPr>
        <p:txBody>
          <a:bodyPr wrap="square" rtlCol="0">
            <a:spAutoFit/>
          </a:bodyPr>
          <a:lstStyle/>
          <a:p>
            <a:pPr algn="ctr"/>
            <a:r>
              <a:rPr lang="en-US" sz="4000" dirty="0" smtClean="0">
                <a:solidFill>
                  <a:schemeClr val="accent1"/>
                </a:solidFill>
                <a:latin typeface="Times New Roman" pitchFamily="18" charset="0"/>
                <a:cs typeface="Times New Roman" pitchFamily="18" charset="0"/>
              </a:rPr>
              <a:t>References</a:t>
            </a:r>
            <a:endParaRPr lang="en-US" sz="4000" dirty="0"/>
          </a:p>
        </p:txBody>
      </p:sp>
      <p:sp>
        <p:nvSpPr>
          <p:cNvPr id="5" name="TextBox 4"/>
          <p:cNvSpPr txBox="1"/>
          <p:nvPr/>
        </p:nvSpPr>
        <p:spPr>
          <a:xfrm>
            <a:off x="736980" y="1050878"/>
            <a:ext cx="8625385" cy="6463308"/>
          </a:xfrm>
          <a:prstGeom prst="rect">
            <a:avLst/>
          </a:prstGeom>
          <a:noFill/>
        </p:spPr>
        <p:txBody>
          <a:bodyPr wrap="square" rtlCol="0">
            <a:spAutoFit/>
          </a:bodyPr>
          <a:lstStyle/>
          <a:p>
            <a:pPr marL="342900" lvl="0" indent="-342900">
              <a:buFont typeface="+mj-lt"/>
              <a:buAutoNum type="arabicPeriod"/>
            </a:pPr>
            <a:r>
              <a:rPr lang="en-US" i="1" dirty="0"/>
              <a:t>Beecham, J., O’Neill, T., &amp; Goodman, R. (2001). Supporting young adults with hemiplegia: Services and costs. Health and Social Care in the Community, 9(1), 51–59. https://doi.org/10.1046/j.1365-2524.2001.00279.x</a:t>
            </a:r>
            <a:endParaRPr lang="en-US" dirty="0"/>
          </a:p>
          <a:p>
            <a:pPr marL="342900" lvl="0" indent="-342900">
              <a:buFont typeface="+mj-lt"/>
              <a:buAutoNum type="arabicPeriod"/>
            </a:pPr>
            <a:r>
              <a:rPr lang="en-US" i="1" dirty="0" err="1"/>
              <a:t>Eide</a:t>
            </a:r>
            <a:r>
              <a:rPr lang="en-US" i="1" dirty="0"/>
              <a:t>, A. H., </a:t>
            </a:r>
            <a:r>
              <a:rPr lang="en-US" i="1" dirty="0" err="1"/>
              <a:t>Khupe</a:t>
            </a:r>
            <a:r>
              <a:rPr lang="en-US" i="1" dirty="0"/>
              <a:t>, W., &amp; </a:t>
            </a:r>
            <a:r>
              <a:rPr lang="en-US" i="1" dirty="0" err="1"/>
              <a:t>Mannan</a:t>
            </a:r>
            <a:r>
              <a:rPr lang="en-US" i="1" dirty="0"/>
              <a:t>, H. (2014). Development process in Africa: Poverty, politics and indigenous knowledge. African Journal of Disability, 3(2). https://doi.org/10.4102/ajod.v3i2.75</a:t>
            </a:r>
            <a:endParaRPr lang="en-US" dirty="0"/>
          </a:p>
          <a:p>
            <a:pPr marL="342900" lvl="0" indent="-342900">
              <a:buFont typeface="+mj-lt"/>
              <a:buAutoNum type="arabicPeriod"/>
            </a:pPr>
            <a:r>
              <a:rPr lang="en-US" i="1" dirty="0"/>
              <a:t>Frank-Briggs, A., &amp; </a:t>
            </a:r>
            <a:r>
              <a:rPr lang="en-US" i="1" dirty="0" err="1"/>
              <a:t>Alikor</a:t>
            </a:r>
            <a:r>
              <a:rPr lang="en-US" i="1" dirty="0"/>
              <a:t>, E. (2011). Sociocultural issues and causes of cerebral palsy in Port Harcourt, Nigeria. Nigerian Journal of </a:t>
            </a:r>
            <a:r>
              <a:rPr lang="en-US" i="1" dirty="0" err="1"/>
              <a:t>Paediatrics</a:t>
            </a:r>
            <a:r>
              <a:rPr lang="en-US" i="1" dirty="0"/>
              <a:t>, 38(3), 115–119. https://doi.org/10.4314/njp.v38i3.72266</a:t>
            </a:r>
            <a:endParaRPr lang="en-US" dirty="0"/>
          </a:p>
          <a:p>
            <a:pPr marL="342900" lvl="0" indent="-342900">
              <a:buFont typeface="+mj-lt"/>
              <a:buAutoNum type="arabicPeriod"/>
            </a:pPr>
            <a:r>
              <a:rPr lang="en-US" i="1" dirty="0" err="1"/>
              <a:t>Hoving</a:t>
            </a:r>
            <a:r>
              <a:rPr lang="en-US" i="1" dirty="0"/>
              <a:t>, M. A., Evers, S. M. A. A., Ament, A. J. H. A., van </a:t>
            </a:r>
            <a:r>
              <a:rPr lang="en-US" i="1" dirty="0" err="1"/>
              <a:t>Raak</a:t>
            </a:r>
            <a:r>
              <a:rPr lang="en-US" i="1" dirty="0"/>
              <a:t>, E. P. M., &amp; </a:t>
            </a:r>
            <a:r>
              <a:rPr lang="en-US" i="1" dirty="0" err="1"/>
              <a:t>Vles</a:t>
            </a:r>
            <a:r>
              <a:rPr lang="en-US" i="1" dirty="0"/>
              <a:t>, J. S. H. (2007). ‘Intractable spastic cerebral palsy in children: a Dutch cost of illness study.’ Developmental Medicine &amp; Child Neurology, 49(5), 397–398. https://doi.org/10.1111/j.1469-8749.2007.00397.x</a:t>
            </a:r>
            <a:endParaRPr lang="en-US" dirty="0"/>
          </a:p>
          <a:p>
            <a:pPr marL="342900" lvl="0" indent="-342900">
              <a:buFont typeface="+mj-lt"/>
              <a:buAutoNum type="arabicPeriod"/>
            </a:pPr>
            <a:r>
              <a:rPr lang="en-US" i="1" dirty="0" err="1"/>
              <a:t>Kancherla</a:t>
            </a:r>
            <a:r>
              <a:rPr lang="en-US" i="1" dirty="0"/>
              <a:t>, V., </a:t>
            </a:r>
            <a:r>
              <a:rPr lang="en-US" i="1" dirty="0" err="1"/>
              <a:t>Amendah</a:t>
            </a:r>
            <a:r>
              <a:rPr lang="en-US" i="1" dirty="0"/>
              <a:t>, D. D., Grosse, S. D., </a:t>
            </a:r>
            <a:r>
              <a:rPr lang="en-US" i="1" dirty="0" err="1"/>
              <a:t>Yeargin-Allsopp</a:t>
            </a:r>
            <a:r>
              <a:rPr lang="en-US" i="1" dirty="0"/>
              <a:t>, M., &amp; Van </a:t>
            </a:r>
            <a:r>
              <a:rPr lang="en-US" i="1" dirty="0" err="1"/>
              <a:t>Naarden</a:t>
            </a:r>
            <a:r>
              <a:rPr lang="en-US" i="1" dirty="0"/>
              <a:t> Braun, K. (2012). Medical expenditures attributable to cerebral palsy and intellectual disability among Medicaid-enrolled children. Research in Developmental Disabilities, 33(3), 832–840. https://doi.org/10.1016/j.ridd.2011.12.001</a:t>
            </a:r>
            <a:endParaRPr lang="en-US" dirty="0"/>
          </a:p>
          <a:p>
            <a:pPr marL="342900" lvl="0" indent="-342900">
              <a:buFont typeface="+mj-lt"/>
              <a:buAutoNum type="arabicPeriod"/>
            </a:pPr>
            <a:r>
              <a:rPr lang="en-US" i="1" dirty="0"/>
              <a:t>Kruse, M., </a:t>
            </a:r>
            <a:r>
              <a:rPr lang="en-US" i="1" dirty="0" err="1"/>
              <a:t>Michelsen</a:t>
            </a:r>
            <a:r>
              <a:rPr lang="en-US" i="1" dirty="0"/>
              <a:t>, S. I., </a:t>
            </a:r>
            <a:r>
              <a:rPr lang="en-US" i="1" dirty="0" err="1"/>
              <a:t>Flachs</a:t>
            </a:r>
            <a:r>
              <a:rPr lang="en-US" i="1" dirty="0"/>
              <a:t>, E. M., </a:t>
            </a:r>
            <a:r>
              <a:rPr lang="en-US" i="1" dirty="0" err="1"/>
              <a:t>Brønnum</a:t>
            </a:r>
            <a:r>
              <a:rPr lang="en-US" i="1" dirty="0"/>
              <a:t>-Hansen, H., Madsen, M., &amp; </a:t>
            </a:r>
            <a:r>
              <a:rPr lang="en-US" i="1" dirty="0" err="1"/>
              <a:t>Uldall</a:t>
            </a:r>
            <a:r>
              <a:rPr lang="en-US" i="1" dirty="0"/>
              <a:t>, P. (2009). Lifetime costs of cerebral palsy. Developmental Medicine and Child Neurology, 51(8), 622–628. https://doi.org/10.1111/j.1469-8749.2008.03190.x</a:t>
            </a:r>
            <a:endParaRPr lang="en-US" dirty="0"/>
          </a:p>
          <a:p>
            <a:pPr marL="342900" lvl="0" indent="-342900">
              <a:buFont typeface="+mj-lt"/>
              <a:buAutoNum type="arabicPeriod"/>
            </a:pPr>
            <a:r>
              <a:rPr lang="en-US" dirty="0" smtClean="0"/>
              <a:t>disability </a:t>
            </a:r>
            <a:r>
              <a:rPr lang="en-US" dirty="0"/>
              <a:t>among Medicaid-enrolled children. Research in Developmental Disabilities 2012; 33(3):832-840.</a:t>
            </a:r>
          </a:p>
          <a:p>
            <a:pPr marL="342900" indent="-342900">
              <a:buFont typeface="+mj-lt"/>
              <a:buAutoNum type="arabicPeriod"/>
            </a:pPr>
            <a:endParaRPr lang="en-US" dirty="0"/>
          </a:p>
        </p:txBody>
      </p:sp>
    </p:spTree>
    <p:extLst>
      <p:ext uri="{BB962C8B-B14F-4D97-AF65-F5344CB8AC3E}">
        <p14:creationId xmlns:p14="http://schemas.microsoft.com/office/powerpoint/2010/main" val="336338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17" y="1064525"/>
            <a:ext cx="11723426" cy="606319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a:t>
            </a:r>
            <a:r>
              <a:rPr lang="en-US" sz="2800" dirty="0">
                <a:latin typeface="Times New Roman" panose="02020603050405020304" pitchFamily="18" charset="0"/>
                <a:cs typeface="Times New Roman" panose="02020603050405020304" pitchFamily="18" charset="0"/>
              </a:rPr>
              <a:t>In our country we have not enough </a:t>
            </a:r>
            <a:r>
              <a:rPr lang="en-US" sz="2800" dirty="0" smtClean="0">
                <a:latin typeface="Times New Roman" panose="02020603050405020304" pitchFamily="18" charset="0"/>
                <a:cs typeface="Times New Roman" panose="02020603050405020304" pitchFamily="18" charset="0"/>
              </a:rPr>
              <a:t>study </a:t>
            </a:r>
            <a:r>
              <a:rPr lang="en-US" sz="2800" dirty="0">
                <a:latin typeface="Times New Roman" panose="02020603050405020304" pitchFamily="18" charset="0"/>
                <a:cs typeface="Times New Roman" panose="02020603050405020304" pitchFamily="18" charset="0"/>
              </a:rPr>
              <a:t>on the cost of CP or other disability. </a:t>
            </a:r>
            <a:r>
              <a:rPr lang="en-US" sz="2800" dirty="0" smtClean="0">
                <a:latin typeface="Times New Roman" panose="02020603050405020304" pitchFamily="18" charset="0"/>
                <a:cs typeface="Times New Roman" panose="02020603050405020304" pitchFamily="18" charset="0"/>
              </a:rPr>
              <a:t> According </a:t>
            </a:r>
            <a:r>
              <a:rPr lang="en-US" sz="2800" dirty="0">
                <a:latin typeface="Times New Roman" panose="02020603050405020304" pitchFamily="18" charset="0"/>
                <a:cs typeface="Times New Roman" panose="02020603050405020304" pitchFamily="18" charset="0"/>
              </a:rPr>
              <a:t>to the Bangladesh Bureau of Statistics (BBS) estimated that 1.6 per cent of the country’s population suffers from disabilities. Action Aid Bangladesh estimated that 8.8 per cent of people (in 1996) require disability related </a:t>
            </a:r>
            <a:r>
              <a:rPr lang="en-US" sz="2800" dirty="0" smtClean="0">
                <a:latin typeface="Times New Roman" panose="02020603050405020304" pitchFamily="18" charset="0"/>
                <a:cs typeface="Times New Roman" panose="02020603050405020304" pitchFamily="18" charset="0"/>
              </a:rPr>
              <a:t>services.</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countries like Bangladesh it might cause more burden on the family and Countries economy.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Effect due to the treatment cost that </a:t>
            </a:r>
            <a:r>
              <a:rPr lang="en-US" sz="2800" dirty="0">
                <a:latin typeface="Times New Roman" panose="02020603050405020304" pitchFamily="18" charset="0"/>
                <a:cs typeface="Times New Roman" panose="02020603050405020304" pitchFamily="18" charset="0"/>
              </a:rPr>
              <a:t>we mentioned here </a:t>
            </a:r>
            <a:r>
              <a:rPr lang="en-US" sz="2800" dirty="0" smtClean="0">
                <a:latin typeface="Times New Roman" panose="02020603050405020304" pitchFamily="18" charset="0"/>
                <a:cs typeface="Times New Roman" panose="02020603050405020304" pitchFamily="18" charset="0"/>
              </a:rPr>
              <a:t>might also have </a:t>
            </a:r>
            <a:r>
              <a:rPr lang="en-US" sz="2800" dirty="0">
                <a:latin typeface="Times New Roman" panose="02020603050405020304" pitchFamily="18" charset="0"/>
                <a:cs typeface="Times New Roman" panose="02020603050405020304" pitchFamily="18" charset="0"/>
              </a:rPr>
              <a:t>negative impact that was described by the family members or parents of CP children in our regular practice. </a:t>
            </a: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small study we try to find out the cost and its impact on the family due to this cost.</a:t>
            </a:r>
          </a:p>
          <a:p>
            <a:endParaRPr lang="en-US" sz="2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74107" y="341194"/>
            <a:ext cx="3261815"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Justification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18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3206" y="2852382"/>
            <a:ext cx="11259403" cy="357020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Objectives: </a:t>
            </a:r>
          </a:p>
          <a:p>
            <a:r>
              <a:rPr lang="en-US" sz="2400" dirty="0">
                <a:latin typeface="Times New Roman" panose="02020603050405020304" pitchFamily="18" charset="0"/>
                <a:cs typeface="Times New Roman" panose="02020603050405020304" pitchFamily="18" charset="0"/>
              </a:rPr>
              <a:t>General:</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know the cost of CP management or treatment and how it affects the lifestyle or livelihood to the other family members </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Specific</a:t>
            </a:r>
            <a:r>
              <a:rPr lang="en-US" sz="3200" dirty="0">
                <a:latin typeface="Times New Roman" panose="02020603050405020304" pitchFamily="18" charset="0"/>
                <a:cs typeface="Times New Roman" panose="02020603050405020304" pitchFamily="18" charset="0"/>
              </a:rPr>
              <a:t>:</a:t>
            </a:r>
          </a:p>
          <a:p>
            <a:pPr marL="342900" lvl="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know the cost (direct) of </a:t>
            </a:r>
            <a:r>
              <a:rPr lang="en-US" sz="2400" dirty="0" smtClean="0">
                <a:latin typeface="Times New Roman" panose="02020603050405020304" pitchFamily="18" charset="0"/>
                <a:cs typeface="Times New Roman" panose="02020603050405020304" pitchFamily="18" charset="0"/>
              </a:rPr>
              <a:t>CP treatment.</a:t>
            </a:r>
            <a:endParaRPr lang="en-US" sz="2400" dirty="0">
              <a:latin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How family gets affected because of this cost?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For the benefit of the further research</a:t>
            </a:r>
          </a:p>
        </p:txBody>
      </p:sp>
      <p:sp>
        <p:nvSpPr>
          <p:cNvPr id="2" name="TextBox 1"/>
          <p:cNvSpPr txBox="1"/>
          <p:nvPr/>
        </p:nvSpPr>
        <p:spPr>
          <a:xfrm>
            <a:off x="3998793" y="2307481"/>
            <a:ext cx="4408227"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Study </a:t>
            </a:r>
            <a:r>
              <a:rPr lang="en-US" sz="3200" b="1" dirty="0" smtClean="0">
                <a:latin typeface="Times New Roman" pitchFamily="18" charset="0"/>
                <a:cs typeface="Times New Roman" pitchFamily="18" charset="0"/>
              </a:rPr>
              <a:t>objectives:</a:t>
            </a:r>
            <a:endParaRPr lang="en-US" sz="3200" dirty="0"/>
          </a:p>
        </p:txBody>
      </p:sp>
      <p:sp>
        <p:nvSpPr>
          <p:cNvPr id="3" name="TextBox 2"/>
          <p:cNvSpPr txBox="1"/>
          <p:nvPr/>
        </p:nvSpPr>
        <p:spPr>
          <a:xfrm>
            <a:off x="245660" y="368489"/>
            <a:ext cx="10768082" cy="1938992"/>
          </a:xfrm>
          <a:prstGeom prst="rect">
            <a:avLst/>
          </a:prstGeom>
          <a:noFill/>
        </p:spPr>
        <p:txBody>
          <a:bodyPr wrap="square" rtlCol="0">
            <a:spAutoFit/>
          </a:bodyPr>
          <a:lstStyle/>
          <a:p>
            <a:pPr algn="ctr"/>
            <a:r>
              <a:rPr lang="en-US" sz="3600" dirty="0" smtClean="0"/>
              <a:t>Research Question?</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How </a:t>
            </a:r>
            <a:r>
              <a:rPr lang="en-US" sz="2800" dirty="0">
                <a:latin typeface="Times New Roman" panose="02020603050405020304" pitchFamily="18" charset="0"/>
                <a:cs typeface="Times New Roman" panose="02020603050405020304" pitchFamily="18" charset="0"/>
              </a:rPr>
              <a:t>much </a:t>
            </a:r>
            <a:r>
              <a:rPr lang="en-US" sz="2800" dirty="0" smtClean="0">
                <a:latin typeface="Times New Roman" panose="02020603050405020304" pitchFamily="18" charset="0"/>
                <a:cs typeface="Times New Roman" panose="02020603050405020304" pitchFamily="18" charset="0"/>
              </a:rPr>
              <a:t>a family needs to spend ( direct cost) for the treatment of  CP</a:t>
            </a:r>
            <a:r>
              <a:rPr lang="en-US" sz="2800" dirty="0">
                <a:latin typeface="Times New Roman" panose="02020603050405020304" pitchFamily="18" charset="0"/>
                <a:cs typeface="Times New Roman" panose="02020603050405020304" pitchFamily="18" charset="0"/>
              </a:rPr>
              <a:t> and its effects on family</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9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0691" y="400512"/>
            <a:ext cx="560923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Conceptual Framework</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230075" y="1709951"/>
            <a:ext cx="3601232" cy="46004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8890" indent="-6350" algn="ctr">
              <a:lnSpc>
                <a:spcPct val="113000"/>
              </a:lnSpc>
              <a:spcBef>
                <a:spcPts val="0"/>
              </a:spcBef>
              <a:spcAft>
                <a:spcPts val="1375"/>
              </a:spcAft>
            </a:pPr>
            <a:r>
              <a:rPr lang="en-US" sz="2400" b="1" dirty="0">
                <a:solidFill>
                  <a:srgbClr val="000000"/>
                </a:solidFill>
                <a:effectLst/>
                <a:latin typeface="Times New Roman" panose="02020603050405020304" pitchFamily="18" charset="0"/>
                <a:ea typeface="Times New Roman" panose="02020603050405020304" pitchFamily="18" charset="0"/>
              </a:rPr>
              <a:t>Independent Variables</a:t>
            </a:r>
          </a:p>
        </p:txBody>
      </p:sp>
      <p:sp>
        <p:nvSpPr>
          <p:cNvPr id="7" name="Rectangle 6"/>
          <p:cNvSpPr/>
          <p:nvPr/>
        </p:nvSpPr>
        <p:spPr>
          <a:xfrm>
            <a:off x="7178722" y="1577206"/>
            <a:ext cx="3562350" cy="59278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8890" indent="-6350" algn="ctr">
              <a:lnSpc>
                <a:spcPct val="113000"/>
              </a:lnSpc>
              <a:spcBef>
                <a:spcPts val="0"/>
              </a:spcBef>
              <a:spcAft>
                <a:spcPts val="1375"/>
              </a:spcAft>
            </a:pPr>
            <a:r>
              <a:rPr lang="en-US" sz="2400" b="1" dirty="0">
                <a:solidFill>
                  <a:srgbClr val="000000"/>
                </a:solidFill>
                <a:effectLst/>
                <a:latin typeface="Times New Roman" panose="02020603050405020304" pitchFamily="18" charset="0"/>
                <a:ea typeface="Times New Roman" panose="02020603050405020304" pitchFamily="18" charset="0"/>
              </a:rPr>
              <a:t>Outcome Variables</a:t>
            </a:r>
          </a:p>
        </p:txBody>
      </p:sp>
      <p:sp>
        <p:nvSpPr>
          <p:cNvPr id="9" name="Oval 8"/>
          <p:cNvSpPr/>
          <p:nvPr/>
        </p:nvSpPr>
        <p:spPr>
          <a:xfrm>
            <a:off x="7178722" y="3387018"/>
            <a:ext cx="3562350" cy="25569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2800" dirty="0" smtClean="0"/>
              <a:t> Cost and its Effects </a:t>
            </a:r>
            <a:r>
              <a:rPr lang="en-US" sz="2800" dirty="0"/>
              <a:t>due to the cost</a:t>
            </a:r>
          </a:p>
          <a:p>
            <a:pPr algn="ctr"/>
            <a:endParaRPr lang="en-US" sz="2800" dirty="0"/>
          </a:p>
        </p:txBody>
      </p:sp>
      <p:cxnSp>
        <p:nvCxnSpPr>
          <p:cNvPr id="13" name="Straight Arrow Connector 12"/>
          <p:cNvCxnSpPr/>
          <p:nvPr/>
        </p:nvCxnSpPr>
        <p:spPr>
          <a:xfrm>
            <a:off x="4408227" y="2954811"/>
            <a:ext cx="2852382" cy="88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0" idx="3"/>
          </p:cNvCxnSpPr>
          <p:nvPr/>
        </p:nvCxnSpPr>
        <p:spPr>
          <a:xfrm flipV="1">
            <a:off x="4334054" y="4629710"/>
            <a:ext cx="2530770" cy="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534769" y="5148870"/>
            <a:ext cx="3643953" cy="100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230075" y="2337973"/>
            <a:ext cx="3068970" cy="1593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a:t>
            </a: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Gender of the child</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Residence or the child</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parents/ respondents education</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1202779" y="4377117"/>
            <a:ext cx="3131275" cy="641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Income </a:t>
            </a:r>
            <a:r>
              <a:rPr lang="en-US" dirty="0"/>
              <a:t>of </a:t>
            </a:r>
            <a:r>
              <a:rPr lang="en-US" dirty="0" smtClean="0"/>
              <a:t>parents</a:t>
            </a:r>
            <a:endParaRPr lang="en-US" dirty="0"/>
          </a:p>
        </p:txBody>
      </p:sp>
      <p:sp>
        <p:nvSpPr>
          <p:cNvPr id="21" name="Rectangle 20"/>
          <p:cNvSpPr/>
          <p:nvPr/>
        </p:nvSpPr>
        <p:spPr>
          <a:xfrm>
            <a:off x="1276952" y="5464055"/>
            <a:ext cx="3131275" cy="873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Frequency </a:t>
            </a:r>
            <a:r>
              <a:rPr lang="en-US" dirty="0"/>
              <a:t>of illness</a:t>
            </a:r>
          </a:p>
          <a:p>
            <a:pPr marL="285750" indent="-285750">
              <a:buFont typeface="Arial" panose="020B0604020202020204" pitchFamily="34" charset="0"/>
              <a:buChar char="•"/>
            </a:pPr>
            <a:r>
              <a:rPr lang="en-US" dirty="0"/>
              <a:t>Domain </a:t>
            </a:r>
            <a:r>
              <a:rPr lang="en-US" dirty="0" smtClean="0"/>
              <a:t>affected</a:t>
            </a:r>
          </a:p>
          <a:p>
            <a:endParaRPr lang="en-US" dirty="0"/>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208210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421" y="600501"/>
            <a:ext cx="11846257" cy="637097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latin typeface="Times New Roman" panose="02020603050405020304" pitchFamily="18" charset="0"/>
                <a:cs typeface="Times New Roman" pitchFamily="18" charset="0"/>
              </a:rPr>
              <a:t>Study </a:t>
            </a:r>
            <a:r>
              <a:rPr lang="en-US" sz="2400" b="1" dirty="0">
                <a:latin typeface="Times New Roman" pitchFamily="18" charset="0"/>
                <a:cs typeface="Times New Roman" pitchFamily="18" charset="0"/>
              </a:rPr>
              <a:t>design</a:t>
            </a:r>
            <a:r>
              <a:rPr lang="en-US" sz="2400" b="1" dirty="0" smtClean="0">
                <a:latin typeface="Times New Roman" pitchFamily="18" charset="0"/>
                <a:cs typeface="Times New Roman" pitchFamily="18" charset="0"/>
              </a:rPr>
              <a:t>: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cross sectional study</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452628"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Population </a:t>
            </a:r>
            <a:r>
              <a:rPr lang="en-US" sz="2400" b="1" dirty="0" smtClean="0">
                <a:latin typeface="Times New Roman" panose="02020603050405020304" pitchFamily="18" charset="0"/>
                <a:cs typeface="Times New Roman" panose="02020603050405020304" pitchFamily="18" charset="0"/>
              </a:rPr>
              <a:t>size</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itchFamily="18" charset="0"/>
                <a:cs typeface="Times New Roman" pitchFamily="18" charset="0"/>
              </a:rPr>
              <a:t>Calculations </a:t>
            </a:r>
          </a:p>
          <a:p>
            <a:pPr marL="109728" indent="0">
              <a:buNone/>
            </a:pPr>
            <a:r>
              <a:rPr lang="en-US" sz="2400" dirty="0">
                <a:latin typeface="Times New Roman" pitchFamily="18" charset="0"/>
                <a:cs typeface="Times New Roman" pitchFamily="18" charset="0"/>
              </a:rPr>
              <a:t>Sampling procedure for cross section study done by following equation-</a:t>
            </a:r>
          </a:p>
          <a:p>
            <a:pPr marL="109728" indent="0">
              <a:buNone/>
            </a:pPr>
            <a:r>
              <a:rPr lang="en-US" sz="2400" dirty="0">
                <a:latin typeface="Times New Roman" pitchFamily="18" charset="0"/>
                <a:cs typeface="Times New Roman" pitchFamily="18" charset="0"/>
              </a:rPr>
              <a:t>n=z2pq/ </a:t>
            </a:r>
            <a:r>
              <a:rPr lang="en-US" sz="2400" dirty="0" smtClean="0">
                <a:latin typeface="Times New Roman" pitchFamily="18" charset="0"/>
                <a:cs typeface="Times New Roman" pitchFamily="18" charset="0"/>
              </a:rPr>
              <a:t>d2, </a:t>
            </a:r>
            <a:r>
              <a:rPr lang="en-US" sz="2400" dirty="0">
                <a:latin typeface="Times New Roman" pitchFamily="18" charset="0"/>
                <a:cs typeface="Times New Roman" pitchFamily="18" charset="0"/>
              </a:rPr>
              <a:t>n=z2pq/ d2	</a:t>
            </a:r>
          </a:p>
          <a:p>
            <a:pPr marL="109728" indent="0">
              <a:buNone/>
            </a:pPr>
            <a:r>
              <a:rPr lang="en-US" sz="2400" dirty="0">
                <a:latin typeface="Times New Roman" pitchFamily="18" charset="0"/>
                <a:cs typeface="Times New Roman" pitchFamily="18" charset="0"/>
              </a:rPr>
              <a:t>Here,</a:t>
            </a:r>
          </a:p>
          <a:p>
            <a:pPr marL="109728" indent="0">
              <a:buNone/>
            </a:pPr>
            <a:r>
              <a:rPr lang="en-US" sz="2400" dirty="0">
                <a:latin typeface="Times New Roman" pitchFamily="18" charset="0"/>
                <a:cs typeface="Times New Roman" pitchFamily="18" charset="0"/>
              </a:rPr>
              <a:t>P=50%</a:t>
            </a:r>
          </a:p>
          <a:p>
            <a:pPr marL="109728" indent="0">
              <a:buNone/>
            </a:pPr>
            <a:r>
              <a:rPr lang="en-US" sz="2400" dirty="0">
                <a:latin typeface="Times New Roman" pitchFamily="18" charset="0"/>
                <a:cs typeface="Times New Roman" pitchFamily="18" charset="0"/>
              </a:rPr>
              <a:t>q=-0.05%</a:t>
            </a:r>
          </a:p>
          <a:p>
            <a:pPr marL="109728" indent="0">
              <a:buNone/>
            </a:pPr>
            <a:r>
              <a:rPr lang="en-US" sz="2400" dirty="0">
                <a:latin typeface="Times New Roman" pitchFamily="18" charset="0"/>
                <a:cs typeface="Times New Roman" pitchFamily="18" charset="0"/>
              </a:rPr>
              <a:t>n= (1.96)2×0.5×0.5×(0.05)2</a:t>
            </a:r>
          </a:p>
          <a:p>
            <a:pPr marL="109728" indent="0">
              <a:buNone/>
            </a:pPr>
            <a:r>
              <a:rPr lang="en-US" sz="2400" dirty="0">
                <a:latin typeface="Times New Roman" pitchFamily="18" charset="0"/>
                <a:cs typeface="Times New Roman" pitchFamily="18" charset="0"/>
              </a:rPr>
              <a:t>=384.16</a:t>
            </a:r>
          </a:p>
          <a:p>
            <a:pPr marL="109728" indent="0">
              <a:buNone/>
            </a:pPr>
            <a:r>
              <a:rPr lang="en-US" sz="2400" dirty="0" smtClean="0">
                <a:latin typeface="Times New Roman" pitchFamily="18" charset="0"/>
                <a:cs typeface="Times New Roman" pitchFamily="18" charset="0"/>
              </a:rPr>
              <a:t>but due to time limitation and corona situation sample size needed to reduce at 41, as a feasible sample size.</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sampling technique</a:t>
            </a: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purposive </a:t>
            </a:r>
            <a:r>
              <a:rPr lang="en-US" sz="2400" dirty="0">
                <a:latin typeface="Times New Roman" panose="02020603050405020304" pitchFamily="18" charset="0"/>
                <a:cs typeface="Times New Roman" panose="02020603050405020304" pitchFamily="18" charset="0"/>
              </a:rPr>
              <a:t>sampling technique, </a:t>
            </a:r>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Participants and study </a:t>
            </a:r>
            <a:r>
              <a:rPr lang="en-US" sz="2400" b="1" dirty="0">
                <a:latin typeface="Times New Roman" panose="02020603050405020304" pitchFamily="18" charset="0"/>
                <a:cs typeface="Times New Roman" panose="02020603050405020304" pitchFamily="18" charset="0"/>
              </a:rPr>
              <a:t>area: </a:t>
            </a:r>
            <a:r>
              <a:rPr lang="en-US" sz="2400" dirty="0">
                <a:latin typeface="Times New Roman" panose="02020603050405020304" pitchFamily="18" charset="0"/>
                <a:cs typeface="Times New Roman" panose="02020603050405020304" pitchFamily="18" charset="0"/>
              </a:rPr>
              <a:t>participants from the whole country who will come to receive treatment at Dr. MR Khan shishu </a:t>
            </a:r>
            <a:r>
              <a:rPr lang="en-US" sz="2400" dirty="0" smtClean="0">
                <a:latin typeface="Times New Roman" panose="02020603050405020304" pitchFamily="18" charset="0"/>
                <a:cs typeface="Times New Roman" panose="02020603050405020304" pitchFamily="18" charset="0"/>
              </a:rPr>
              <a:t>Hospital.</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Study period:  </a:t>
            </a:r>
            <a:r>
              <a:rPr lang="en-US" sz="2400" dirty="0">
                <a:latin typeface="Times New Roman" panose="02020603050405020304" pitchFamily="18" charset="0"/>
                <a:cs typeface="Times New Roman" panose="02020603050405020304" pitchFamily="18" charset="0"/>
              </a:rPr>
              <a:t>4 months.</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35021" y="43864"/>
            <a:ext cx="3384645" cy="584775"/>
          </a:xfrm>
          <a:prstGeom prst="rect">
            <a:avLst/>
          </a:prstGeom>
          <a:noFill/>
        </p:spPr>
        <p:txBody>
          <a:bodyPr wrap="square" rtlCol="0">
            <a:spAutoFit/>
          </a:bodyPr>
          <a:lstStyle/>
          <a:p>
            <a:r>
              <a:rPr lang="en-US" sz="3200" dirty="0"/>
              <a:t>Methodology</a:t>
            </a:r>
          </a:p>
        </p:txBody>
      </p:sp>
    </p:spTree>
    <p:extLst>
      <p:ext uri="{BB962C8B-B14F-4D97-AF65-F5344CB8AC3E}">
        <p14:creationId xmlns:p14="http://schemas.microsoft.com/office/powerpoint/2010/main" val="427241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131" y="1104235"/>
            <a:ext cx="4790364" cy="1261884"/>
          </a:xfrm>
          <a:prstGeom prst="rect">
            <a:avLst/>
          </a:prstGeom>
          <a:noFill/>
        </p:spPr>
        <p:txBody>
          <a:bodyPr wrap="square" rtlCol="0">
            <a:spAutoFit/>
          </a:bodyPr>
          <a:lstStyle/>
          <a:p>
            <a:r>
              <a:rPr lang="en-US" sz="2800" b="1" dirty="0" smtClean="0"/>
              <a:t>Inclusion </a:t>
            </a:r>
            <a:r>
              <a:rPr lang="en-US" sz="2800" b="1" dirty="0"/>
              <a:t>criteria</a:t>
            </a:r>
            <a:r>
              <a:rPr lang="en-US" sz="2400" b="1" dirty="0"/>
              <a:t>: </a:t>
            </a:r>
          </a:p>
          <a:p>
            <a:pPr marL="342900" lvl="0" indent="-342900">
              <a:buFont typeface="Arial" panose="020B0604020202020204" pitchFamily="34" charset="0"/>
              <a:buChar char="•"/>
            </a:pPr>
            <a:r>
              <a:rPr lang="en-US" sz="2400" dirty="0"/>
              <a:t>Parents of CP children.</a:t>
            </a:r>
          </a:p>
          <a:p>
            <a:pPr marL="342900" lvl="0" indent="-342900">
              <a:buFont typeface="Arial" panose="020B0604020202020204" pitchFamily="34" charset="0"/>
              <a:buChar char="•"/>
            </a:pPr>
            <a:r>
              <a:rPr lang="en-US" sz="2400" dirty="0"/>
              <a:t>Who are willing to participate</a:t>
            </a:r>
            <a:r>
              <a:rPr lang="en-US" sz="2400" dirty="0" smtClean="0"/>
              <a:t>?</a:t>
            </a:r>
            <a:endParaRPr lang="en-US" sz="2400" dirty="0"/>
          </a:p>
        </p:txBody>
      </p:sp>
      <p:sp>
        <p:nvSpPr>
          <p:cNvPr id="3" name="TextBox 2"/>
          <p:cNvSpPr txBox="1"/>
          <p:nvPr/>
        </p:nvSpPr>
        <p:spPr>
          <a:xfrm>
            <a:off x="2920622" y="124965"/>
            <a:ext cx="4612942" cy="584775"/>
          </a:xfrm>
          <a:prstGeom prst="rect">
            <a:avLst/>
          </a:prstGeom>
          <a:noFill/>
        </p:spPr>
        <p:txBody>
          <a:bodyPr wrap="square" rtlCol="0">
            <a:spAutoFit/>
          </a:bodyPr>
          <a:lstStyle/>
          <a:p>
            <a:r>
              <a:rPr lang="en-US" sz="3200" dirty="0" smtClean="0"/>
              <a:t>Methodology: </a:t>
            </a:r>
            <a:r>
              <a:rPr lang="en-US" sz="2400" dirty="0" smtClean="0"/>
              <a:t>continue</a:t>
            </a:r>
            <a:endParaRPr lang="en-US" sz="2400" dirty="0"/>
          </a:p>
        </p:txBody>
      </p:sp>
      <p:sp>
        <p:nvSpPr>
          <p:cNvPr id="4" name="TextBox 3"/>
          <p:cNvSpPr txBox="1"/>
          <p:nvPr/>
        </p:nvSpPr>
        <p:spPr>
          <a:xfrm>
            <a:off x="6346209" y="1104235"/>
            <a:ext cx="5172501" cy="1846659"/>
          </a:xfrm>
          <a:prstGeom prst="rect">
            <a:avLst/>
          </a:prstGeom>
          <a:noFill/>
        </p:spPr>
        <p:txBody>
          <a:bodyPr wrap="square" rtlCol="0">
            <a:spAutoFit/>
          </a:bodyPr>
          <a:lstStyle/>
          <a:p>
            <a:r>
              <a:rPr lang="en-US" sz="2400" b="1" dirty="0"/>
              <a:t>Exclusion criteria: </a:t>
            </a:r>
          </a:p>
          <a:p>
            <a:r>
              <a:rPr lang="en-US" sz="2400" dirty="0"/>
              <a:t> </a:t>
            </a:r>
            <a:endParaRPr lang="en-US" sz="2400" dirty="0" smtClean="0"/>
          </a:p>
          <a:p>
            <a:pPr marL="342900" lvl="0" indent="-342900">
              <a:buFont typeface="Arial" panose="020B0604020202020204" pitchFamily="34" charset="0"/>
              <a:buChar char="•"/>
            </a:pPr>
            <a:r>
              <a:rPr lang="en-US" sz="2400" dirty="0" smtClean="0"/>
              <a:t>Parents of CP who are not interested </a:t>
            </a:r>
          </a:p>
          <a:p>
            <a:pPr marL="342900" lvl="0" indent="-342900">
              <a:buFont typeface="Arial" panose="020B0604020202020204" pitchFamily="34" charset="0"/>
              <a:buChar char="•"/>
            </a:pPr>
            <a:r>
              <a:rPr lang="en-US" sz="2400" dirty="0" smtClean="0"/>
              <a:t>Parents </a:t>
            </a:r>
            <a:r>
              <a:rPr lang="en-US" sz="2400" dirty="0"/>
              <a:t>of others disability.</a:t>
            </a:r>
          </a:p>
          <a:p>
            <a:endParaRPr lang="en-US" dirty="0"/>
          </a:p>
        </p:txBody>
      </p:sp>
      <p:sp>
        <p:nvSpPr>
          <p:cNvPr id="6" name="TextBox 5"/>
          <p:cNvSpPr txBox="1"/>
          <p:nvPr/>
        </p:nvSpPr>
        <p:spPr>
          <a:xfrm>
            <a:off x="95534" y="2871985"/>
            <a:ext cx="12192000" cy="3323987"/>
          </a:xfrm>
          <a:prstGeom prst="rect">
            <a:avLst/>
          </a:prstGeom>
          <a:noFill/>
        </p:spPr>
        <p:txBody>
          <a:bodyPr wrap="square" rtlCol="0">
            <a:spAutoFit/>
          </a:bodyPr>
          <a:lstStyle/>
          <a:p>
            <a:pPr marL="109728" indent="0">
              <a:buNone/>
            </a:pPr>
            <a:r>
              <a:rPr lang="en-US" sz="2400" b="1" dirty="0" smtClean="0">
                <a:latin typeface="Times New Roman" panose="02020603050405020304" pitchFamily="18" charset="0"/>
                <a:cs typeface="Times New Roman" pitchFamily="18" charset="0"/>
              </a:rPr>
              <a:t>Data Collection:</a:t>
            </a:r>
          </a:p>
          <a:p>
            <a:pPr marL="109728" indent="0">
              <a:buNone/>
            </a:pPr>
            <a:r>
              <a:rPr lang="en-US" sz="2400" dirty="0">
                <a:latin typeface="Times New Roman" pitchFamily="18" charset="0"/>
                <a:cs typeface="Times New Roman" pitchFamily="18" charset="0"/>
              </a:rPr>
              <a:t>	</a:t>
            </a:r>
          </a:p>
          <a:p>
            <a:pPr marL="452628" indent="-342900">
              <a:buFont typeface="Wingdings" panose="05000000000000000000" pitchFamily="2" charset="2"/>
              <a:buChar char="q"/>
            </a:pPr>
            <a:r>
              <a:rPr lang="en-US" sz="2400" dirty="0" smtClean="0"/>
              <a:t>Face </a:t>
            </a:r>
            <a:r>
              <a:rPr lang="en-US" sz="2400" dirty="0"/>
              <a:t>to Face </a:t>
            </a:r>
            <a:r>
              <a:rPr lang="en-US" sz="2400" dirty="0" smtClean="0">
                <a:latin typeface="Times New Roman" pitchFamily="18" charset="0"/>
                <a:cs typeface="Times New Roman" pitchFamily="18" charset="0"/>
              </a:rPr>
              <a:t>Interview </a:t>
            </a:r>
            <a:r>
              <a:rPr lang="en-US" sz="2400" dirty="0">
                <a:latin typeface="Times New Roman" pitchFamily="18" charset="0"/>
                <a:cs typeface="Times New Roman" pitchFamily="18" charset="0"/>
              </a:rPr>
              <a:t>technique was applied to collect data form the parents or respondent. </a:t>
            </a:r>
            <a:endParaRPr lang="en-US" sz="2400" dirty="0" smtClean="0">
              <a:latin typeface="Times New Roman" pitchFamily="18" charset="0"/>
              <a:cs typeface="Times New Roman" pitchFamily="18" charset="0"/>
            </a:endParaRPr>
          </a:p>
          <a:p>
            <a:pPr marL="452628" indent="-342900">
              <a:buFont typeface="Wingdings" panose="05000000000000000000" pitchFamily="2" charset="2"/>
              <a:buChar char="q"/>
            </a:pPr>
            <a:r>
              <a:rPr lang="en-US" sz="2400" dirty="0" smtClean="0"/>
              <a:t>Data was documented on a written </a:t>
            </a:r>
            <a:r>
              <a:rPr lang="en-US" sz="2400" dirty="0"/>
              <a:t>designed semi structured questionnaire</a:t>
            </a:r>
            <a:endParaRPr lang="en-US" sz="2400" dirty="0">
              <a:latin typeface="Times New Roman" pitchFamily="18" charset="0"/>
              <a:cs typeface="Times New Roman" pitchFamily="18" charset="0"/>
            </a:endParaRPr>
          </a:p>
          <a:p>
            <a:pPr marL="109728"/>
            <a:endParaRPr lang="en-US" sz="2400" dirty="0">
              <a:latin typeface="Times New Roman" pitchFamily="18" charset="0"/>
              <a:cs typeface="Times New Roman" pitchFamily="18" charset="0"/>
            </a:endParaRPr>
          </a:p>
          <a:p>
            <a:pPr marL="109728" indent="0">
              <a:buNone/>
            </a:pPr>
            <a:r>
              <a:rPr lang="en-US" sz="2400" dirty="0" smtClean="0"/>
              <a:t> </a:t>
            </a:r>
            <a:r>
              <a:rPr lang="en-US" sz="2400" b="1" dirty="0" smtClean="0">
                <a:latin typeface="Times New Roman" pitchFamily="18" charset="0"/>
                <a:cs typeface="Times New Roman" pitchFamily="18" charset="0"/>
              </a:rPr>
              <a:t>Data Analysis:</a:t>
            </a:r>
            <a:r>
              <a:rPr lang="en-US" sz="2400" dirty="0">
                <a:latin typeface="Times New Roman" pitchFamily="18" charset="0"/>
                <a:cs typeface="Times New Roman" pitchFamily="18" charset="0"/>
              </a:rPr>
              <a:t>	</a:t>
            </a:r>
          </a:p>
          <a:p>
            <a:pPr marL="109728" indent="0">
              <a:buNone/>
            </a:pPr>
            <a:r>
              <a:rPr lang="en-US" sz="2400" dirty="0" smtClean="0">
                <a:latin typeface="Times New Roman" pitchFamily="18" charset="0"/>
                <a:cs typeface="Times New Roman" pitchFamily="18" charset="0"/>
              </a:rPr>
              <a:t>collected data were administered and </a:t>
            </a:r>
            <a:r>
              <a:rPr lang="en-US" sz="2400" dirty="0">
                <a:latin typeface="Times New Roman" pitchFamily="18" charset="0"/>
                <a:cs typeface="Times New Roman" pitchFamily="18" charset="0"/>
              </a:rPr>
              <a:t>analyzed using </a:t>
            </a:r>
            <a:r>
              <a:rPr lang="en-US" sz="2400" dirty="0" smtClean="0">
                <a:latin typeface="Times New Roman" pitchFamily="18" charset="0"/>
                <a:cs typeface="Times New Roman" pitchFamily="18" charset="0"/>
              </a:rPr>
              <a:t>SPSS statistical software version 20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results presented </a:t>
            </a:r>
            <a:r>
              <a:rPr lang="en-US" sz="2400" dirty="0">
                <a:latin typeface="Times New Roman" pitchFamily="18" charset="0"/>
                <a:cs typeface="Times New Roman" pitchFamily="18" charset="0"/>
              </a:rPr>
              <a:t>in form of tables, pie charts and Bar graphs</a:t>
            </a:r>
            <a:r>
              <a:rPr lang="en-US" sz="2400" dirty="0" smtClean="0">
                <a:latin typeface="Times New Roman" pitchFamily="18" charset="0"/>
                <a:cs typeface="Times New Roman" pitchFamily="18" charset="0"/>
              </a:rPr>
              <a:t>..</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2163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308" y="232012"/>
            <a:ext cx="11682484" cy="5509200"/>
          </a:xfrm>
          <a:prstGeom prst="rect">
            <a:avLst/>
          </a:prstGeom>
          <a:noFill/>
        </p:spPr>
        <p:txBody>
          <a:bodyPr wrap="square" rtlCol="0">
            <a:spAutoFit/>
          </a:bodyPr>
          <a:lstStyle/>
          <a:p>
            <a:pPr marL="109728" indent="0" algn="ctr">
              <a:buNone/>
            </a:pPr>
            <a:r>
              <a:rPr lang="en-US" sz="2800" b="1" dirty="0">
                <a:solidFill>
                  <a:srgbClr val="00B050"/>
                </a:solidFill>
                <a:latin typeface="Times New Roman" pitchFamily="18" charset="0"/>
                <a:cs typeface="Times New Roman" pitchFamily="18" charset="0"/>
              </a:rPr>
              <a:t> </a:t>
            </a:r>
            <a:r>
              <a:rPr lang="en-US" sz="2800" b="1" dirty="0">
                <a:latin typeface="Times New Roman" pitchFamily="18" charset="0"/>
                <a:cs typeface="Times New Roman" pitchFamily="18" charset="0"/>
              </a:rPr>
              <a:t>Ethical Considerations</a:t>
            </a:r>
            <a:r>
              <a:rPr lang="en-US" sz="2800" b="1" dirty="0" smtClean="0">
                <a:latin typeface="Times New Roman" pitchFamily="18" charset="0"/>
                <a:cs typeface="Times New Roman" pitchFamily="18" charset="0"/>
              </a:rPr>
              <a:t>:-</a:t>
            </a:r>
          </a:p>
          <a:p>
            <a:pPr marL="109728" indent="0" algn="ctr">
              <a:buNone/>
            </a:pPr>
            <a:endParaRPr lang="en-US" sz="2800" b="1" dirty="0">
              <a:solidFill>
                <a:srgbClr val="00B050"/>
              </a:solidFill>
              <a:latin typeface="Times New Roman" pitchFamily="18" charset="0"/>
              <a:cs typeface="Times New Roman" pitchFamily="18" charset="0"/>
            </a:endParaRPr>
          </a:p>
          <a:p>
            <a:pPr marL="109728" indent="0">
              <a:buNone/>
            </a:pP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Informed consent was taken before the data collection from the respondents.</a:t>
            </a:r>
          </a:p>
          <a:p>
            <a:pPr marL="109728" indent="0">
              <a:buNone/>
            </a:pPr>
            <a:r>
              <a:rPr lang="en-US" sz="2400" dirty="0">
                <a:latin typeface="Times New Roman" pitchFamily="18" charset="0"/>
                <a:cs typeface="Times New Roman" pitchFamily="18" charset="0"/>
              </a:rPr>
              <a:t>	Confidentiality and privacy was maintained throughout the study.</a:t>
            </a:r>
          </a:p>
          <a:p>
            <a:pPr marL="109728" indent="0">
              <a:buNone/>
            </a:pPr>
            <a:r>
              <a:rPr lang="en-US" sz="2400" dirty="0">
                <a:latin typeface="Times New Roman" pitchFamily="18" charset="0"/>
                <a:cs typeface="Times New Roman" pitchFamily="18" charset="0"/>
              </a:rPr>
              <a:t>	Any participant was at liberty to refuse to participate in the study or withdraw from it</a:t>
            </a:r>
            <a:r>
              <a:rPr lang="en-US" sz="2400" dirty="0" smtClean="0">
                <a:latin typeface="Times New Roman" pitchFamily="18" charset="0"/>
                <a:cs typeface="Times New Roman" pitchFamily="18" charset="0"/>
              </a:rPr>
              <a:t>.</a:t>
            </a:r>
          </a:p>
          <a:p>
            <a:pPr marL="109728" indent="0" algn="ctr">
              <a:buNone/>
            </a:pPr>
            <a:endParaRPr lang="en-US" sz="2400" b="1" dirty="0" smtClean="0">
              <a:solidFill>
                <a:srgbClr val="FF0000"/>
              </a:solidFill>
              <a:latin typeface="Times New Roman" pitchFamily="18" charset="0"/>
              <a:cs typeface="Times New Roman" pitchFamily="18" charset="0"/>
            </a:endParaRPr>
          </a:p>
          <a:p>
            <a:pPr marL="109728" indent="0" algn="ctr">
              <a:buNone/>
            </a:pPr>
            <a:endParaRPr lang="en-US" sz="2400" b="1" dirty="0" smtClean="0">
              <a:latin typeface="Times New Roman" pitchFamily="18" charset="0"/>
              <a:cs typeface="Times New Roman" pitchFamily="18" charset="0"/>
            </a:endParaRPr>
          </a:p>
          <a:p>
            <a:pPr marL="109728" indent="0" algn="ctr">
              <a:buNone/>
            </a:pPr>
            <a:r>
              <a:rPr lang="en-US" sz="2400" b="1" dirty="0" smtClean="0">
                <a:latin typeface="Times New Roman" pitchFamily="18" charset="0"/>
                <a:cs typeface="Times New Roman" pitchFamily="18" charset="0"/>
              </a:rPr>
              <a:t>Limitations </a:t>
            </a:r>
            <a:r>
              <a:rPr lang="en-US" sz="2400" b="1" dirty="0">
                <a:latin typeface="Times New Roman" pitchFamily="18" charset="0"/>
                <a:cs typeface="Times New Roman" pitchFamily="18" charset="0"/>
              </a:rPr>
              <a:t>of the study</a:t>
            </a:r>
            <a:r>
              <a:rPr lang="en-US" sz="2400" b="1" dirty="0" smtClean="0">
                <a:latin typeface="Times New Roman" pitchFamily="18" charset="0"/>
                <a:cs typeface="Times New Roman" pitchFamily="18" charset="0"/>
              </a:rPr>
              <a:t>:-</a:t>
            </a:r>
          </a:p>
          <a:p>
            <a:pPr marL="109728" indent="0" algn="ctr">
              <a:buNone/>
            </a:pPr>
            <a:endParaRPr lang="en-US" sz="2400" b="1" dirty="0">
              <a:latin typeface="Times New Roman" pitchFamily="18" charset="0"/>
              <a:cs typeface="Times New Roman" pitchFamily="18" charset="0"/>
            </a:endParaRPr>
          </a:p>
          <a:p>
            <a:pPr marL="342900" lvl="0" indent="-342900">
              <a:buFont typeface="Wingdings" panose="05000000000000000000" pitchFamily="2" charset="2"/>
              <a:buChar char="v"/>
            </a:pPr>
            <a:r>
              <a:rPr lang="en-US" sz="2400" dirty="0" smtClean="0">
                <a:latin typeface="Times New Roman" pitchFamily="18" charset="0"/>
                <a:cs typeface="Times New Roman" pitchFamily="18" charset="0"/>
              </a:rPr>
              <a:t>Due </a:t>
            </a:r>
            <a:r>
              <a:rPr lang="en-US" sz="2400" dirty="0">
                <a:latin typeface="Times New Roman" pitchFamily="18" charset="0"/>
                <a:cs typeface="Times New Roman" pitchFamily="18" charset="0"/>
              </a:rPr>
              <a:t>to corona </a:t>
            </a:r>
            <a:r>
              <a:rPr lang="en-US" sz="2400" dirty="0" smtClean="0">
                <a:latin typeface="Times New Roman" pitchFamily="18" charset="0"/>
                <a:cs typeface="Times New Roman" pitchFamily="18" charset="0"/>
              </a:rPr>
              <a:t>situation we have collected data  </a:t>
            </a:r>
            <a:r>
              <a:rPr lang="en-US" sz="2400" dirty="0">
                <a:latin typeface="Times New Roman" pitchFamily="18" charset="0"/>
                <a:cs typeface="Times New Roman" pitchFamily="18" charset="0"/>
              </a:rPr>
              <a:t>from one organization instead of three .</a:t>
            </a:r>
          </a:p>
          <a:p>
            <a:pPr marL="457200" lvl="0" indent="-457200">
              <a:buFont typeface="Wingdings" panose="05000000000000000000"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sample size needed to reduce due to </a:t>
            </a:r>
            <a:r>
              <a:rPr lang="en-US" sz="2400" dirty="0" smtClean="0">
                <a:latin typeface="Times New Roman" pitchFamily="18" charset="0"/>
                <a:cs typeface="Times New Roman" pitchFamily="18" charset="0"/>
              </a:rPr>
              <a:t>COVID-19. .</a:t>
            </a:r>
            <a:endParaRPr lang="en-US" sz="2400" dirty="0">
              <a:latin typeface="Times New Roman" pitchFamily="18" charset="0"/>
              <a:cs typeface="Times New Roman" pitchFamily="18" charset="0"/>
            </a:endParaRPr>
          </a:p>
          <a:p>
            <a:pPr marL="457200" lvl="0" indent="-457200">
              <a:buFont typeface="Wingdings" panose="05000000000000000000" pitchFamily="2" charset="2"/>
              <a:buChar char="v"/>
            </a:pPr>
            <a:r>
              <a:rPr lang="en-US" sz="2400" dirty="0">
                <a:latin typeface="Times New Roman" pitchFamily="18" charset="0"/>
                <a:cs typeface="Times New Roman" pitchFamily="18" charset="0"/>
              </a:rPr>
              <a:t>Most of the population were almost  from a certain socioeconomic condition, so we did not know the cost and effect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with other socioeconomic condition.</a:t>
            </a:r>
          </a:p>
          <a:p>
            <a:pPr marL="457200" indent="-457200">
              <a:buFont typeface="Wingdings" panose="05000000000000000000" pitchFamily="2" charset="2"/>
              <a:buChar char="v"/>
            </a:pPr>
            <a:endParaRPr lang="en-US" sz="2800" dirty="0"/>
          </a:p>
        </p:txBody>
      </p:sp>
    </p:spTree>
    <p:extLst>
      <p:ext uri="{BB962C8B-B14F-4D97-AF65-F5344CB8AC3E}">
        <p14:creationId xmlns:p14="http://schemas.microsoft.com/office/powerpoint/2010/main" val="308234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6125" y="172121"/>
            <a:ext cx="4899546" cy="584775"/>
          </a:xfrm>
          <a:prstGeom prst="rect">
            <a:avLst/>
          </a:prstGeom>
          <a:noFill/>
        </p:spPr>
        <p:txBody>
          <a:bodyPr wrap="square" rtlCol="0">
            <a:spAutoFit/>
          </a:bodyPr>
          <a:lstStyle/>
          <a:p>
            <a:pPr algn="ctr"/>
            <a:r>
              <a:rPr lang="en-US" sz="3200" b="1" dirty="0" smtClean="0"/>
              <a:t>Result</a:t>
            </a:r>
            <a:endParaRPr lang="en-US" sz="3200" b="1" dirty="0"/>
          </a:p>
        </p:txBody>
      </p:sp>
      <p:sp>
        <p:nvSpPr>
          <p:cNvPr id="5" name="TextBox 4"/>
          <p:cNvSpPr txBox="1"/>
          <p:nvPr/>
        </p:nvSpPr>
        <p:spPr>
          <a:xfrm>
            <a:off x="218364" y="847445"/>
            <a:ext cx="11505061" cy="523220"/>
          </a:xfrm>
          <a:prstGeom prst="rect">
            <a:avLst/>
          </a:prstGeom>
          <a:noFill/>
        </p:spPr>
        <p:txBody>
          <a:bodyPr wrap="square" rtlCol="0">
            <a:spAutoFit/>
          </a:bodyPr>
          <a:lstStyle/>
          <a:p>
            <a:r>
              <a:rPr lang="en-US" sz="2800" b="1" dirty="0"/>
              <a:t>Figure 1: Distribution of children with</a:t>
            </a:r>
            <a:r>
              <a:rPr lang="en-US" sz="2800" dirty="0"/>
              <a:t> </a:t>
            </a:r>
            <a:r>
              <a:rPr lang="en-US" sz="2800" b="1" dirty="0"/>
              <a:t>cerebral palsy based on age (n=41</a:t>
            </a:r>
            <a:r>
              <a:rPr lang="en-US" sz="2800" b="1" dirty="0" smtClean="0"/>
              <a:t>)</a:t>
            </a:r>
            <a:endParaRPr lang="en-US" sz="28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0" y="1461215"/>
            <a:ext cx="7438030" cy="5396786"/>
          </a:xfrm>
          <a:prstGeom prst="rect">
            <a:avLst/>
          </a:prstGeom>
          <a:noFill/>
          <a:ln>
            <a:noFill/>
          </a:ln>
        </p:spPr>
      </p:pic>
      <p:sp>
        <p:nvSpPr>
          <p:cNvPr id="8" name="TextBox 7"/>
          <p:cNvSpPr txBox="1"/>
          <p:nvPr/>
        </p:nvSpPr>
        <p:spPr>
          <a:xfrm>
            <a:off x="7838364" y="2392992"/>
            <a:ext cx="3885061" cy="3785652"/>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Pie chart represents the percentage of age of 41 children with cerebral palsy. Among 41 children, a large number 24.39% were 2 years old, 21.95% were 3 years old, and 17.07% at 4 years, 12.20 were 5 years old. And the rest were among 6-10 years old.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9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2920</Words>
  <Application>Microsoft Office PowerPoint</Application>
  <PresentationFormat>Widescreen</PresentationFormat>
  <Paragraphs>503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Courier New</vt:lpstr>
      <vt:lpstr>Symbol</vt:lpstr>
      <vt:lpstr>Times New Roman</vt:lpstr>
      <vt:lpstr>Vrinda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87</cp:revision>
  <dcterms:created xsi:type="dcterms:W3CDTF">2021-02-09T05:19:23Z</dcterms:created>
  <dcterms:modified xsi:type="dcterms:W3CDTF">2021-02-10T11:12:44Z</dcterms:modified>
</cp:coreProperties>
</file>