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4" r:id="rId3"/>
    <p:sldId id="321" r:id="rId4"/>
    <p:sldId id="322" r:id="rId5"/>
    <p:sldId id="323" r:id="rId6"/>
    <p:sldId id="317" r:id="rId7"/>
    <p:sldId id="324" r:id="rId8"/>
    <p:sldId id="314" r:id="rId9"/>
    <p:sldId id="315" r:id="rId10"/>
    <p:sldId id="316" r:id="rId11"/>
    <p:sldId id="308" r:id="rId12"/>
    <p:sldId id="299" r:id="rId13"/>
    <p:sldId id="320" r:id="rId14"/>
    <p:sldId id="309" r:id="rId15"/>
    <p:sldId id="302" r:id="rId16"/>
    <p:sldId id="305" r:id="rId17"/>
    <p:sldId id="306" r:id="rId18"/>
    <p:sldId id="307" r:id="rId19"/>
    <p:sldId id="298" r:id="rId20"/>
    <p:sldId id="318" r:id="rId21"/>
    <p:sldId id="273" r:id="rId22"/>
    <p:sldId id="319" r:id="rId23"/>
    <p:sldId id="26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009900"/>
    <a:srgbClr val="FF6600"/>
    <a:srgbClr val="006600"/>
    <a:srgbClr val="FF9900"/>
    <a:srgbClr val="9900CC"/>
    <a:srgbClr val="009999"/>
    <a:srgbClr val="0033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1499" autoAdjust="0"/>
  </p:normalViewPr>
  <p:slideViewPr>
    <p:cSldViewPr>
      <p:cViewPr>
        <p:scale>
          <a:sx n="75" d="100"/>
          <a:sy n="75" d="100"/>
        </p:scale>
        <p:origin x="-11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3767ED-9D11-4DCF-9755-066F6E7CA31E}" type="datetimeFigureOut">
              <a:rPr lang="en-US" smtClean="0"/>
              <a:pPr/>
              <a:t>7/12/2021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44CF3E-C7B5-4B1B-8461-8CE57A09985F}" type="slidenum">
              <a:rPr lang="en-US" smtClean="0"/>
              <a:pPr/>
              <a:t>‹#›</a:t>
            </a:fld>
            <a:endParaRPr lang="en-US"/>
          </a:p>
        </p:txBody>
      </p:sp>
    </p:spTree>
    <p:extLst>
      <p:ext uri="{BB962C8B-B14F-4D97-AF65-F5344CB8AC3E}">
        <p14:creationId xmlns:p14="http://schemas.microsoft.com/office/powerpoint/2010/main" xmlns="" val="173204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0134" y="1244640"/>
            <a:ext cx="7663543" cy="279360"/>
          </a:xfrm>
        </p:spPr>
        <p:txBody>
          <a:bodyPr>
            <a:normAutofit fontScale="90000"/>
          </a:bodyPr>
          <a:lstStyle/>
          <a:p>
            <a:r>
              <a:rPr lang="en-US" altLang="en-US" sz="2200" b="1" dirty="0" smtClean="0">
                <a:latin typeface="Tw Cen MT" pitchFamily="34" charset="0"/>
              </a:rPr>
              <a:t>to</a:t>
            </a:r>
            <a:endParaRPr lang="en-US" dirty="0">
              <a:latin typeface="Tw Cen MT" pitchFamily="34" charset="0"/>
            </a:endParaRPr>
          </a:p>
        </p:txBody>
      </p:sp>
      <p:sp>
        <p:nvSpPr>
          <p:cNvPr id="3" name="Subtitle 2"/>
          <p:cNvSpPr>
            <a:spLocks noGrp="1"/>
          </p:cNvSpPr>
          <p:nvPr>
            <p:ph type="subTitle" idx="1"/>
          </p:nvPr>
        </p:nvSpPr>
        <p:spPr>
          <a:xfrm>
            <a:off x="193221" y="3069769"/>
            <a:ext cx="8610600" cy="1981200"/>
          </a:xfrm>
        </p:spPr>
        <p:txBody>
          <a:bodyPr>
            <a:normAutofit/>
          </a:bodyPr>
          <a:lstStyle/>
          <a:p>
            <a:r>
              <a:rPr lang="en-US" altLang="en-US" b="1" dirty="0" smtClean="0">
                <a:solidFill>
                  <a:srgbClr val="7030A0"/>
                </a:solidFill>
                <a:latin typeface="+mj-lt"/>
              </a:rPr>
              <a:t>Semester: Fall, 2019</a:t>
            </a:r>
          </a:p>
          <a:p>
            <a:r>
              <a:rPr lang="en-US" altLang="en-US" b="1" dirty="0" smtClean="0">
                <a:solidFill>
                  <a:srgbClr val="00B0F0"/>
                </a:solidFill>
                <a:latin typeface="+mj-lt"/>
              </a:rPr>
              <a:t>Course title: Dissertation</a:t>
            </a:r>
          </a:p>
          <a:p>
            <a:r>
              <a:rPr lang="en-US" altLang="en-US" b="1" dirty="0" smtClean="0">
                <a:solidFill>
                  <a:srgbClr val="002060"/>
                </a:solidFill>
                <a:latin typeface="+mj-lt"/>
              </a:rPr>
              <a:t>Dept. of Public Health, NEUB</a:t>
            </a:r>
          </a:p>
          <a:p>
            <a:endParaRPr lang="en-US" dirty="0">
              <a:latin typeface="+mj-lt"/>
            </a:endParaRPr>
          </a:p>
        </p:txBody>
      </p:sp>
      <p:sp>
        <p:nvSpPr>
          <p:cNvPr id="6" name="Title 1"/>
          <p:cNvSpPr txBox="1">
            <a:spLocks/>
          </p:cNvSpPr>
          <p:nvPr/>
        </p:nvSpPr>
        <p:spPr>
          <a:xfrm>
            <a:off x="612321" y="726762"/>
            <a:ext cx="7772400" cy="4953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800" b="1" dirty="0" smtClean="0">
                <a:solidFill>
                  <a:srgbClr val="00B050"/>
                </a:solidFill>
                <a:latin typeface="Tw Cen MT" pitchFamily="34" charset="0"/>
              </a:rPr>
              <a:t>Welcome</a:t>
            </a:r>
            <a:r>
              <a:rPr lang="en-US" altLang="en-US" sz="4800" b="1" dirty="0" smtClean="0">
                <a:solidFill>
                  <a:srgbClr val="006600"/>
                </a:solidFill>
                <a:latin typeface="Tw Cen MT" pitchFamily="34" charset="0"/>
              </a:rPr>
              <a:t> </a:t>
            </a:r>
            <a:endParaRPr lang="en-US" sz="4800" dirty="0">
              <a:solidFill>
                <a:srgbClr val="006600"/>
              </a:solidFill>
              <a:latin typeface="Tw Cen MT" pitchFamily="34" charset="0"/>
            </a:endParaRPr>
          </a:p>
        </p:txBody>
      </p:sp>
      <p:pic>
        <p:nvPicPr>
          <p:cNvPr id="7" name="Picture 6"/>
          <p:cNvPicPr/>
          <p:nvPr/>
        </p:nvPicPr>
        <p:blipFill>
          <a:blip r:embed="rId2" cstate="print">
            <a:extLst>
              <a:ext uri="{28A0092B-C50C-407E-A947-70E740481C1C}">
                <a14:useLocalDpi xmlns:a14="http://schemas.microsoft.com/office/drawing/2010/main" xmlns="" val="0"/>
              </a:ext>
            </a:extLst>
          </a:blip>
          <a:srcRect/>
          <a:stretch>
            <a:fillRect/>
          </a:stretch>
        </p:blipFill>
        <p:spPr>
          <a:xfrm>
            <a:off x="4272643" y="206830"/>
            <a:ext cx="451757" cy="477598"/>
          </a:xfrm>
          <a:prstGeom prst="rect">
            <a:avLst/>
          </a:prstGeom>
          <a:ln>
            <a:noFill/>
          </a:ln>
        </p:spPr>
      </p:pic>
      <p:sp>
        <p:nvSpPr>
          <p:cNvPr id="8" name="Subtitle 2"/>
          <p:cNvSpPr txBox="1">
            <a:spLocks/>
          </p:cNvSpPr>
          <p:nvPr/>
        </p:nvSpPr>
        <p:spPr>
          <a:xfrm>
            <a:off x="304800" y="1524000"/>
            <a:ext cx="8534400" cy="15457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en-US" sz="4000" b="1" dirty="0" err="1" smtClean="0">
                <a:solidFill>
                  <a:srgbClr val="002060"/>
                </a:solidFill>
                <a:latin typeface="+mj-lt"/>
              </a:rPr>
              <a:t>Fateha</a:t>
            </a:r>
            <a:r>
              <a:rPr lang="en-US" altLang="en-US" sz="4000" b="1" dirty="0" smtClean="0">
                <a:solidFill>
                  <a:srgbClr val="002060"/>
                </a:solidFill>
                <a:latin typeface="+mj-lt"/>
              </a:rPr>
              <a:t> </a:t>
            </a:r>
            <a:r>
              <a:rPr lang="en-US" altLang="en-US" sz="4000" b="1" dirty="0" err="1" smtClean="0">
                <a:solidFill>
                  <a:srgbClr val="002060"/>
                </a:solidFill>
                <a:latin typeface="+mj-lt"/>
              </a:rPr>
              <a:t>Jannat</a:t>
            </a:r>
            <a:endParaRPr lang="en-US" altLang="en-US" sz="4000" b="1" dirty="0" smtClean="0">
              <a:solidFill>
                <a:srgbClr val="002060"/>
              </a:solidFill>
              <a:latin typeface="+mj-lt"/>
            </a:endParaRPr>
          </a:p>
          <a:p>
            <a:r>
              <a:rPr lang="en-US" altLang="en-US" b="1" dirty="0" smtClean="0">
                <a:solidFill>
                  <a:schemeClr val="tx1"/>
                </a:solidFill>
                <a:latin typeface="+mj-lt"/>
              </a:rPr>
              <a:t>Registration No: </a:t>
            </a:r>
            <a:r>
              <a:rPr lang="en-US" dirty="0" smtClean="0">
                <a:solidFill>
                  <a:schemeClr val="tx1"/>
                </a:solidFill>
              </a:rPr>
              <a:t>190302030013</a:t>
            </a:r>
            <a:endParaRPr lang="en-US" altLang="en-US" b="1" dirty="0" smtClean="0">
              <a:solidFill>
                <a:schemeClr val="tx1"/>
              </a:solidFill>
              <a:latin typeface="+mj-lt"/>
            </a:endParaRPr>
          </a:p>
        </p:txBody>
      </p:sp>
      <p:sp>
        <p:nvSpPr>
          <p:cNvPr id="9" name="Title 1"/>
          <p:cNvSpPr txBox="1">
            <a:spLocks/>
          </p:cNvSpPr>
          <p:nvPr/>
        </p:nvSpPr>
        <p:spPr>
          <a:xfrm>
            <a:off x="228600" y="5257800"/>
            <a:ext cx="8610600" cy="4953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00CC"/>
                </a:solidFill>
              </a:rPr>
              <a:t>Guide/Supervisor: </a:t>
            </a:r>
            <a:r>
              <a:rPr lang="en-GB" sz="3600" dirty="0" err="1" smtClean="0">
                <a:solidFill>
                  <a:srgbClr val="0000CC"/>
                </a:solidFill>
              </a:rPr>
              <a:t>Dr.</a:t>
            </a:r>
            <a:r>
              <a:rPr lang="en-GB" sz="3600" dirty="0" smtClean="0">
                <a:solidFill>
                  <a:srgbClr val="0000CC"/>
                </a:solidFill>
              </a:rPr>
              <a:t> </a:t>
            </a:r>
            <a:r>
              <a:rPr lang="en-GB" sz="3600" dirty="0" err="1" smtClean="0">
                <a:solidFill>
                  <a:srgbClr val="0000CC"/>
                </a:solidFill>
              </a:rPr>
              <a:t>Tanusree</a:t>
            </a:r>
            <a:r>
              <a:rPr lang="en-GB" sz="3600" dirty="0" smtClean="0">
                <a:solidFill>
                  <a:srgbClr val="0000CC"/>
                </a:solidFill>
              </a:rPr>
              <a:t> </a:t>
            </a:r>
            <a:r>
              <a:rPr lang="en-GB" sz="3600" dirty="0" err="1" smtClean="0">
                <a:solidFill>
                  <a:srgbClr val="0000CC"/>
                </a:solidFill>
              </a:rPr>
              <a:t>Sarkar</a:t>
            </a:r>
            <a:endParaRPr lang="en-US" sz="3600" dirty="0">
              <a:solidFill>
                <a:srgbClr val="0000CC"/>
              </a:solidFill>
            </a:endParaRPr>
          </a:p>
        </p:txBody>
      </p:sp>
    </p:spTree>
    <p:extLst>
      <p:ext uri="{BB962C8B-B14F-4D97-AF65-F5344CB8AC3E}">
        <p14:creationId xmlns:p14="http://schemas.microsoft.com/office/powerpoint/2010/main" xmlns="" val="2090617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smtClean="0">
                <a:solidFill>
                  <a:srgbClr val="0000CC"/>
                </a:solidFill>
              </a:rPr>
              <a:t>Literature review contd.</a:t>
            </a:r>
            <a:endParaRPr lang="en-US" dirty="0"/>
          </a:p>
        </p:txBody>
      </p:sp>
      <p:sp>
        <p:nvSpPr>
          <p:cNvPr id="3" name="Content Placeholder 2"/>
          <p:cNvSpPr>
            <a:spLocks noGrp="1"/>
          </p:cNvSpPr>
          <p:nvPr>
            <p:ph idx="1"/>
          </p:nvPr>
        </p:nvSpPr>
        <p:spPr>
          <a:xfrm>
            <a:off x="457200" y="1265237"/>
            <a:ext cx="8229600" cy="4906963"/>
          </a:xfrm>
        </p:spPr>
        <p:txBody>
          <a:bodyPr>
            <a:normAutofit/>
          </a:bodyPr>
          <a:lstStyle/>
          <a:p>
            <a:pPr algn="just"/>
            <a:r>
              <a:rPr lang="en-US" sz="2200" dirty="0" err="1" smtClean="0"/>
              <a:t>Akter</a:t>
            </a:r>
            <a:r>
              <a:rPr lang="en-US" sz="2200" dirty="0" smtClean="0"/>
              <a:t> 2020 the study conducted through quantitative sample survey, this research conducted on </a:t>
            </a:r>
            <a:r>
              <a:rPr lang="en-US" sz="2200" dirty="0" err="1" smtClean="0"/>
              <a:t>Kamlapur</a:t>
            </a:r>
            <a:r>
              <a:rPr lang="en-US" sz="2200" dirty="0" smtClean="0"/>
              <a:t>, </a:t>
            </a:r>
            <a:r>
              <a:rPr lang="en-US" sz="2200" dirty="0" err="1" smtClean="0"/>
              <a:t>Karwan</a:t>
            </a:r>
            <a:r>
              <a:rPr lang="en-US" sz="2200" dirty="0" smtClean="0"/>
              <a:t> </a:t>
            </a:r>
            <a:r>
              <a:rPr lang="en-US" sz="2200" dirty="0" err="1" smtClean="0"/>
              <a:t>Bazar</a:t>
            </a:r>
            <a:r>
              <a:rPr lang="en-US" sz="2200" dirty="0" smtClean="0"/>
              <a:t> and </a:t>
            </a:r>
            <a:r>
              <a:rPr lang="en-US" sz="2200" dirty="0" err="1" smtClean="0"/>
              <a:t>kamrangirchor</a:t>
            </a:r>
            <a:r>
              <a:rPr lang="en-US" sz="2200" dirty="0" smtClean="0"/>
              <a:t> area in Dhaka city. The study has found that the slum women are using different types of contraceptives like as pill, IUD, injection, condom etc. The studies have found that older women in Bangladesh usually opt for traditional methods, and young women prefer modern contraceptive methods.</a:t>
            </a:r>
          </a:p>
          <a:p>
            <a:pPr algn="just"/>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u="sng" dirty="0" smtClean="0">
                <a:solidFill>
                  <a:srgbClr val="0000CC"/>
                </a:solidFill>
              </a:rPr>
              <a:t>Objectives</a:t>
            </a:r>
            <a:r>
              <a:rPr lang="en-US" b="1" u="sng" cap="all" dirty="0">
                <a:solidFill>
                  <a:srgbClr val="0000CC"/>
                </a:solidFill>
              </a:rPr>
              <a:t>:</a:t>
            </a:r>
            <a:r>
              <a:rPr lang="en-US" dirty="0"/>
              <a:t/>
            </a:r>
            <a:br>
              <a:rPr lang="en-US" dirty="0"/>
            </a:br>
            <a:endParaRPr lang="en-US" dirty="0"/>
          </a:p>
        </p:txBody>
      </p:sp>
      <p:sp>
        <p:nvSpPr>
          <p:cNvPr id="3" name="Content Placeholder 2"/>
          <p:cNvSpPr>
            <a:spLocks noGrp="1"/>
          </p:cNvSpPr>
          <p:nvPr>
            <p:ph idx="1"/>
          </p:nvPr>
        </p:nvSpPr>
        <p:spPr>
          <a:xfrm>
            <a:off x="228600" y="914400"/>
            <a:ext cx="8686800" cy="5486400"/>
          </a:xfrm>
        </p:spPr>
        <p:txBody>
          <a:bodyPr>
            <a:normAutofit/>
          </a:bodyPr>
          <a:lstStyle/>
          <a:p>
            <a:pPr marL="0" lvl="0" indent="0">
              <a:buNone/>
            </a:pPr>
            <a:r>
              <a:rPr lang="en-US" sz="2400" b="1" dirty="0" smtClean="0">
                <a:solidFill>
                  <a:srgbClr val="009900"/>
                </a:solidFill>
              </a:rPr>
              <a:t>General </a:t>
            </a:r>
            <a:r>
              <a:rPr lang="en-US" sz="2400" b="1" dirty="0">
                <a:solidFill>
                  <a:srgbClr val="009900"/>
                </a:solidFill>
              </a:rPr>
              <a:t>objectives:-</a:t>
            </a:r>
            <a:endParaRPr lang="en-US" sz="2400" dirty="0">
              <a:solidFill>
                <a:srgbClr val="009900"/>
              </a:solidFill>
            </a:endParaRPr>
          </a:p>
          <a:p>
            <a:pPr lvl="0" algn="just">
              <a:buFont typeface="Wingdings" pitchFamily="2" charset="2"/>
              <a:buChar char="q"/>
            </a:pPr>
            <a:r>
              <a:rPr lang="en-US" sz="2400" dirty="0" smtClean="0"/>
              <a:t>To identify the Prevalence of Contraceptive use among married women of reproductive age of urban slum in Sylhet City Corporation.</a:t>
            </a:r>
          </a:p>
          <a:p>
            <a:pPr marL="0" lvl="0" indent="0">
              <a:buNone/>
            </a:pPr>
            <a:r>
              <a:rPr lang="en-US" sz="2400" b="1" dirty="0" smtClean="0">
                <a:solidFill>
                  <a:srgbClr val="009900"/>
                </a:solidFill>
              </a:rPr>
              <a:t>Specific </a:t>
            </a:r>
            <a:r>
              <a:rPr lang="en-US" sz="2400" b="1" dirty="0">
                <a:solidFill>
                  <a:srgbClr val="009900"/>
                </a:solidFill>
              </a:rPr>
              <a:t>Objective:-</a:t>
            </a:r>
            <a:endParaRPr lang="en-US" sz="2400" dirty="0">
              <a:solidFill>
                <a:srgbClr val="009900"/>
              </a:solidFill>
            </a:endParaRPr>
          </a:p>
          <a:p>
            <a:pPr lvl="0" algn="just">
              <a:buFont typeface="Wingdings" pitchFamily="2" charset="2"/>
              <a:buChar char="q"/>
            </a:pPr>
            <a:r>
              <a:rPr lang="en-US" sz="2400" dirty="0" smtClean="0"/>
              <a:t>To evaluate the socio-demographic characteristic.</a:t>
            </a:r>
          </a:p>
          <a:p>
            <a:pPr algn="just">
              <a:buFont typeface="Wingdings" pitchFamily="2" charset="2"/>
              <a:buChar char="q"/>
            </a:pPr>
            <a:r>
              <a:rPr lang="en-US" sz="2400" dirty="0" smtClean="0"/>
              <a:t>To assess the Contraceptive Prevalence Rate (CPR) in urban slum.</a:t>
            </a:r>
            <a:endParaRPr lang="en-US" sz="2400" dirty="0"/>
          </a:p>
        </p:txBody>
      </p:sp>
    </p:spTree>
    <p:extLst>
      <p:ext uri="{BB962C8B-B14F-4D97-AF65-F5344CB8AC3E}">
        <p14:creationId xmlns:p14="http://schemas.microsoft.com/office/powerpoint/2010/main" xmlns="" val="180887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sz="4000" b="1" u="sng" dirty="0" smtClean="0">
                <a:solidFill>
                  <a:srgbClr val="0000CC"/>
                </a:solidFill>
              </a:rPr>
              <a:t>Methodology</a:t>
            </a:r>
            <a:endParaRPr lang="en-US" sz="4000" dirty="0">
              <a:solidFill>
                <a:srgbClr val="0000CC"/>
              </a:solidFill>
            </a:endParaRPr>
          </a:p>
        </p:txBody>
      </p:sp>
      <p:sp>
        <p:nvSpPr>
          <p:cNvPr id="3" name="Content Placeholder 2"/>
          <p:cNvSpPr>
            <a:spLocks noGrp="1"/>
          </p:cNvSpPr>
          <p:nvPr>
            <p:ph idx="1"/>
          </p:nvPr>
        </p:nvSpPr>
        <p:spPr>
          <a:xfrm>
            <a:off x="457200" y="685800"/>
            <a:ext cx="8534400" cy="5943600"/>
          </a:xfrm>
        </p:spPr>
        <p:txBody>
          <a:bodyPr>
            <a:noAutofit/>
          </a:bodyPr>
          <a:lstStyle/>
          <a:p>
            <a:pPr marL="0" indent="0">
              <a:buNone/>
            </a:pPr>
            <a:r>
              <a:rPr lang="en-US" sz="2200" b="1" dirty="0" smtClean="0">
                <a:latin typeface="+mj-lt"/>
              </a:rPr>
              <a:t>a. </a:t>
            </a:r>
            <a:r>
              <a:rPr lang="en-US" sz="2200" b="1" u="sng" dirty="0" smtClean="0">
                <a:latin typeface="+mj-lt"/>
              </a:rPr>
              <a:t>Main outcome: </a:t>
            </a:r>
          </a:p>
          <a:p>
            <a:pPr marL="0" indent="0">
              <a:buNone/>
            </a:pPr>
            <a:r>
              <a:rPr lang="en-US" sz="2200" dirty="0" smtClean="0">
                <a:latin typeface="+mj-lt"/>
              </a:rPr>
              <a:t>The study comprised of both independent and dependent variable</a:t>
            </a:r>
          </a:p>
          <a:p>
            <a:pPr marL="0" indent="0">
              <a:buNone/>
            </a:pPr>
            <a:r>
              <a:rPr lang="en-US" sz="2200" b="1" dirty="0" smtClean="0">
                <a:latin typeface="+mj-lt"/>
              </a:rPr>
              <a:t>b. </a:t>
            </a:r>
            <a:r>
              <a:rPr lang="en-US" sz="2200" b="1" u="sng" dirty="0" smtClean="0">
                <a:latin typeface="+mj-lt"/>
              </a:rPr>
              <a:t>Variables: </a:t>
            </a:r>
          </a:p>
          <a:p>
            <a:pPr marL="0" indent="0">
              <a:buNone/>
            </a:pPr>
            <a:r>
              <a:rPr lang="en-US" sz="2200" b="1" dirty="0" smtClean="0">
                <a:latin typeface="+mj-lt"/>
              </a:rPr>
              <a:t>Dependent Variable:</a:t>
            </a:r>
            <a:endParaRPr lang="en-US" sz="2200" dirty="0" smtClean="0">
              <a:latin typeface="+mj-lt"/>
            </a:endParaRPr>
          </a:p>
          <a:p>
            <a:pPr lvl="0"/>
            <a:r>
              <a:rPr lang="en-US" sz="2200" dirty="0" smtClean="0"/>
              <a:t>Contraceptive prevalence</a:t>
            </a:r>
          </a:p>
          <a:p>
            <a:pPr lvl="0">
              <a:buNone/>
            </a:pPr>
            <a:r>
              <a:rPr lang="en-US" sz="2200" b="1" dirty="0" smtClean="0">
                <a:latin typeface="+mj-lt"/>
              </a:rPr>
              <a:t> Independent </a:t>
            </a:r>
            <a:r>
              <a:rPr lang="en-US" sz="2200" b="1" dirty="0">
                <a:latin typeface="+mj-lt"/>
              </a:rPr>
              <a:t>Variables:</a:t>
            </a:r>
            <a:endParaRPr lang="en-US" sz="2200" dirty="0">
              <a:latin typeface="+mj-lt"/>
            </a:endParaRPr>
          </a:p>
          <a:p>
            <a:pPr lvl="0"/>
            <a:r>
              <a:rPr lang="en-US" sz="2200" dirty="0" smtClean="0"/>
              <a:t>Age</a:t>
            </a:r>
          </a:p>
          <a:p>
            <a:pPr lvl="0"/>
            <a:r>
              <a:rPr lang="en-US" sz="2200" dirty="0" smtClean="0"/>
              <a:t>Sex</a:t>
            </a:r>
          </a:p>
          <a:p>
            <a:pPr lvl="0"/>
            <a:r>
              <a:rPr lang="en-US" sz="2200" dirty="0" smtClean="0"/>
              <a:t>Religion</a:t>
            </a:r>
          </a:p>
          <a:p>
            <a:pPr lvl="0"/>
            <a:r>
              <a:rPr lang="en-US" sz="2200" dirty="0" smtClean="0"/>
              <a:t>Education</a:t>
            </a:r>
          </a:p>
          <a:p>
            <a:pPr lvl="0"/>
            <a:r>
              <a:rPr lang="en-US" sz="2200" dirty="0" smtClean="0"/>
              <a:t>Material status</a:t>
            </a:r>
          </a:p>
          <a:p>
            <a:pPr lvl="0"/>
            <a:r>
              <a:rPr lang="en-US" sz="2200" dirty="0" smtClean="0"/>
              <a:t>Occupation</a:t>
            </a:r>
          </a:p>
          <a:p>
            <a:r>
              <a:rPr lang="en-US" sz="2200" dirty="0" smtClean="0"/>
              <a:t>Monthly income</a:t>
            </a:r>
            <a:endParaRPr lang="en-US" sz="2200" dirty="0">
              <a:latin typeface="+mj-lt"/>
            </a:endParaRPr>
          </a:p>
          <a:p>
            <a:pPr marL="0" indent="0">
              <a:buNone/>
            </a:pPr>
            <a:endParaRPr lang="en-US" sz="2000" dirty="0" smtClean="0">
              <a:latin typeface="+mj-lt"/>
            </a:endParaRPr>
          </a:p>
          <a:p>
            <a:pPr marL="0" indent="0">
              <a:buNone/>
            </a:pPr>
            <a:endParaRPr lang="en-US" sz="2000" dirty="0">
              <a:latin typeface="+mj-lt"/>
            </a:endParaRPr>
          </a:p>
        </p:txBody>
      </p:sp>
    </p:spTree>
    <p:extLst>
      <p:ext uri="{BB962C8B-B14F-4D97-AF65-F5344CB8AC3E}">
        <p14:creationId xmlns:p14="http://schemas.microsoft.com/office/powerpoint/2010/main" xmlns="" val="25267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u="sng" dirty="0" smtClean="0">
                <a:solidFill>
                  <a:srgbClr val="0000CC"/>
                </a:solidFill>
              </a:rPr>
              <a:t>Methodology Cont.</a:t>
            </a:r>
            <a:endParaRPr lang="en-US" dirty="0"/>
          </a:p>
        </p:txBody>
      </p:sp>
      <p:sp>
        <p:nvSpPr>
          <p:cNvPr id="3" name="Content Placeholder 2"/>
          <p:cNvSpPr>
            <a:spLocks noGrp="1"/>
          </p:cNvSpPr>
          <p:nvPr>
            <p:ph idx="1"/>
          </p:nvPr>
        </p:nvSpPr>
        <p:spPr/>
        <p:txBody>
          <a:bodyPr/>
          <a:lstStyle/>
          <a:p>
            <a:pPr lvl="0">
              <a:buNone/>
            </a:pPr>
            <a:r>
              <a:rPr lang="en-US" sz="2800" b="1" dirty="0" smtClean="0"/>
              <a:t>c. Study design</a:t>
            </a:r>
            <a:endParaRPr lang="en-US" sz="2800" dirty="0" smtClean="0"/>
          </a:p>
          <a:p>
            <a:r>
              <a:rPr lang="en-US" sz="2800" dirty="0" smtClean="0"/>
              <a:t>Descriptive type of Cross sectional study.</a:t>
            </a:r>
          </a:p>
          <a:p>
            <a:pPr lvl="0">
              <a:buNone/>
            </a:pPr>
            <a:r>
              <a:rPr lang="en-US" sz="2800" b="1" dirty="0" smtClean="0"/>
              <a:t>d. Study place </a:t>
            </a:r>
            <a:endParaRPr lang="en-US" sz="2800" dirty="0" smtClean="0"/>
          </a:p>
          <a:p>
            <a:r>
              <a:rPr lang="en-US" sz="2800" dirty="0" smtClean="0"/>
              <a:t>Sylhet City Corporation Slum area.</a:t>
            </a:r>
          </a:p>
          <a:p>
            <a:pPr lvl="0">
              <a:buNone/>
            </a:pPr>
            <a:r>
              <a:rPr lang="en-US" sz="2800" b="1" dirty="0" smtClean="0"/>
              <a:t>e. Study period</a:t>
            </a:r>
            <a:endParaRPr lang="en-US" sz="2800" dirty="0" smtClean="0"/>
          </a:p>
          <a:p>
            <a:r>
              <a:rPr lang="en-US" sz="2800" dirty="0" smtClean="0"/>
              <a:t>January 2021 to April 2021</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smtClean="0">
                <a:solidFill>
                  <a:srgbClr val="0000CC"/>
                </a:solidFill>
              </a:rPr>
              <a:t>Methodology Cont.</a:t>
            </a:r>
            <a:endParaRPr lang="en-US"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marL="0" indent="0">
              <a:buNone/>
            </a:pPr>
            <a:r>
              <a:rPr lang="en-US" sz="3100" b="1" dirty="0" smtClean="0"/>
              <a:t> f. </a:t>
            </a:r>
            <a:r>
              <a:rPr lang="en-US" sz="3100" b="1" u="sng" dirty="0"/>
              <a:t>Sample size and the statistical basis of it</a:t>
            </a:r>
            <a:r>
              <a:rPr lang="en-US" sz="3100" b="1" u="sng" dirty="0" smtClean="0"/>
              <a:t>:</a:t>
            </a:r>
          </a:p>
          <a:p>
            <a:pPr marL="0" indent="0">
              <a:buNone/>
            </a:pPr>
            <a:r>
              <a:rPr lang="en-GB" sz="3100" dirty="0" smtClean="0"/>
              <a:t>The Sample size was calculated using Cochran’s formula considering 5% level of significance, 5% precision level (permissible error) and prevalence of contraception use by currently married 15–49 years women was 62.4% (</a:t>
            </a:r>
            <a:r>
              <a:rPr lang="en-GB" sz="3100" dirty="0" err="1" smtClean="0"/>
              <a:t>Hossain</a:t>
            </a:r>
            <a:r>
              <a:rPr lang="en-GB" sz="3100" dirty="0" smtClean="0"/>
              <a:t> et al. 2018). </a:t>
            </a:r>
            <a:endParaRPr lang="en-US" sz="3100" dirty="0" smtClean="0"/>
          </a:p>
          <a:p>
            <a:pPr marL="0" indent="0">
              <a:buNone/>
            </a:pPr>
            <a:endParaRPr lang="en-US" sz="3100" u="sng" dirty="0"/>
          </a:p>
          <a:p>
            <a:r>
              <a:rPr lang="en-US" sz="3100" dirty="0"/>
              <a:t>The sample size was calculated on basis of the following formula</a:t>
            </a:r>
            <a:r>
              <a:rPr lang="en-US" sz="3100" dirty="0" smtClean="0"/>
              <a:t>:</a:t>
            </a:r>
          </a:p>
          <a:p>
            <a:pPr marL="0" indent="0">
              <a:buNone/>
            </a:pPr>
            <a:endParaRPr lang="en-US" sz="3100" dirty="0"/>
          </a:p>
          <a:p>
            <a:pPr marL="0" indent="0">
              <a:buNone/>
            </a:pPr>
            <a:endParaRPr lang="en-US" sz="3100" dirty="0"/>
          </a:p>
          <a:p>
            <a:pPr marL="0" indent="0">
              <a:buNone/>
            </a:pPr>
            <a:r>
              <a:rPr lang="en-US" sz="3100" dirty="0"/>
              <a:t>Where</a:t>
            </a:r>
            <a:r>
              <a:rPr lang="en-US" sz="3100" dirty="0" smtClean="0"/>
              <a:t>,</a:t>
            </a:r>
          </a:p>
          <a:p>
            <a:pPr marL="0" indent="0">
              <a:buNone/>
            </a:pPr>
            <a:r>
              <a:rPr lang="en-US" sz="3100" dirty="0" smtClean="0"/>
              <a:t>     </a:t>
            </a:r>
            <a:r>
              <a:rPr lang="en-GB" sz="3100" dirty="0" smtClean="0"/>
              <a:t>       n = estimated sample size</a:t>
            </a:r>
            <a:endParaRPr lang="en-US" sz="3100" dirty="0" smtClean="0"/>
          </a:p>
          <a:p>
            <a:pPr>
              <a:buNone/>
            </a:pPr>
            <a:r>
              <a:rPr lang="en-GB" sz="3100" dirty="0" smtClean="0"/>
              <a:t>            Z = 1.96 (in 95% Confidence Interval)</a:t>
            </a:r>
            <a:endParaRPr lang="en-US" sz="3100" dirty="0" smtClean="0"/>
          </a:p>
          <a:p>
            <a:pPr>
              <a:buNone/>
            </a:pPr>
            <a:r>
              <a:rPr lang="en-GB" sz="3100" dirty="0" smtClean="0"/>
              <a:t>            p = prevalence, 62.4% (0.624), </a:t>
            </a:r>
            <a:r>
              <a:rPr lang="en-GB" sz="3100" dirty="0" err="1" smtClean="0"/>
              <a:t>Hossain</a:t>
            </a:r>
            <a:r>
              <a:rPr lang="en-GB" sz="3100" dirty="0" smtClean="0"/>
              <a:t> et al. 2018. </a:t>
            </a:r>
            <a:endParaRPr lang="en-US" sz="3100" dirty="0" smtClean="0"/>
          </a:p>
          <a:p>
            <a:pPr>
              <a:buNone/>
            </a:pPr>
            <a:r>
              <a:rPr lang="en-GB" sz="3100" dirty="0" smtClean="0"/>
              <a:t>            q = 1- 0.624 = 0.376,</a:t>
            </a:r>
            <a:endParaRPr lang="en-US" sz="3100" dirty="0" smtClean="0"/>
          </a:p>
          <a:p>
            <a:pPr>
              <a:buNone/>
            </a:pPr>
            <a:r>
              <a:rPr lang="en-GB" sz="3100" dirty="0" smtClean="0"/>
              <a:t>            d = permissible error, 5% (0.05)</a:t>
            </a:r>
            <a:endParaRPr lang="en-US" sz="3100" dirty="0" smtClean="0"/>
          </a:p>
          <a:p>
            <a:pPr marL="0" indent="0">
              <a:buNone/>
            </a:pPr>
            <a:r>
              <a:rPr lang="en-US" dirty="0" smtClean="0"/>
              <a:t> </a:t>
            </a:r>
            <a:endParaRPr lang="en-US" dirty="0"/>
          </a:p>
        </p:txBody>
      </p:sp>
      <p:pic>
        <p:nvPicPr>
          <p:cNvPr id="4" name="Picture 3" descr="formul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05200" y="3095394"/>
            <a:ext cx="1909762" cy="8670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340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219"/>
            <a:ext cx="8229600" cy="586581"/>
          </a:xfrm>
        </p:spPr>
        <p:txBody>
          <a:bodyPr>
            <a:noAutofit/>
          </a:bodyPr>
          <a:lstStyle/>
          <a:p>
            <a:r>
              <a:rPr lang="en-US" sz="3600" b="1" u="sng" dirty="0">
                <a:solidFill>
                  <a:srgbClr val="0000CC"/>
                </a:solidFill>
              </a:rPr>
              <a:t>Methodology Cont.</a:t>
            </a:r>
            <a:endParaRPr lang="en-US" sz="3600" i="1" dirty="0">
              <a:solidFill>
                <a:srgbClr val="0000CC"/>
              </a:solidFill>
            </a:endParaRPr>
          </a:p>
        </p:txBody>
      </p:sp>
      <p:sp>
        <p:nvSpPr>
          <p:cNvPr id="3" name="Content Placeholder 2"/>
          <p:cNvSpPr>
            <a:spLocks noGrp="1"/>
          </p:cNvSpPr>
          <p:nvPr>
            <p:ph idx="1"/>
          </p:nvPr>
        </p:nvSpPr>
        <p:spPr>
          <a:xfrm>
            <a:off x="381000" y="762000"/>
            <a:ext cx="8534400" cy="6096000"/>
          </a:xfrm>
        </p:spPr>
        <p:txBody>
          <a:bodyPr>
            <a:normAutofit fontScale="92500" lnSpcReduction="20000"/>
          </a:bodyPr>
          <a:lstStyle/>
          <a:p>
            <a:pPr>
              <a:buNone/>
            </a:pPr>
            <a:r>
              <a:rPr lang="en-GB" sz="2200" dirty="0" smtClean="0">
                <a:solidFill>
                  <a:srgbClr val="FF0000"/>
                </a:solidFill>
              </a:rPr>
              <a:t>      </a:t>
            </a:r>
          </a:p>
          <a:p>
            <a:pPr>
              <a:buNone/>
            </a:pPr>
            <a:r>
              <a:rPr lang="en-GB" sz="2200" dirty="0" smtClean="0"/>
              <a:t>So, sample size (n)   = </a:t>
            </a:r>
          </a:p>
          <a:p>
            <a:pPr>
              <a:buNone/>
            </a:pPr>
            <a:endParaRPr lang="en-GB" sz="2200" dirty="0" smtClean="0"/>
          </a:p>
          <a:p>
            <a:pPr>
              <a:buNone/>
            </a:pPr>
            <a:r>
              <a:rPr lang="en-GB" sz="2200" dirty="0" smtClean="0"/>
              <a:t>                                    = 360.53 </a:t>
            </a:r>
          </a:p>
          <a:p>
            <a:pPr algn="just"/>
            <a:r>
              <a:rPr lang="en-GB" sz="2200" dirty="0" smtClean="0"/>
              <a:t>Calculated sample size was 360.53 but we collected data as a round figure 360 respondents from </a:t>
            </a:r>
            <a:r>
              <a:rPr lang="en-US" sz="2200" dirty="0" smtClean="0"/>
              <a:t>Sylhet City corporation Slum area (almost 14 couple from each ward). The study utilized </a:t>
            </a:r>
            <a:r>
              <a:rPr lang="en-US" sz="2200" dirty="0" smtClean="0">
                <a:solidFill>
                  <a:srgbClr val="FF0000"/>
                </a:solidFill>
              </a:rPr>
              <a:t>simple random sampling </a:t>
            </a:r>
            <a:r>
              <a:rPr lang="en-US" sz="2200" dirty="0" smtClean="0"/>
              <a:t>method to identify the respondents from the urban slum area.</a:t>
            </a:r>
          </a:p>
          <a:p>
            <a:pPr>
              <a:buNone/>
            </a:pPr>
            <a:r>
              <a:rPr lang="en-US" sz="2200" b="1" dirty="0" smtClean="0">
                <a:latin typeface="+mj-lt"/>
              </a:rPr>
              <a:t>d. </a:t>
            </a:r>
            <a:r>
              <a:rPr lang="en-US" sz="2200" b="1" u="sng" dirty="0">
                <a:latin typeface="+mj-lt"/>
              </a:rPr>
              <a:t>Sampling methods:</a:t>
            </a:r>
          </a:p>
          <a:p>
            <a:r>
              <a:rPr lang="en-US" sz="2200" dirty="0" smtClean="0">
                <a:solidFill>
                  <a:srgbClr val="FF0000"/>
                </a:solidFill>
              </a:rPr>
              <a:t>Multi stage sampling</a:t>
            </a:r>
          </a:p>
          <a:p>
            <a:pPr marL="0" indent="0">
              <a:buNone/>
            </a:pPr>
            <a:r>
              <a:rPr lang="en-US" sz="2200" b="1" dirty="0" smtClean="0">
                <a:latin typeface="+mj-lt"/>
              </a:rPr>
              <a:t>e. </a:t>
            </a:r>
            <a:r>
              <a:rPr lang="en-US" sz="2200" b="1" u="sng" dirty="0">
                <a:latin typeface="+mj-lt"/>
              </a:rPr>
              <a:t>Inclusion and exclusion criteria:</a:t>
            </a:r>
          </a:p>
          <a:p>
            <a:r>
              <a:rPr lang="en-US" sz="2200" b="1" dirty="0">
                <a:latin typeface="+mj-lt"/>
              </a:rPr>
              <a:t>Inclusion Criteria</a:t>
            </a:r>
            <a:endParaRPr lang="en-US" sz="2200" dirty="0">
              <a:latin typeface="+mj-lt"/>
            </a:endParaRPr>
          </a:p>
          <a:p>
            <a:pPr lvl="0"/>
            <a:r>
              <a:rPr lang="en-US" sz="2200" dirty="0" smtClean="0"/>
              <a:t>Couple of reproductive </a:t>
            </a:r>
            <a:r>
              <a:rPr lang="en-US" sz="2200" dirty="0"/>
              <a:t>age group </a:t>
            </a:r>
            <a:r>
              <a:rPr lang="en-US" sz="2200" dirty="0" smtClean="0"/>
              <a:t>.</a:t>
            </a:r>
            <a:endParaRPr lang="en-US" sz="2200" dirty="0"/>
          </a:p>
          <a:p>
            <a:pPr lvl="0"/>
            <a:r>
              <a:rPr lang="en-US" sz="2200" dirty="0"/>
              <a:t>Those who are willing to participate in the study.</a:t>
            </a:r>
          </a:p>
          <a:p>
            <a:r>
              <a:rPr lang="en-US" sz="2200" b="1" dirty="0" smtClean="0">
                <a:latin typeface="+mj-lt"/>
              </a:rPr>
              <a:t>Exclusion </a:t>
            </a:r>
            <a:r>
              <a:rPr lang="en-US" sz="2200" b="1" dirty="0">
                <a:latin typeface="+mj-lt"/>
              </a:rPr>
              <a:t>Criteria</a:t>
            </a:r>
            <a:endParaRPr lang="en-US" sz="2200" dirty="0">
              <a:latin typeface="+mj-lt"/>
            </a:endParaRPr>
          </a:p>
          <a:p>
            <a:pPr lvl="0"/>
            <a:r>
              <a:rPr lang="en-US" sz="2200" dirty="0"/>
              <a:t>Those who are not willing to participate in the study.</a:t>
            </a:r>
          </a:p>
          <a:p>
            <a:pPr lvl="0"/>
            <a:r>
              <a:rPr lang="en-US" sz="2200" dirty="0"/>
              <a:t>Data will not be collected from the widows and divorced </a:t>
            </a:r>
            <a:r>
              <a:rPr lang="en-US" sz="2200" dirty="0">
                <a:solidFill>
                  <a:srgbClr val="FF0000"/>
                </a:solidFill>
              </a:rPr>
              <a:t>women</a:t>
            </a:r>
          </a:p>
          <a:p>
            <a:pPr lvl="0"/>
            <a:r>
              <a:rPr lang="en-US" sz="2200" dirty="0"/>
              <a:t>Severely ill person.</a:t>
            </a:r>
          </a:p>
          <a:p>
            <a:pPr lvl="0"/>
            <a:r>
              <a:rPr lang="en-US" sz="2200" dirty="0"/>
              <a:t>Mentally disoriented.</a:t>
            </a:r>
          </a:p>
          <a:p>
            <a:pPr lvl="0"/>
            <a:endParaRPr lang="en-US" sz="2000" dirty="0">
              <a:latin typeface="+mj-lt"/>
            </a:endParaRPr>
          </a:p>
          <a:p>
            <a:endParaRPr lang="en-US" sz="2000" dirty="0" smtClean="0">
              <a:latin typeface="+mj-lt"/>
            </a:endParaRPr>
          </a:p>
          <a:p>
            <a:pPr marL="0" indent="0">
              <a:buNone/>
            </a:pPr>
            <a:endParaRPr lang="en-US" sz="2000" dirty="0">
              <a:latin typeface="+mj-lt"/>
            </a:endParaRPr>
          </a:p>
          <a:p>
            <a:pPr marL="0" indent="0">
              <a:buNone/>
            </a:pPr>
            <a:endParaRPr lang="en-US" sz="2000" dirty="0">
              <a:latin typeface="+mj-lt"/>
            </a:endParaRPr>
          </a:p>
          <a:p>
            <a:pPr marL="0" indent="0">
              <a:buNone/>
            </a:pPr>
            <a:endParaRPr lang="en-US" sz="2000" dirty="0">
              <a:latin typeface="+mj-lt"/>
            </a:endParaRPr>
          </a:p>
        </p:txBody>
      </p:sp>
      <p:sp>
        <p:nvSpPr>
          <p:cNvPr id="4"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CC"/>
              </a:solidFill>
              <a:effectLst/>
              <a:latin typeface="Arial" pitchFamily="34" charset="0"/>
              <a:cs typeface="Arial" pitchFamily="34" charset="0"/>
            </a:endParaRPr>
          </a:p>
        </p:txBody>
      </p:sp>
      <p:sp>
        <p:nvSpPr>
          <p:cNvPr id="5" name="Rectangle 3"/>
          <p:cNvSpPr>
            <a:spLocks noChangeArrowheads="1"/>
          </p:cNvSpPr>
          <p:nvPr/>
        </p:nvSpPr>
        <p:spPr bwMode="auto">
          <a:xfrm>
            <a:off x="0" y="8821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CC"/>
              </a:solidFill>
              <a:effectLst/>
              <a:latin typeface="Arial" pitchFamily="34" charset="0"/>
              <a:cs typeface="Arial" pitchFamily="34" charset="0"/>
            </a:endParaRPr>
          </a:p>
        </p:txBody>
      </p:sp>
      <p:sp>
        <p:nvSpPr>
          <p:cNvPr id="9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217" name="Object 1"/>
          <p:cNvGraphicFramePr>
            <a:graphicFrameLocks noChangeAspect="1"/>
          </p:cNvGraphicFramePr>
          <p:nvPr/>
        </p:nvGraphicFramePr>
        <p:xfrm>
          <a:off x="2743200" y="914400"/>
          <a:ext cx="1905000" cy="666750"/>
        </p:xfrm>
        <a:graphic>
          <a:graphicData uri="http://schemas.openxmlformats.org/presentationml/2006/ole">
            <p:oleObj spid="_x0000_s9217" name="Equation" r:id="rId3" imgW="1409700" imgH="469900" progId="Equation.3">
              <p:embed/>
            </p:oleObj>
          </a:graphicData>
        </a:graphic>
      </p:graphicFrame>
    </p:spTree>
    <p:extLst>
      <p:ext uri="{BB962C8B-B14F-4D97-AF65-F5344CB8AC3E}">
        <p14:creationId xmlns:p14="http://schemas.microsoft.com/office/powerpoint/2010/main" xmlns="" val="295964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990"/>
            <a:ext cx="8229600" cy="504227"/>
          </a:xfrm>
        </p:spPr>
        <p:txBody>
          <a:bodyPr>
            <a:normAutofit fontScale="90000"/>
          </a:bodyPr>
          <a:lstStyle/>
          <a:p>
            <a:r>
              <a:rPr lang="en-US" b="1" u="sng" dirty="0">
                <a:solidFill>
                  <a:srgbClr val="0000CC"/>
                </a:solidFill>
              </a:rPr>
              <a:t>Methodology Cont.</a:t>
            </a:r>
            <a:endParaRPr lang="en-US" i="1" dirty="0">
              <a:solidFill>
                <a:srgbClr val="0000CC"/>
              </a:solidFill>
            </a:endParaRPr>
          </a:p>
        </p:txBody>
      </p:sp>
      <p:sp>
        <p:nvSpPr>
          <p:cNvPr id="3" name="Content Placeholder 2"/>
          <p:cNvSpPr>
            <a:spLocks noGrp="1"/>
          </p:cNvSpPr>
          <p:nvPr>
            <p:ph idx="1"/>
          </p:nvPr>
        </p:nvSpPr>
        <p:spPr>
          <a:xfrm>
            <a:off x="457200" y="838200"/>
            <a:ext cx="8229600" cy="5943600"/>
          </a:xfrm>
        </p:spPr>
        <p:txBody>
          <a:bodyPr>
            <a:normAutofit/>
          </a:bodyPr>
          <a:lstStyle/>
          <a:p>
            <a:pPr marL="0" indent="0">
              <a:buNone/>
            </a:pPr>
            <a:r>
              <a:rPr lang="en-US" sz="2400" b="1" dirty="0" smtClean="0"/>
              <a:t>f. </a:t>
            </a:r>
            <a:r>
              <a:rPr lang="en-US" sz="2400" b="1" dirty="0"/>
              <a:t>Flow chart showing the sequence of tasks</a:t>
            </a:r>
            <a:endParaRPr lang="en-US" sz="2400" dirty="0"/>
          </a:p>
          <a:p>
            <a:pPr marL="0" lvl="0" indent="0">
              <a:buNone/>
            </a:pPr>
            <a:r>
              <a:rPr lang="en-US" sz="2000" dirty="0" smtClean="0"/>
              <a:t> </a:t>
            </a:r>
            <a:endParaRPr lang="en-US" sz="2000" b="1" dirty="0" smtClean="0"/>
          </a:p>
          <a:p>
            <a:endParaRPr lang="en-US" sz="2000" dirty="0"/>
          </a:p>
        </p:txBody>
      </p:sp>
      <p:graphicFrame>
        <p:nvGraphicFramePr>
          <p:cNvPr id="5" name="Content Placeholder 9"/>
          <p:cNvGraphicFramePr>
            <a:graphicFrameLocks/>
          </p:cNvGraphicFramePr>
          <p:nvPr>
            <p:extLst>
              <p:ext uri="{D42A27DB-BD31-4B8C-83A1-F6EECF244321}">
                <p14:modId xmlns:p14="http://schemas.microsoft.com/office/powerpoint/2010/main" xmlns="" val="3703699809"/>
              </p:ext>
            </p:extLst>
          </p:nvPr>
        </p:nvGraphicFramePr>
        <p:xfrm>
          <a:off x="3124200" y="1447800"/>
          <a:ext cx="3048000" cy="4953000"/>
        </p:xfrm>
        <a:graphic>
          <a:graphicData uri="http://schemas.openxmlformats.org/drawingml/2006/table">
            <a:tbl>
              <a:tblPr firstRow="1" firstCol="1" bandRow="1">
                <a:tableStyleId>{5C22544A-7EE6-4342-B048-85BDC9FD1C3A}</a:tableStyleId>
              </a:tblPr>
              <a:tblGrid>
                <a:gridCol w="3048000"/>
              </a:tblGrid>
              <a:tr h="4953000">
                <a:tc>
                  <a:txBody>
                    <a:bodyPr/>
                    <a:lstStyle/>
                    <a:p>
                      <a:pPr marL="0" marR="0" algn="l">
                        <a:spcBef>
                          <a:spcPts val="0"/>
                        </a:spcBef>
                        <a:spcAft>
                          <a:spcPts val="0"/>
                        </a:spcAft>
                      </a:pPr>
                      <a:r>
                        <a:rPr lang="en-US" sz="2000" baseline="0" dirty="0" smtClean="0">
                          <a:effectLst/>
                        </a:rPr>
                        <a:t>  </a:t>
                      </a:r>
                      <a:r>
                        <a:rPr lang="en-US" sz="2400" dirty="0" smtClean="0">
                          <a:effectLst/>
                        </a:rPr>
                        <a:t>Activities:</a:t>
                      </a:r>
                      <a:endParaRPr lang="en-US" sz="1050" dirty="0" smtClean="0">
                        <a:effectLst/>
                      </a:endParaRPr>
                    </a:p>
                    <a:p>
                      <a:pPr marL="0" marR="0" algn="ctr">
                        <a:spcBef>
                          <a:spcPts val="0"/>
                        </a:spcBef>
                        <a:spcAft>
                          <a:spcPts val="0"/>
                        </a:spcAft>
                      </a:pPr>
                      <a:r>
                        <a:rPr lang="en-US" sz="1100" dirty="0" smtClean="0">
                          <a:effectLst/>
                        </a:rPr>
                        <a:t>  </a:t>
                      </a:r>
                      <a:r>
                        <a:rPr lang="en-US" sz="800" dirty="0" smtClean="0">
                          <a:effectLst/>
                        </a:rPr>
                        <a:t/>
                      </a:r>
                      <a:br>
                        <a:rPr lang="en-US" sz="800" dirty="0" smtClean="0">
                          <a:effectLst/>
                        </a:rPr>
                      </a:br>
                      <a:r>
                        <a:rPr lang="en-US" sz="1600" dirty="0" smtClean="0">
                          <a:effectLst/>
                        </a:rPr>
                        <a:t>Problem definition</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600" dirty="0" smtClean="0">
                          <a:effectLst/>
                        </a:rPr>
                        <a:t>Review of literature</a:t>
                      </a:r>
                      <a:endParaRPr lang="en-US" sz="1000" dirty="0" smtClean="0">
                        <a:effectLst/>
                      </a:endParaRPr>
                    </a:p>
                    <a:p>
                      <a:pPr marL="0" marR="0">
                        <a:spcBef>
                          <a:spcPts val="0"/>
                        </a:spcBef>
                        <a:spcAft>
                          <a:spcPts val="0"/>
                        </a:spcAft>
                      </a:pPr>
                      <a:r>
                        <a:rPr lang="en-US" sz="1600" dirty="0" smtClean="0">
                          <a:effectLst/>
                        </a:rPr>
                        <a:t> </a:t>
                      </a:r>
                      <a:endParaRPr lang="en-US" sz="1000" dirty="0" smtClean="0">
                        <a:effectLst/>
                      </a:endParaRPr>
                    </a:p>
                    <a:p>
                      <a:pPr marL="0" marR="0" algn="ctr">
                        <a:spcBef>
                          <a:spcPts val="0"/>
                        </a:spcBef>
                        <a:spcAft>
                          <a:spcPts val="0"/>
                        </a:spcAft>
                      </a:pPr>
                      <a:r>
                        <a:rPr lang="en-US" sz="1100" dirty="0" smtClean="0">
                          <a:effectLst/>
                        </a:rPr>
                        <a:t> </a:t>
                      </a:r>
                      <a:r>
                        <a:rPr lang="en-US" sz="1600" dirty="0" smtClean="0">
                          <a:effectLst/>
                        </a:rPr>
                        <a:t>Approach to responder</a:t>
                      </a:r>
                      <a:r>
                        <a:rPr lang="en-US" sz="1100" dirty="0" smtClean="0">
                          <a:effectLst/>
                        </a:rPr>
                        <a:t> </a:t>
                      </a:r>
                      <a:endParaRPr lang="en-US" sz="700" dirty="0" smtClean="0">
                        <a:effectLst/>
                      </a:endParaRPr>
                    </a:p>
                    <a:p>
                      <a:pPr marL="0" marR="0" algn="ctr">
                        <a:spcBef>
                          <a:spcPts val="0"/>
                        </a:spcBef>
                        <a:spcAft>
                          <a:spcPts val="0"/>
                        </a:spcAft>
                      </a:pPr>
                      <a:r>
                        <a:rPr lang="en-US" sz="1100" dirty="0" smtClean="0">
                          <a:effectLst/>
                        </a:rPr>
                        <a:t>  </a:t>
                      </a:r>
                      <a:r>
                        <a:rPr lang="en-US" sz="800" dirty="0" smtClean="0">
                          <a:effectLst/>
                        </a:rPr>
                        <a:t/>
                      </a:r>
                      <a:br>
                        <a:rPr lang="en-US" sz="800" dirty="0" smtClean="0">
                          <a:effectLst/>
                        </a:rPr>
                      </a:br>
                      <a:endParaRPr lang="en-US" sz="800" dirty="0" smtClean="0">
                        <a:effectLst/>
                      </a:endParaRPr>
                    </a:p>
                    <a:p>
                      <a:pPr marL="0" marR="0" algn="ctr">
                        <a:spcBef>
                          <a:spcPts val="0"/>
                        </a:spcBef>
                        <a:spcAft>
                          <a:spcPts val="0"/>
                        </a:spcAft>
                      </a:pPr>
                      <a:r>
                        <a:rPr lang="en-US" sz="1600" dirty="0" smtClean="0">
                          <a:effectLst/>
                        </a:rPr>
                        <a:t>Research Design</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endParaRPr lang="en-US" sz="1100" dirty="0" smtClean="0">
                        <a:effectLst/>
                      </a:endParaRPr>
                    </a:p>
                    <a:p>
                      <a:pPr marL="0" marR="0" algn="ctr">
                        <a:spcBef>
                          <a:spcPts val="0"/>
                        </a:spcBef>
                        <a:spcAft>
                          <a:spcPts val="0"/>
                        </a:spcAft>
                      </a:pPr>
                      <a:r>
                        <a:rPr lang="en-US" sz="1100" dirty="0" smtClean="0">
                          <a:effectLst/>
                        </a:rPr>
                        <a:t> </a:t>
                      </a:r>
                      <a:r>
                        <a:rPr lang="en-US" sz="1600" dirty="0" smtClean="0">
                          <a:effectLst/>
                        </a:rPr>
                        <a:t>Data collection</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100" dirty="0" smtClean="0">
                          <a:effectLst/>
                        </a:rPr>
                        <a:t> </a:t>
                      </a:r>
                    </a:p>
                    <a:p>
                      <a:pPr marL="0" marR="0" algn="ctr">
                        <a:spcBef>
                          <a:spcPts val="0"/>
                        </a:spcBef>
                        <a:spcAft>
                          <a:spcPts val="0"/>
                        </a:spcAft>
                      </a:pPr>
                      <a:r>
                        <a:rPr lang="en-US" sz="1600" dirty="0" smtClean="0">
                          <a:effectLst/>
                        </a:rPr>
                        <a:t>Data Analysis </a:t>
                      </a:r>
                      <a:endParaRPr lang="en-US" sz="10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100" dirty="0" smtClean="0">
                          <a:effectLst/>
                        </a:rPr>
                        <a:t> </a:t>
                      </a:r>
                    </a:p>
                    <a:p>
                      <a:pPr marL="0" marR="0" algn="ctr">
                        <a:spcBef>
                          <a:spcPts val="0"/>
                        </a:spcBef>
                        <a:spcAft>
                          <a:spcPts val="0"/>
                        </a:spcAft>
                      </a:pPr>
                      <a:r>
                        <a:rPr lang="en-US" sz="1600" dirty="0" smtClean="0">
                          <a:effectLst/>
                        </a:rPr>
                        <a:t>Report writing &amp; binding</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600" dirty="0" smtClean="0">
                          <a:effectLst/>
                        </a:rPr>
                        <a:t>Submission of dissertation </a:t>
                      </a:r>
                      <a:endParaRPr lang="en-US" sz="1000" dirty="0" smtClean="0">
                        <a:effectLst/>
                      </a:endParaRPr>
                    </a:p>
                    <a:p>
                      <a:pPr marL="0" marR="0">
                        <a:spcBef>
                          <a:spcPts val="0"/>
                        </a:spcBef>
                        <a:spcAft>
                          <a:spcPts val="0"/>
                        </a:spcAft>
                      </a:pPr>
                      <a:r>
                        <a:rPr lang="en-US" sz="1050" dirty="0">
                          <a:effectLst/>
                        </a:rPr>
                        <a:t> </a:t>
                      </a:r>
                      <a:endParaRPr lang="en-US" sz="700" dirty="0">
                        <a:effectLst/>
                        <a:latin typeface="Times New Roman"/>
                        <a:ea typeface="Times New Roman"/>
                        <a:cs typeface="Times New Roman"/>
                      </a:endParaRPr>
                    </a:p>
                  </a:txBody>
                  <a:tcPr marL="54696" marR="54696" marT="0" marB="0"/>
                </a:tc>
              </a:tr>
            </a:tbl>
          </a:graphicData>
        </a:graphic>
      </p:graphicFrame>
      <p:sp>
        <p:nvSpPr>
          <p:cNvPr id="8" name="Down Arrow 7"/>
          <p:cNvSpPr>
            <a:spLocks noChangeArrowheads="1"/>
          </p:cNvSpPr>
          <p:nvPr/>
        </p:nvSpPr>
        <p:spPr bwMode="auto">
          <a:xfrm>
            <a:off x="4377616" y="2174215"/>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9" name="Down Arrow 8"/>
          <p:cNvSpPr>
            <a:spLocks noChangeArrowheads="1"/>
          </p:cNvSpPr>
          <p:nvPr/>
        </p:nvSpPr>
        <p:spPr bwMode="auto">
          <a:xfrm>
            <a:off x="4383696" y="2678442"/>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0" name="Down Arrow 9"/>
          <p:cNvSpPr>
            <a:spLocks noChangeArrowheads="1"/>
          </p:cNvSpPr>
          <p:nvPr/>
        </p:nvSpPr>
        <p:spPr bwMode="auto">
          <a:xfrm>
            <a:off x="4419600" y="32004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1" name="Down Arrow 10"/>
          <p:cNvSpPr>
            <a:spLocks noChangeArrowheads="1"/>
          </p:cNvSpPr>
          <p:nvPr/>
        </p:nvSpPr>
        <p:spPr bwMode="auto">
          <a:xfrm>
            <a:off x="4419600" y="37338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2" name="Down Arrow 11"/>
          <p:cNvSpPr>
            <a:spLocks noChangeArrowheads="1"/>
          </p:cNvSpPr>
          <p:nvPr/>
        </p:nvSpPr>
        <p:spPr bwMode="auto">
          <a:xfrm>
            <a:off x="4419600" y="42672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3" name="Down Arrow 12"/>
          <p:cNvSpPr>
            <a:spLocks noChangeArrowheads="1"/>
          </p:cNvSpPr>
          <p:nvPr/>
        </p:nvSpPr>
        <p:spPr bwMode="auto">
          <a:xfrm>
            <a:off x="4419600" y="48006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4" name="Down Arrow 13"/>
          <p:cNvSpPr>
            <a:spLocks noChangeArrowheads="1"/>
          </p:cNvSpPr>
          <p:nvPr/>
        </p:nvSpPr>
        <p:spPr bwMode="auto">
          <a:xfrm>
            <a:off x="4419600" y="54102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Tree>
    <p:extLst>
      <p:ext uri="{BB962C8B-B14F-4D97-AF65-F5344CB8AC3E}">
        <p14:creationId xmlns:p14="http://schemas.microsoft.com/office/powerpoint/2010/main" xmlns="" val="3041258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381000"/>
          </a:xfrm>
        </p:spPr>
        <p:txBody>
          <a:bodyPr>
            <a:normAutofit fontScale="90000"/>
          </a:bodyPr>
          <a:lstStyle/>
          <a:p>
            <a:r>
              <a:rPr lang="en-US" b="1" u="sng" dirty="0">
                <a:solidFill>
                  <a:srgbClr val="0000CC"/>
                </a:solidFill>
              </a:rPr>
              <a:t>Methodology Cont.</a:t>
            </a:r>
            <a:endParaRPr lang="en-US" i="1" dirty="0">
              <a:solidFill>
                <a:srgbClr val="0000CC"/>
              </a:solidFill>
              <a:latin typeface="Tw Cen MT" pitchFamily="34" charset="0"/>
            </a:endParaRPr>
          </a:p>
        </p:txBody>
      </p:sp>
      <p:sp>
        <p:nvSpPr>
          <p:cNvPr id="3" name="Content Placeholder 2"/>
          <p:cNvSpPr>
            <a:spLocks noGrp="1"/>
          </p:cNvSpPr>
          <p:nvPr>
            <p:ph idx="1"/>
          </p:nvPr>
        </p:nvSpPr>
        <p:spPr>
          <a:xfrm>
            <a:off x="457200" y="685800"/>
            <a:ext cx="8229600" cy="6096000"/>
          </a:xfrm>
        </p:spPr>
        <p:txBody>
          <a:bodyPr>
            <a:noAutofit/>
          </a:bodyPr>
          <a:lstStyle/>
          <a:p>
            <a:pPr marL="0" indent="0" algn="just">
              <a:spcBef>
                <a:spcPts val="0"/>
              </a:spcBef>
              <a:buNone/>
            </a:pPr>
            <a:r>
              <a:rPr lang="en-US" sz="2200" b="1" dirty="0" smtClean="0"/>
              <a:t>g. </a:t>
            </a:r>
            <a:r>
              <a:rPr lang="en-US" sz="2200" b="1" u="sng" dirty="0" smtClean="0"/>
              <a:t>Procedures of preparing and organizing materials</a:t>
            </a:r>
          </a:p>
          <a:p>
            <a:pPr algn="just"/>
            <a:r>
              <a:rPr lang="en-US" sz="2200" dirty="0" smtClean="0"/>
              <a:t>Before collection the data all materials like questionnaire, Flipchart, pencil, clip board, calculator, and sharpener keep with the data enumerator.</a:t>
            </a:r>
          </a:p>
          <a:p>
            <a:pPr algn="just">
              <a:buNone/>
            </a:pPr>
            <a:r>
              <a:rPr lang="en-US" sz="2200" b="1" dirty="0" smtClean="0"/>
              <a:t>h</a:t>
            </a:r>
            <a:r>
              <a:rPr lang="en-US" sz="2200" dirty="0" smtClean="0"/>
              <a:t>. </a:t>
            </a:r>
            <a:r>
              <a:rPr lang="en-US" sz="2200" b="1" u="sng" dirty="0" smtClean="0"/>
              <a:t>Procedures of collecting data</a:t>
            </a:r>
          </a:p>
          <a:p>
            <a:pPr algn="just"/>
            <a:r>
              <a:rPr lang="en-US" sz="2200" dirty="0" smtClean="0"/>
              <a:t>Data will be collected through face to face interview.</a:t>
            </a:r>
            <a:endParaRPr lang="en-US" sz="2200" dirty="0"/>
          </a:p>
        </p:txBody>
      </p:sp>
    </p:spTree>
    <p:extLst>
      <p:ext uri="{BB962C8B-B14F-4D97-AF65-F5344CB8AC3E}">
        <p14:creationId xmlns:p14="http://schemas.microsoft.com/office/powerpoint/2010/main" xmlns="" val="4211652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b="1" u="sng" dirty="0">
                <a:solidFill>
                  <a:srgbClr val="0000CC"/>
                </a:solidFill>
              </a:rPr>
              <a:t>Methodology Cont.</a:t>
            </a:r>
            <a:endParaRPr lang="en-US" i="1" dirty="0">
              <a:solidFill>
                <a:srgbClr val="0000CC"/>
              </a:solidFill>
            </a:endParaRPr>
          </a:p>
        </p:txBody>
      </p:sp>
      <p:sp>
        <p:nvSpPr>
          <p:cNvPr id="3" name="Content Placeholder 2"/>
          <p:cNvSpPr>
            <a:spLocks noGrp="1"/>
          </p:cNvSpPr>
          <p:nvPr>
            <p:ph idx="1"/>
          </p:nvPr>
        </p:nvSpPr>
        <p:spPr>
          <a:xfrm>
            <a:off x="457200" y="762000"/>
            <a:ext cx="8229600" cy="6324600"/>
          </a:xfrm>
        </p:spPr>
        <p:txBody>
          <a:bodyPr>
            <a:noAutofit/>
          </a:bodyPr>
          <a:lstStyle/>
          <a:p>
            <a:pPr marL="0" indent="0">
              <a:buNone/>
            </a:pPr>
            <a:r>
              <a:rPr lang="en-US" sz="2400" b="1" dirty="0" smtClean="0"/>
              <a:t>i. </a:t>
            </a:r>
            <a:r>
              <a:rPr lang="en-US" sz="2400" b="1" u="sng" dirty="0"/>
              <a:t>Professional assistance from </a:t>
            </a:r>
            <a:r>
              <a:rPr lang="en-US" sz="2400" b="1" u="sng" dirty="0" smtClean="0"/>
              <a:t>experts </a:t>
            </a:r>
            <a:r>
              <a:rPr lang="en-US" sz="2400" b="1" u="sng" dirty="0"/>
              <a:t>(if applicable</a:t>
            </a:r>
            <a:r>
              <a:rPr lang="en-US" sz="2400" b="1" u="sng" dirty="0" smtClean="0"/>
              <a:t>)</a:t>
            </a:r>
          </a:p>
          <a:p>
            <a:r>
              <a:rPr lang="en-US" sz="2400" dirty="0"/>
              <a:t>Dr. </a:t>
            </a:r>
            <a:r>
              <a:rPr lang="en-US" sz="2400" dirty="0" err="1"/>
              <a:t>Tanusree</a:t>
            </a:r>
            <a:r>
              <a:rPr lang="en-US" sz="2400" dirty="0"/>
              <a:t> Sarkar, Assistant professor , Department of Public health, North East University, Sylhet, Bangladesh.</a:t>
            </a:r>
          </a:p>
          <a:p>
            <a:pPr marL="0" indent="0">
              <a:buNone/>
            </a:pPr>
            <a:r>
              <a:rPr lang="en-US" sz="2400" b="1" dirty="0" smtClean="0"/>
              <a:t>j. </a:t>
            </a:r>
            <a:r>
              <a:rPr lang="en-US" sz="2400" b="1" u="sng" dirty="0"/>
              <a:t>Procedure </a:t>
            </a:r>
            <a:r>
              <a:rPr lang="en-US" sz="2400" b="1" u="sng" dirty="0" smtClean="0"/>
              <a:t>of </a:t>
            </a:r>
            <a:r>
              <a:rPr lang="en-US" sz="2400" b="1" u="sng" dirty="0"/>
              <a:t>data analysis and </a:t>
            </a:r>
            <a:r>
              <a:rPr lang="en-US" sz="2400" b="1" u="sng" dirty="0" smtClean="0"/>
              <a:t>interpretation</a:t>
            </a:r>
          </a:p>
          <a:p>
            <a:r>
              <a:rPr lang="en-US" sz="2400" dirty="0" smtClean="0"/>
              <a:t>Data analysis will be done IBM SPSS 25 version. Data will be presented by tables, diagrams, graphs, bar chart etc. based on data nature.</a:t>
            </a:r>
          </a:p>
          <a:p>
            <a:pPr>
              <a:buNone/>
            </a:pPr>
            <a:r>
              <a:rPr lang="en-US" sz="2400" b="1" dirty="0" smtClean="0"/>
              <a:t>k. </a:t>
            </a:r>
            <a:r>
              <a:rPr lang="en-US" sz="2400" b="1" u="sng" dirty="0" smtClean="0"/>
              <a:t>Quality assurance strategy</a:t>
            </a:r>
          </a:p>
          <a:p>
            <a:pPr algn="just">
              <a:buNone/>
            </a:pPr>
            <a:r>
              <a:rPr lang="en-US" sz="2400" dirty="0" smtClean="0"/>
              <a:t>     Before data collection from responder’s there created the friendly environment and clear on objective on the data to the responders. During data collection their tries to use local </a:t>
            </a:r>
            <a:r>
              <a:rPr lang="en-US" sz="2400" dirty="0" err="1" smtClean="0"/>
              <a:t>Bangla</a:t>
            </a:r>
            <a:r>
              <a:rPr lang="en-US" sz="2400" dirty="0" smtClean="0"/>
              <a:t> language with respondent.</a:t>
            </a:r>
          </a:p>
          <a:p>
            <a:pPr>
              <a:buNone/>
            </a:pPr>
            <a:endParaRPr lang="en-US" sz="2400" dirty="0" smtClean="0"/>
          </a:p>
        </p:txBody>
      </p:sp>
    </p:spTree>
    <p:extLst>
      <p:ext uri="{BB962C8B-B14F-4D97-AF65-F5344CB8AC3E}">
        <p14:creationId xmlns:p14="http://schemas.microsoft.com/office/powerpoint/2010/main" xmlns="" val="155197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10381"/>
          </a:xfrm>
        </p:spPr>
        <p:txBody>
          <a:bodyPr>
            <a:normAutofit fontScale="90000"/>
          </a:bodyPr>
          <a:lstStyle/>
          <a:p>
            <a:r>
              <a:rPr lang="en-US" b="1" u="sng" dirty="0">
                <a:solidFill>
                  <a:srgbClr val="0000CC"/>
                </a:solidFill>
              </a:rPr>
              <a:t>Work frame</a:t>
            </a:r>
            <a:endParaRPr lang="en-US" dirty="0">
              <a:solidFill>
                <a:srgbClr val="0000CC"/>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xmlns="" val="2634971372"/>
              </p:ext>
            </p:extLst>
          </p:nvPr>
        </p:nvGraphicFramePr>
        <p:xfrm>
          <a:off x="1219200" y="762000"/>
          <a:ext cx="7010399" cy="5714999"/>
        </p:xfrm>
        <a:graphic>
          <a:graphicData uri="http://schemas.openxmlformats.org/drawingml/2006/table">
            <a:tbl>
              <a:tblPr firstRow="1" firstCol="1" lastRow="1" lastCol="1" bandRow="1" bandCol="1">
                <a:tableStyleId>{5C22544A-7EE6-4342-B048-85BDC9FD1C3A}</a:tableStyleId>
              </a:tblPr>
              <a:tblGrid>
                <a:gridCol w="4477214"/>
                <a:gridCol w="624205"/>
                <a:gridCol w="613581"/>
                <a:gridCol w="671270"/>
                <a:gridCol w="526996"/>
                <a:gridCol w="97133"/>
              </a:tblGrid>
              <a:tr h="1916380">
                <a:tc>
                  <a:txBody>
                    <a:bodyPr/>
                    <a:lstStyle/>
                    <a:p>
                      <a:pPr marL="0" marR="0">
                        <a:spcBef>
                          <a:spcPts val="0"/>
                        </a:spcBef>
                        <a:spcAft>
                          <a:spcPts val="1800"/>
                        </a:spcAft>
                      </a:pPr>
                      <a:r>
                        <a:rPr lang="en-US" sz="2000" dirty="0" smtClean="0">
                          <a:effectLst/>
                        </a:rPr>
                        <a:t>Activities</a:t>
                      </a:r>
                    </a:p>
                    <a:p>
                      <a:pPr marL="0" marR="0">
                        <a:spcBef>
                          <a:spcPts val="0"/>
                        </a:spcBef>
                        <a:spcAft>
                          <a:spcPts val="1800"/>
                        </a:spcAft>
                      </a:pPr>
                      <a:endParaRPr lang="en-US" sz="2000" dirty="0" smtClean="0">
                        <a:effectLst/>
                        <a:latin typeface="Times New Roman"/>
                        <a:ea typeface="Times New Roman"/>
                      </a:endParaRPr>
                    </a:p>
                    <a:p>
                      <a:pPr marL="0" marR="0">
                        <a:spcBef>
                          <a:spcPts val="0"/>
                        </a:spcBef>
                        <a:spcAft>
                          <a:spcPts val="1800"/>
                        </a:spcAft>
                      </a:pPr>
                      <a:endParaRPr lang="en-US" sz="1400" dirty="0" smtClean="0">
                        <a:effectLst/>
                        <a:latin typeface="Times New Roman"/>
                        <a:ea typeface="Times New Roman"/>
                      </a:endParaRPr>
                    </a:p>
                    <a:p>
                      <a:pPr marL="0" marR="0">
                        <a:spcBef>
                          <a:spcPts val="0"/>
                        </a:spcBef>
                        <a:spcAft>
                          <a:spcPts val="1800"/>
                        </a:spcAft>
                      </a:pPr>
                      <a:endParaRPr lang="en-US" sz="1400" dirty="0">
                        <a:effectLst/>
                        <a:latin typeface="Times New Roman"/>
                        <a:ea typeface="Times New Roman"/>
                      </a:endParaRPr>
                    </a:p>
                  </a:txBody>
                  <a:tcPr marL="68580" marR="68580" marT="0" marB="0"/>
                </a:tc>
                <a:tc>
                  <a:txBody>
                    <a:bodyPr/>
                    <a:lstStyle/>
                    <a:p>
                      <a:pPr marL="71755" marR="71755" algn="ctr">
                        <a:spcBef>
                          <a:spcPts val="0"/>
                        </a:spcBef>
                        <a:spcAft>
                          <a:spcPts val="1200"/>
                        </a:spcAft>
                      </a:pPr>
                      <a:r>
                        <a:rPr lang="en-US" sz="2000" dirty="0">
                          <a:effectLst/>
                        </a:rPr>
                        <a:t>1</a:t>
                      </a:r>
                      <a:r>
                        <a:rPr lang="en-US" sz="2000" baseline="30000" dirty="0">
                          <a:effectLst/>
                        </a:rPr>
                        <a:t>st</a:t>
                      </a:r>
                      <a:r>
                        <a:rPr lang="en-US" sz="2000" dirty="0">
                          <a:effectLst/>
                        </a:rPr>
                        <a:t> Month</a:t>
                      </a:r>
                      <a:endParaRPr lang="en-US" sz="1400" dirty="0">
                        <a:effectLst/>
                        <a:latin typeface="Times New Roman"/>
                        <a:ea typeface="Times New Roman"/>
                      </a:endParaRPr>
                    </a:p>
                  </a:txBody>
                  <a:tcPr marL="68580" marR="68580" marT="0" marB="0" vert="vert270" anchor="ctr"/>
                </a:tc>
                <a:tc gridSpan="2">
                  <a:txBody>
                    <a:bodyPr/>
                    <a:lstStyle/>
                    <a:p>
                      <a:pPr marL="0" marR="0">
                        <a:lnSpc>
                          <a:spcPct val="200000"/>
                        </a:lnSpc>
                        <a:spcBef>
                          <a:spcPts val="0"/>
                        </a:spcBef>
                        <a:spcAft>
                          <a:spcPts val="1800"/>
                        </a:spcAft>
                      </a:pPr>
                      <a:r>
                        <a:rPr lang="en-US" sz="2000" dirty="0">
                          <a:effectLst/>
                        </a:rPr>
                        <a:t>2</a:t>
                      </a:r>
                      <a:r>
                        <a:rPr lang="en-US" sz="2000" baseline="30000" dirty="0">
                          <a:effectLst/>
                        </a:rPr>
                        <a:t>nd</a:t>
                      </a:r>
                      <a:r>
                        <a:rPr lang="en-US" sz="2000" dirty="0">
                          <a:effectLst/>
                        </a:rPr>
                        <a:t> to </a:t>
                      </a:r>
                      <a:r>
                        <a:rPr lang="en-US" sz="2000" dirty="0" smtClean="0">
                          <a:effectLst/>
                        </a:rPr>
                        <a:t>           3</a:t>
                      </a:r>
                      <a:r>
                        <a:rPr lang="en-US" sz="2000" baseline="30000" dirty="0" smtClean="0">
                          <a:effectLst/>
                        </a:rPr>
                        <a:t>rd</a:t>
                      </a:r>
                      <a:r>
                        <a:rPr lang="en-US" sz="2000" dirty="0" smtClean="0">
                          <a:effectLst/>
                        </a:rPr>
                        <a:t> </a:t>
                      </a:r>
                      <a:r>
                        <a:rPr lang="en-US" sz="2000" dirty="0">
                          <a:effectLst/>
                        </a:rPr>
                        <a:t>months</a:t>
                      </a:r>
                      <a:endParaRPr lang="en-US" sz="1600" dirty="0">
                        <a:effectLst/>
                        <a:latin typeface="Times New Roman"/>
                        <a:ea typeface="Times New Roman"/>
                      </a:endParaRPr>
                    </a:p>
                  </a:txBody>
                  <a:tcPr marL="68580" marR="68580" marT="0" marB="0" anchor="ctr"/>
                </a:tc>
                <a:tc hMerge="1">
                  <a:txBody>
                    <a:bodyPr/>
                    <a:lstStyle/>
                    <a:p>
                      <a:endParaRPr lang="en-US"/>
                    </a:p>
                  </a:txBody>
                  <a:tcPr/>
                </a:tc>
                <a:tc>
                  <a:txBody>
                    <a:bodyPr/>
                    <a:lstStyle/>
                    <a:p>
                      <a:pPr marL="71755" marR="71755" algn="ctr">
                        <a:spcBef>
                          <a:spcPts val="0"/>
                        </a:spcBef>
                        <a:spcAft>
                          <a:spcPts val="1800"/>
                        </a:spcAft>
                      </a:pPr>
                      <a:r>
                        <a:rPr lang="en-US" sz="2000" baseline="0" dirty="0">
                          <a:effectLst/>
                        </a:rPr>
                        <a:t>4</a:t>
                      </a:r>
                      <a:r>
                        <a:rPr lang="en-US" sz="2000" baseline="30000" dirty="0" smtClean="0">
                          <a:effectLst/>
                        </a:rPr>
                        <a:t>th</a:t>
                      </a:r>
                      <a:r>
                        <a:rPr lang="en-US" sz="2000" dirty="0" smtClean="0">
                          <a:effectLst/>
                        </a:rPr>
                        <a:t> month</a:t>
                      </a:r>
                      <a:r>
                        <a:rPr lang="en-US" sz="2400" dirty="0" smtClean="0">
                          <a:effectLst/>
                        </a:rPr>
                        <a:t>    </a:t>
                      </a:r>
                      <a:endParaRPr lang="en-US" sz="1600" dirty="0">
                        <a:effectLst/>
                        <a:latin typeface="Times New Roman"/>
                        <a:ea typeface="Times New Roman"/>
                      </a:endParaRPr>
                    </a:p>
                  </a:txBody>
                  <a:tcPr marL="68580" marR="68580" marT="0" marB="0" vert="vert270" anchor="ctr"/>
                </a:tc>
                <a:tc>
                  <a:txBody>
                    <a:bodyPr/>
                    <a:lstStyle/>
                    <a:p>
                      <a:pPr marL="0" marR="0">
                        <a:spcBef>
                          <a:spcPts val="0"/>
                        </a:spcBef>
                        <a:spcAft>
                          <a:spcPts val="0"/>
                        </a:spcAft>
                      </a:pPr>
                      <a:r>
                        <a:rPr lang="en-US" sz="1600" dirty="0">
                          <a:effectLst/>
                        </a:rPr>
                        <a:t> </a:t>
                      </a:r>
                      <a:endParaRPr lang="en-US" sz="1600" dirty="0">
                        <a:effectLst/>
                        <a:latin typeface="Times New Roman"/>
                        <a:ea typeface="Times New Roman"/>
                      </a:endParaRPr>
                    </a:p>
                  </a:txBody>
                  <a:tcPr marL="0" marR="0" marT="0" marB="0" anchor="ctr"/>
                </a:tc>
              </a:tr>
              <a:tr h="440938">
                <a:tc>
                  <a:txBody>
                    <a:bodyPr/>
                    <a:lstStyle/>
                    <a:p>
                      <a:pPr marL="0" marR="0">
                        <a:spcBef>
                          <a:spcPts val="0"/>
                        </a:spcBef>
                        <a:spcAft>
                          <a:spcPts val="1800"/>
                        </a:spcAft>
                      </a:pPr>
                      <a:r>
                        <a:rPr lang="en-US" sz="2000" dirty="0">
                          <a:effectLst/>
                        </a:rPr>
                        <a:t>Problem definition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408966">
                <a:tc>
                  <a:txBody>
                    <a:bodyPr/>
                    <a:lstStyle/>
                    <a:p>
                      <a:pPr marL="0" marR="0">
                        <a:spcBef>
                          <a:spcPts val="0"/>
                        </a:spcBef>
                        <a:spcAft>
                          <a:spcPts val="1800"/>
                        </a:spcAft>
                      </a:pPr>
                      <a:r>
                        <a:rPr lang="en-US" sz="2000" dirty="0">
                          <a:effectLst/>
                        </a:rPr>
                        <a:t>Review of literature</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540745">
                <a:tc>
                  <a:txBody>
                    <a:bodyPr/>
                    <a:lstStyle/>
                    <a:p>
                      <a:pPr marL="0" marR="0">
                        <a:spcBef>
                          <a:spcPts val="0"/>
                        </a:spcBef>
                        <a:spcAft>
                          <a:spcPts val="1800"/>
                        </a:spcAft>
                      </a:pPr>
                      <a:r>
                        <a:rPr lang="en-US" sz="2000" dirty="0">
                          <a:effectLst/>
                        </a:rPr>
                        <a:t>Approach to patients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540745">
                <a:tc>
                  <a:txBody>
                    <a:bodyPr/>
                    <a:lstStyle/>
                    <a:p>
                      <a:pPr marL="0" marR="0">
                        <a:spcBef>
                          <a:spcPts val="0"/>
                        </a:spcBef>
                        <a:spcAft>
                          <a:spcPts val="1800"/>
                        </a:spcAft>
                      </a:pPr>
                      <a:r>
                        <a:rPr lang="en-US" sz="2000" dirty="0">
                          <a:effectLst/>
                        </a:rPr>
                        <a:t>Research Design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397846">
                <a:tc>
                  <a:txBody>
                    <a:bodyPr/>
                    <a:lstStyle/>
                    <a:p>
                      <a:pPr marL="0" marR="0">
                        <a:spcBef>
                          <a:spcPts val="0"/>
                        </a:spcBef>
                        <a:spcAft>
                          <a:spcPts val="1800"/>
                        </a:spcAft>
                      </a:pPr>
                      <a:r>
                        <a:rPr lang="en-US" sz="2000" dirty="0">
                          <a:effectLst/>
                        </a:rPr>
                        <a:t>Data collection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666544">
                <a:tc>
                  <a:txBody>
                    <a:bodyPr/>
                    <a:lstStyle/>
                    <a:p>
                      <a:pPr marL="0" marR="0">
                        <a:spcBef>
                          <a:spcPts val="0"/>
                        </a:spcBef>
                        <a:spcAft>
                          <a:spcPts val="1800"/>
                        </a:spcAft>
                      </a:pPr>
                      <a:r>
                        <a:rPr lang="en-US" sz="2000" dirty="0">
                          <a:effectLst/>
                        </a:rPr>
                        <a:t>Data Analysis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hMerge="1">
                  <a:txBody>
                    <a:bodyPr/>
                    <a:lstStyle/>
                    <a:p>
                      <a:endParaRPr lang="en-US"/>
                    </a:p>
                  </a:txBody>
                  <a:tcPr/>
                </a:tc>
              </a:tr>
              <a:tr h="412998">
                <a:tc>
                  <a:txBody>
                    <a:bodyPr/>
                    <a:lstStyle/>
                    <a:p>
                      <a:pPr marL="0" marR="0">
                        <a:spcBef>
                          <a:spcPts val="0"/>
                        </a:spcBef>
                        <a:spcAft>
                          <a:spcPts val="1800"/>
                        </a:spcAft>
                      </a:pPr>
                      <a:r>
                        <a:rPr lang="en-US" sz="2000" dirty="0">
                          <a:effectLst/>
                        </a:rPr>
                        <a:t>Report writing &amp; binding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hMerge="1">
                  <a:txBody>
                    <a:bodyPr/>
                    <a:lstStyle/>
                    <a:p>
                      <a:endParaRPr lang="en-US"/>
                    </a:p>
                  </a:txBody>
                  <a:tcPr/>
                </a:tc>
              </a:tr>
              <a:tr h="389837">
                <a:tc>
                  <a:txBody>
                    <a:bodyPr/>
                    <a:lstStyle/>
                    <a:p>
                      <a:pPr marL="0" marR="0">
                        <a:spcBef>
                          <a:spcPts val="0"/>
                        </a:spcBef>
                        <a:spcAft>
                          <a:spcPts val="1800"/>
                        </a:spcAft>
                      </a:pPr>
                      <a:r>
                        <a:rPr lang="en-US" sz="2000" dirty="0">
                          <a:effectLst/>
                        </a:rPr>
                        <a:t>Submission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hMerge="1">
                  <a:txBody>
                    <a:bodyPr/>
                    <a:lstStyle/>
                    <a:p>
                      <a:endParaRPr lang="en-US"/>
                    </a:p>
                  </a:txBody>
                  <a:tcPr/>
                </a:tc>
              </a:tr>
            </a:tbl>
          </a:graphicData>
        </a:graphic>
      </p:graphicFrame>
    </p:spTree>
    <p:extLst>
      <p:ext uri="{BB962C8B-B14F-4D97-AF65-F5344CB8AC3E}">
        <p14:creationId xmlns:p14="http://schemas.microsoft.com/office/powerpoint/2010/main" xmlns="" val="16652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idx="1"/>
          </p:nvPr>
        </p:nvSpPr>
        <p:spPr>
          <a:xfrm>
            <a:off x="533400" y="2133600"/>
            <a:ext cx="8229600"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a:t>
            </a:r>
            <a:r>
              <a:rPr lang="en-US" sz="3200" b="1" dirty="0" smtClean="0">
                <a:solidFill>
                  <a:srgbClr val="FF6600"/>
                </a:solidFill>
              </a:rPr>
              <a:t>Prevalence of Contraceptive use among married women of reproductive age of urban slum in Sylhet City Corporation”.</a:t>
            </a:r>
            <a:endParaRPr lang="en-US" sz="4000" b="1" dirty="0" smtClean="0">
              <a:solidFill>
                <a:srgbClr val="009900"/>
              </a:solidFill>
            </a:endParaRPr>
          </a:p>
        </p:txBody>
      </p:sp>
      <p:sp>
        <p:nvSpPr>
          <p:cNvPr id="5" name="Title 1"/>
          <p:cNvSpPr>
            <a:spLocks noGrp="1"/>
          </p:cNvSpPr>
          <p:nvPr>
            <p:ph type="title"/>
          </p:nvPr>
        </p:nvSpPr>
        <p:spPr/>
        <p:txBody>
          <a:bodyPr>
            <a:noAutofit/>
          </a:bodyPr>
          <a:lstStyle/>
          <a:p>
            <a:pPr>
              <a:spcBef>
                <a:spcPts val="0"/>
              </a:spcBef>
            </a:pPr>
            <a:r>
              <a:rPr lang="en-US" sz="4800" b="1" u="sng" dirty="0" smtClean="0">
                <a:solidFill>
                  <a:srgbClr val="0000CC"/>
                </a:solidFill>
              </a:rPr>
              <a:t/>
            </a:r>
            <a:br>
              <a:rPr lang="en-US" sz="4800" b="1" u="sng" dirty="0" smtClean="0">
                <a:solidFill>
                  <a:srgbClr val="0000CC"/>
                </a:solidFill>
              </a:rPr>
            </a:br>
            <a:r>
              <a:rPr lang="en-US" sz="4000" b="1" u="sng" dirty="0" smtClean="0">
                <a:solidFill>
                  <a:srgbClr val="0000CC"/>
                </a:solidFill>
              </a:rPr>
              <a:t>Title </a:t>
            </a:r>
            <a:r>
              <a:rPr lang="en-US" sz="4000" b="1" u="sng" dirty="0">
                <a:solidFill>
                  <a:srgbClr val="0000CC"/>
                </a:solidFill>
              </a:rPr>
              <a:t>of the dissertation</a:t>
            </a:r>
            <a:r>
              <a:rPr lang="en-US" sz="4000" b="1" u="sng" dirty="0" smtClean="0">
                <a:solidFill>
                  <a:srgbClr val="0000CC"/>
                </a:solidFill>
              </a:rPr>
              <a:t>:</a:t>
            </a:r>
            <a:r>
              <a:rPr lang="en-US" sz="4000" b="1" dirty="0" smtClean="0">
                <a:solidFill>
                  <a:srgbClr val="0000CC"/>
                </a:solidFill>
              </a:rPr>
              <a:t/>
            </a:r>
            <a:br>
              <a:rPr lang="en-US" sz="4000" b="1" dirty="0" smtClean="0">
                <a:solidFill>
                  <a:srgbClr val="0000CC"/>
                </a:solidFill>
              </a:rPr>
            </a:br>
            <a:endParaRPr lang="en-US" dirty="0">
              <a:solidFill>
                <a:srgbClr val="0000CC"/>
              </a:solidFill>
            </a:endParaRPr>
          </a:p>
        </p:txBody>
      </p:sp>
    </p:spTree>
    <p:extLst>
      <p:ext uri="{BB962C8B-B14F-4D97-AF65-F5344CB8AC3E}">
        <p14:creationId xmlns:p14="http://schemas.microsoft.com/office/powerpoint/2010/main" xmlns="" val="4288981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u="sng" dirty="0" smtClean="0">
                <a:solidFill>
                  <a:srgbClr val="0000CC"/>
                </a:solidFill>
              </a:rPr>
              <a:t>Total budget</a:t>
            </a:r>
            <a:endParaRPr lang="en-US" sz="3600" u="sng" dirty="0">
              <a:solidFill>
                <a:srgbClr val="0000CC"/>
              </a:solidFill>
            </a:endParaRPr>
          </a:p>
        </p:txBody>
      </p:sp>
      <p:sp>
        <p:nvSpPr>
          <p:cNvPr id="3" name="Content Placeholder 2"/>
          <p:cNvSpPr>
            <a:spLocks noGrp="1"/>
          </p:cNvSpPr>
          <p:nvPr>
            <p:ph idx="1"/>
          </p:nvPr>
        </p:nvSpPr>
        <p:spPr>
          <a:xfrm>
            <a:off x="838200" y="1524000"/>
            <a:ext cx="7848600" cy="4602163"/>
          </a:xfrm>
        </p:spPr>
        <p:txBody>
          <a:bodyPr>
            <a:noAutofit/>
          </a:bodyPr>
          <a:lstStyle/>
          <a:p>
            <a:pPr lvl="0"/>
            <a:r>
              <a:rPr lang="en-US" sz="2800" dirty="0" smtClean="0"/>
              <a:t>Cost of investigation 		Tk. 30,000.00</a:t>
            </a:r>
          </a:p>
          <a:p>
            <a:pPr lvl="0"/>
            <a:r>
              <a:rPr lang="en-US" sz="2800" dirty="0" smtClean="0"/>
              <a:t>Internet search			Tk. 1,000.00</a:t>
            </a:r>
          </a:p>
          <a:p>
            <a:pPr lvl="0"/>
            <a:r>
              <a:rPr lang="en-US" sz="2800" dirty="0" smtClean="0"/>
              <a:t>Books and literature		Tk. 3,000.00</a:t>
            </a:r>
          </a:p>
          <a:p>
            <a:pPr lvl="0"/>
            <a:r>
              <a:rPr lang="en-US" sz="2800" dirty="0" smtClean="0"/>
              <a:t>Travelling 				Tk. 5,000.00</a:t>
            </a:r>
          </a:p>
          <a:p>
            <a:pPr lvl="0"/>
            <a:r>
              <a:rPr lang="en-US" sz="2800" dirty="0" smtClean="0"/>
              <a:t>Data analysis and compose	Tk. 8,000.00</a:t>
            </a:r>
          </a:p>
          <a:p>
            <a:pPr lvl="0"/>
            <a:r>
              <a:rPr lang="en-US" sz="2800" dirty="0" smtClean="0"/>
              <a:t>Printing and binding 		Tk. 3000.00</a:t>
            </a:r>
          </a:p>
          <a:p>
            <a:r>
              <a:rPr lang="en-US" sz="2800" b="1" dirty="0" smtClean="0"/>
              <a:t>Total 				Tk. 50,000.00</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4000" b="1" u="sng" dirty="0" smtClean="0">
                <a:solidFill>
                  <a:srgbClr val="0000CC"/>
                </a:solidFill>
              </a:rPr>
              <a:t>References</a:t>
            </a:r>
            <a:endParaRPr lang="en-US" sz="4000" b="1" u="sng" dirty="0">
              <a:solidFill>
                <a:srgbClr val="0000CC"/>
              </a:solidFill>
            </a:endParaRPr>
          </a:p>
        </p:txBody>
      </p:sp>
      <p:sp>
        <p:nvSpPr>
          <p:cNvPr id="3" name="Content Placeholder 2"/>
          <p:cNvSpPr>
            <a:spLocks noGrp="1"/>
          </p:cNvSpPr>
          <p:nvPr>
            <p:ph idx="1"/>
          </p:nvPr>
        </p:nvSpPr>
        <p:spPr>
          <a:xfrm>
            <a:off x="381000" y="914400"/>
            <a:ext cx="8610600" cy="5715000"/>
          </a:xfrm>
        </p:spPr>
        <p:txBody>
          <a:bodyPr>
            <a:noAutofit/>
          </a:bodyPr>
          <a:lstStyle/>
          <a:p>
            <a:r>
              <a:rPr lang="en-US" sz="2200" dirty="0" err="1" smtClean="0"/>
              <a:t>Akter</a:t>
            </a:r>
            <a:r>
              <a:rPr lang="en-US" sz="2200" dirty="0" smtClean="0"/>
              <a:t>, </a:t>
            </a:r>
            <a:r>
              <a:rPr lang="en-US" sz="2200" dirty="0" err="1" smtClean="0"/>
              <a:t>Rafia</a:t>
            </a:r>
            <a:r>
              <a:rPr lang="en-US" sz="2200" dirty="0" smtClean="0"/>
              <a:t>. 2020. “Contraceptive Use among Slum Women in Slums of Dhaka City.” </a:t>
            </a:r>
            <a:r>
              <a:rPr lang="en-US" sz="2200" i="1" dirty="0" smtClean="0"/>
              <a:t>American International Journal of Social Science Research</a:t>
            </a:r>
            <a:r>
              <a:rPr lang="en-US" sz="2200" dirty="0" smtClean="0"/>
              <a:t> 5(3):29–35. </a:t>
            </a:r>
            <a:r>
              <a:rPr lang="en-US" sz="2200" dirty="0" err="1" smtClean="0"/>
              <a:t>doi</a:t>
            </a:r>
            <a:r>
              <a:rPr lang="en-US" sz="2200" dirty="0" smtClean="0"/>
              <a:t>: 10.46281/aijssr.v5i3.667.</a:t>
            </a:r>
          </a:p>
          <a:p>
            <a:r>
              <a:rPr lang="en-US" sz="2200" dirty="0" err="1" smtClean="0"/>
              <a:t>Amin</a:t>
            </a:r>
            <a:r>
              <a:rPr lang="en-US" sz="2200" dirty="0" smtClean="0"/>
              <a:t>, </a:t>
            </a:r>
            <a:r>
              <a:rPr lang="en-US" sz="2200" dirty="0" err="1" smtClean="0"/>
              <a:t>Ruhul</a:t>
            </a:r>
            <a:r>
              <a:rPr lang="en-US" sz="2200" dirty="0" smtClean="0"/>
              <a:t>, </a:t>
            </a:r>
            <a:r>
              <a:rPr lang="en-US" sz="2200" dirty="0" err="1" smtClean="0"/>
              <a:t>Yiping</a:t>
            </a:r>
            <a:r>
              <a:rPr lang="en-US" sz="2200" dirty="0" smtClean="0"/>
              <a:t> Li, and </a:t>
            </a:r>
            <a:r>
              <a:rPr lang="en-US" sz="2200" dirty="0" err="1" smtClean="0"/>
              <a:t>Ashrad</a:t>
            </a:r>
            <a:r>
              <a:rPr lang="en-US" sz="2200" dirty="0" smtClean="0"/>
              <a:t> U. Ahmed. 1996. “Women’s Credit Programs and Family Planning in Rural Bangladesh.” </a:t>
            </a:r>
            <a:r>
              <a:rPr lang="en-US" sz="2200" i="1" dirty="0" smtClean="0"/>
              <a:t>International Family Planning Perspectives</a:t>
            </a:r>
            <a:r>
              <a:rPr lang="en-US" sz="2200" dirty="0" smtClean="0"/>
              <a:t> 22(4):158–62. </a:t>
            </a:r>
            <a:r>
              <a:rPr lang="en-US" sz="2200" dirty="0" err="1" smtClean="0"/>
              <a:t>doi</a:t>
            </a:r>
            <a:r>
              <a:rPr lang="en-US" sz="2200" dirty="0" smtClean="0"/>
              <a:t>: 10.2307/2950813.</a:t>
            </a:r>
          </a:p>
          <a:p>
            <a:r>
              <a:rPr lang="en-US" sz="2200" dirty="0" smtClean="0"/>
              <a:t>Greenspan, A. 1992. “Fertility Decline in Bangladesh: An Emerging Family Planning Success Story.” </a:t>
            </a:r>
            <a:r>
              <a:rPr lang="en-US" sz="2200" i="1" dirty="0" smtClean="0"/>
              <a:t>Asia-Pacific Population &amp; Policy</a:t>
            </a:r>
            <a:r>
              <a:rPr lang="en-US" sz="2200" dirty="0" smtClean="0"/>
              <a:t> (20):1–4.</a:t>
            </a:r>
          </a:p>
          <a:p>
            <a:r>
              <a:rPr lang="en-US" sz="2200" dirty="0" err="1" smtClean="0"/>
              <a:t>Hossain</a:t>
            </a:r>
            <a:r>
              <a:rPr lang="en-US" sz="2200" dirty="0" smtClean="0"/>
              <a:t>, Mb, </a:t>
            </a:r>
            <a:r>
              <a:rPr lang="en-US" sz="2200" dirty="0" err="1" smtClean="0"/>
              <a:t>Mhr</a:t>
            </a:r>
            <a:r>
              <a:rPr lang="en-US" sz="2200" dirty="0" smtClean="0"/>
              <a:t> Khan, F. </a:t>
            </a:r>
            <a:r>
              <a:rPr lang="en-US" sz="2200" dirty="0" err="1" smtClean="0"/>
              <a:t>Ababneh</a:t>
            </a:r>
            <a:r>
              <a:rPr lang="en-US" sz="2200" dirty="0" smtClean="0"/>
              <a:t>, and </a:t>
            </a:r>
            <a:r>
              <a:rPr lang="en-US" sz="2200" dirty="0" err="1" smtClean="0"/>
              <a:t>Jeh</a:t>
            </a:r>
            <a:r>
              <a:rPr lang="en-US" sz="2200" dirty="0" smtClean="0"/>
              <a:t> Shaw. 2018. “Identifying Factors Influencing Contraceptive Use in Bangladesh: Evidence from BDHS 2014 Data.” </a:t>
            </a:r>
            <a:r>
              <a:rPr lang="en-US" sz="2200" i="1" dirty="0" smtClean="0"/>
              <a:t>BMC Public Health</a:t>
            </a:r>
            <a:r>
              <a:rPr lang="en-US" sz="2200" dirty="0" smtClean="0"/>
              <a:t> 18(1):192. </a:t>
            </a:r>
            <a:r>
              <a:rPr lang="en-US" sz="2200" dirty="0" err="1" smtClean="0"/>
              <a:t>doi</a:t>
            </a:r>
            <a:r>
              <a:rPr lang="en-US" sz="2200" dirty="0" smtClean="0"/>
              <a:t>: 10.1186/s12889-018-5098-1.</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xmlns="" val="2746499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00CC"/>
                </a:solidFill>
              </a:rPr>
              <a:t>References cont..</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200" dirty="0" smtClean="0"/>
              <a:t>Huda, </a:t>
            </a:r>
            <a:r>
              <a:rPr lang="en-US" sz="2200" dirty="0" err="1" smtClean="0"/>
              <a:t>Fauzia</a:t>
            </a:r>
            <a:r>
              <a:rPr lang="en-US" sz="2200" dirty="0" smtClean="0"/>
              <a:t> </a:t>
            </a:r>
            <a:r>
              <a:rPr lang="en-US" sz="2200" dirty="0" err="1" smtClean="0"/>
              <a:t>Akhter</a:t>
            </a:r>
            <a:r>
              <a:rPr lang="en-US" sz="2200" dirty="0" smtClean="0"/>
              <a:t>, </a:t>
            </a:r>
            <a:r>
              <a:rPr lang="en-US" sz="2200" dirty="0" err="1" smtClean="0"/>
              <a:t>Yolande</a:t>
            </a:r>
            <a:r>
              <a:rPr lang="en-US" sz="2200" dirty="0" smtClean="0"/>
              <a:t> Robertson, </a:t>
            </a:r>
            <a:r>
              <a:rPr lang="en-US" sz="2200" dirty="0" err="1" smtClean="0"/>
              <a:t>Sabiha</a:t>
            </a:r>
            <a:r>
              <a:rPr lang="en-US" sz="2200" dirty="0" smtClean="0"/>
              <a:t> </a:t>
            </a:r>
            <a:r>
              <a:rPr lang="en-US" sz="2200" dirty="0" err="1" smtClean="0"/>
              <a:t>Chowdhuri</a:t>
            </a:r>
            <a:r>
              <a:rPr lang="en-US" sz="2200" dirty="0" smtClean="0"/>
              <a:t>, </a:t>
            </a:r>
            <a:r>
              <a:rPr lang="en-US" sz="2200" dirty="0" err="1" smtClean="0"/>
              <a:t>Bidhan</a:t>
            </a:r>
            <a:r>
              <a:rPr lang="en-US" sz="2200" dirty="0" smtClean="0"/>
              <a:t> Krishna </a:t>
            </a:r>
            <a:r>
              <a:rPr lang="en-US" sz="2200" dirty="0" err="1" smtClean="0"/>
              <a:t>Sarker</a:t>
            </a:r>
            <a:r>
              <a:rPr lang="en-US" sz="2200" dirty="0" smtClean="0"/>
              <a:t>, Laura </a:t>
            </a:r>
            <a:r>
              <a:rPr lang="en-US" sz="2200" dirty="0" err="1" smtClean="0"/>
              <a:t>Reichenbach</a:t>
            </a:r>
            <a:r>
              <a:rPr lang="en-US" sz="2200" dirty="0" smtClean="0"/>
              <a:t>, and </a:t>
            </a:r>
            <a:r>
              <a:rPr lang="en-US" sz="2200" dirty="0" err="1" smtClean="0"/>
              <a:t>Ratana</a:t>
            </a:r>
            <a:r>
              <a:rPr lang="en-US" sz="2200" dirty="0" smtClean="0"/>
              <a:t> </a:t>
            </a:r>
            <a:r>
              <a:rPr lang="en-US" sz="2200" dirty="0" err="1" smtClean="0"/>
              <a:t>Somrongthong</a:t>
            </a:r>
            <a:r>
              <a:rPr lang="en-US" sz="2200" dirty="0" smtClean="0"/>
              <a:t>. 2017. “Contraceptive Practices among Married Women of Reproductive Age in Bangladesh: A Review of the Evidence.” </a:t>
            </a:r>
            <a:r>
              <a:rPr lang="en-US" sz="2200" i="1" dirty="0" smtClean="0"/>
              <a:t>Reproductive Health</a:t>
            </a:r>
            <a:r>
              <a:rPr lang="en-US" sz="2200" dirty="0" smtClean="0"/>
              <a:t> 14(1):69. </a:t>
            </a:r>
            <a:r>
              <a:rPr lang="en-US" sz="2200" dirty="0" err="1" smtClean="0"/>
              <a:t>doi</a:t>
            </a:r>
            <a:r>
              <a:rPr lang="en-US" sz="2200" dirty="0" smtClean="0"/>
              <a:t>: 10.1186/s12978-017-0333-2.</a:t>
            </a:r>
          </a:p>
          <a:p>
            <a:r>
              <a:rPr lang="en-US" sz="2200" dirty="0" err="1" smtClean="0"/>
              <a:t>Kamal</a:t>
            </a:r>
            <a:r>
              <a:rPr lang="en-US" sz="2200" dirty="0" smtClean="0"/>
              <a:t>, S. M. </a:t>
            </a:r>
            <a:r>
              <a:rPr lang="en-US" sz="2200" dirty="0" err="1" smtClean="0"/>
              <a:t>Mostaf</a:t>
            </a:r>
            <a:r>
              <a:rPr lang="en-US" sz="2200" dirty="0" smtClean="0"/>
              <a:t>. 2015. “Socioeconomic Factors Associated with Contraceptive Use and Method Choice in Urban Slums of Bangladesh.” </a:t>
            </a:r>
            <a:r>
              <a:rPr lang="en-US" sz="2200" i="1" dirty="0" smtClean="0"/>
              <a:t>Asia-Pacific Journal of Public Health</a:t>
            </a:r>
            <a:r>
              <a:rPr lang="en-US" sz="2200" dirty="0" smtClean="0"/>
              <a:t> 27(2):NP2661–76. </a:t>
            </a:r>
            <a:r>
              <a:rPr lang="en-US" sz="2200" dirty="0" err="1" smtClean="0"/>
              <a:t>doi</a:t>
            </a:r>
            <a:r>
              <a:rPr lang="en-US" sz="2200" dirty="0" smtClean="0"/>
              <a:t>: 10.1177/1010539511421194.</a:t>
            </a:r>
          </a:p>
          <a:p>
            <a:r>
              <a:rPr lang="en-US" sz="2200" dirty="0" smtClean="0"/>
              <a:t>Mahmud, </a:t>
            </a:r>
            <a:r>
              <a:rPr lang="en-US" sz="2200" dirty="0" err="1" smtClean="0"/>
              <a:t>Simeen</a:t>
            </a:r>
            <a:r>
              <a:rPr lang="en-US" sz="2200" dirty="0" smtClean="0"/>
              <a:t>, </a:t>
            </a:r>
            <a:r>
              <a:rPr lang="en-US" sz="2200" dirty="0" err="1" smtClean="0"/>
              <a:t>Nirali</a:t>
            </a:r>
            <a:r>
              <a:rPr lang="en-US" sz="2200" dirty="0" smtClean="0"/>
              <a:t> M. Shah, and Stan Becker. 2012. “Measurement of Women’s Empowerment in Rural Bangladesh.” </a:t>
            </a:r>
            <a:r>
              <a:rPr lang="en-US" sz="2200" i="1" dirty="0" smtClean="0"/>
              <a:t>World Development</a:t>
            </a:r>
            <a:r>
              <a:rPr lang="en-US" sz="2200" dirty="0" smtClean="0"/>
              <a:t> 40(3):610–19. </a:t>
            </a:r>
            <a:r>
              <a:rPr lang="en-US" sz="2200" dirty="0" err="1" smtClean="0"/>
              <a:t>doi</a:t>
            </a:r>
            <a:r>
              <a:rPr lang="en-US" sz="2200" dirty="0" smtClean="0"/>
              <a:t>: 10.1016/j.worlddev.2011.08.003.</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37600" y="1524000"/>
            <a:ext cx="8853999" cy="4188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44212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u="sng" dirty="0" smtClean="0"/>
              <a:t>Introduction</a:t>
            </a:r>
            <a:endParaRPr lang="en-US" sz="3600" u="sng" dirty="0"/>
          </a:p>
        </p:txBody>
      </p:sp>
      <p:sp>
        <p:nvSpPr>
          <p:cNvPr id="3" name="Content Placeholder 2"/>
          <p:cNvSpPr>
            <a:spLocks noGrp="1"/>
          </p:cNvSpPr>
          <p:nvPr>
            <p:ph idx="1"/>
          </p:nvPr>
        </p:nvSpPr>
        <p:spPr>
          <a:xfrm>
            <a:off x="457200" y="1143000"/>
            <a:ext cx="8229600" cy="4983163"/>
          </a:xfrm>
        </p:spPr>
        <p:txBody>
          <a:bodyPr>
            <a:normAutofit/>
          </a:bodyPr>
          <a:lstStyle/>
          <a:p>
            <a:pPr algn="just">
              <a:buNone/>
            </a:pPr>
            <a:r>
              <a:rPr lang="en-US" sz="2000" dirty="0" smtClean="0"/>
              <a:t>      Bangladesh is a developing country. As Bangladesh is a densely populated country, population growth is identified as a primary threat to Bangladesh's continued economic growth, social insecurity and development. Bangladesh is no exception to its understanding of population. Despite significant progress in family planning programs, Bangladesh's population is growing at an alarming rate. Strategies adopted to further prevent infertility in Bangladesh include educating family planning campaigners who travel to rural and urban areas about the use of modern contraceptives and making them available door-to-door (</a:t>
            </a:r>
            <a:r>
              <a:rPr lang="en-US" sz="2000" dirty="0" err="1" smtClean="0"/>
              <a:t>Hossain</a:t>
            </a:r>
            <a:r>
              <a:rPr lang="en-US" sz="2000" dirty="0" smtClean="0"/>
              <a:t> et al. 2018). This family planning program has been running for more than 30 years of independence. Family Planning Program (FPP) is considered a success story in a setting without much socio-economic development.</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u="sng" dirty="0" smtClean="0"/>
              <a:t>Introduction contd.</a:t>
            </a:r>
            <a:endParaRPr lang="en-US" sz="3600" u="sng" dirty="0"/>
          </a:p>
        </p:txBody>
      </p:sp>
      <p:sp>
        <p:nvSpPr>
          <p:cNvPr id="3" name="Content Placeholder 2"/>
          <p:cNvSpPr>
            <a:spLocks noGrp="1"/>
          </p:cNvSpPr>
          <p:nvPr>
            <p:ph idx="1"/>
          </p:nvPr>
        </p:nvSpPr>
        <p:spPr>
          <a:xfrm>
            <a:off x="457200" y="1066800"/>
            <a:ext cx="8229600" cy="5059363"/>
          </a:xfrm>
        </p:spPr>
        <p:txBody>
          <a:bodyPr>
            <a:normAutofit/>
          </a:bodyPr>
          <a:lstStyle/>
          <a:p>
            <a:pPr algn="just">
              <a:buNone/>
            </a:pPr>
            <a:r>
              <a:rPr lang="en-US" sz="2200" dirty="0" smtClean="0"/>
              <a:t>      High contraceptive prevalence rate is always expected for controlling births for those countries that are experiencing high population growth rate (Greenspan 1992). According to Bangladesh Demographic and Health Survey, 2017 CPR (Contraceptive Prevalence Rate) in Bangladesh is 62 percent, Dropout Rate is 37 percent and Unmet Need for Contraception is 12 percent (Huda et al. 2017).</a:t>
            </a:r>
          </a:p>
          <a:p>
            <a:pPr algn="just">
              <a:buNone/>
            </a:pPr>
            <a:r>
              <a:rPr lang="en-US" sz="2200" dirty="0" smtClean="0"/>
              <a:t>     Although consecutive demographic health surveys conducted in Bangladesh consistently showed that the rate of contraception (CPR) was higher in urban areas than in rural areas, little is known about the use of contraceptives among slum dwellers (</a:t>
            </a:r>
            <a:r>
              <a:rPr lang="en-US" sz="2200" dirty="0" err="1" smtClean="0"/>
              <a:t>Kamal</a:t>
            </a:r>
            <a:r>
              <a:rPr lang="en-US" sz="2200" dirty="0" smtClean="0"/>
              <a:t> 2015)</a:t>
            </a:r>
          </a:p>
          <a:p>
            <a:pPr>
              <a:buNone/>
            </a:pP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Autofit/>
          </a:bodyPr>
          <a:lstStyle/>
          <a:p>
            <a:r>
              <a:rPr lang="en-US" sz="3600" b="1" u="sng" dirty="0" smtClean="0"/>
              <a:t>Introduction contd.</a:t>
            </a:r>
            <a:endParaRPr lang="en-US" sz="3600" u="sng" dirty="0"/>
          </a:p>
        </p:txBody>
      </p:sp>
      <p:sp>
        <p:nvSpPr>
          <p:cNvPr id="3" name="Content Placeholder 2"/>
          <p:cNvSpPr>
            <a:spLocks noGrp="1"/>
          </p:cNvSpPr>
          <p:nvPr>
            <p:ph idx="1"/>
          </p:nvPr>
        </p:nvSpPr>
        <p:spPr>
          <a:xfrm>
            <a:off x="457200" y="1295400"/>
            <a:ext cx="8229600" cy="4830763"/>
          </a:xfrm>
        </p:spPr>
        <p:txBody>
          <a:bodyPr>
            <a:normAutofit/>
          </a:bodyPr>
          <a:lstStyle/>
          <a:p>
            <a:pPr algn="just">
              <a:buNone/>
            </a:pPr>
            <a:r>
              <a:rPr lang="en-US" sz="2200" dirty="0" smtClean="0"/>
              <a:t>     The rapid growth of population in the informal settlements suggests the urgent need to drive up understanding the contraceptive use and method choice among women living in the urban slums.</a:t>
            </a:r>
          </a:p>
          <a:p>
            <a:pPr algn="just">
              <a:buNone/>
            </a:pPr>
            <a:r>
              <a:rPr lang="en-US" sz="2200" dirty="0" smtClean="0"/>
              <a:t>     Our study focuses on the prevalence of contraceptive use which is a part of the evaluation of the family planning program. </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solidFill>
                  <a:srgbClr val="0000CC"/>
                </a:solidFill>
              </a:rPr>
              <a:t>Problem Statement</a:t>
            </a:r>
            <a:endParaRPr lang="en-US" b="1" u="sng" dirty="0">
              <a:solidFill>
                <a:srgbClr val="0000CC"/>
              </a:solidFill>
            </a:endParaRP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algn="just"/>
            <a:r>
              <a:rPr lang="en-US" dirty="0"/>
              <a:t>The use of family planning contraceptives protects the mother by preventing the risk factors that contribute maternal mortality and morbidity, by simply providing contraceptives to the eligible women. </a:t>
            </a:r>
            <a:endParaRPr lang="en-US" dirty="0" smtClean="0"/>
          </a:p>
          <a:p>
            <a:pPr algn="just"/>
            <a:r>
              <a:rPr lang="en-US" dirty="0"/>
              <a:t>Bangladesh has a strong national family planning </a:t>
            </a:r>
            <a:r>
              <a:rPr lang="en-US" dirty="0" err="1"/>
              <a:t>programme</a:t>
            </a:r>
            <a:r>
              <a:rPr lang="en-US" dirty="0"/>
              <a:t> which has brought about an increase in contraceptive prevalence and an associated fertility </a:t>
            </a:r>
            <a:r>
              <a:rPr lang="en-US" dirty="0" smtClean="0"/>
              <a:t>decline. </a:t>
            </a:r>
            <a:r>
              <a:rPr lang="en-US" dirty="0"/>
              <a:t>The contraceptive prevalence rate increased from 40% in 1990 to 62% in 2014. Despite this progress, projections suggest Bangladesh will not reach the MDG target of 72% by </a:t>
            </a:r>
            <a:r>
              <a:rPr lang="en-US" dirty="0" smtClean="0"/>
              <a:t>2015. </a:t>
            </a:r>
          </a:p>
          <a:p>
            <a:pPr algn="just"/>
            <a:r>
              <a:rPr lang="en-US" dirty="0" smtClean="0"/>
              <a:t>In </a:t>
            </a:r>
            <a:r>
              <a:rPr lang="en-US" dirty="0"/>
              <a:t>order to achieve this target, the Ministry has given priority to the provision of family planning services in the </a:t>
            </a:r>
            <a:r>
              <a:rPr lang="en-US" dirty="0" smtClean="0"/>
              <a:t>community. Although, in Bangladesh the utilization </a:t>
            </a:r>
            <a:r>
              <a:rPr lang="en-US" dirty="0"/>
              <a:t>of family planning methods among married of fertile </a:t>
            </a:r>
            <a:r>
              <a:rPr lang="en-US" dirty="0" smtClean="0"/>
              <a:t>age is increasing, </a:t>
            </a:r>
            <a:r>
              <a:rPr lang="en-US" dirty="0"/>
              <a:t>yet, utilization of family planning services among married women in </a:t>
            </a:r>
            <a:r>
              <a:rPr lang="en-US" dirty="0" smtClean="0"/>
              <a:t>Sylhet isn’t increasing that much and here it is </a:t>
            </a:r>
            <a:r>
              <a:rPr lang="en-US" dirty="0"/>
              <a:t>still more Challenging</a:t>
            </a:r>
            <a:r>
              <a:rPr lang="en-US" dirty="0" smtClean="0"/>
              <a:t>. According to MICS 2019 survey data, Sylhet division </a:t>
            </a:r>
            <a:r>
              <a:rPr lang="en-US" dirty="0"/>
              <a:t>is the </a:t>
            </a:r>
            <a:r>
              <a:rPr lang="en-US" dirty="0" smtClean="0"/>
              <a:t>second lowest (58.3%) </a:t>
            </a:r>
            <a:r>
              <a:rPr lang="en-US" dirty="0"/>
              <a:t>for contraceptive utilization among other </a:t>
            </a:r>
            <a:r>
              <a:rPr lang="en-US" dirty="0" smtClean="0"/>
              <a:t>division due </a:t>
            </a:r>
            <a:r>
              <a:rPr lang="en-US" dirty="0"/>
              <a:t>to various factors which need to be scientifically </a:t>
            </a:r>
            <a:r>
              <a:rPr lang="en-US" dirty="0" smtClean="0"/>
              <a:t>investigated. </a:t>
            </a:r>
            <a:r>
              <a:rPr lang="en-US" dirty="0"/>
              <a:t>Therefore, this study seeks to assess </a:t>
            </a:r>
            <a:r>
              <a:rPr lang="en-US" dirty="0" smtClean="0"/>
              <a:t>prevalence, utilization </a:t>
            </a:r>
            <a:r>
              <a:rPr lang="en-US" dirty="0"/>
              <a:t>and socio-demographic </a:t>
            </a:r>
            <a:r>
              <a:rPr lang="en-US" dirty="0" smtClean="0"/>
              <a:t>characteristics associated </a:t>
            </a:r>
            <a:r>
              <a:rPr lang="en-US" dirty="0"/>
              <a:t>among the married women of reproductive age </a:t>
            </a:r>
            <a:r>
              <a:rPr lang="en-US" dirty="0" smtClean="0"/>
              <a:t>in </a:t>
            </a:r>
            <a:r>
              <a:rPr lang="en-US" dirty="0"/>
              <a:t>Sylhet City </a:t>
            </a:r>
            <a:r>
              <a:rPr lang="en-US" dirty="0" smtClean="0"/>
              <a:t>Corporation area in Bangladesh.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solidFill>
                  <a:srgbClr val="0000CC"/>
                </a:solidFill>
              </a:rPr>
              <a:t>Literature review:</a:t>
            </a:r>
            <a:endParaRPr lang="en-US" u="sng" dirty="0">
              <a:solidFill>
                <a:srgbClr val="0000CC"/>
              </a:solidFill>
            </a:endParaRPr>
          </a:p>
        </p:txBody>
      </p:sp>
      <p:sp>
        <p:nvSpPr>
          <p:cNvPr id="3" name="Content Placeholder 2"/>
          <p:cNvSpPr>
            <a:spLocks noGrp="1"/>
          </p:cNvSpPr>
          <p:nvPr>
            <p:ph idx="1"/>
          </p:nvPr>
        </p:nvSpPr>
        <p:spPr>
          <a:xfrm>
            <a:off x="457200" y="1066800"/>
            <a:ext cx="8458200" cy="5410200"/>
          </a:xfrm>
        </p:spPr>
        <p:txBody>
          <a:bodyPr>
            <a:noAutofit/>
          </a:bodyPr>
          <a:lstStyle/>
          <a:p>
            <a:pPr algn="just"/>
            <a:r>
              <a:rPr lang="en-US" sz="2200" dirty="0" err="1" smtClean="0"/>
              <a:t>Amin</a:t>
            </a:r>
            <a:r>
              <a:rPr lang="en-US" sz="2200" dirty="0" smtClean="0"/>
              <a:t>, Li, and Ahmed 1996 stated that credit enhances the economic status of women participating in the program and empowers women through group solidarity, increased mobility, and access to information on modern contraceptive methods and services, and support for program staff. Because of empowerment they can decide on the use of contraceptives.</a:t>
            </a:r>
          </a:p>
          <a:p>
            <a:pPr algn="just"/>
            <a:r>
              <a:rPr lang="en-US" sz="2200" dirty="0" err="1" smtClean="0"/>
              <a:t>Kamal</a:t>
            </a:r>
            <a:r>
              <a:rPr lang="en-US" sz="2200" dirty="0" smtClean="0"/>
              <a:t> 2015 explored contraceptive use patterns among slum dwellers in Bangladesh. Little attention has been paid to contraceptive behavior among slum dwellers, where 35% of the urban people of Bangladesh reside. The principal contribution of this study is to increase the understanding of contraceptive use and method choice among urban poor living in the slums using a nationally representative survey data conducted in 2006.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solidFill>
                  <a:srgbClr val="0000CC"/>
                </a:solidFill>
              </a:rPr>
              <a:t>Literature review contd.</a:t>
            </a:r>
            <a:endParaRPr lang="en-US" u="sng" dirty="0">
              <a:solidFill>
                <a:srgbClr val="0000CC"/>
              </a:solidFill>
            </a:endParaRPr>
          </a:p>
        </p:txBody>
      </p:sp>
      <p:sp>
        <p:nvSpPr>
          <p:cNvPr id="3" name="Content Placeholder 2"/>
          <p:cNvSpPr>
            <a:spLocks noGrp="1"/>
          </p:cNvSpPr>
          <p:nvPr>
            <p:ph idx="1"/>
          </p:nvPr>
        </p:nvSpPr>
        <p:spPr>
          <a:xfrm>
            <a:off x="457200" y="1066800"/>
            <a:ext cx="8229600" cy="5791200"/>
          </a:xfrm>
        </p:spPr>
        <p:txBody>
          <a:bodyPr>
            <a:normAutofit/>
          </a:bodyPr>
          <a:lstStyle/>
          <a:p>
            <a:pPr algn="just"/>
            <a:r>
              <a:rPr lang="en-US" sz="2200" dirty="0" smtClean="0"/>
              <a:t>Mahmud, Shah, and Becker 2012 this study conducted on the role of women in decision making on family planning among the slum women in a selected area of Dhaka city. The study revealed that on the aspect of contraceptive method choice women were the program maker. More than one-third of the total women had the self-confidence to take such decisions despite their husband’s disapproval. One of the important findings is that a large proportion of slum women (45%) would like to decide jointly about the number of children they should have. But they could not place birth. Nearly half (48.4%) of their first Childs was born accidentally. The study found a significant relationship between respondents’ age and in deciding family size. </a:t>
            </a:r>
          </a:p>
          <a:p>
            <a:pPr algn="just"/>
            <a:r>
              <a:rPr lang="en-US" sz="2200" dirty="0" smtClean="0"/>
              <a:t>Huda et al. 2017 identified fear of side effects as a major reason for not using contraceptives (46%) followed by religious reasons (12%) and husbands or family disapproval (11%).</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2027</TotalTime>
  <Words>1808</Words>
  <Application>Microsoft Office PowerPoint</Application>
  <PresentationFormat>On-screen Show (4:3)</PresentationFormat>
  <Paragraphs>198</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Equation</vt:lpstr>
      <vt:lpstr>to</vt:lpstr>
      <vt:lpstr> Title of the dissertation: </vt:lpstr>
      <vt:lpstr>Introduction</vt:lpstr>
      <vt:lpstr>Introduction contd.</vt:lpstr>
      <vt:lpstr>Introduction contd.</vt:lpstr>
      <vt:lpstr>Problem Statement</vt:lpstr>
      <vt:lpstr>Slide 7</vt:lpstr>
      <vt:lpstr>Literature review:</vt:lpstr>
      <vt:lpstr>Literature review contd.</vt:lpstr>
      <vt:lpstr>Literature review contd.</vt:lpstr>
      <vt:lpstr> Objectives: </vt:lpstr>
      <vt:lpstr>Methodology</vt:lpstr>
      <vt:lpstr>Methodology Cont.</vt:lpstr>
      <vt:lpstr>Methodology Cont.</vt:lpstr>
      <vt:lpstr>Methodology Cont.</vt:lpstr>
      <vt:lpstr>Methodology Cont.</vt:lpstr>
      <vt:lpstr>Methodology Cont.</vt:lpstr>
      <vt:lpstr>Methodology Cont.</vt:lpstr>
      <vt:lpstr>Work frame</vt:lpstr>
      <vt:lpstr>Total budget</vt:lpstr>
      <vt:lpstr>References</vt:lpstr>
      <vt:lpstr>References cont..</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c:title>
  <dc:creator>Md. Emdadul Hoque</dc:creator>
  <cp:lastModifiedBy>HP</cp:lastModifiedBy>
  <cp:revision>299</cp:revision>
  <dcterms:created xsi:type="dcterms:W3CDTF">2006-08-16T00:00:00Z</dcterms:created>
  <dcterms:modified xsi:type="dcterms:W3CDTF">2021-07-12T14:53:56Z</dcterms:modified>
</cp:coreProperties>
</file>