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6"/>
  </p:handoutMasterIdLst>
  <p:sldIdLst>
    <p:sldId id="256" r:id="rId2"/>
    <p:sldId id="257" r:id="rId3"/>
    <p:sldId id="258" r:id="rId4"/>
    <p:sldId id="270" r:id="rId5"/>
    <p:sldId id="271" r:id="rId6"/>
    <p:sldId id="340" r:id="rId7"/>
    <p:sldId id="345" r:id="rId8"/>
    <p:sldId id="341" r:id="rId9"/>
    <p:sldId id="342" r:id="rId10"/>
    <p:sldId id="343" r:id="rId11"/>
    <p:sldId id="344" r:id="rId12"/>
    <p:sldId id="346" r:id="rId13"/>
    <p:sldId id="350" r:id="rId14"/>
    <p:sldId id="259" r:id="rId15"/>
    <p:sldId id="347" r:id="rId16"/>
    <p:sldId id="352" r:id="rId17"/>
    <p:sldId id="335" r:id="rId18"/>
    <p:sldId id="272" r:id="rId19"/>
    <p:sldId id="261" r:id="rId20"/>
    <p:sldId id="354" r:id="rId21"/>
    <p:sldId id="327" r:id="rId22"/>
    <p:sldId id="329" r:id="rId23"/>
    <p:sldId id="262" r:id="rId24"/>
    <p:sldId id="326" r:id="rId25"/>
    <p:sldId id="349" r:id="rId26"/>
    <p:sldId id="330" r:id="rId27"/>
    <p:sldId id="331" r:id="rId28"/>
    <p:sldId id="336" r:id="rId29"/>
    <p:sldId id="337" r:id="rId30"/>
    <p:sldId id="338" r:id="rId31"/>
    <p:sldId id="332" r:id="rId32"/>
    <p:sldId id="333" r:id="rId33"/>
    <p:sldId id="334" r:id="rId34"/>
    <p:sldId id="324" r:id="rId3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9EFD9F51-E086-4CC8-A976-CA0A99E98DF0}">
          <p14:sldIdLst>
            <p14:sldId id="256"/>
            <p14:sldId id="257"/>
            <p14:sldId id="258"/>
            <p14:sldId id="270"/>
            <p14:sldId id="271"/>
            <p14:sldId id="259"/>
            <p14:sldId id="272"/>
            <p14:sldId id="260"/>
            <p14:sldId id="261"/>
            <p14:sldId id="262"/>
            <p14:sldId id="284"/>
            <p14:sldId id="286"/>
            <p14:sldId id="287"/>
            <p14:sldId id="288"/>
            <p14:sldId id="289"/>
            <p14:sldId id="290"/>
            <p14:sldId id="291"/>
            <p14:sldId id="292"/>
            <p14:sldId id="293"/>
            <p14:sldId id="294"/>
            <p14:sldId id="295"/>
            <p14:sldId id="296"/>
            <p14:sldId id="297"/>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71" autoAdjust="0"/>
  </p:normalViewPr>
  <p:slideViewPr>
    <p:cSldViewPr>
      <p:cViewPr>
        <p:scale>
          <a:sx n="51" d="100"/>
          <a:sy n="51" d="100"/>
        </p:scale>
        <p:origin x="-1926" y="-4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5951572-ABE0-4A50-BD7C-1727D7A8FF07}" type="datetimeFigureOut">
              <a:rPr lang="en-US" smtClean="0"/>
              <a:pPr/>
              <a:t>7/12/2021</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CC0D5DB0-F06D-462C-8F74-7002B52C1201}" type="slidenum">
              <a:rPr lang="en-US" smtClean="0"/>
              <a:pPr/>
              <a:t>‹#›</a:t>
            </a:fld>
            <a:endParaRPr lang="en-US"/>
          </a:p>
        </p:txBody>
      </p:sp>
    </p:spTree>
    <p:extLst>
      <p:ext uri="{BB962C8B-B14F-4D97-AF65-F5344CB8AC3E}">
        <p14:creationId xmlns:p14="http://schemas.microsoft.com/office/powerpoint/2010/main" xmlns="" val="371172629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p:spPr>
        <p:txBody>
          <a:bodyPr/>
          <a:lstStyle/>
          <a:p>
            <a:r>
              <a:rPr lang="en-US" dirty="0" smtClean="0"/>
              <a:t>Welcome to my Presentation </a:t>
            </a:r>
            <a:endParaRPr lang="en-US" dirty="0"/>
          </a:p>
        </p:txBody>
      </p:sp>
      <p:sp>
        <p:nvSpPr>
          <p:cNvPr id="3" name="Subtitle 2"/>
          <p:cNvSpPr>
            <a:spLocks noGrp="1"/>
          </p:cNvSpPr>
          <p:nvPr>
            <p:ph type="subTitle" idx="1"/>
          </p:nvPr>
        </p:nvSpPr>
        <p:spPr>
          <a:xfrm>
            <a:off x="1371600" y="2819400"/>
            <a:ext cx="6400800" cy="2819400"/>
          </a:xfrm>
        </p:spPr>
        <p:txBody>
          <a:bodyPr>
            <a:normAutofit fontScale="70000" lnSpcReduction="20000"/>
          </a:bodyPr>
          <a:lstStyle/>
          <a:p>
            <a:pPr algn="l"/>
            <a:r>
              <a:rPr lang="en-US" b="1" dirty="0" smtClean="0">
                <a:solidFill>
                  <a:schemeClr val="tx1"/>
                </a:solidFill>
              </a:rPr>
              <a:t>Presented by:</a:t>
            </a:r>
          </a:p>
          <a:p>
            <a:pPr algn="l"/>
            <a:endParaRPr lang="en-US" b="1" dirty="0" smtClean="0">
              <a:solidFill>
                <a:schemeClr val="tx1"/>
              </a:solidFill>
            </a:endParaRPr>
          </a:p>
          <a:p>
            <a:pPr algn="l"/>
            <a:r>
              <a:rPr lang="en-US" b="1" dirty="0" smtClean="0">
                <a:solidFill>
                  <a:schemeClr val="tx1"/>
                </a:solidFill>
              </a:rPr>
              <a:t>Md. </a:t>
            </a:r>
            <a:r>
              <a:rPr lang="en-US" b="1" dirty="0" err="1" smtClean="0">
                <a:solidFill>
                  <a:schemeClr val="tx1"/>
                </a:solidFill>
              </a:rPr>
              <a:t>Humayun</a:t>
            </a:r>
            <a:r>
              <a:rPr lang="en-US" b="1" dirty="0" smtClean="0">
                <a:solidFill>
                  <a:schemeClr val="tx1"/>
                </a:solidFill>
              </a:rPr>
              <a:t> </a:t>
            </a:r>
            <a:r>
              <a:rPr lang="en-US" b="1" dirty="0" err="1" smtClean="0">
                <a:solidFill>
                  <a:schemeClr val="tx1"/>
                </a:solidFill>
              </a:rPr>
              <a:t>Kabir</a:t>
            </a:r>
            <a:endParaRPr lang="en-US" b="1" dirty="0" smtClean="0">
              <a:solidFill>
                <a:schemeClr val="tx1"/>
              </a:solidFill>
            </a:endParaRPr>
          </a:p>
          <a:p>
            <a:pPr algn="l"/>
            <a:r>
              <a:rPr lang="en-US" b="1" dirty="0" smtClean="0">
                <a:solidFill>
                  <a:schemeClr val="tx1"/>
                </a:solidFill>
              </a:rPr>
              <a:t>Registration no: 190302030011</a:t>
            </a:r>
          </a:p>
          <a:p>
            <a:pPr algn="l"/>
            <a:r>
              <a:rPr lang="en-US" b="1" dirty="0" smtClean="0">
                <a:solidFill>
                  <a:schemeClr val="tx1"/>
                </a:solidFill>
              </a:rPr>
              <a:t>Fall - 2019</a:t>
            </a:r>
            <a:endParaRPr lang="en-US" b="1" dirty="0">
              <a:solidFill>
                <a:schemeClr val="tx1"/>
              </a:solidFill>
            </a:endParaRPr>
          </a:p>
          <a:p>
            <a:pPr algn="l"/>
            <a:r>
              <a:rPr lang="en-US" b="1" dirty="0">
                <a:solidFill>
                  <a:schemeClr val="tx1"/>
                </a:solidFill>
              </a:rPr>
              <a:t>Masters of Public Health</a:t>
            </a:r>
          </a:p>
          <a:p>
            <a:pPr algn="l"/>
            <a:r>
              <a:rPr lang="en-US" b="1" dirty="0">
                <a:solidFill>
                  <a:schemeClr val="tx1"/>
                </a:solidFill>
              </a:rPr>
              <a:t>Department of Public Health</a:t>
            </a:r>
          </a:p>
          <a:p>
            <a:pPr algn="l"/>
            <a:r>
              <a:rPr lang="en-US" b="1" dirty="0">
                <a:solidFill>
                  <a:schemeClr val="tx1"/>
                </a:solidFill>
              </a:rPr>
              <a:t>North East University Bangladesh</a:t>
            </a:r>
          </a:p>
          <a:p>
            <a:pPr algn="l"/>
            <a:endParaRPr lang="en-US" b="1" dirty="0"/>
          </a:p>
        </p:txBody>
      </p:sp>
      <p:pic>
        <p:nvPicPr>
          <p:cNvPr id="4" name="Picture 3" descr="download"/>
          <p:cNvPicPr/>
          <p:nvPr/>
        </p:nvPicPr>
        <p:blipFill>
          <a:blip r:embed="rId2" cstate="print"/>
          <a:srcRect/>
          <a:stretch>
            <a:fillRect/>
          </a:stretch>
        </p:blipFill>
        <p:spPr bwMode="auto">
          <a:xfrm>
            <a:off x="304800" y="304800"/>
            <a:ext cx="1295400" cy="1371600"/>
          </a:xfrm>
          <a:prstGeom prst="rect">
            <a:avLst/>
          </a:prstGeom>
          <a:noFill/>
          <a:ln w="9525">
            <a:noFill/>
            <a:miter lim="800000"/>
            <a:headEnd/>
            <a:tailEnd/>
          </a:ln>
        </p:spPr>
      </p:pic>
    </p:spTree>
    <p:extLst>
      <p:ext uri="{BB962C8B-B14F-4D97-AF65-F5344CB8AC3E}">
        <p14:creationId xmlns:p14="http://schemas.microsoft.com/office/powerpoint/2010/main" xmlns="" val="260458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Cont…Literature Review:</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Another article titled “Determinants of Institutional Delivery among Women in Bangladesh” was reviewed. The study examined the factors that influence institutional delivery among women in Bangladesh extracting data from 2007 Bangladesh Demographic and Health Survey. Findings revealed that, only 14.7% of the women’s went for institutional delivery by trained birth attendance.</a:t>
            </a:r>
          </a:p>
          <a:p>
            <a:pPr algn="just"/>
            <a:endParaRPr lang="en-US" dirty="0"/>
          </a:p>
        </p:txBody>
      </p:sp>
      <p:pic>
        <p:nvPicPr>
          <p:cNvPr id="4" name="Picture 3" descr="download"/>
          <p:cNvPicPr/>
          <p:nvPr/>
        </p:nvPicPr>
        <p:blipFill>
          <a:blip r:embed="rId2" cstate="print"/>
          <a:srcRect/>
          <a:stretch>
            <a:fillRect/>
          </a:stretch>
        </p:blipFill>
        <p:spPr bwMode="auto">
          <a:xfrm>
            <a:off x="304800" y="304800"/>
            <a:ext cx="12192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12838"/>
          </a:xfrm>
        </p:spPr>
        <p:txBody>
          <a:bodyPr/>
          <a:lstStyle/>
          <a:p>
            <a:r>
              <a:rPr lang="en-US" b="1" dirty="0" smtClean="0"/>
              <a:t>Cont…Literature Review:</a:t>
            </a:r>
            <a:endParaRPr lang="en-US" dirty="0"/>
          </a:p>
        </p:txBody>
      </p:sp>
      <p:sp>
        <p:nvSpPr>
          <p:cNvPr id="3" name="Content Placeholder 2"/>
          <p:cNvSpPr>
            <a:spLocks noGrp="1"/>
          </p:cNvSpPr>
          <p:nvPr>
            <p:ph idx="1"/>
          </p:nvPr>
        </p:nvSpPr>
        <p:spPr>
          <a:xfrm>
            <a:off x="457200" y="1676400"/>
            <a:ext cx="8229600" cy="4449763"/>
          </a:xfrm>
        </p:spPr>
        <p:txBody>
          <a:bodyPr>
            <a:normAutofit fontScale="92500" lnSpcReduction="20000"/>
          </a:bodyPr>
          <a:lstStyle/>
          <a:p>
            <a:pPr algn="just">
              <a:buNone/>
            </a:pPr>
            <a:r>
              <a:rPr lang="en-US" dirty="0" smtClean="0"/>
              <a:t>    Another study which was conducted in Ethiopia by Solomon and A mare titled “Utilization of institutional delivery service and associated factors among mothers in North West Ethiopian” was also reviewed. On that study, Among total respondents 51.1% women delivered the recent child at health facility in the 12 months preceding the survey. Common reasons for home delivery were </a:t>
            </a:r>
            <a:r>
              <a:rPr lang="en-US" dirty="0" err="1" smtClean="0"/>
              <a:t>labour</a:t>
            </a:r>
            <a:r>
              <a:rPr lang="en-US" dirty="0" smtClean="0"/>
              <a:t> was urgent (25.8%), home birth was usual habit for them (23.9) and distance to health center was too far.</a:t>
            </a:r>
          </a:p>
          <a:p>
            <a:pPr algn="just"/>
            <a:endParaRPr lang="en-US" dirty="0"/>
          </a:p>
        </p:txBody>
      </p:sp>
      <p:pic>
        <p:nvPicPr>
          <p:cNvPr id="4" name="Picture 3" descr="download"/>
          <p:cNvPicPr/>
          <p:nvPr/>
        </p:nvPicPr>
        <p:blipFill>
          <a:blip r:embed="rId2" cstate="print"/>
          <a:srcRect/>
          <a:stretch>
            <a:fillRect/>
          </a:stretch>
        </p:blipFill>
        <p:spPr bwMode="auto">
          <a:xfrm>
            <a:off x="304800" y="304800"/>
            <a:ext cx="12192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19200"/>
          </a:xfrm>
        </p:spPr>
        <p:txBody>
          <a:bodyPr/>
          <a:lstStyle/>
          <a:p>
            <a:r>
              <a:rPr lang="en-US" b="1" dirty="0" smtClean="0"/>
              <a:t>Cont…Literature Review:</a:t>
            </a:r>
            <a:endParaRPr lang="en-US" dirty="0"/>
          </a:p>
        </p:txBody>
      </p:sp>
      <p:sp>
        <p:nvSpPr>
          <p:cNvPr id="3" name="Content Placeholder 2"/>
          <p:cNvSpPr>
            <a:spLocks noGrp="1"/>
          </p:cNvSpPr>
          <p:nvPr>
            <p:ph idx="1"/>
          </p:nvPr>
        </p:nvSpPr>
        <p:spPr>
          <a:xfrm>
            <a:off x="457200" y="1981200"/>
            <a:ext cx="8229600" cy="4144963"/>
          </a:xfrm>
        </p:spPr>
        <p:txBody>
          <a:bodyPr/>
          <a:lstStyle/>
          <a:p>
            <a:pPr algn="just">
              <a:buNone/>
            </a:pPr>
            <a:r>
              <a:rPr lang="en-US" dirty="0" smtClean="0"/>
              <a:t>    </a:t>
            </a:r>
            <a:r>
              <a:rPr lang="en-US" dirty="0" err="1" smtClean="0"/>
              <a:t>Girmaye</a:t>
            </a:r>
            <a:r>
              <a:rPr lang="en-US" dirty="0" smtClean="0"/>
              <a:t>. E et. al, 2017 suggested to improve the socio demographic factors such as maternal education, service availability may increase care seeking from health facilities. </a:t>
            </a:r>
            <a:endParaRPr lang="en-US" dirty="0"/>
          </a:p>
        </p:txBody>
      </p:sp>
      <p:pic>
        <p:nvPicPr>
          <p:cNvPr id="4" name="Picture 3" descr="download"/>
          <p:cNvPicPr/>
          <p:nvPr/>
        </p:nvPicPr>
        <p:blipFill>
          <a:blip r:embed="rId2" cstate="print"/>
          <a:srcRect/>
          <a:stretch>
            <a:fillRect/>
          </a:stretch>
        </p:blipFill>
        <p:spPr bwMode="auto">
          <a:xfrm>
            <a:off x="304800" y="304800"/>
            <a:ext cx="12954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US" b="1" dirty="0" smtClean="0"/>
              <a:t>Problem statement: </a:t>
            </a:r>
            <a:endParaRPr lang="en-US" dirty="0"/>
          </a:p>
        </p:txBody>
      </p:sp>
      <p:sp>
        <p:nvSpPr>
          <p:cNvPr id="3" name="Content Placeholder 2"/>
          <p:cNvSpPr>
            <a:spLocks noGrp="1"/>
          </p:cNvSpPr>
          <p:nvPr>
            <p:ph idx="1"/>
          </p:nvPr>
        </p:nvSpPr>
        <p:spPr/>
        <p:txBody>
          <a:bodyPr/>
          <a:lstStyle/>
          <a:p>
            <a:pPr algn="just">
              <a:buNone/>
            </a:pPr>
            <a:r>
              <a:rPr lang="en-US" dirty="0" smtClean="0"/>
              <a:t>    </a:t>
            </a:r>
          </a:p>
          <a:p>
            <a:pPr algn="just">
              <a:buNone/>
            </a:pPr>
            <a:r>
              <a:rPr lang="en-US" dirty="0" smtClean="0"/>
              <a:t>   Many women in the world do not have right to use the trained. Personnel during child birth. They have lack of knowledge about the benefits of the health facility (WHO, 2005)</a:t>
            </a:r>
            <a:endParaRPr lang="en-US" dirty="0"/>
          </a:p>
        </p:txBody>
      </p:sp>
      <p:pic>
        <p:nvPicPr>
          <p:cNvPr id="4" name="Picture 3" descr="download"/>
          <p:cNvPicPr/>
          <p:nvPr/>
        </p:nvPicPr>
        <p:blipFill>
          <a:blip r:embed="rId2" cstate="print"/>
          <a:srcRect/>
          <a:stretch>
            <a:fillRect/>
          </a:stretch>
        </p:blipFill>
        <p:spPr bwMode="auto">
          <a:xfrm>
            <a:off x="381000" y="304800"/>
            <a:ext cx="12954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 </a:t>
            </a:r>
          </a:p>
        </p:txBody>
      </p:sp>
      <p:sp>
        <p:nvSpPr>
          <p:cNvPr id="3" name="Content Placeholder 2"/>
          <p:cNvSpPr>
            <a:spLocks noGrp="1"/>
          </p:cNvSpPr>
          <p:nvPr>
            <p:ph idx="1"/>
          </p:nvPr>
        </p:nvSpPr>
        <p:spPr>
          <a:xfrm>
            <a:off x="609600" y="1600200"/>
            <a:ext cx="7924800" cy="4800600"/>
          </a:xfrm>
        </p:spPr>
        <p:txBody>
          <a:bodyPr>
            <a:normAutofit fontScale="92500"/>
          </a:bodyPr>
          <a:lstStyle/>
          <a:p>
            <a:pPr marL="514350" indent="-514350" algn="just">
              <a:buNone/>
            </a:pPr>
            <a:r>
              <a:rPr lang="en-US" dirty="0" smtClean="0"/>
              <a:t>     Pregnancy and childbirth related complications are one of the leading causes of maternal mortality in Bangladesh. Lack of knowledge and poor practice of ANC &amp; obstetric care is responsible for such situation. Only 37.4% of births in Bangladesh are assisted by doctors, trained nurses and midwives (BDHS-2014) Like other developing countries the utilization of safe motherhood services in Bangladesh is poor.</a:t>
            </a:r>
            <a:endParaRPr lang="en-US" dirty="0"/>
          </a:p>
        </p:txBody>
      </p:sp>
      <p:pic>
        <p:nvPicPr>
          <p:cNvPr id="4" name="Picture 3" descr="download"/>
          <p:cNvPicPr/>
          <p:nvPr/>
        </p:nvPicPr>
        <p:blipFill>
          <a:blip r:embed="rId2" cstate="print"/>
          <a:srcRect/>
          <a:stretch>
            <a:fillRect/>
          </a:stretch>
        </p:blipFill>
        <p:spPr bwMode="auto">
          <a:xfrm>
            <a:off x="304800" y="304800"/>
            <a:ext cx="1295400" cy="1371600"/>
          </a:xfrm>
          <a:prstGeom prst="rect">
            <a:avLst/>
          </a:prstGeom>
          <a:noFill/>
          <a:ln w="9525">
            <a:noFill/>
            <a:miter lim="800000"/>
            <a:headEnd/>
            <a:tailEnd/>
          </a:ln>
        </p:spPr>
      </p:pic>
    </p:spTree>
    <p:extLst>
      <p:ext uri="{BB962C8B-B14F-4D97-AF65-F5344CB8AC3E}">
        <p14:creationId xmlns:p14="http://schemas.microsoft.com/office/powerpoint/2010/main" xmlns="" val="960434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US" b="1" dirty="0" smtClean="0"/>
              <a:t>Problem statement: </a:t>
            </a:r>
            <a:endParaRPr lang="en-US" dirty="0"/>
          </a:p>
        </p:txBody>
      </p:sp>
      <p:sp>
        <p:nvSpPr>
          <p:cNvPr id="3" name="Content Placeholder 2"/>
          <p:cNvSpPr>
            <a:spLocks noGrp="1"/>
          </p:cNvSpPr>
          <p:nvPr>
            <p:ph idx="1"/>
          </p:nvPr>
        </p:nvSpPr>
        <p:spPr/>
        <p:txBody>
          <a:bodyPr/>
          <a:lstStyle/>
          <a:p>
            <a:pPr algn="just">
              <a:buNone/>
            </a:pPr>
            <a:r>
              <a:rPr lang="en-US" dirty="0" smtClean="0"/>
              <a:t>   </a:t>
            </a:r>
          </a:p>
          <a:p>
            <a:pPr algn="just">
              <a:buNone/>
            </a:pPr>
            <a:r>
              <a:rPr lang="en-US" dirty="0" smtClean="0"/>
              <a:t>   Lack of knowledge about ANC, PNC and place</a:t>
            </a:r>
            <a:br>
              <a:rPr lang="en-US" dirty="0" smtClean="0"/>
            </a:br>
            <a:r>
              <a:rPr lang="en-US" dirty="0" smtClean="0"/>
              <a:t>of delivery is responsible for such a situation.</a:t>
            </a:r>
            <a:br>
              <a:rPr lang="en-US" dirty="0" smtClean="0"/>
            </a:br>
            <a:r>
              <a:rPr lang="en-US" dirty="0" smtClean="0"/>
              <a:t>According to Bangladesh Demographic and Health Survey Report (2018), only 47% of births in Bangladesh are assisted by doctors, trained nurses and midwives.</a:t>
            </a:r>
            <a:endParaRPr lang="en-US" dirty="0"/>
          </a:p>
        </p:txBody>
      </p:sp>
      <p:pic>
        <p:nvPicPr>
          <p:cNvPr id="4" name="Picture 3" descr="download"/>
          <p:cNvPicPr/>
          <p:nvPr/>
        </p:nvPicPr>
        <p:blipFill>
          <a:blip r:embed="rId2" cstate="print"/>
          <a:srcRect/>
          <a:stretch>
            <a:fillRect/>
          </a:stretch>
        </p:blipFill>
        <p:spPr bwMode="auto">
          <a:xfrm>
            <a:off x="381000" y="381000"/>
            <a:ext cx="12192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Rationale of the research</a:t>
            </a:r>
            <a:endParaRPr lang="en-US" dirty="0"/>
          </a:p>
        </p:txBody>
      </p:sp>
      <p:sp>
        <p:nvSpPr>
          <p:cNvPr id="3" name="Content Placeholder 2"/>
          <p:cNvSpPr>
            <a:spLocks noGrp="1"/>
          </p:cNvSpPr>
          <p:nvPr>
            <p:ph idx="1"/>
          </p:nvPr>
        </p:nvSpPr>
        <p:spPr>
          <a:xfrm>
            <a:off x="457200" y="1828800"/>
            <a:ext cx="8229600" cy="4297363"/>
          </a:xfrm>
        </p:spPr>
        <p:txBody>
          <a:bodyPr/>
          <a:lstStyle/>
          <a:p>
            <a:pPr algn="just">
              <a:buNone/>
            </a:pPr>
            <a:r>
              <a:rPr lang="en-US" b="1" dirty="0" smtClean="0"/>
              <a:t>    The Utilization of safe motherhood services including maternity care in Bangladesh is very poor. Traditionally children in Bangladesh are delivered at home with the assistance of elderly women of the community. Home delivery mostly prolongs labor and is a risk factor for obstetric fistula. </a:t>
            </a:r>
            <a:endParaRPr lang="en-US" dirty="0" smtClean="0"/>
          </a:p>
          <a:p>
            <a:endParaRPr lang="en-US" dirty="0"/>
          </a:p>
        </p:txBody>
      </p:sp>
      <p:pic>
        <p:nvPicPr>
          <p:cNvPr id="4" name="Picture 3" descr="download"/>
          <p:cNvPicPr/>
          <p:nvPr/>
        </p:nvPicPr>
        <p:blipFill>
          <a:blip r:embed="rId2" cstate="print"/>
          <a:srcRect/>
          <a:stretch>
            <a:fillRect/>
          </a:stretch>
        </p:blipFill>
        <p:spPr bwMode="auto">
          <a:xfrm>
            <a:off x="304800" y="304800"/>
            <a:ext cx="12192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Rationale of the research</a:t>
            </a:r>
            <a:endParaRPr lang="en-US" dirty="0"/>
          </a:p>
        </p:txBody>
      </p:sp>
      <p:sp>
        <p:nvSpPr>
          <p:cNvPr id="3" name="Content Placeholder 2"/>
          <p:cNvSpPr>
            <a:spLocks noGrp="1"/>
          </p:cNvSpPr>
          <p:nvPr>
            <p:ph idx="1"/>
          </p:nvPr>
        </p:nvSpPr>
        <p:spPr/>
        <p:txBody>
          <a:bodyPr/>
          <a:lstStyle/>
          <a:p>
            <a:pPr algn="just">
              <a:buNone/>
            </a:pPr>
            <a:r>
              <a:rPr lang="en-US" dirty="0" smtClean="0"/>
              <a:t>    Mother should be informed about the long term benefit of institutional delivery through different programs. There are limited studies that investigated knowledge and practice of mother regarding safe delivery. This study will inspire mother to take good decision regarding place of delivery. Findings of this study will help policy makers to implement new programs.</a:t>
            </a:r>
          </a:p>
          <a:p>
            <a:endParaRPr lang="en-US" dirty="0"/>
          </a:p>
        </p:txBody>
      </p:sp>
      <p:pic>
        <p:nvPicPr>
          <p:cNvPr id="4" name="Picture 3" descr="download"/>
          <p:cNvPicPr/>
          <p:nvPr/>
        </p:nvPicPr>
        <p:blipFill>
          <a:blip r:embed="rId2" cstate="print"/>
          <a:srcRect/>
          <a:stretch>
            <a:fillRect/>
          </a:stretch>
        </p:blipFill>
        <p:spPr bwMode="auto">
          <a:xfrm>
            <a:off x="304800" y="228600"/>
            <a:ext cx="12192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Research Question</a:t>
            </a:r>
            <a:endParaRPr lang="en-US" b="1" dirty="0"/>
          </a:p>
        </p:txBody>
      </p:sp>
      <p:sp>
        <p:nvSpPr>
          <p:cNvPr id="3" name="Content Placeholder 2"/>
          <p:cNvSpPr>
            <a:spLocks noGrp="1"/>
          </p:cNvSpPr>
          <p:nvPr>
            <p:ph idx="1"/>
          </p:nvPr>
        </p:nvSpPr>
        <p:spPr/>
        <p:txBody>
          <a:bodyPr>
            <a:normAutofit/>
          </a:bodyPr>
          <a:lstStyle/>
          <a:p>
            <a:pPr marL="0" indent="0" algn="just">
              <a:buNone/>
            </a:pPr>
            <a:endParaRPr lang="en-US" sz="3600" b="1" dirty="0" smtClean="0"/>
          </a:p>
          <a:p>
            <a:pPr marL="0" indent="0" algn="just">
              <a:buNone/>
            </a:pPr>
            <a:r>
              <a:rPr lang="en-US" sz="3600" b="1" dirty="0" smtClean="0"/>
              <a:t>What is the level of </a:t>
            </a:r>
            <a:r>
              <a:rPr lang="en-US" sz="3600" dirty="0" smtClean="0"/>
              <a:t>Knowledge and practice regarding place of delivery among the mother of under five children ?</a:t>
            </a:r>
            <a:endParaRPr lang="en-US" sz="3600" dirty="0"/>
          </a:p>
        </p:txBody>
      </p:sp>
      <p:pic>
        <p:nvPicPr>
          <p:cNvPr id="4" name="Picture 3" descr="download"/>
          <p:cNvPicPr/>
          <p:nvPr/>
        </p:nvPicPr>
        <p:blipFill>
          <a:blip r:embed="rId2" cstate="print"/>
          <a:srcRect/>
          <a:stretch>
            <a:fillRect/>
          </a:stretch>
        </p:blipFill>
        <p:spPr bwMode="auto">
          <a:xfrm>
            <a:off x="304800" y="533400"/>
            <a:ext cx="1447800" cy="1447800"/>
          </a:xfrm>
          <a:prstGeom prst="rect">
            <a:avLst/>
          </a:prstGeom>
          <a:noFill/>
          <a:ln w="9525">
            <a:noFill/>
            <a:miter lim="800000"/>
            <a:headEnd/>
            <a:tailEnd/>
          </a:ln>
        </p:spPr>
      </p:pic>
    </p:spTree>
    <p:extLst>
      <p:ext uri="{BB962C8B-B14F-4D97-AF65-F5344CB8AC3E}">
        <p14:creationId xmlns:p14="http://schemas.microsoft.com/office/powerpoint/2010/main" xmlns="" val="2154363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Objectives</a:t>
            </a:r>
            <a:r>
              <a:rPr lang="en-US" b="1" dirty="0"/>
              <a:t>:</a:t>
            </a:r>
            <a:br>
              <a:rPr lang="en-US" b="1" dirty="0"/>
            </a:br>
            <a:endParaRPr lang="en-US" b="1" dirty="0"/>
          </a:p>
        </p:txBody>
      </p:sp>
      <p:sp>
        <p:nvSpPr>
          <p:cNvPr id="3" name="Content Placeholder 2"/>
          <p:cNvSpPr>
            <a:spLocks noGrp="1"/>
          </p:cNvSpPr>
          <p:nvPr>
            <p:ph idx="1"/>
          </p:nvPr>
        </p:nvSpPr>
        <p:spPr>
          <a:xfrm>
            <a:off x="457200" y="1828800"/>
            <a:ext cx="8229600" cy="4297363"/>
          </a:xfrm>
        </p:spPr>
        <p:txBody>
          <a:bodyPr>
            <a:normAutofit fontScale="85000" lnSpcReduction="20000"/>
          </a:bodyPr>
          <a:lstStyle/>
          <a:p>
            <a:pPr marL="0" indent="0" algn="just">
              <a:buNone/>
            </a:pPr>
            <a:r>
              <a:rPr lang="en-US" b="1" dirty="0" smtClean="0"/>
              <a:t>General </a:t>
            </a:r>
            <a:r>
              <a:rPr lang="en-US" b="1" dirty="0"/>
              <a:t>objectives:-</a:t>
            </a:r>
          </a:p>
          <a:p>
            <a:pPr algn="just"/>
            <a:r>
              <a:rPr lang="en-US" dirty="0" smtClean="0"/>
              <a:t>To assess knowledge and practice regarding place of delivery among the mother of under five children in </a:t>
            </a:r>
            <a:r>
              <a:rPr lang="en-US" dirty="0" err="1" smtClean="0"/>
              <a:t>Moulvibazar</a:t>
            </a:r>
            <a:r>
              <a:rPr lang="en-US" dirty="0" smtClean="0"/>
              <a:t> district.</a:t>
            </a:r>
            <a:endParaRPr lang="en-US" dirty="0"/>
          </a:p>
          <a:p>
            <a:pPr marL="0" indent="0" algn="just">
              <a:buNone/>
            </a:pPr>
            <a:r>
              <a:rPr lang="en-US" b="1" dirty="0" smtClean="0"/>
              <a:t>Specific </a:t>
            </a:r>
            <a:r>
              <a:rPr lang="en-US" b="1" dirty="0"/>
              <a:t>Objectives</a:t>
            </a:r>
          </a:p>
          <a:p>
            <a:pPr lvl="0" algn="just"/>
            <a:r>
              <a:rPr lang="en-US" dirty="0" smtClean="0"/>
              <a:t>To find out socio demographic characteristics among respondents </a:t>
            </a:r>
          </a:p>
          <a:p>
            <a:pPr lvl="0" algn="just"/>
            <a:r>
              <a:rPr lang="en-US" dirty="0" smtClean="0"/>
              <a:t>To assess Knowledge Regarding Place of Delivery among the Mother of Under Five Children </a:t>
            </a:r>
          </a:p>
          <a:p>
            <a:pPr algn="just"/>
            <a:r>
              <a:rPr lang="en-US" dirty="0" smtClean="0"/>
              <a:t>To assess practice regarding place of delivery among the mother of under five children</a:t>
            </a:r>
            <a:endParaRPr lang="en-US" dirty="0"/>
          </a:p>
        </p:txBody>
      </p:sp>
      <p:pic>
        <p:nvPicPr>
          <p:cNvPr id="4" name="Picture 3" descr="download"/>
          <p:cNvPicPr/>
          <p:nvPr/>
        </p:nvPicPr>
        <p:blipFill>
          <a:blip r:embed="rId2" cstate="print"/>
          <a:srcRect/>
          <a:stretch>
            <a:fillRect/>
          </a:stretch>
        </p:blipFill>
        <p:spPr bwMode="auto">
          <a:xfrm>
            <a:off x="304800" y="304800"/>
            <a:ext cx="1295400" cy="1371600"/>
          </a:xfrm>
          <a:prstGeom prst="rect">
            <a:avLst/>
          </a:prstGeom>
          <a:noFill/>
          <a:ln w="9525">
            <a:noFill/>
            <a:miter lim="800000"/>
            <a:headEnd/>
            <a:tailEnd/>
          </a:ln>
        </p:spPr>
      </p:pic>
    </p:spTree>
    <p:extLst>
      <p:ext uri="{BB962C8B-B14F-4D97-AF65-F5344CB8AC3E}">
        <p14:creationId xmlns:p14="http://schemas.microsoft.com/office/powerpoint/2010/main" xmlns="" val="2393341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5867400"/>
          </a:xfrm>
        </p:spPr>
        <p:txBody>
          <a:bodyPr>
            <a:normAutofit/>
          </a:bodyPr>
          <a:lstStyle/>
          <a:p>
            <a:r>
              <a:rPr lang="en-US" dirty="0" smtClean="0"/>
              <a:t/>
            </a:r>
            <a:br>
              <a:rPr lang="en-US" dirty="0" smtClean="0"/>
            </a:br>
            <a:r>
              <a:rPr lang="en-US" dirty="0" smtClean="0"/>
              <a:t>Title</a:t>
            </a:r>
            <a:r>
              <a:rPr lang="en-US" dirty="0"/>
              <a:t>: </a:t>
            </a:r>
            <a:br>
              <a:rPr lang="en-US" dirty="0"/>
            </a:br>
            <a:r>
              <a:rPr lang="en-US" dirty="0" smtClean="0"/>
              <a:t>“Knowledge and Practice Regarding Place of Delivery among the Mother of Under Five Children in </a:t>
            </a:r>
            <a:r>
              <a:rPr lang="en-US" dirty="0" err="1" smtClean="0"/>
              <a:t>Moulvibazar</a:t>
            </a:r>
            <a:r>
              <a:rPr lang="en-US" dirty="0" smtClean="0"/>
              <a:t> district	”</a:t>
            </a:r>
            <a:r>
              <a:rPr lang="en-US" dirty="0"/>
              <a:t/>
            </a:r>
            <a:br>
              <a:rPr lang="en-US" dirty="0"/>
            </a:br>
            <a:endParaRPr lang="en-US" dirty="0"/>
          </a:p>
        </p:txBody>
      </p:sp>
      <p:pic>
        <p:nvPicPr>
          <p:cNvPr id="4" name="Picture 3" descr="download"/>
          <p:cNvPicPr/>
          <p:nvPr/>
        </p:nvPicPr>
        <p:blipFill>
          <a:blip r:embed="rId2" cstate="print"/>
          <a:srcRect/>
          <a:stretch>
            <a:fillRect/>
          </a:stretch>
        </p:blipFill>
        <p:spPr bwMode="auto">
          <a:xfrm>
            <a:off x="304800" y="304800"/>
            <a:ext cx="1295400" cy="1371600"/>
          </a:xfrm>
          <a:prstGeom prst="rect">
            <a:avLst/>
          </a:prstGeom>
          <a:noFill/>
          <a:ln w="9525">
            <a:noFill/>
            <a:miter lim="800000"/>
            <a:headEnd/>
            <a:tailEnd/>
          </a:ln>
        </p:spPr>
      </p:pic>
    </p:spTree>
    <p:extLst>
      <p:ext uri="{BB962C8B-B14F-4D97-AF65-F5344CB8AC3E}">
        <p14:creationId xmlns:p14="http://schemas.microsoft.com/office/powerpoint/2010/main" xmlns="" val="697963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12838"/>
          </a:xfrm>
        </p:spPr>
        <p:txBody>
          <a:bodyPr>
            <a:normAutofit fontScale="90000"/>
          </a:bodyPr>
          <a:lstStyle/>
          <a:p>
            <a:r>
              <a:rPr lang="en-US" dirty="0" smtClean="0"/>
              <a:t/>
            </a:r>
            <a:br>
              <a:rPr lang="en-US" dirty="0" smtClean="0"/>
            </a:br>
            <a:r>
              <a:rPr lang="en-US" dirty="0" smtClean="0"/>
              <a:t>  Methodology - </a:t>
            </a:r>
            <a:r>
              <a:rPr lang="en-US" b="1" dirty="0" smtClean="0"/>
              <a:t>Independent  variables </a:t>
            </a:r>
            <a:r>
              <a:rPr lang="en-US" dirty="0" smtClean="0"/>
              <a:t/>
            </a:r>
            <a:br>
              <a:rPr lang="en-US" dirty="0" smtClean="0"/>
            </a:br>
            <a:endParaRPr lang="en-US" dirty="0"/>
          </a:p>
        </p:txBody>
      </p:sp>
      <p:sp>
        <p:nvSpPr>
          <p:cNvPr id="3" name="Content Placeholder 2"/>
          <p:cNvSpPr>
            <a:spLocks noGrp="1"/>
          </p:cNvSpPr>
          <p:nvPr>
            <p:ph idx="1"/>
          </p:nvPr>
        </p:nvSpPr>
        <p:spPr>
          <a:xfrm>
            <a:off x="457200" y="1752600"/>
            <a:ext cx="8077200" cy="4572000"/>
          </a:xfrm>
        </p:spPr>
        <p:txBody>
          <a:bodyPr>
            <a:normAutofit fontScale="77500" lnSpcReduction="20000"/>
          </a:bodyPr>
          <a:lstStyle/>
          <a:p>
            <a:pPr>
              <a:buNone/>
            </a:pPr>
            <a:r>
              <a:rPr lang="en-US" dirty="0" smtClean="0"/>
              <a:t>-   Variables related to socio-demographic characteristics of respondents:-</a:t>
            </a:r>
          </a:p>
          <a:p>
            <a:pPr lvl="0"/>
            <a:r>
              <a:rPr lang="en-US" dirty="0" smtClean="0"/>
              <a:t>Women education</a:t>
            </a:r>
          </a:p>
          <a:p>
            <a:pPr lvl="0"/>
            <a:r>
              <a:rPr lang="en-US" dirty="0" smtClean="0"/>
              <a:t>Husband’s education</a:t>
            </a:r>
          </a:p>
          <a:p>
            <a:pPr lvl="0"/>
            <a:r>
              <a:rPr lang="en-US" dirty="0" smtClean="0"/>
              <a:t>Women’s working status</a:t>
            </a:r>
          </a:p>
          <a:p>
            <a:pPr lvl="0"/>
            <a:r>
              <a:rPr lang="en-US" dirty="0" smtClean="0"/>
              <a:t>Husband occupation</a:t>
            </a:r>
          </a:p>
          <a:p>
            <a:pPr lvl="0"/>
            <a:r>
              <a:rPr lang="en-US" dirty="0" smtClean="0"/>
              <a:t>Mother’s age, Religion</a:t>
            </a:r>
          </a:p>
          <a:p>
            <a:pPr lvl="0"/>
            <a:r>
              <a:rPr lang="en-US" dirty="0" smtClean="0"/>
              <a:t>Number of family members</a:t>
            </a:r>
          </a:p>
          <a:p>
            <a:r>
              <a:rPr lang="en-US" dirty="0" smtClean="0"/>
              <a:t>Monthly family income</a:t>
            </a:r>
          </a:p>
          <a:p>
            <a:pPr>
              <a:buNone/>
            </a:pPr>
            <a:r>
              <a:rPr lang="en-US" dirty="0" smtClean="0"/>
              <a:t>-   Variables related to knowledge regarding place of delivery:-</a:t>
            </a:r>
          </a:p>
          <a:p>
            <a:r>
              <a:rPr lang="en-US" dirty="0" smtClean="0"/>
              <a:t>Access to Media.</a:t>
            </a:r>
          </a:p>
          <a:p>
            <a:endParaRPr lang="en-US" dirty="0"/>
          </a:p>
        </p:txBody>
      </p:sp>
      <p:pic>
        <p:nvPicPr>
          <p:cNvPr id="4" name="Picture 3" descr="download"/>
          <p:cNvPicPr/>
          <p:nvPr/>
        </p:nvPicPr>
        <p:blipFill>
          <a:blip r:embed="rId2" cstate="print"/>
          <a:srcRect/>
          <a:stretch>
            <a:fillRect/>
          </a:stretch>
        </p:blipFill>
        <p:spPr bwMode="auto">
          <a:xfrm>
            <a:off x="304800" y="228600"/>
            <a:ext cx="11430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t/>
            </a:r>
            <a:br>
              <a:rPr lang="en-US" dirty="0" smtClean="0"/>
            </a:br>
            <a:r>
              <a:rPr lang="en-US" dirty="0" smtClean="0"/>
              <a:t>      </a:t>
            </a:r>
            <a:r>
              <a:rPr lang="en-US" b="1" dirty="0" smtClean="0"/>
              <a:t>Independent  variables  Cont….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smtClean="0"/>
              <a:t>Independent  variables :</a:t>
            </a:r>
          </a:p>
          <a:p>
            <a:pPr algn="just">
              <a:buNone/>
            </a:pPr>
            <a:r>
              <a:rPr lang="en-US" dirty="0" smtClean="0"/>
              <a:t>- Variables related to practice regarding place of delivery:</a:t>
            </a:r>
          </a:p>
          <a:p>
            <a:pPr lvl="0"/>
            <a:r>
              <a:rPr lang="en-US" dirty="0" smtClean="0"/>
              <a:t>Ever practiced ANC</a:t>
            </a:r>
          </a:p>
          <a:p>
            <a:pPr lvl="0"/>
            <a:r>
              <a:rPr lang="en-US" dirty="0" smtClean="0"/>
              <a:t>Vaccination during last pregnancy</a:t>
            </a:r>
          </a:p>
          <a:p>
            <a:pPr lvl="0"/>
            <a:r>
              <a:rPr lang="en-US" dirty="0" smtClean="0"/>
              <a:t>Taking suggestions from hospital</a:t>
            </a:r>
          </a:p>
          <a:p>
            <a:pPr lvl="0"/>
            <a:r>
              <a:rPr lang="en-US" dirty="0" smtClean="0"/>
              <a:t>History of hospital delivery</a:t>
            </a:r>
          </a:p>
          <a:p>
            <a:pPr lvl="0"/>
            <a:r>
              <a:rPr lang="en-US" dirty="0" smtClean="0"/>
              <a:t>Any family member had practice of hospital delivery</a:t>
            </a:r>
          </a:p>
          <a:p>
            <a:pPr lvl="0"/>
            <a:r>
              <a:rPr lang="en-US" dirty="0" smtClean="0"/>
              <a:t>Faced complication at home during delivery </a:t>
            </a:r>
          </a:p>
          <a:p>
            <a:pPr lvl="0"/>
            <a:r>
              <a:rPr lang="en-US" dirty="0" smtClean="0"/>
              <a:t>Place of delivery in last pregnancy</a:t>
            </a:r>
          </a:p>
          <a:p>
            <a:pPr lvl="0" algn="just"/>
            <a:endParaRPr lang="en-US" dirty="0" smtClean="0"/>
          </a:p>
          <a:p>
            <a:pPr algn="just"/>
            <a:endParaRPr lang="en-US" dirty="0"/>
          </a:p>
        </p:txBody>
      </p:sp>
      <p:pic>
        <p:nvPicPr>
          <p:cNvPr id="4" name="Picture 3" descr="download"/>
          <p:cNvPicPr/>
          <p:nvPr/>
        </p:nvPicPr>
        <p:blipFill>
          <a:blip r:embed="rId2" cstate="print"/>
          <a:srcRect/>
          <a:stretch>
            <a:fillRect/>
          </a:stretch>
        </p:blipFill>
        <p:spPr bwMode="auto">
          <a:xfrm>
            <a:off x="304800" y="228600"/>
            <a:ext cx="1143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Methodology</a:t>
            </a:r>
            <a:br>
              <a:rPr lang="en-US" dirty="0" smtClean="0"/>
            </a:br>
            <a:endParaRPr lang="en-US" dirty="0"/>
          </a:p>
        </p:txBody>
      </p:sp>
      <p:sp>
        <p:nvSpPr>
          <p:cNvPr id="3" name="Content Placeholder 2"/>
          <p:cNvSpPr>
            <a:spLocks noGrp="1"/>
          </p:cNvSpPr>
          <p:nvPr>
            <p:ph idx="1"/>
          </p:nvPr>
        </p:nvSpPr>
        <p:spPr>
          <a:xfrm>
            <a:off x="762000" y="2209800"/>
            <a:ext cx="7543800" cy="3916363"/>
          </a:xfrm>
        </p:spPr>
        <p:txBody>
          <a:bodyPr/>
          <a:lstStyle/>
          <a:p>
            <a:pPr lvl="0">
              <a:buNone/>
            </a:pPr>
            <a:r>
              <a:rPr lang="en-US" b="1" dirty="0" smtClean="0"/>
              <a:t>Dependant  variables :-</a:t>
            </a:r>
            <a:br>
              <a:rPr lang="en-US" b="1" dirty="0" smtClean="0"/>
            </a:br>
            <a:endParaRPr lang="en-US" dirty="0" smtClean="0"/>
          </a:p>
          <a:p>
            <a:r>
              <a:rPr lang="en-US" dirty="0" smtClean="0"/>
              <a:t>Place of delivery</a:t>
            </a:r>
            <a:endParaRPr lang="en-US" dirty="0"/>
          </a:p>
        </p:txBody>
      </p:sp>
      <p:pic>
        <p:nvPicPr>
          <p:cNvPr id="4" name="Picture 3" descr="download"/>
          <p:cNvPicPr/>
          <p:nvPr/>
        </p:nvPicPr>
        <p:blipFill>
          <a:blip r:embed="rId2" cstate="print"/>
          <a:srcRect/>
          <a:stretch>
            <a:fillRect/>
          </a:stretch>
        </p:blipFill>
        <p:spPr bwMode="auto">
          <a:xfrm>
            <a:off x="304800" y="304800"/>
            <a:ext cx="13716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Methodology</a:t>
            </a:r>
            <a:r>
              <a:rPr lang="en-US" dirty="0"/>
              <a:t/>
            </a:r>
            <a:br>
              <a:rPr lang="en-US" dirty="0"/>
            </a:br>
            <a:endParaRPr lang="en-US" dirty="0"/>
          </a:p>
        </p:txBody>
      </p:sp>
      <p:sp>
        <p:nvSpPr>
          <p:cNvPr id="3" name="Content Placeholder 2"/>
          <p:cNvSpPr>
            <a:spLocks noGrp="1"/>
          </p:cNvSpPr>
          <p:nvPr>
            <p:ph idx="1"/>
          </p:nvPr>
        </p:nvSpPr>
        <p:spPr>
          <a:xfrm>
            <a:off x="533400" y="1905000"/>
            <a:ext cx="8077200" cy="4221163"/>
          </a:xfrm>
        </p:spPr>
        <p:txBody>
          <a:bodyPr>
            <a:normAutofit lnSpcReduction="10000"/>
          </a:bodyPr>
          <a:lstStyle/>
          <a:p>
            <a:pPr algn="just">
              <a:buNone/>
            </a:pPr>
            <a:endParaRPr lang="en-US" sz="100" dirty="0" smtClean="0"/>
          </a:p>
          <a:p>
            <a:pPr lvl="0"/>
            <a:r>
              <a:rPr lang="en-US" b="1" dirty="0" smtClean="0"/>
              <a:t>Type of Study (Design): </a:t>
            </a:r>
            <a:r>
              <a:rPr lang="en-US" dirty="0" smtClean="0"/>
              <a:t>Descriptive cross sectional study</a:t>
            </a:r>
          </a:p>
          <a:p>
            <a:pPr lvl="0"/>
            <a:r>
              <a:rPr lang="en-US" b="1" dirty="0" smtClean="0"/>
              <a:t>Study place : </a:t>
            </a:r>
            <a:r>
              <a:rPr lang="en-US" dirty="0" smtClean="0"/>
              <a:t>EPI centers of </a:t>
            </a:r>
            <a:r>
              <a:rPr lang="en-US" dirty="0" err="1" smtClean="0"/>
              <a:t>Kamalgonj</a:t>
            </a:r>
            <a:r>
              <a:rPr lang="en-US" dirty="0" smtClean="0"/>
              <a:t>, </a:t>
            </a:r>
            <a:r>
              <a:rPr lang="en-US" dirty="0" err="1" smtClean="0"/>
              <a:t>Rajnagor</a:t>
            </a:r>
            <a:r>
              <a:rPr lang="en-US" dirty="0" smtClean="0"/>
              <a:t> &amp; </a:t>
            </a:r>
            <a:r>
              <a:rPr lang="en-US" dirty="0" err="1" smtClean="0"/>
              <a:t>Sreemongal</a:t>
            </a:r>
            <a:r>
              <a:rPr lang="en-US" dirty="0" smtClean="0"/>
              <a:t> </a:t>
            </a:r>
            <a:r>
              <a:rPr lang="en-US" dirty="0" err="1" smtClean="0"/>
              <a:t>upazila</a:t>
            </a:r>
            <a:r>
              <a:rPr lang="en-US" dirty="0" smtClean="0"/>
              <a:t> </a:t>
            </a:r>
          </a:p>
          <a:p>
            <a:pPr lvl="0"/>
            <a:r>
              <a:rPr lang="en-US" b="1" dirty="0" smtClean="0"/>
              <a:t>Study period:  </a:t>
            </a:r>
            <a:r>
              <a:rPr lang="en-US" dirty="0" smtClean="0"/>
              <a:t>September’2019  to September’2020</a:t>
            </a:r>
          </a:p>
          <a:p>
            <a:pPr lvl="0"/>
            <a:r>
              <a:rPr lang="en-US" b="1" dirty="0" smtClean="0"/>
              <a:t>Study population: </a:t>
            </a:r>
            <a:r>
              <a:rPr lang="en-US" dirty="0" smtClean="0"/>
              <a:t>Mother of under 5 children in rural area of </a:t>
            </a:r>
            <a:r>
              <a:rPr lang="en-US" dirty="0" err="1" smtClean="0"/>
              <a:t>Moulvibazar</a:t>
            </a:r>
            <a:r>
              <a:rPr lang="en-US" dirty="0" smtClean="0"/>
              <a:t> district</a:t>
            </a:r>
          </a:p>
          <a:p>
            <a:pPr algn="just"/>
            <a:endParaRPr lang="en-US" dirty="0"/>
          </a:p>
          <a:p>
            <a:pPr algn="just"/>
            <a:endParaRPr lang="en-US" dirty="0"/>
          </a:p>
        </p:txBody>
      </p:sp>
      <p:pic>
        <p:nvPicPr>
          <p:cNvPr id="4" name="Picture 3" descr="download"/>
          <p:cNvPicPr/>
          <p:nvPr/>
        </p:nvPicPr>
        <p:blipFill>
          <a:blip r:embed="rId2" cstate="print"/>
          <a:srcRect/>
          <a:stretch>
            <a:fillRect/>
          </a:stretch>
        </p:blipFill>
        <p:spPr bwMode="auto">
          <a:xfrm>
            <a:off x="304800" y="457200"/>
            <a:ext cx="1371600" cy="1371600"/>
          </a:xfrm>
          <a:prstGeom prst="rect">
            <a:avLst/>
          </a:prstGeom>
          <a:noFill/>
          <a:ln w="9525">
            <a:noFill/>
            <a:miter lim="800000"/>
            <a:headEnd/>
            <a:tailEnd/>
          </a:ln>
        </p:spPr>
      </p:pic>
    </p:spTree>
    <p:extLst>
      <p:ext uri="{BB962C8B-B14F-4D97-AF65-F5344CB8AC3E}">
        <p14:creationId xmlns:p14="http://schemas.microsoft.com/office/powerpoint/2010/main" xmlns="" val="1286595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sz="4000" b="1" dirty="0" smtClean="0"/>
              <a:t>      </a:t>
            </a:r>
            <a:r>
              <a:rPr lang="en-US" sz="4000" dirty="0" smtClean="0"/>
              <a:t>Methodology -</a:t>
            </a:r>
            <a:br>
              <a:rPr lang="en-US" sz="4000" dirty="0" smtClean="0"/>
            </a:br>
            <a:r>
              <a:rPr lang="en-US" sz="4000" dirty="0" smtClean="0"/>
              <a:t>         </a:t>
            </a:r>
            <a:r>
              <a:rPr lang="en-US" sz="4000" b="1" dirty="0" smtClean="0"/>
              <a:t>Sample size and the statistical basis of it cont..      </a:t>
            </a:r>
            <a:endParaRPr lang="en-US" sz="4000" dirty="0"/>
          </a:p>
        </p:txBody>
      </p:sp>
      <p:sp>
        <p:nvSpPr>
          <p:cNvPr id="3" name="Content Placeholder 2"/>
          <p:cNvSpPr>
            <a:spLocks noGrp="1"/>
          </p:cNvSpPr>
          <p:nvPr>
            <p:ph idx="1"/>
          </p:nvPr>
        </p:nvSpPr>
        <p:spPr>
          <a:xfrm>
            <a:off x="838200" y="1828800"/>
            <a:ext cx="7467600" cy="4419600"/>
          </a:xfrm>
        </p:spPr>
        <p:txBody>
          <a:bodyPr>
            <a:normAutofit fontScale="85000" lnSpcReduction="20000"/>
          </a:bodyPr>
          <a:lstStyle/>
          <a:p>
            <a:r>
              <a:rPr lang="en-US" b="1" dirty="0" smtClean="0"/>
              <a:t>N </a:t>
            </a:r>
            <a:r>
              <a:rPr lang="en-US" b="1" baseline="-25000" dirty="0" smtClean="0"/>
              <a:t>0</a:t>
            </a:r>
            <a:r>
              <a:rPr lang="en-US" b="1" dirty="0" smtClean="0"/>
              <a:t> = </a:t>
            </a:r>
            <a:r>
              <a:rPr lang="en-US" b="1" u="sng" dirty="0" smtClean="0"/>
              <a:t>Z </a:t>
            </a:r>
            <a:r>
              <a:rPr lang="en-US" b="1" u="sng" baseline="30000" dirty="0" smtClean="0"/>
              <a:t>2  </a:t>
            </a:r>
            <a:r>
              <a:rPr lang="en-US" b="1" u="sng" dirty="0" smtClean="0"/>
              <a:t>p</a:t>
            </a:r>
            <a:r>
              <a:rPr lang="en-US" b="1" u="sng" baseline="30000" dirty="0" smtClean="0"/>
              <a:t> (</a:t>
            </a:r>
            <a:r>
              <a:rPr lang="en-US" b="1" u="sng" dirty="0" smtClean="0"/>
              <a:t>1 – p</a:t>
            </a:r>
            <a:r>
              <a:rPr lang="en-US" b="1" u="sng" baseline="30000" dirty="0" smtClean="0"/>
              <a:t>)</a:t>
            </a:r>
            <a:endParaRPr lang="en-US" dirty="0" smtClean="0"/>
          </a:p>
          <a:p>
            <a:pPr>
              <a:buNone/>
            </a:pPr>
            <a:r>
              <a:rPr lang="en-US" b="1" baseline="30000" dirty="0" smtClean="0"/>
              <a:t>               </a:t>
            </a:r>
            <a:r>
              <a:rPr lang="en-US" b="1" dirty="0" smtClean="0"/>
              <a:t> d</a:t>
            </a:r>
            <a:r>
              <a:rPr lang="en-US" b="1" baseline="30000" dirty="0" smtClean="0"/>
              <a:t>2</a:t>
            </a:r>
            <a:endParaRPr lang="en-US" dirty="0" smtClean="0"/>
          </a:p>
          <a:p>
            <a:r>
              <a:rPr lang="en-US" b="1" dirty="0" smtClean="0"/>
              <a:t>= </a:t>
            </a:r>
            <a:r>
              <a:rPr lang="en-US" b="1" u="sng" dirty="0" smtClean="0"/>
              <a:t>(1.96) </a:t>
            </a:r>
            <a:r>
              <a:rPr lang="en-US" b="1" u="sng" baseline="30000" dirty="0" smtClean="0"/>
              <a:t>2 X </a:t>
            </a:r>
            <a:r>
              <a:rPr lang="en-US" b="1" u="sng" dirty="0" smtClean="0"/>
              <a:t>. 796 x . 204  </a:t>
            </a:r>
            <a:endParaRPr lang="en-US" dirty="0" smtClean="0"/>
          </a:p>
          <a:p>
            <a:pPr>
              <a:buNone/>
            </a:pPr>
            <a:r>
              <a:rPr lang="en-US" b="1" dirty="0" smtClean="0"/>
              <a:t>                    (.05) </a:t>
            </a:r>
            <a:r>
              <a:rPr lang="en-US" b="1" baseline="30000" dirty="0" smtClean="0"/>
              <a:t>2</a:t>
            </a:r>
            <a:endParaRPr lang="en-US" dirty="0" smtClean="0"/>
          </a:p>
          <a:p>
            <a:r>
              <a:rPr lang="en-US" b="1" dirty="0" smtClean="0"/>
              <a:t>= </a:t>
            </a:r>
            <a:r>
              <a:rPr lang="en-US" b="1" u="sng" dirty="0" smtClean="0"/>
              <a:t>3.8416 x .796 x . 204</a:t>
            </a:r>
            <a:endParaRPr lang="en-US" dirty="0" smtClean="0"/>
          </a:p>
          <a:p>
            <a:pPr>
              <a:buNone/>
            </a:pPr>
            <a:r>
              <a:rPr lang="en-US" b="1" dirty="0" smtClean="0"/>
              <a:t>               (.05) </a:t>
            </a:r>
            <a:r>
              <a:rPr lang="en-US" b="1" baseline="30000" dirty="0" smtClean="0"/>
              <a:t>2</a:t>
            </a:r>
            <a:endParaRPr lang="en-US" dirty="0" smtClean="0"/>
          </a:p>
          <a:p>
            <a:r>
              <a:rPr lang="en-US" b="1" dirty="0" smtClean="0"/>
              <a:t>=  250</a:t>
            </a:r>
            <a:endParaRPr lang="en-US" dirty="0" smtClean="0"/>
          </a:p>
          <a:p>
            <a:r>
              <a:rPr lang="en-US" b="1" dirty="0" smtClean="0"/>
              <a:t>Here, P = . 796 ( </a:t>
            </a:r>
            <a:r>
              <a:rPr lang="en-US" b="1" dirty="0" err="1" smtClean="0"/>
              <a:t>yesmin</a:t>
            </a:r>
            <a:r>
              <a:rPr lang="en-US" b="1" dirty="0" smtClean="0"/>
              <a:t>  N et al., (2009),</a:t>
            </a:r>
            <a:endParaRPr lang="en-US" dirty="0" smtClean="0"/>
          </a:p>
          <a:p>
            <a:pPr>
              <a:buNone/>
            </a:pPr>
            <a:r>
              <a:rPr lang="en-US" b="1" dirty="0" smtClean="0"/>
              <a:t>               Z = 1.96</a:t>
            </a:r>
            <a:endParaRPr lang="en-US" dirty="0" smtClean="0"/>
          </a:p>
          <a:p>
            <a:pPr>
              <a:buNone/>
            </a:pPr>
            <a:r>
              <a:rPr lang="en-US" b="1" dirty="0" smtClean="0"/>
              <a:t>               d = .05</a:t>
            </a:r>
            <a:endParaRPr lang="en-US" dirty="0"/>
          </a:p>
        </p:txBody>
      </p:sp>
      <p:pic>
        <p:nvPicPr>
          <p:cNvPr id="4" name="Picture 3" descr="download"/>
          <p:cNvPicPr/>
          <p:nvPr/>
        </p:nvPicPr>
        <p:blipFill>
          <a:blip r:embed="rId2" cstate="print"/>
          <a:srcRect/>
          <a:stretch>
            <a:fillRect/>
          </a:stretch>
        </p:blipFill>
        <p:spPr bwMode="auto">
          <a:xfrm>
            <a:off x="228600" y="304800"/>
            <a:ext cx="12954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Sample size and the statistical basis of it :</a:t>
            </a:r>
          </a:p>
          <a:p>
            <a:r>
              <a:rPr lang="en-US" b="1" dirty="0" smtClean="0"/>
              <a:t>N </a:t>
            </a:r>
            <a:r>
              <a:rPr lang="en-US" b="1" baseline="-25000" dirty="0" smtClean="0"/>
              <a:t>0</a:t>
            </a:r>
            <a:r>
              <a:rPr lang="en-US" b="1" dirty="0" smtClean="0"/>
              <a:t> = </a:t>
            </a:r>
            <a:r>
              <a:rPr lang="en-US" b="1" u="sng" dirty="0" smtClean="0"/>
              <a:t>Z </a:t>
            </a:r>
            <a:r>
              <a:rPr lang="en-US" b="1" u="sng" baseline="30000" dirty="0" smtClean="0"/>
              <a:t>2  </a:t>
            </a:r>
            <a:r>
              <a:rPr lang="en-US" b="1" u="sng" dirty="0" smtClean="0"/>
              <a:t>p</a:t>
            </a:r>
            <a:r>
              <a:rPr lang="en-US" b="1" u="sng" baseline="30000" dirty="0" smtClean="0"/>
              <a:t> (</a:t>
            </a:r>
            <a:r>
              <a:rPr lang="en-US" b="1" u="sng" dirty="0" smtClean="0"/>
              <a:t>1 – p</a:t>
            </a:r>
            <a:r>
              <a:rPr lang="en-US" b="1" u="sng" baseline="30000" dirty="0" smtClean="0"/>
              <a:t>)</a:t>
            </a:r>
            <a:endParaRPr lang="en-US" dirty="0" smtClean="0"/>
          </a:p>
          <a:p>
            <a:pPr>
              <a:buNone/>
            </a:pPr>
            <a:r>
              <a:rPr lang="en-US" b="1" baseline="30000" dirty="0" smtClean="0"/>
              <a:t>               </a:t>
            </a:r>
            <a:r>
              <a:rPr lang="en-US" b="1" dirty="0" smtClean="0"/>
              <a:t>           d</a:t>
            </a:r>
            <a:r>
              <a:rPr lang="en-US" b="1" baseline="30000" dirty="0" smtClean="0"/>
              <a:t>2</a:t>
            </a:r>
            <a:endParaRPr lang="en-US" dirty="0" smtClean="0"/>
          </a:p>
          <a:p>
            <a:r>
              <a:rPr lang="en-US" b="1" dirty="0" smtClean="0"/>
              <a:t>n </a:t>
            </a:r>
            <a:r>
              <a:rPr lang="en-US" b="1" baseline="-25000" dirty="0" smtClean="0"/>
              <a:t>0 </a:t>
            </a:r>
            <a:r>
              <a:rPr lang="en-US" b="1" dirty="0" smtClean="0"/>
              <a:t>= Desired sample size</a:t>
            </a:r>
            <a:endParaRPr lang="en-US" dirty="0" smtClean="0"/>
          </a:p>
          <a:p>
            <a:r>
              <a:rPr lang="en-US" b="1" dirty="0" smtClean="0"/>
              <a:t>Z = Standard normal deviate usually set at 1.96, which corresponds to the 95% confidence level.</a:t>
            </a:r>
            <a:endParaRPr lang="en-US" dirty="0" smtClean="0"/>
          </a:p>
          <a:p>
            <a:r>
              <a:rPr lang="en-US" b="1" dirty="0" smtClean="0"/>
              <a:t>P = assumed proportion in the target population estimated to have a particular characteristic.</a:t>
            </a:r>
            <a:endParaRPr lang="en-US" dirty="0" smtClean="0"/>
          </a:p>
          <a:p>
            <a:r>
              <a:rPr lang="en-US" b="1" dirty="0" smtClean="0"/>
              <a:t>d = allowable marginal error in estimating population proportion.</a:t>
            </a:r>
            <a:endParaRPr lang="en-US" dirty="0" smtClean="0"/>
          </a:p>
          <a:p>
            <a:endParaRPr lang="en-US" dirty="0"/>
          </a:p>
        </p:txBody>
      </p:sp>
      <p:pic>
        <p:nvPicPr>
          <p:cNvPr id="4" name="Picture 3" descr="download"/>
          <p:cNvPicPr/>
          <p:nvPr/>
        </p:nvPicPr>
        <p:blipFill>
          <a:blip r:embed="rId2" cstate="print"/>
          <a:srcRect/>
          <a:stretch>
            <a:fillRect/>
          </a:stretch>
        </p:blipFill>
        <p:spPr bwMode="auto">
          <a:xfrm>
            <a:off x="228600" y="304800"/>
            <a:ext cx="12192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09600" y="2133600"/>
            <a:ext cx="7848600" cy="4419600"/>
          </a:xfrm>
        </p:spPr>
        <p:txBody>
          <a:bodyPr>
            <a:normAutofit lnSpcReduction="10000"/>
          </a:bodyPr>
          <a:lstStyle/>
          <a:p>
            <a:pPr algn="just">
              <a:buNone/>
            </a:pPr>
            <a:r>
              <a:rPr lang="en-US" b="1" dirty="0" smtClean="0"/>
              <a:t> Sampling method (s) :</a:t>
            </a:r>
          </a:p>
          <a:p>
            <a:pPr algn="just"/>
            <a:r>
              <a:rPr lang="en-US" dirty="0" smtClean="0"/>
              <a:t>Non probability Convenience</a:t>
            </a:r>
            <a:r>
              <a:rPr lang="en-US" b="1" dirty="0" smtClean="0"/>
              <a:t> sampling</a:t>
            </a:r>
          </a:p>
          <a:p>
            <a:pPr algn="just">
              <a:buNone/>
            </a:pPr>
            <a:r>
              <a:rPr lang="en-US" b="1" dirty="0" smtClean="0">
                <a:solidFill>
                  <a:srgbClr val="FF0000"/>
                </a:solidFill>
              </a:rPr>
              <a:t>Inclusion and exclusion criteria:-</a:t>
            </a:r>
          </a:p>
          <a:p>
            <a:pPr lvl="0" algn="just">
              <a:buNone/>
            </a:pPr>
            <a:r>
              <a:rPr lang="en-US" b="1" dirty="0" smtClean="0"/>
              <a:t>Inclusion criteria :- </a:t>
            </a:r>
          </a:p>
          <a:p>
            <a:pPr lvl="0" algn="just"/>
            <a:r>
              <a:rPr lang="en-US" b="1" dirty="0" smtClean="0"/>
              <a:t>Mother of under 5 children</a:t>
            </a:r>
            <a:endParaRPr lang="en-US" dirty="0" smtClean="0"/>
          </a:p>
          <a:p>
            <a:pPr lvl="0" algn="just"/>
            <a:r>
              <a:rPr lang="en-US" b="1" dirty="0" smtClean="0"/>
              <a:t>Informed written consent</a:t>
            </a:r>
            <a:endParaRPr lang="en-US" dirty="0" smtClean="0"/>
          </a:p>
          <a:p>
            <a:pPr lvl="0" algn="just"/>
            <a:r>
              <a:rPr lang="en-US" b="1" dirty="0" smtClean="0"/>
              <a:t>Women who lives in the study area at least for six months.</a:t>
            </a:r>
            <a:endParaRPr lang="en-US" dirty="0" smtClean="0"/>
          </a:p>
          <a:p>
            <a:pPr lvl="0" algn="just">
              <a:buNone/>
            </a:pPr>
            <a:endParaRPr lang="en-US" dirty="0" smtClean="0"/>
          </a:p>
          <a:p>
            <a:pPr algn="just">
              <a:buNone/>
            </a:pPr>
            <a:endParaRPr lang="en-US" dirty="0"/>
          </a:p>
        </p:txBody>
      </p:sp>
      <p:pic>
        <p:nvPicPr>
          <p:cNvPr id="4" name="Picture 3" descr="download"/>
          <p:cNvPicPr/>
          <p:nvPr/>
        </p:nvPicPr>
        <p:blipFill>
          <a:blip r:embed="rId2" cstate="print"/>
          <a:srcRect/>
          <a:stretch>
            <a:fillRect/>
          </a:stretch>
        </p:blipFill>
        <p:spPr bwMode="auto">
          <a:xfrm>
            <a:off x="304800" y="304800"/>
            <a:ext cx="13716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fontScale="90000"/>
          </a:bodyPr>
          <a:lstStyle/>
          <a:p>
            <a:r>
              <a:rPr lang="en-US" dirty="0" smtClean="0"/>
              <a:t>Methodology</a:t>
            </a:r>
            <a:br>
              <a:rPr lang="en-US" dirty="0" smtClean="0"/>
            </a:br>
            <a:endParaRPr lang="en-US" dirty="0"/>
          </a:p>
        </p:txBody>
      </p:sp>
      <p:sp>
        <p:nvSpPr>
          <p:cNvPr id="3" name="Content Placeholder 2"/>
          <p:cNvSpPr>
            <a:spLocks noGrp="1"/>
          </p:cNvSpPr>
          <p:nvPr>
            <p:ph idx="1"/>
          </p:nvPr>
        </p:nvSpPr>
        <p:spPr>
          <a:xfrm>
            <a:off x="609600" y="2057400"/>
            <a:ext cx="8077200" cy="4068763"/>
          </a:xfrm>
        </p:spPr>
        <p:txBody>
          <a:bodyPr/>
          <a:lstStyle/>
          <a:p>
            <a:pPr lvl="0" algn="just">
              <a:buNone/>
            </a:pPr>
            <a:r>
              <a:rPr lang="en-US" b="1" dirty="0" smtClean="0"/>
              <a:t>Exclusion criteria:- </a:t>
            </a:r>
          </a:p>
          <a:p>
            <a:pPr algn="just">
              <a:buNone/>
            </a:pPr>
            <a:r>
              <a:rPr lang="en-US" b="1" dirty="0" smtClean="0"/>
              <a:t>- Women with physical and mental illness will exclude from the study.</a:t>
            </a:r>
            <a:endParaRPr lang="en-US" dirty="0" smtClean="0"/>
          </a:p>
          <a:p>
            <a:pPr lvl="0" algn="just">
              <a:buNone/>
            </a:pPr>
            <a:r>
              <a:rPr lang="en-US" b="1" dirty="0" smtClean="0"/>
              <a:t>Operational definitions:</a:t>
            </a:r>
          </a:p>
          <a:p>
            <a:pPr algn="just">
              <a:buNone/>
            </a:pPr>
            <a:r>
              <a:rPr lang="en-US" b="1" dirty="0" smtClean="0"/>
              <a:t>- Site of delivery:- Either home delivery or institutional delivery.</a:t>
            </a:r>
            <a:endParaRPr lang="en-US" dirty="0" smtClean="0"/>
          </a:p>
          <a:p>
            <a:pPr lvl="0" algn="just">
              <a:buNone/>
            </a:pPr>
            <a:endParaRPr lang="en-US" dirty="0" smtClean="0"/>
          </a:p>
          <a:p>
            <a:pPr algn="just"/>
            <a:endParaRPr lang="en-US" dirty="0"/>
          </a:p>
        </p:txBody>
      </p:sp>
      <p:pic>
        <p:nvPicPr>
          <p:cNvPr id="4" name="Picture 3" descr="download"/>
          <p:cNvPicPr/>
          <p:nvPr/>
        </p:nvPicPr>
        <p:blipFill>
          <a:blip r:embed="rId2" cstate="print"/>
          <a:srcRect/>
          <a:stretch>
            <a:fillRect/>
          </a:stretch>
        </p:blipFill>
        <p:spPr bwMode="auto">
          <a:xfrm>
            <a:off x="304800" y="304800"/>
            <a:ext cx="13716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Methodology</a:t>
            </a:r>
            <a:br>
              <a:rPr lang="en-US" dirty="0" smtClean="0"/>
            </a:br>
            <a:r>
              <a:rPr lang="en-US" dirty="0" smtClean="0"/>
              <a:t>(</a:t>
            </a:r>
            <a:r>
              <a:rPr lang="en-US" b="1" dirty="0" smtClean="0"/>
              <a:t>Operational definitions)</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Safe delivery:- Safe delivery is defined as either institutional delivery or if home delivery assisted by doctor or trained health personnel.</a:t>
            </a:r>
            <a:endParaRPr lang="en-US" dirty="0" smtClean="0"/>
          </a:p>
          <a:p>
            <a:pPr algn="just"/>
            <a:r>
              <a:rPr lang="en-US" b="1" dirty="0" smtClean="0"/>
              <a:t>Practice:- Antenatal care practice such as frequency of ANC visit in last pregnancy, place of antenatal care visit. Obstetric practice such as place of delivery in last pregnancy conduction of delivery. </a:t>
            </a:r>
            <a:endParaRPr lang="en-US" dirty="0" smtClean="0"/>
          </a:p>
          <a:p>
            <a:endParaRPr lang="en-US" dirty="0"/>
          </a:p>
        </p:txBody>
      </p:sp>
      <p:pic>
        <p:nvPicPr>
          <p:cNvPr id="4" name="Picture 3" descr="download"/>
          <p:cNvPicPr/>
          <p:nvPr/>
        </p:nvPicPr>
        <p:blipFill>
          <a:blip r:embed="rId2" cstate="print"/>
          <a:srcRect/>
          <a:stretch>
            <a:fillRect/>
          </a:stretch>
        </p:blipFill>
        <p:spPr bwMode="auto">
          <a:xfrm>
            <a:off x="304800" y="304800"/>
            <a:ext cx="12954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dirty="0" smtClean="0"/>
              <a:t>Methodology</a:t>
            </a:r>
            <a:br>
              <a:rPr lang="en-US" dirty="0" smtClean="0"/>
            </a:br>
            <a:r>
              <a:rPr lang="en-US" dirty="0" smtClean="0"/>
              <a:t>(</a:t>
            </a:r>
            <a:r>
              <a:rPr lang="en-US" b="1" dirty="0" smtClean="0"/>
              <a:t>Operational definitions)</a:t>
            </a:r>
            <a:endParaRPr lang="en-US" dirty="0"/>
          </a:p>
        </p:txBody>
      </p:sp>
      <p:sp>
        <p:nvSpPr>
          <p:cNvPr id="3" name="Content Placeholder 2"/>
          <p:cNvSpPr>
            <a:spLocks noGrp="1"/>
          </p:cNvSpPr>
          <p:nvPr>
            <p:ph idx="1"/>
          </p:nvPr>
        </p:nvSpPr>
        <p:spPr>
          <a:xfrm>
            <a:off x="457200" y="1828801"/>
            <a:ext cx="8229600" cy="3810000"/>
          </a:xfrm>
        </p:spPr>
        <p:txBody>
          <a:bodyPr/>
          <a:lstStyle/>
          <a:p>
            <a:pPr algn="just"/>
            <a:endParaRPr lang="en-US" b="1" dirty="0" smtClean="0"/>
          </a:p>
          <a:p>
            <a:pPr algn="just"/>
            <a:r>
              <a:rPr lang="en-US" b="1" dirty="0" smtClean="0"/>
              <a:t>Knowledge:- level of health education of mother regarding Antenatal and obstetric care.</a:t>
            </a:r>
            <a:endParaRPr lang="en-US" dirty="0"/>
          </a:p>
        </p:txBody>
      </p:sp>
      <p:pic>
        <p:nvPicPr>
          <p:cNvPr id="4" name="Picture 3" descr="download"/>
          <p:cNvPicPr/>
          <p:nvPr/>
        </p:nvPicPr>
        <p:blipFill>
          <a:blip r:embed="rId2" cstate="print"/>
          <a:srcRect/>
          <a:stretch>
            <a:fillRect/>
          </a:stretch>
        </p:blipFill>
        <p:spPr bwMode="auto">
          <a:xfrm>
            <a:off x="304800" y="304800"/>
            <a:ext cx="11430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pPr algn="just">
              <a:buNone/>
            </a:pPr>
            <a:r>
              <a:rPr lang="en-US" dirty="0" smtClean="0"/>
              <a:t>   Pregnancy related complications are leading cause of maternal mortality in worldwide along with Bangladesh. Every minute 110 women in the world experience a pregnancy related complication and one of them dies and developing countries account for 99%of the total maternal death of which the majority are in Asia   and sub – Saharan Africa that constitutes 56% of the worldwide maternal death. (WHO, 2012)</a:t>
            </a:r>
            <a:endParaRPr lang="en-US" dirty="0"/>
          </a:p>
        </p:txBody>
      </p:sp>
      <p:pic>
        <p:nvPicPr>
          <p:cNvPr id="4" name="Picture 3" descr="download"/>
          <p:cNvPicPr/>
          <p:nvPr/>
        </p:nvPicPr>
        <p:blipFill>
          <a:blip r:embed="rId2" cstate="print"/>
          <a:srcRect/>
          <a:stretch>
            <a:fillRect/>
          </a:stretch>
        </p:blipFill>
        <p:spPr bwMode="auto">
          <a:xfrm>
            <a:off x="304800" y="304800"/>
            <a:ext cx="1295400" cy="1371600"/>
          </a:xfrm>
          <a:prstGeom prst="rect">
            <a:avLst/>
          </a:prstGeom>
          <a:noFill/>
          <a:ln w="9525">
            <a:noFill/>
            <a:miter lim="800000"/>
            <a:headEnd/>
            <a:tailEnd/>
          </a:ln>
        </p:spPr>
      </p:pic>
    </p:spTree>
    <p:extLst>
      <p:ext uri="{BB962C8B-B14F-4D97-AF65-F5344CB8AC3E}">
        <p14:creationId xmlns:p14="http://schemas.microsoft.com/office/powerpoint/2010/main" xmlns="" val="19273237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7315200" cy="1143000"/>
          </a:xfrm>
        </p:spPr>
        <p:txBody>
          <a:bodyPr>
            <a:normAutofit fontScale="90000"/>
          </a:bodyPr>
          <a:lstStyle/>
          <a:p>
            <a:pPr lvl="0"/>
            <a:r>
              <a:rPr lang="en-US" b="1" dirty="0" smtClean="0"/>
              <a:t>Flow chart showing the </a:t>
            </a:r>
            <a:br>
              <a:rPr lang="en-US" b="1" dirty="0" smtClean="0"/>
            </a:br>
            <a:r>
              <a:rPr lang="en-US" b="1" dirty="0" smtClean="0"/>
              <a:t>sequence of tasks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25000" lnSpcReduction="20000"/>
          </a:bodyPr>
          <a:lstStyle/>
          <a:p>
            <a:r>
              <a:rPr lang="en-US" b="1" dirty="0" smtClean="0"/>
              <a:t> </a:t>
            </a:r>
            <a:endParaRPr lang="en-US" dirty="0" smtClean="0"/>
          </a:p>
          <a:p>
            <a:r>
              <a:rPr lang="en-US" sz="9600" b="1" dirty="0" smtClean="0"/>
              <a:t>                                             Data Collection</a:t>
            </a:r>
            <a:endParaRPr lang="en-US" sz="9600" dirty="0" smtClean="0"/>
          </a:p>
          <a:p>
            <a:r>
              <a:rPr lang="en-US" sz="4000" b="1" dirty="0" smtClean="0"/>
              <a:t>                                   </a:t>
            </a:r>
            <a:endParaRPr lang="en-US" sz="4000" dirty="0" smtClean="0"/>
          </a:p>
          <a:p>
            <a:r>
              <a:rPr lang="en-US" sz="4000" b="1" dirty="0" smtClean="0"/>
              <a:t> </a:t>
            </a:r>
            <a:endParaRPr lang="en-US" sz="4000" dirty="0" smtClean="0"/>
          </a:p>
          <a:p>
            <a:r>
              <a:rPr lang="en-US" sz="4000" b="1" dirty="0" smtClean="0"/>
              <a:t> </a:t>
            </a:r>
            <a:endParaRPr lang="en-US" sz="4000" dirty="0" smtClean="0"/>
          </a:p>
          <a:p>
            <a:r>
              <a:rPr lang="en-US" sz="9600" b="1" dirty="0" smtClean="0"/>
              <a:t>                                         Study Population N =</a:t>
            </a:r>
            <a:endParaRPr lang="en-US" sz="9600" dirty="0" smtClean="0"/>
          </a:p>
          <a:p>
            <a:r>
              <a:rPr lang="en-US" sz="4000" b="1" dirty="0" smtClean="0"/>
              <a:t>                                     </a:t>
            </a:r>
            <a:endParaRPr lang="en-US" sz="4000" dirty="0" smtClean="0"/>
          </a:p>
          <a:p>
            <a:r>
              <a:rPr lang="en-US" sz="4000" b="1" dirty="0" smtClean="0"/>
              <a:t> </a:t>
            </a:r>
            <a:endParaRPr lang="en-US" sz="4000" dirty="0" smtClean="0"/>
          </a:p>
          <a:p>
            <a:r>
              <a:rPr lang="en-US" sz="4000" b="1" dirty="0" smtClean="0"/>
              <a:t> </a:t>
            </a:r>
            <a:endParaRPr lang="en-US" sz="4000" dirty="0" smtClean="0"/>
          </a:p>
          <a:p>
            <a:pPr>
              <a:buNone/>
            </a:pPr>
            <a:r>
              <a:rPr lang="en-US" sz="9600" b="1" dirty="0" smtClean="0"/>
              <a:t>                                                  Data processing</a:t>
            </a:r>
            <a:endParaRPr lang="en-US" sz="9600" dirty="0" smtClean="0"/>
          </a:p>
          <a:p>
            <a:r>
              <a:rPr lang="en-US" sz="4000" b="1" dirty="0" smtClean="0"/>
              <a:t>                                     </a:t>
            </a:r>
            <a:endParaRPr lang="en-US" sz="4000" dirty="0" smtClean="0"/>
          </a:p>
          <a:p>
            <a:r>
              <a:rPr lang="en-US" sz="4000" b="1" dirty="0" smtClean="0"/>
              <a:t> </a:t>
            </a:r>
            <a:endParaRPr lang="en-US" sz="4000" dirty="0" smtClean="0"/>
          </a:p>
          <a:p>
            <a:r>
              <a:rPr lang="en-US" sz="4000" b="1" dirty="0" smtClean="0"/>
              <a:t> </a:t>
            </a:r>
            <a:endParaRPr lang="en-US" sz="4000" dirty="0" smtClean="0"/>
          </a:p>
          <a:p>
            <a:r>
              <a:rPr lang="en-US" sz="9600" b="1" dirty="0" smtClean="0"/>
              <a:t>                                             Data Analysis</a:t>
            </a:r>
            <a:endParaRPr lang="en-US" sz="9600" dirty="0" smtClean="0"/>
          </a:p>
          <a:p>
            <a:r>
              <a:rPr lang="en-US" sz="4000" b="1" dirty="0" smtClean="0"/>
              <a:t>                                    </a:t>
            </a:r>
            <a:endParaRPr lang="en-US" sz="4000" dirty="0" smtClean="0"/>
          </a:p>
          <a:p>
            <a:r>
              <a:rPr lang="en-US" sz="4000" b="1" dirty="0" smtClean="0"/>
              <a:t> </a:t>
            </a:r>
            <a:endParaRPr lang="en-US" sz="4000" dirty="0" smtClean="0"/>
          </a:p>
          <a:p>
            <a:r>
              <a:rPr lang="en-US" sz="4000" b="1" dirty="0" smtClean="0"/>
              <a:t> </a:t>
            </a:r>
            <a:endParaRPr lang="en-US" sz="4000" dirty="0" smtClean="0"/>
          </a:p>
          <a:p>
            <a:r>
              <a:rPr lang="en-US" sz="4000" b="1" dirty="0" smtClean="0"/>
              <a:t>    </a:t>
            </a:r>
            <a:endParaRPr lang="en-US" sz="4000" dirty="0" smtClean="0"/>
          </a:p>
          <a:p>
            <a:r>
              <a:rPr lang="en-US" sz="4000" b="1" dirty="0" smtClean="0"/>
              <a:t>                                               </a:t>
            </a:r>
            <a:r>
              <a:rPr lang="en-US" sz="9600" b="1" dirty="0" smtClean="0"/>
              <a:t>                               Results</a:t>
            </a:r>
            <a:endParaRPr lang="en-US" sz="9600" dirty="0" smtClean="0"/>
          </a:p>
          <a:p>
            <a:r>
              <a:rPr lang="en-US" sz="9600" dirty="0" smtClean="0"/>
              <a:t> </a:t>
            </a:r>
          </a:p>
          <a:p>
            <a:r>
              <a:rPr lang="en-US" dirty="0" smtClean="0"/>
              <a:t> </a:t>
            </a:r>
          </a:p>
          <a:p>
            <a:endParaRPr lang="en-US" dirty="0"/>
          </a:p>
        </p:txBody>
      </p:sp>
      <p:pic>
        <p:nvPicPr>
          <p:cNvPr id="4" name="Picture 3" descr="download"/>
          <p:cNvPicPr/>
          <p:nvPr/>
        </p:nvPicPr>
        <p:blipFill>
          <a:blip r:embed="rId2" cstate="print"/>
          <a:srcRect/>
          <a:stretch>
            <a:fillRect/>
          </a:stretch>
        </p:blipFill>
        <p:spPr bwMode="auto">
          <a:xfrm>
            <a:off x="304800" y="304800"/>
            <a:ext cx="1143000" cy="1219200"/>
          </a:xfrm>
          <a:prstGeom prst="rect">
            <a:avLst/>
          </a:prstGeom>
          <a:noFill/>
          <a:ln w="9525">
            <a:noFill/>
            <a:miter lim="800000"/>
            <a:headEnd/>
            <a:tailEnd/>
          </a:ln>
        </p:spPr>
      </p:pic>
      <p:cxnSp>
        <p:nvCxnSpPr>
          <p:cNvPr id="6" name="Straight Arrow Connector 5"/>
          <p:cNvCxnSpPr/>
          <p:nvPr/>
        </p:nvCxnSpPr>
        <p:spPr>
          <a:xfrm rot="5400000">
            <a:off x="4534694" y="2324100"/>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495006" y="3200400"/>
            <a:ext cx="457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4495800" y="4038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533900" y="4838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09600" y="1981200"/>
            <a:ext cx="7848600" cy="4343400"/>
          </a:xfrm>
        </p:spPr>
        <p:txBody>
          <a:bodyPr/>
          <a:lstStyle/>
          <a:p>
            <a:pPr algn="just">
              <a:buNone/>
            </a:pPr>
            <a:r>
              <a:rPr lang="en-US" b="1" dirty="0" smtClean="0"/>
              <a:t>Equipments to be used:-  </a:t>
            </a:r>
            <a:r>
              <a:rPr lang="en-US" dirty="0" smtClean="0"/>
              <a:t>Semi- structured questionnaire</a:t>
            </a:r>
            <a:endParaRPr lang="en-US" b="1" dirty="0" smtClean="0"/>
          </a:p>
          <a:p>
            <a:pPr algn="just">
              <a:buNone/>
            </a:pPr>
            <a:r>
              <a:rPr lang="en-US" b="1" dirty="0" smtClean="0"/>
              <a:t>Procedures of collecting data :- </a:t>
            </a:r>
            <a:r>
              <a:rPr lang="en-US" dirty="0" smtClean="0"/>
              <a:t>Face to face interview</a:t>
            </a:r>
          </a:p>
          <a:p>
            <a:pPr algn="just">
              <a:buNone/>
            </a:pPr>
            <a:r>
              <a:rPr lang="en-US" b="1" dirty="0" smtClean="0"/>
              <a:t>Procedure of data analysis and interpretation:- </a:t>
            </a:r>
          </a:p>
          <a:p>
            <a:pPr algn="just">
              <a:buNone/>
            </a:pPr>
            <a:r>
              <a:rPr lang="en-US" dirty="0" smtClean="0"/>
              <a:t>Data will analysis by using SPSS Version 25 statistical software package.</a:t>
            </a:r>
            <a:endParaRPr lang="en-US" dirty="0"/>
          </a:p>
        </p:txBody>
      </p:sp>
      <p:pic>
        <p:nvPicPr>
          <p:cNvPr id="4" name="Picture 3" descr="download"/>
          <p:cNvPicPr/>
          <p:nvPr/>
        </p:nvPicPr>
        <p:blipFill>
          <a:blip r:embed="rId2" cstate="print"/>
          <a:srcRect/>
          <a:stretch>
            <a:fillRect/>
          </a:stretch>
        </p:blipFill>
        <p:spPr bwMode="auto">
          <a:xfrm>
            <a:off x="304800" y="304800"/>
            <a:ext cx="13716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graphicFrame>
        <p:nvGraphicFramePr>
          <p:cNvPr id="5" name="Content Placeholder 4"/>
          <p:cNvGraphicFramePr>
            <a:graphicFrameLocks noGrp="1"/>
          </p:cNvGraphicFramePr>
          <p:nvPr>
            <p:ph idx="1"/>
          </p:nvPr>
        </p:nvGraphicFramePr>
        <p:xfrm>
          <a:off x="304799" y="1371599"/>
          <a:ext cx="8610601" cy="5181600"/>
        </p:xfrm>
        <a:graphic>
          <a:graphicData uri="http://schemas.openxmlformats.org/drawingml/2006/table">
            <a:tbl>
              <a:tblPr firstRow="1" bandRow="1">
                <a:tableStyleId>{93296810-A885-4BE3-A3E7-6D5BEEA58F35}</a:tableStyleId>
              </a:tblPr>
              <a:tblGrid>
                <a:gridCol w="3200401"/>
                <a:gridCol w="988541"/>
                <a:gridCol w="775730"/>
                <a:gridCol w="775730"/>
                <a:gridCol w="775730"/>
                <a:gridCol w="698157"/>
                <a:gridCol w="481912"/>
                <a:gridCol w="914400"/>
              </a:tblGrid>
              <a:tr h="674240">
                <a:tc>
                  <a:txBody>
                    <a:bodyPr/>
                    <a:lstStyle/>
                    <a:p>
                      <a:pPr marL="0" marR="0">
                        <a:spcBef>
                          <a:spcPts val="0"/>
                        </a:spcBef>
                        <a:spcAft>
                          <a:spcPts val="1800"/>
                        </a:spcAft>
                      </a:pPr>
                      <a:r>
                        <a:rPr lang="en-US" sz="1800" b="1" dirty="0">
                          <a:solidFill>
                            <a:srgbClr val="000000"/>
                          </a:solidFill>
                          <a:latin typeface="Arial"/>
                          <a:ea typeface="Times New Roman"/>
                        </a:rPr>
                        <a:t>Activities</a:t>
                      </a:r>
                      <a:endParaRPr lang="en-US" sz="1800" dirty="0">
                        <a:latin typeface="Times New Roman"/>
                        <a:ea typeface="Times New Roman"/>
                      </a:endParaRPr>
                    </a:p>
                  </a:txBody>
                  <a:tcPr marL="68580" marR="68580" marT="0" marB="0"/>
                </a:tc>
                <a:tc>
                  <a:txBody>
                    <a:bodyPr/>
                    <a:lstStyle/>
                    <a:p>
                      <a:r>
                        <a:rPr lang="en-US" sz="1800" b="1" kern="1200" dirty="0" smtClean="0">
                          <a:solidFill>
                            <a:schemeClr val="lt1"/>
                          </a:solidFill>
                          <a:latin typeface="+mn-lt"/>
                          <a:ea typeface="+mn-ea"/>
                          <a:cs typeface="+mn-cs"/>
                        </a:rPr>
                        <a:t>1</a:t>
                      </a:r>
                      <a:r>
                        <a:rPr lang="en-US" sz="1800" b="1" kern="1200" baseline="30000" dirty="0" smtClean="0">
                          <a:solidFill>
                            <a:schemeClr val="lt1"/>
                          </a:solidFill>
                          <a:latin typeface="+mn-lt"/>
                          <a:ea typeface="+mn-ea"/>
                          <a:cs typeface="+mn-cs"/>
                        </a:rPr>
                        <a:t>st</a:t>
                      </a:r>
                      <a:r>
                        <a:rPr lang="en-US" sz="1800" b="1" kern="1200" dirty="0" smtClean="0">
                          <a:solidFill>
                            <a:schemeClr val="lt1"/>
                          </a:solidFill>
                          <a:latin typeface="+mn-lt"/>
                          <a:ea typeface="+mn-ea"/>
                          <a:cs typeface="+mn-cs"/>
                        </a:rPr>
                        <a:t> Month</a:t>
                      </a:r>
                      <a:endParaRPr lang="en-US" dirty="0"/>
                    </a:p>
                  </a:txBody>
                  <a:tcPr/>
                </a:tc>
                <a:tc gridSpan="5">
                  <a:txBody>
                    <a:bodyPr/>
                    <a:lstStyle/>
                    <a:p>
                      <a:pPr algn="ctr"/>
                      <a:r>
                        <a:rPr lang="en-US" dirty="0" smtClean="0"/>
                        <a:t>2</a:t>
                      </a:r>
                      <a:r>
                        <a:rPr lang="en-US" baseline="30000" dirty="0" smtClean="0"/>
                        <a:t>nd</a:t>
                      </a:r>
                      <a:r>
                        <a:rPr lang="en-US" dirty="0" smtClean="0"/>
                        <a:t>  to 5</a:t>
                      </a:r>
                      <a:r>
                        <a:rPr lang="en-US" baseline="30000" dirty="0" smtClean="0"/>
                        <a:t>th</a:t>
                      </a:r>
                      <a:r>
                        <a:rPr lang="en-US" dirty="0" smtClean="0"/>
                        <a:t>  Month</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a:txBody>
                    <a:bodyPr/>
                    <a:lstStyle/>
                    <a:p>
                      <a:r>
                        <a:rPr lang="en-US" sz="1800" b="1" kern="1200" dirty="0" smtClean="0">
                          <a:solidFill>
                            <a:schemeClr val="lt1"/>
                          </a:solidFill>
                          <a:latin typeface="+mn-lt"/>
                          <a:ea typeface="+mn-ea"/>
                          <a:cs typeface="+mn-cs"/>
                        </a:rPr>
                        <a:t>6</a:t>
                      </a:r>
                      <a:r>
                        <a:rPr lang="en-US" sz="1800" b="1" kern="1200" baseline="30000" dirty="0" smtClean="0">
                          <a:solidFill>
                            <a:schemeClr val="lt1"/>
                          </a:solidFill>
                          <a:latin typeface="+mn-lt"/>
                          <a:ea typeface="+mn-ea"/>
                          <a:cs typeface="+mn-cs"/>
                        </a:rPr>
                        <a:t>th</a:t>
                      </a:r>
                      <a:r>
                        <a:rPr lang="en-US" sz="1800" b="1" kern="1200" dirty="0" smtClean="0">
                          <a:solidFill>
                            <a:schemeClr val="lt1"/>
                          </a:solidFill>
                          <a:latin typeface="+mn-lt"/>
                          <a:ea typeface="+mn-ea"/>
                          <a:cs typeface="+mn-cs"/>
                        </a:rPr>
                        <a:t> month</a:t>
                      </a:r>
                      <a:endParaRPr lang="en-US" dirty="0"/>
                    </a:p>
                  </a:txBody>
                  <a:tcPr/>
                </a:tc>
              </a:tr>
              <a:tr h="563420">
                <a:tc>
                  <a:txBody>
                    <a:bodyPr/>
                    <a:lstStyle/>
                    <a:p>
                      <a:pPr marL="0" marR="0">
                        <a:spcBef>
                          <a:spcPts val="0"/>
                        </a:spcBef>
                        <a:spcAft>
                          <a:spcPts val="1800"/>
                        </a:spcAft>
                      </a:pPr>
                      <a:r>
                        <a:rPr lang="en-US" sz="1800" b="1" dirty="0">
                          <a:solidFill>
                            <a:srgbClr val="000000"/>
                          </a:solidFill>
                          <a:latin typeface="Arial"/>
                          <a:ea typeface="Times New Roman"/>
                        </a:rPr>
                        <a:t>Problem definition </a:t>
                      </a:r>
                      <a:endParaRPr lang="en-US" sz="1800" dirty="0">
                        <a:latin typeface="Times New Roman"/>
                        <a:ea typeface="Times New Roman"/>
                      </a:endParaRPr>
                    </a:p>
                  </a:txBody>
                  <a:tcPr marL="68580" marR="68580" marT="0" marB="0"/>
                </a:tc>
                <a:tc>
                  <a:txBody>
                    <a:bodyPr/>
                    <a:lstStyle/>
                    <a:p>
                      <a:endParaRPr lang="en-US" dirty="0">
                        <a:solidFill>
                          <a:schemeClr val="tx1"/>
                        </a:solidFill>
                      </a:endParaRPr>
                    </a:p>
                  </a:txBody>
                  <a:tcPr>
                    <a:solidFill>
                      <a:schemeClr val="tx1"/>
                    </a:solidFill>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63420">
                <a:tc>
                  <a:txBody>
                    <a:bodyPr/>
                    <a:lstStyle/>
                    <a:p>
                      <a:pPr marL="0" marR="0">
                        <a:spcBef>
                          <a:spcPts val="0"/>
                        </a:spcBef>
                        <a:spcAft>
                          <a:spcPts val="1800"/>
                        </a:spcAft>
                      </a:pPr>
                      <a:r>
                        <a:rPr lang="en-US" sz="1800" b="1" dirty="0">
                          <a:solidFill>
                            <a:srgbClr val="000000"/>
                          </a:solidFill>
                          <a:latin typeface="Arial"/>
                          <a:ea typeface="Times New Roman"/>
                        </a:rPr>
                        <a:t>Review of literature</a:t>
                      </a:r>
                      <a:endParaRPr lang="en-US" sz="1800" dirty="0">
                        <a:latin typeface="Times New Roman"/>
                        <a:ea typeface="Times New Roman"/>
                      </a:endParaRPr>
                    </a:p>
                  </a:txBody>
                  <a:tcPr marL="68580" marR="68580" marT="0" marB="0"/>
                </a:tc>
                <a:tc>
                  <a:txBody>
                    <a:bodyPr/>
                    <a:lstStyle/>
                    <a:p>
                      <a:endParaRPr lang="en-US" dirty="0">
                        <a:solidFill>
                          <a:schemeClr val="tx1"/>
                        </a:solidFill>
                      </a:endParaRPr>
                    </a:p>
                  </a:txBody>
                  <a:tcPr>
                    <a:solidFill>
                      <a:schemeClr val="tx1"/>
                    </a:solidFill>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563420">
                <a:tc>
                  <a:txBody>
                    <a:bodyPr/>
                    <a:lstStyle/>
                    <a:p>
                      <a:pPr marL="0" marR="0">
                        <a:spcBef>
                          <a:spcPts val="0"/>
                        </a:spcBef>
                        <a:spcAft>
                          <a:spcPts val="1800"/>
                        </a:spcAft>
                      </a:pPr>
                      <a:r>
                        <a:rPr lang="en-US" sz="1800" b="1" dirty="0">
                          <a:solidFill>
                            <a:srgbClr val="000000"/>
                          </a:solidFill>
                          <a:latin typeface="Arial"/>
                          <a:ea typeface="Times New Roman"/>
                        </a:rPr>
                        <a:t>Approach to patients </a:t>
                      </a:r>
                      <a:endParaRPr lang="en-US" sz="1800" dirty="0">
                        <a:latin typeface="Times New Roman"/>
                        <a:ea typeface="Times New Roman"/>
                      </a:endParaRPr>
                    </a:p>
                  </a:txBody>
                  <a:tcPr marL="68580" marR="68580" marT="0" marB="0"/>
                </a:tc>
                <a:tc>
                  <a:txBody>
                    <a:bodyPr/>
                    <a:lstStyle/>
                    <a:p>
                      <a:endParaRPr lang="en-US" dirty="0">
                        <a:solidFill>
                          <a:schemeClr val="tx1"/>
                        </a:solidFill>
                      </a:endParaRPr>
                    </a:p>
                  </a:txBody>
                  <a:tcPr>
                    <a:solidFill>
                      <a:schemeClr val="tx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63420">
                <a:tc>
                  <a:txBody>
                    <a:bodyPr/>
                    <a:lstStyle/>
                    <a:p>
                      <a:pPr marL="0" marR="0">
                        <a:spcBef>
                          <a:spcPts val="0"/>
                        </a:spcBef>
                        <a:spcAft>
                          <a:spcPts val="1800"/>
                        </a:spcAft>
                      </a:pPr>
                      <a:r>
                        <a:rPr lang="en-US" sz="1800" b="1" dirty="0">
                          <a:solidFill>
                            <a:srgbClr val="000000"/>
                          </a:solidFill>
                          <a:latin typeface="Arial"/>
                          <a:ea typeface="Times New Roman"/>
                        </a:rPr>
                        <a:t>Research Design  </a:t>
                      </a:r>
                      <a:endParaRPr lang="en-US" sz="1800" dirty="0">
                        <a:latin typeface="Times New Roman"/>
                        <a:ea typeface="Times New Roman"/>
                      </a:endParaRPr>
                    </a:p>
                  </a:txBody>
                  <a:tcPr marL="68580" marR="68580" marT="0" marB="0"/>
                </a:tc>
                <a:tc>
                  <a:txBody>
                    <a:bodyPr/>
                    <a:lstStyle/>
                    <a:p>
                      <a:endParaRPr lang="en-US" dirty="0">
                        <a:solidFill>
                          <a:schemeClr val="tx1"/>
                        </a:solidFill>
                      </a:endParaRPr>
                    </a:p>
                  </a:txBody>
                  <a:tcPr>
                    <a:solidFill>
                      <a:schemeClr val="tx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63420">
                <a:tc>
                  <a:txBody>
                    <a:bodyPr/>
                    <a:lstStyle/>
                    <a:p>
                      <a:pPr marL="0" marR="0">
                        <a:spcBef>
                          <a:spcPts val="0"/>
                        </a:spcBef>
                        <a:spcAft>
                          <a:spcPts val="1800"/>
                        </a:spcAft>
                      </a:pPr>
                      <a:r>
                        <a:rPr lang="en-US" sz="1800" b="1" dirty="0">
                          <a:solidFill>
                            <a:srgbClr val="000000"/>
                          </a:solidFill>
                          <a:latin typeface="Arial"/>
                          <a:ea typeface="Times New Roman"/>
                        </a:rPr>
                        <a:t>Data collection </a:t>
                      </a:r>
                      <a:endParaRPr lang="en-US" sz="1800" dirty="0">
                        <a:latin typeface="Times New Roman"/>
                        <a:ea typeface="Times New Roman"/>
                      </a:endParaRPr>
                    </a:p>
                  </a:txBody>
                  <a:tcPr marL="68580" marR="68580" marT="0" marB="0"/>
                </a:tc>
                <a:tc>
                  <a:txBody>
                    <a:bodyPr/>
                    <a:lstStyle/>
                    <a:p>
                      <a:endParaRPr lang="en-US" dirty="0"/>
                    </a:p>
                  </a:txBody>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a:p>
                  </a:txBody>
                  <a:tcPr/>
                </a:tc>
              </a:tr>
              <a:tr h="563420">
                <a:tc>
                  <a:txBody>
                    <a:bodyPr/>
                    <a:lstStyle/>
                    <a:p>
                      <a:pPr marL="0" marR="0">
                        <a:spcBef>
                          <a:spcPts val="0"/>
                        </a:spcBef>
                        <a:spcAft>
                          <a:spcPts val="1800"/>
                        </a:spcAft>
                      </a:pPr>
                      <a:r>
                        <a:rPr lang="en-US" sz="1800" b="1" dirty="0">
                          <a:solidFill>
                            <a:srgbClr val="000000"/>
                          </a:solidFill>
                          <a:latin typeface="Arial"/>
                          <a:ea typeface="Times New Roman"/>
                        </a:rPr>
                        <a:t>Data Analysis </a:t>
                      </a:r>
                      <a:endParaRPr lang="en-US" sz="1800" dirty="0">
                        <a:latin typeface="Times New Roman"/>
                        <a:ea typeface="Times New Roman"/>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1"/>
                    </a:solidFill>
                  </a:tcPr>
                </a:tc>
              </a:tr>
              <a:tr h="563420">
                <a:tc>
                  <a:txBody>
                    <a:bodyPr/>
                    <a:lstStyle/>
                    <a:p>
                      <a:pPr marL="0" marR="0">
                        <a:spcBef>
                          <a:spcPts val="0"/>
                        </a:spcBef>
                        <a:spcAft>
                          <a:spcPts val="1800"/>
                        </a:spcAft>
                      </a:pPr>
                      <a:r>
                        <a:rPr lang="en-US" sz="1800" b="1" dirty="0">
                          <a:solidFill>
                            <a:srgbClr val="000000"/>
                          </a:solidFill>
                          <a:latin typeface="Arial"/>
                          <a:ea typeface="Times New Roman"/>
                        </a:rPr>
                        <a:t>Report writing &amp; binding </a:t>
                      </a:r>
                      <a:endParaRPr lang="en-US" sz="1800" dirty="0">
                        <a:latin typeface="Times New Roman"/>
                        <a:ea typeface="Times New Roman"/>
                      </a:endParaRPr>
                    </a:p>
                  </a:txBody>
                  <a:tcPr marL="68580" marR="68580" marT="0" marB="0"/>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1"/>
                    </a:solidFill>
                  </a:tcPr>
                </a:tc>
              </a:tr>
              <a:tr h="563420">
                <a:tc>
                  <a:txBody>
                    <a:bodyPr/>
                    <a:lstStyle/>
                    <a:p>
                      <a:pPr marL="0" marR="0">
                        <a:spcBef>
                          <a:spcPts val="0"/>
                        </a:spcBef>
                        <a:spcAft>
                          <a:spcPts val="1800"/>
                        </a:spcAft>
                      </a:pPr>
                      <a:r>
                        <a:rPr lang="en-US" sz="1800" b="1" dirty="0">
                          <a:solidFill>
                            <a:srgbClr val="000000"/>
                          </a:solidFill>
                          <a:latin typeface="Arial"/>
                          <a:ea typeface="Times New Roman"/>
                        </a:rPr>
                        <a:t>Submission        </a:t>
                      </a:r>
                      <a:endParaRPr lang="en-US" sz="1800" dirty="0">
                        <a:latin typeface="Times New Roman"/>
                        <a:ea typeface="Times New Roman"/>
                      </a:endParaRPr>
                    </a:p>
                  </a:txBody>
                  <a:tcPr marL="68580" marR="68580" marT="0" marB="0"/>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tx1"/>
                    </a:solidFill>
                  </a:tcPr>
                </a:tc>
              </a:tr>
            </a:tbl>
          </a:graphicData>
        </a:graphic>
      </p:graphicFrame>
      <p:pic>
        <p:nvPicPr>
          <p:cNvPr id="4" name="Picture 3" descr="download"/>
          <p:cNvPicPr/>
          <p:nvPr/>
        </p:nvPicPr>
        <p:blipFill>
          <a:blip r:embed="rId2" cstate="print"/>
          <a:srcRect/>
          <a:stretch>
            <a:fillRect/>
          </a:stretch>
        </p:blipFill>
        <p:spPr bwMode="auto">
          <a:xfrm>
            <a:off x="304800" y="304800"/>
            <a:ext cx="9144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Ethical implications</a:t>
            </a:r>
            <a:endParaRPr lang="en-US" dirty="0"/>
          </a:p>
        </p:txBody>
      </p:sp>
      <p:sp>
        <p:nvSpPr>
          <p:cNvPr id="3" name="Content Placeholder 2"/>
          <p:cNvSpPr>
            <a:spLocks noGrp="1"/>
          </p:cNvSpPr>
          <p:nvPr>
            <p:ph idx="1"/>
          </p:nvPr>
        </p:nvSpPr>
        <p:spPr>
          <a:xfrm>
            <a:off x="838200" y="1828801"/>
            <a:ext cx="7315200" cy="4114800"/>
          </a:xfrm>
        </p:spPr>
        <p:txBody>
          <a:bodyPr/>
          <a:lstStyle/>
          <a:p>
            <a:pPr algn="just"/>
            <a:endParaRPr lang="en-US" sz="1800" dirty="0" smtClean="0"/>
          </a:p>
          <a:p>
            <a:pPr algn="just"/>
            <a:r>
              <a:rPr lang="en-US" dirty="0" smtClean="0"/>
              <a:t>Ethical clearance will be obtained from institutional ethical review board of North East University. </a:t>
            </a:r>
          </a:p>
          <a:p>
            <a:pPr algn="just"/>
            <a:r>
              <a:rPr lang="en-US" dirty="0" smtClean="0"/>
              <a:t>Informed written consent will obtain from study population.</a:t>
            </a:r>
            <a:endParaRPr lang="en-US" dirty="0"/>
          </a:p>
        </p:txBody>
      </p:sp>
      <p:pic>
        <p:nvPicPr>
          <p:cNvPr id="4" name="Picture 3" descr="download"/>
          <p:cNvPicPr/>
          <p:nvPr/>
        </p:nvPicPr>
        <p:blipFill>
          <a:blip r:embed="rId2" cstate="print"/>
          <a:srcRect/>
          <a:stretch>
            <a:fillRect/>
          </a:stretch>
        </p:blipFill>
        <p:spPr bwMode="auto">
          <a:xfrm>
            <a:off x="304800" y="304800"/>
            <a:ext cx="10668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a:bodyPr>
          <a:lstStyle/>
          <a:p>
            <a:r>
              <a:rPr lang="en-US" sz="11500" dirty="0" smtClean="0"/>
              <a:t>Thank You!!!</a:t>
            </a:r>
            <a:endParaRPr lang="en-US" sz="115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   According to Bangladesh Demographic &amp; Health Survey report (2014), only 37.4% of births in Bangladesh are assisted by doctors, trained nurses and midwives.</a:t>
            </a:r>
          </a:p>
          <a:p>
            <a:pPr algn="just">
              <a:buNone/>
            </a:pPr>
            <a:r>
              <a:rPr lang="en-US" dirty="0" smtClean="0"/>
              <a:t>   Safe motherhood and safe delivery is a public health concern in developing countries like Bangladesh. Children in Bangladesh are delivered at home with the assistance of birth attendants or elderly women of the community. (BDHS, 2009)</a:t>
            </a:r>
            <a:endParaRPr lang="en-US" dirty="0"/>
          </a:p>
        </p:txBody>
      </p:sp>
      <p:pic>
        <p:nvPicPr>
          <p:cNvPr id="4" name="Picture 3" descr="download"/>
          <p:cNvPicPr/>
          <p:nvPr/>
        </p:nvPicPr>
        <p:blipFill>
          <a:blip r:embed="rId2" cstate="print"/>
          <a:srcRect/>
          <a:stretch>
            <a:fillRect/>
          </a:stretch>
        </p:blipFill>
        <p:spPr bwMode="auto">
          <a:xfrm>
            <a:off x="304800" y="304800"/>
            <a:ext cx="1295400" cy="1295400"/>
          </a:xfrm>
          <a:prstGeom prst="rect">
            <a:avLst/>
          </a:prstGeom>
          <a:noFill/>
          <a:ln w="9525">
            <a:noFill/>
            <a:miter lim="800000"/>
            <a:headEnd/>
            <a:tailEnd/>
          </a:ln>
        </p:spPr>
      </p:pic>
    </p:spTree>
    <p:extLst>
      <p:ext uri="{BB962C8B-B14F-4D97-AF65-F5344CB8AC3E}">
        <p14:creationId xmlns:p14="http://schemas.microsoft.com/office/powerpoint/2010/main" xmlns="" val="3663629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Cont-------Introduction</a:t>
            </a:r>
            <a:endParaRPr lang="en-US" dirty="0"/>
          </a:p>
        </p:txBody>
      </p:sp>
      <p:sp>
        <p:nvSpPr>
          <p:cNvPr id="3" name="Content Placeholder 2"/>
          <p:cNvSpPr>
            <a:spLocks noGrp="1"/>
          </p:cNvSpPr>
          <p:nvPr>
            <p:ph idx="1"/>
          </p:nvPr>
        </p:nvSpPr>
        <p:spPr>
          <a:xfrm>
            <a:off x="457200" y="1981200"/>
            <a:ext cx="8229600" cy="4144963"/>
          </a:xfrm>
        </p:spPr>
        <p:txBody>
          <a:bodyPr>
            <a:normAutofit/>
          </a:bodyPr>
          <a:lstStyle/>
          <a:p>
            <a:pPr algn="just">
              <a:buNone/>
            </a:pPr>
            <a:r>
              <a:rPr lang="en-US" dirty="0" smtClean="0"/>
              <a:t>   This study will assess the level of knowledge and practice regarding site of delivery among Bangladeshi rural women. </a:t>
            </a:r>
            <a:endParaRPr lang="en-US" dirty="0"/>
          </a:p>
        </p:txBody>
      </p:sp>
      <p:pic>
        <p:nvPicPr>
          <p:cNvPr id="4" name="Picture 3" descr="download"/>
          <p:cNvPicPr/>
          <p:nvPr/>
        </p:nvPicPr>
        <p:blipFill>
          <a:blip r:embed="rId2" cstate="print"/>
          <a:srcRect/>
          <a:stretch>
            <a:fillRect/>
          </a:stretch>
        </p:blipFill>
        <p:spPr bwMode="auto">
          <a:xfrm>
            <a:off x="304800" y="304800"/>
            <a:ext cx="1219200" cy="1295400"/>
          </a:xfrm>
          <a:prstGeom prst="rect">
            <a:avLst/>
          </a:prstGeom>
          <a:noFill/>
          <a:ln w="9525">
            <a:noFill/>
            <a:miter lim="800000"/>
            <a:headEnd/>
            <a:tailEnd/>
          </a:ln>
        </p:spPr>
      </p:pic>
    </p:spTree>
    <p:extLst>
      <p:ext uri="{BB962C8B-B14F-4D97-AF65-F5344CB8AC3E}">
        <p14:creationId xmlns:p14="http://schemas.microsoft.com/office/powerpoint/2010/main" xmlns="" val="1656290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Literature Review:</a:t>
            </a:r>
            <a:endParaRPr lang="en-US" dirty="0"/>
          </a:p>
        </p:txBody>
      </p:sp>
      <p:sp>
        <p:nvSpPr>
          <p:cNvPr id="3" name="Content Placeholder 2"/>
          <p:cNvSpPr>
            <a:spLocks noGrp="1"/>
          </p:cNvSpPr>
          <p:nvPr>
            <p:ph idx="1"/>
          </p:nvPr>
        </p:nvSpPr>
        <p:spPr>
          <a:xfrm>
            <a:off x="457200" y="1676400"/>
            <a:ext cx="8229600" cy="4449763"/>
          </a:xfrm>
        </p:spPr>
        <p:txBody>
          <a:bodyPr/>
          <a:lstStyle/>
          <a:p>
            <a:pPr algn="just">
              <a:buNone/>
            </a:pPr>
            <a:r>
              <a:rPr lang="en-US" dirty="0" smtClean="0"/>
              <a:t>   Several literatures have been reviewed throughout the period of writing study proposal below the reviewed articles are discussed is short.</a:t>
            </a:r>
          </a:p>
          <a:p>
            <a:endParaRPr lang="en-US" dirty="0"/>
          </a:p>
        </p:txBody>
      </p:sp>
      <p:pic>
        <p:nvPicPr>
          <p:cNvPr id="4" name="Picture 3" descr="download"/>
          <p:cNvPicPr/>
          <p:nvPr/>
        </p:nvPicPr>
        <p:blipFill>
          <a:blip r:embed="rId2" cstate="print"/>
          <a:srcRect/>
          <a:stretch>
            <a:fillRect/>
          </a:stretch>
        </p:blipFill>
        <p:spPr bwMode="auto">
          <a:xfrm>
            <a:off x="304800" y="304800"/>
            <a:ext cx="12192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Cont…Literature Review:</a:t>
            </a:r>
            <a:endParaRPr lang="en-US" dirty="0"/>
          </a:p>
        </p:txBody>
      </p:sp>
      <p:sp>
        <p:nvSpPr>
          <p:cNvPr id="3" name="Content Placeholder 2"/>
          <p:cNvSpPr>
            <a:spLocks noGrp="1"/>
          </p:cNvSpPr>
          <p:nvPr>
            <p:ph idx="1"/>
          </p:nvPr>
        </p:nvSpPr>
        <p:spPr>
          <a:xfrm>
            <a:off x="304800" y="1600200"/>
            <a:ext cx="8534400" cy="4648200"/>
          </a:xfrm>
        </p:spPr>
        <p:txBody>
          <a:bodyPr>
            <a:normAutofit fontScale="92500" lnSpcReduction="10000"/>
          </a:bodyPr>
          <a:lstStyle/>
          <a:p>
            <a:pPr algn="just">
              <a:buNone/>
            </a:pPr>
            <a:r>
              <a:rPr lang="en-US" dirty="0" smtClean="0"/>
              <a:t>     A Cross sectional descriptive study title “Knowledge, Attitude and Practice Regarding Hospital Delivery among Rural Married Women in Northern Bangladesh” was reviewed. It was conducted in </a:t>
            </a:r>
            <a:r>
              <a:rPr lang="en-US" dirty="0" err="1" smtClean="0"/>
              <a:t>Bogra</a:t>
            </a:r>
            <a:r>
              <a:rPr lang="en-US" dirty="0" smtClean="0"/>
              <a:t> by </a:t>
            </a:r>
            <a:r>
              <a:rPr lang="en-US" dirty="0" err="1" smtClean="0"/>
              <a:t>Nawzia</a:t>
            </a:r>
            <a:r>
              <a:rPr lang="en-US" dirty="0" smtClean="0"/>
              <a:t> </a:t>
            </a:r>
            <a:r>
              <a:rPr lang="en-US" dirty="0" err="1" smtClean="0"/>
              <a:t>yesmin</a:t>
            </a:r>
            <a:r>
              <a:rPr lang="en-US" dirty="0" smtClean="0"/>
              <a:t> and her team. Data were collected by door to door visit &amp; through face to face interview considering the knowledge on safe motherhood and safe delivery. Majority of the respondents 79.6% had knowledge on the place of safe delivery, 49.3% respondents gave their opinion on hospital delivery as safe.</a:t>
            </a:r>
          </a:p>
          <a:p>
            <a:pPr algn="just"/>
            <a:endParaRPr lang="en-US" dirty="0"/>
          </a:p>
        </p:txBody>
      </p:sp>
      <p:pic>
        <p:nvPicPr>
          <p:cNvPr id="4" name="Picture 3" descr="download"/>
          <p:cNvPicPr/>
          <p:nvPr/>
        </p:nvPicPr>
        <p:blipFill>
          <a:blip r:embed="rId2" cstate="print"/>
          <a:srcRect/>
          <a:stretch>
            <a:fillRect/>
          </a:stretch>
        </p:blipFill>
        <p:spPr bwMode="auto">
          <a:xfrm>
            <a:off x="304800" y="304800"/>
            <a:ext cx="12192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Cont…Literature Review:</a:t>
            </a:r>
            <a:endParaRPr lang="en-US" dirty="0"/>
          </a:p>
        </p:txBody>
      </p:sp>
      <p:sp>
        <p:nvSpPr>
          <p:cNvPr id="3" name="Content Placeholder 2"/>
          <p:cNvSpPr>
            <a:spLocks noGrp="1"/>
          </p:cNvSpPr>
          <p:nvPr>
            <p:ph idx="1"/>
          </p:nvPr>
        </p:nvSpPr>
        <p:spPr>
          <a:xfrm>
            <a:off x="457200" y="1524000"/>
            <a:ext cx="8305800" cy="4724400"/>
          </a:xfrm>
        </p:spPr>
        <p:txBody>
          <a:bodyPr>
            <a:normAutofit lnSpcReduction="10000"/>
          </a:bodyPr>
          <a:lstStyle/>
          <a:p>
            <a:pPr algn="just">
              <a:buNone/>
            </a:pPr>
            <a:r>
              <a:rPr lang="en-US" dirty="0" smtClean="0"/>
              <a:t>    A study by Begum N et al, stated In their study most of the respondents were in younger age group (20- 25 years). Almost there quarters (735, n = 255) completed their primary education, 18% (n= 63) did not go to school any more. Most of the women (91.4%, n = 319) were house wife out of 225 (64.28%) women who attended in ANC visit during their last pregnancy, majority (38%, n= 133) choose the UHC.</a:t>
            </a:r>
          </a:p>
          <a:p>
            <a:pPr algn="just"/>
            <a:endParaRPr lang="en-US" dirty="0"/>
          </a:p>
        </p:txBody>
      </p:sp>
      <p:pic>
        <p:nvPicPr>
          <p:cNvPr id="4" name="Picture 3" descr="download"/>
          <p:cNvPicPr/>
          <p:nvPr/>
        </p:nvPicPr>
        <p:blipFill>
          <a:blip r:embed="rId2" cstate="print"/>
          <a:srcRect/>
          <a:stretch>
            <a:fillRect/>
          </a:stretch>
        </p:blipFill>
        <p:spPr bwMode="auto">
          <a:xfrm>
            <a:off x="228600" y="304800"/>
            <a:ext cx="12954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Cont…Literature Review:</a:t>
            </a:r>
            <a:endParaRPr lang="en-US" dirty="0"/>
          </a:p>
        </p:txBody>
      </p:sp>
      <p:sp>
        <p:nvSpPr>
          <p:cNvPr id="3" name="Content Placeholder 2"/>
          <p:cNvSpPr>
            <a:spLocks noGrp="1"/>
          </p:cNvSpPr>
          <p:nvPr>
            <p:ph idx="1"/>
          </p:nvPr>
        </p:nvSpPr>
        <p:spPr>
          <a:xfrm>
            <a:off x="304800" y="1447800"/>
            <a:ext cx="8458200" cy="5029200"/>
          </a:xfrm>
        </p:spPr>
        <p:txBody>
          <a:bodyPr>
            <a:normAutofit fontScale="85000" lnSpcReduction="10000"/>
          </a:bodyPr>
          <a:lstStyle/>
          <a:p>
            <a:pPr algn="just">
              <a:buNone/>
            </a:pPr>
            <a:r>
              <a:rPr lang="en-US" dirty="0" smtClean="0"/>
              <a:t>     A literature has been reviewed titled “Demand for Institutional Delivery in Bangladesh: An application of Household Production Function” bound to be significant predictors of the demand for institutional delivery Md. </a:t>
            </a:r>
            <a:r>
              <a:rPr lang="en-US" dirty="0" err="1" smtClean="0"/>
              <a:t>Abdus</a:t>
            </a:r>
            <a:r>
              <a:rPr lang="en-US" dirty="0" smtClean="0"/>
              <a:t> Salam </a:t>
            </a:r>
            <a:r>
              <a:rPr lang="en-US" dirty="0" err="1" smtClean="0"/>
              <a:t>Akanda</a:t>
            </a:r>
            <a:r>
              <a:rPr lang="en-US" dirty="0" smtClean="0"/>
              <a:t>. It was a cross sectional study. The study findings were women from the richest income quintile and those had access to health information via television delivered at appropriate health institutions. Place of residence, Mother’s education, Wanted pregnancy, utilization of antenatal care services and numbers of health worker’s visiting time were found to be significant predictors of the demand for institutional delivery.</a:t>
            </a:r>
            <a:endParaRPr lang="en-US" dirty="0"/>
          </a:p>
        </p:txBody>
      </p:sp>
      <p:pic>
        <p:nvPicPr>
          <p:cNvPr id="4" name="Picture 3" descr="download"/>
          <p:cNvPicPr/>
          <p:nvPr/>
        </p:nvPicPr>
        <p:blipFill>
          <a:blip r:embed="rId2" cstate="print"/>
          <a:srcRect/>
          <a:stretch>
            <a:fillRect/>
          </a:stretch>
        </p:blipFill>
        <p:spPr bwMode="auto">
          <a:xfrm>
            <a:off x="304800" y="304800"/>
            <a:ext cx="11430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937</TotalTime>
  <Words>1564</Words>
  <Application>Microsoft Office PowerPoint</Application>
  <PresentationFormat>On-screen Show (4:3)</PresentationFormat>
  <Paragraphs>166</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Welcome to my Presentation </vt:lpstr>
      <vt:lpstr> Title:  “Knowledge and Practice Regarding Place of Delivery among the Mother of Under Five Children in Moulvibazar district ” </vt:lpstr>
      <vt:lpstr>Introduction</vt:lpstr>
      <vt:lpstr>Cont-------Introduction</vt:lpstr>
      <vt:lpstr> Cont-------Introduction</vt:lpstr>
      <vt:lpstr>Literature Review:</vt:lpstr>
      <vt:lpstr>Cont…Literature Review:</vt:lpstr>
      <vt:lpstr>Cont…Literature Review:</vt:lpstr>
      <vt:lpstr>Cont…Literature Review:</vt:lpstr>
      <vt:lpstr>Cont…Literature Review:</vt:lpstr>
      <vt:lpstr>Cont…Literature Review:</vt:lpstr>
      <vt:lpstr>Cont…Literature Review:</vt:lpstr>
      <vt:lpstr>Problem statement: </vt:lpstr>
      <vt:lpstr>Problem statement: </vt:lpstr>
      <vt:lpstr>Problem statement: </vt:lpstr>
      <vt:lpstr>   Rationale of the research</vt:lpstr>
      <vt:lpstr>Rationale of the research</vt:lpstr>
      <vt:lpstr> Research Question</vt:lpstr>
      <vt:lpstr> Objectives: </vt:lpstr>
      <vt:lpstr>   Methodology - Independent  variables  </vt:lpstr>
      <vt:lpstr>       Independent  variables  Cont….</vt:lpstr>
      <vt:lpstr> Methodology </vt:lpstr>
      <vt:lpstr>  Methodology </vt:lpstr>
      <vt:lpstr>      Methodology -          Sample size and the statistical basis of it cont..      </vt:lpstr>
      <vt:lpstr>Methodology</vt:lpstr>
      <vt:lpstr>Methodology</vt:lpstr>
      <vt:lpstr>Methodology </vt:lpstr>
      <vt:lpstr>Methodology (Operational definitions)</vt:lpstr>
      <vt:lpstr>Methodology (Operational definitions)</vt:lpstr>
      <vt:lpstr>Flow chart showing the  sequence of tasks </vt:lpstr>
      <vt:lpstr>Methodology</vt:lpstr>
      <vt:lpstr>Methodology</vt:lpstr>
      <vt:lpstr>Ethical implications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 Come </dc:title>
  <dc:creator>Shofiq</dc:creator>
  <cp:lastModifiedBy>DOLPHIN</cp:lastModifiedBy>
  <cp:revision>108</cp:revision>
  <cp:lastPrinted>2019-11-07T14:29:53Z</cp:lastPrinted>
  <dcterms:created xsi:type="dcterms:W3CDTF">2006-08-16T00:00:00Z</dcterms:created>
  <dcterms:modified xsi:type="dcterms:W3CDTF">2021-07-12T17:03:32Z</dcterms:modified>
</cp:coreProperties>
</file>