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63" r:id="rId16"/>
    <p:sldId id="271" r:id="rId17"/>
    <p:sldId id="270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EFD9F51-E086-4CC8-A976-CA0A99E98D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75"/>
            <p14:sldId id="266"/>
            <p14:sldId id="267"/>
            <p14:sldId id="268"/>
            <p14:sldId id="269"/>
            <p14:sldId id="263"/>
            <p14:sldId id="271"/>
            <p14:sldId id="27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60"/>
  </p:normalViewPr>
  <p:slideViewPr>
    <p:cSldViewPr>
      <p:cViewPr varScale="1">
        <p:scale>
          <a:sx n="71" d="100"/>
          <a:sy n="71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88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130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92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47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Welcome the Protocol Presentation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962400"/>
            <a:ext cx="4038600" cy="20574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Mohammad </a:t>
            </a:r>
            <a:r>
              <a:rPr lang="en-US" sz="1600" b="1" dirty="0" err="1" smtClean="0">
                <a:solidFill>
                  <a:schemeClr val="tx1"/>
                </a:solidFill>
              </a:rPr>
              <a:t>Saydul</a:t>
            </a:r>
            <a:r>
              <a:rPr lang="en-US" sz="1600" b="1" smtClean="0">
                <a:solidFill>
                  <a:schemeClr val="tx1"/>
                </a:solidFill>
              </a:rPr>
              <a:t> Hoque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Master </a:t>
            </a:r>
            <a:r>
              <a:rPr lang="en-US" sz="1600" b="1" dirty="0">
                <a:solidFill>
                  <a:schemeClr val="tx1"/>
                </a:solidFill>
              </a:rPr>
              <a:t>of Public Health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Department of Public Health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North East University Bangladesh</a:t>
            </a:r>
          </a:p>
          <a:p>
            <a:pPr algn="l"/>
            <a:endParaRPr lang="en-US" sz="1000" b="1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28600"/>
            <a:ext cx="1181100" cy="13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Ref. required (please input, how would I able to calculate 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96" y="1930400"/>
            <a:ext cx="6629401" cy="4441163"/>
          </a:xfrm>
        </p:spPr>
        <p:txBody>
          <a:bodyPr/>
          <a:lstStyle/>
          <a:p>
            <a:r>
              <a:rPr lang="en-US" dirty="0" smtClean="0"/>
              <a:t>Detail`s information-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9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209"/>
            <a:ext cx="6347713" cy="762591"/>
          </a:xfrm>
        </p:spPr>
        <p:txBody>
          <a:bodyPr>
            <a:normAutofit/>
          </a:bodyPr>
          <a:lstStyle/>
          <a:p>
            <a:r>
              <a:rPr lang="en-US" dirty="0"/>
              <a:t>Study population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60377"/>
                <a:ext cx="88392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Newlywed couple, who had married with in last 01 </a:t>
                </a:r>
                <a:r>
                  <a:rPr lang="en-US" dirty="0"/>
                  <a:t>year. 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P</a:t>
                </a:r>
                <a:r>
                  <a:rPr lang="en-US" dirty="0" smtClean="0"/>
                  <a:t>revalence </a:t>
                </a:r>
                <a:r>
                  <a:rPr lang="en-US" dirty="0"/>
                  <a:t>of </a:t>
                </a:r>
                <a:r>
                  <a:rPr lang="en-US" dirty="0" smtClean="0"/>
                  <a:t>young women whose </a:t>
                </a:r>
                <a:r>
                  <a:rPr lang="en-US" dirty="0"/>
                  <a:t>age group 15 to </a:t>
                </a:r>
                <a:r>
                  <a:rPr lang="en-US" dirty="0" smtClean="0"/>
                  <a:t>24 was 29.5% (Roy </a:t>
                </a:r>
                <a:r>
                  <a:rPr lang="en-US" dirty="0"/>
                  <a:t>and Hossain 2017</a:t>
                </a:r>
                <a:r>
                  <a:rPr lang="en-US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/>
                  <a:t>Sample size and the statistical basis of it</a:t>
                </a:r>
                <a:r>
                  <a:rPr lang="en-US" b="1" dirty="0" smtClean="0"/>
                  <a:t>: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Where, n= required sample size, z= 1.96 for confidence level at 95%,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P= 0.295,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q=1- </a:t>
                </a:r>
                <a:r>
                  <a:rPr lang="en-US" dirty="0"/>
                  <a:t>p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1- 0.295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=0.705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 d=0.05 (acceptable marginal error 5%)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               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 q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              n =    -----------------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(1.96)</a:t>
                </a:r>
                <a:r>
                  <a:rPr lang="en-US" baseline="50000" dirty="0" smtClean="0"/>
                  <a:t>2</a:t>
                </a:r>
                <a:r>
                  <a:rPr lang="en-US" dirty="0" smtClean="0"/>
                  <a:t> * 0.295* 0.705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              =-----------------------  = 319.58 ≈ 320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(0.05)</a:t>
                </a:r>
                <a:r>
                  <a:rPr lang="en-US" baseline="48000" dirty="0" smtClean="0"/>
                  <a:t>2</a:t>
                </a:r>
                <a:endParaRPr lang="en-US" baseline="480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So, estimated sample size is 320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60377"/>
                <a:ext cx="8839200" cy="4525963"/>
              </a:xfrm>
              <a:blipFill rotWithShape="0">
                <a:blip r:embed="rId2"/>
                <a:stretch>
                  <a:fillRect l="-276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ownloa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45977"/>
            <a:ext cx="83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61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Sampling method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smtClean="0"/>
              <a:t>Random </a:t>
            </a:r>
            <a:r>
              <a:rPr lang="en-US" sz="2800" dirty="0"/>
              <a:t>Sampling </a:t>
            </a:r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5098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1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347713" cy="1320800"/>
          </a:xfrm>
        </p:spPr>
        <p:txBody>
          <a:bodyPr/>
          <a:lstStyle/>
          <a:p>
            <a:r>
              <a:rPr lang="en-US" dirty="0"/>
              <a:t>Criteria for sample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700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Inclusive criteria:- </a:t>
            </a:r>
          </a:p>
          <a:p>
            <a:pPr marL="0" indent="0">
              <a:buNone/>
            </a:pPr>
            <a:r>
              <a:rPr lang="en-US" dirty="0"/>
              <a:t>1.	</a:t>
            </a:r>
            <a:r>
              <a:rPr lang="en-US" dirty="0" smtClean="0"/>
              <a:t>Married within 1 year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	Those who are willing to participate in the study.</a:t>
            </a:r>
          </a:p>
          <a:p>
            <a:r>
              <a:rPr lang="en-US" b="1" dirty="0"/>
              <a:t>Exclusive criteria: </a:t>
            </a:r>
          </a:p>
          <a:p>
            <a:pPr marL="0" indent="0">
              <a:buNone/>
            </a:pPr>
            <a:r>
              <a:rPr lang="en-US" dirty="0"/>
              <a:t>1.	Those who are not willing to participate in </a:t>
            </a:r>
            <a:r>
              <a:rPr lang="en-US" dirty="0" smtClean="0"/>
              <a:t>the study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	Data will not be collected from the </a:t>
            </a:r>
            <a:r>
              <a:rPr lang="en-US" dirty="0" smtClean="0"/>
              <a:t>person whose </a:t>
            </a:r>
            <a:r>
              <a:rPr lang="en-US" dirty="0"/>
              <a:t>are </a:t>
            </a:r>
            <a:r>
              <a:rPr lang="en-US" dirty="0" smtClean="0"/>
              <a:t>over 1 year of married life.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	Severely ill person.</a:t>
            </a:r>
          </a:p>
          <a:p>
            <a:pPr marL="0" indent="0">
              <a:buNone/>
            </a:pPr>
            <a:r>
              <a:rPr lang="en-US" dirty="0"/>
              <a:t>4.	Mentally disoriented people.</a:t>
            </a:r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6400"/>
            <a:ext cx="99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19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96196"/>
            <a:ext cx="6347713" cy="1320800"/>
          </a:xfrm>
        </p:spPr>
        <p:txBody>
          <a:bodyPr/>
          <a:lstStyle/>
          <a:p>
            <a:r>
              <a:rPr lang="en-US" dirty="0"/>
              <a:t> Method of data collection: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to face interview. </a:t>
            </a:r>
            <a:endParaRPr lang="en-US" dirty="0" smtClean="0"/>
          </a:p>
          <a:p>
            <a:r>
              <a:rPr lang="en-US" dirty="0" smtClean="0"/>
              <a:t>Permission and purpose </a:t>
            </a:r>
            <a:r>
              <a:rPr lang="en-US" dirty="0"/>
              <a:t>of the </a:t>
            </a:r>
            <a:r>
              <a:rPr lang="en-US" dirty="0" smtClean="0"/>
              <a:t>study will be taken </a:t>
            </a:r>
            <a:r>
              <a:rPr lang="en-US" dirty="0"/>
              <a:t>from </a:t>
            </a:r>
            <a:r>
              <a:rPr lang="en-US" dirty="0" smtClean="0"/>
              <a:t>respondents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Respondents will  </a:t>
            </a:r>
            <a:r>
              <a:rPr lang="en-US" dirty="0"/>
              <a:t>be given full assurance on some ethical point of view that under no circumstances any part of the interview will </a:t>
            </a:r>
            <a:r>
              <a:rPr lang="en-US" dirty="0" smtClean="0"/>
              <a:t>not be </a:t>
            </a:r>
            <a:r>
              <a:rPr lang="en-US" dirty="0"/>
              <a:t>disclosed to any unauthorized person. </a:t>
            </a:r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196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7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024" y="6350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Research question: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7162801" cy="474596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Question- Semi Structured</a:t>
            </a:r>
          </a:p>
          <a:p>
            <a:pPr marL="0" lv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&amp; Socio-economic profile-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/>
              <a:t>Name of the respondent-</a:t>
            </a:r>
          </a:p>
          <a:p>
            <a:pPr lvl="0"/>
            <a:r>
              <a:rPr lang="en-US" sz="2800" dirty="0"/>
              <a:t>Please Indicate your Gender-  </a:t>
            </a:r>
          </a:p>
          <a:p>
            <a:pPr marL="0" indent="0">
              <a:buNone/>
            </a:pPr>
            <a:r>
              <a:rPr lang="en-US" sz="2800" dirty="0" smtClean="0"/>
              <a:t>  A</a:t>
            </a:r>
            <a:r>
              <a:rPr lang="en-US" sz="2800" dirty="0"/>
              <a:t>) Male        B) Female      </a:t>
            </a:r>
          </a:p>
          <a:p>
            <a:pPr lvl="0"/>
            <a:r>
              <a:rPr lang="en-US" sz="2800" dirty="0"/>
              <a:t>Please select the category that included in your Age-</a:t>
            </a:r>
          </a:p>
          <a:p>
            <a:pPr marL="0" lvl="0" indent="0">
              <a:buNone/>
            </a:pPr>
            <a:r>
              <a:rPr lang="en-US" sz="2800" dirty="0" smtClean="0"/>
              <a:t>A)18-27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B) 28-37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C) 38-47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D) 48 </a:t>
            </a:r>
            <a:r>
              <a:rPr lang="en-US" sz="2800" dirty="0"/>
              <a:t>and over.</a:t>
            </a:r>
          </a:p>
          <a:p>
            <a:pPr lvl="0"/>
            <a:r>
              <a:rPr lang="en-US" sz="2800" dirty="0"/>
              <a:t>What is your Occupation-</a:t>
            </a:r>
          </a:p>
          <a:p>
            <a:pPr marL="0" lvl="0" indent="0">
              <a:buNone/>
            </a:pPr>
            <a:r>
              <a:rPr lang="en-US" sz="2800" dirty="0" smtClean="0"/>
              <a:t>A) Service </a:t>
            </a:r>
            <a:r>
              <a:rPr lang="en-US" sz="2800" dirty="0"/>
              <a:t>Holder       B) Entrepreneur    C) Farmer   D) Others 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5" y="228600"/>
            <a:ext cx="99060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1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81801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&amp; Socio-economic profile-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16223"/>
            <a:ext cx="6347714" cy="3880773"/>
          </a:xfrm>
        </p:spPr>
        <p:txBody>
          <a:bodyPr/>
          <a:lstStyle/>
          <a:p>
            <a:pPr lvl="0"/>
            <a:r>
              <a:rPr lang="en-US" dirty="0"/>
              <a:t>Income Range-</a:t>
            </a:r>
          </a:p>
          <a:p>
            <a:pPr marL="0" lvl="0" indent="0">
              <a:buNone/>
            </a:pPr>
            <a:r>
              <a:rPr lang="en-US" dirty="0" smtClean="0"/>
              <a:t>A) 10000-20000     </a:t>
            </a:r>
            <a:r>
              <a:rPr lang="en-US" dirty="0"/>
              <a:t>B)20001-30000      C) 30000 &amp; Over</a:t>
            </a:r>
          </a:p>
          <a:p>
            <a:pPr lvl="0"/>
            <a:r>
              <a:rPr lang="en-US" dirty="0"/>
              <a:t>House hold condition-</a:t>
            </a:r>
          </a:p>
          <a:p>
            <a:pPr marL="0" lvl="0" indent="0">
              <a:buNone/>
            </a:pPr>
            <a:r>
              <a:rPr lang="en-US" dirty="0" smtClean="0"/>
              <a:t>A) Raw </a:t>
            </a:r>
            <a:r>
              <a:rPr lang="en-US" dirty="0"/>
              <a:t>house          B) Tin shed house    C) Concrete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Name of spouse-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--------------------------------------------</a:t>
            </a:r>
          </a:p>
          <a:p>
            <a:pPr lvl="0"/>
            <a:r>
              <a:rPr lang="en-US" dirty="0"/>
              <a:t>Date of Marriage-</a:t>
            </a:r>
          </a:p>
          <a:p>
            <a:pPr marL="0" indent="0">
              <a:buNone/>
            </a:pPr>
            <a:r>
              <a:rPr lang="en-US" dirty="0" smtClean="0"/>
              <a:t>   ---------------------------------------------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6347713" cy="762000"/>
          </a:xfrm>
        </p:spPr>
        <p:txBody>
          <a:bodyPr/>
          <a:lstStyle/>
          <a:p>
            <a:r>
              <a:rPr lang="en-US" dirty="0" smtClean="0"/>
              <a:t>Knowledge &amp;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010400" cy="388077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How many days later on you have to plan for child?</a:t>
            </a:r>
          </a:p>
          <a:p>
            <a:pPr marL="0" indent="0">
              <a:buNone/>
            </a:pPr>
            <a:r>
              <a:rPr lang="en-US" dirty="0"/>
              <a:t>A) Immediately       B)   1-3 years       C) 4-5 years</a:t>
            </a:r>
          </a:p>
          <a:p>
            <a:pPr lvl="0"/>
            <a:r>
              <a:rPr lang="en-US" dirty="0"/>
              <a:t>Do you discussed with your partner how many children you want to in your conjugal life?</a:t>
            </a:r>
          </a:p>
          <a:p>
            <a:pPr marL="0" lvl="0" indent="0">
              <a:buNone/>
            </a:pPr>
            <a:r>
              <a:rPr lang="en-US" dirty="0" smtClean="0"/>
              <a:t>A)1-2      </a:t>
            </a:r>
            <a:r>
              <a:rPr lang="en-US" dirty="0"/>
              <a:t>B) 3-4        C) 4 and over</a:t>
            </a:r>
          </a:p>
          <a:p>
            <a:pPr lvl="0"/>
            <a:r>
              <a:rPr lang="en-US" dirty="0"/>
              <a:t>Why required to delay first pregnancy until 20 years of age?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</a:t>
            </a:r>
          </a:p>
          <a:p>
            <a:pPr lvl="0"/>
            <a:r>
              <a:rPr lang="en-US" dirty="0"/>
              <a:t>Why required to avoid pregnancy after 35 years of age?</a:t>
            </a:r>
          </a:p>
          <a:p>
            <a:pPr marL="0" indent="0">
              <a:buNone/>
            </a:pPr>
            <a:r>
              <a:rPr lang="en-US" dirty="0" smtClean="0"/>
              <a:t> ----------------------------------------------------------------------</a:t>
            </a:r>
            <a:endParaRPr lang="en-US" dirty="0"/>
          </a:p>
          <a:p>
            <a:pPr lvl="0"/>
            <a:r>
              <a:rPr lang="en-US" dirty="0"/>
              <a:t>Why birth spacing at least 3 years is required for healthy life?</a:t>
            </a:r>
          </a:p>
          <a:p>
            <a:pPr marL="0" indent="0">
              <a:buNone/>
            </a:pPr>
            <a:r>
              <a:rPr lang="en-US" dirty="0" smtClean="0"/>
              <a:t>   -----------------------------------------------------------------------</a:t>
            </a:r>
            <a:endParaRPr lang="en-US" dirty="0"/>
          </a:p>
          <a:p>
            <a:pPr lvl="0"/>
            <a:r>
              <a:rPr lang="en-US" dirty="0"/>
              <a:t>Do you know what the benefit of to maintain first 1000 days for healthy and prosperous life of a children?</a:t>
            </a:r>
          </a:p>
          <a:p>
            <a:pPr lvl="0"/>
            <a:r>
              <a:rPr lang="en-US" dirty="0"/>
              <a:t>Yes         B) No           C) Unknown</a:t>
            </a:r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5600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176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7391401" cy="4572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200" dirty="0"/>
              <a:t>Do you have any interest about FP method?</a:t>
            </a:r>
          </a:p>
          <a:p>
            <a:pPr marL="0" lvl="0" indent="0">
              <a:buNone/>
            </a:pPr>
            <a:r>
              <a:rPr lang="en-US" sz="2200" dirty="0" smtClean="0"/>
              <a:t>A) Yes          </a:t>
            </a:r>
            <a:r>
              <a:rPr lang="en-US" sz="2200" dirty="0"/>
              <a:t>B) No          C) No comments. </a:t>
            </a:r>
          </a:p>
          <a:p>
            <a:pPr lvl="0"/>
            <a:r>
              <a:rPr lang="en-US" sz="2200" dirty="0"/>
              <a:t>What is benefit of use family planning method?</a:t>
            </a:r>
          </a:p>
          <a:p>
            <a:pPr marL="0" indent="0">
              <a:buNone/>
            </a:pPr>
            <a:r>
              <a:rPr lang="en-US" sz="2200" dirty="0"/>
              <a:t>------------------------------------------------------------</a:t>
            </a:r>
          </a:p>
          <a:p>
            <a:pPr lvl="0"/>
            <a:r>
              <a:rPr lang="en-US" sz="2200" dirty="0"/>
              <a:t>What is the side effect of family planning method?</a:t>
            </a:r>
          </a:p>
          <a:p>
            <a:pPr marL="0" indent="0">
              <a:buNone/>
            </a:pPr>
            <a:r>
              <a:rPr lang="en-US" sz="2200" dirty="0"/>
              <a:t>-------------------------------------------------------------</a:t>
            </a:r>
          </a:p>
          <a:p>
            <a:pPr lvl="0"/>
            <a:r>
              <a:rPr lang="en-US" sz="2200" dirty="0"/>
              <a:t>Know others people who have used FP method?</a:t>
            </a:r>
          </a:p>
          <a:p>
            <a:pPr marL="0" indent="0">
              <a:buNone/>
            </a:pPr>
            <a:r>
              <a:rPr lang="en-US" sz="2200" dirty="0" smtClean="0"/>
              <a:t>     A</a:t>
            </a:r>
            <a:r>
              <a:rPr lang="en-US" sz="2200" dirty="0"/>
              <a:t>) Yes     B) No       C) No comments</a:t>
            </a:r>
          </a:p>
          <a:p>
            <a:pPr lvl="0"/>
            <a:r>
              <a:rPr lang="en-US" sz="2200" dirty="0"/>
              <a:t>What is the preference of FP method?</a:t>
            </a:r>
          </a:p>
          <a:p>
            <a:pPr marL="0" indent="0">
              <a:buNone/>
            </a:pPr>
            <a:r>
              <a:rPr lang="en-US" sz="2200" dirty="0" smtClean="0"/>
              <a:t>       -----------------------------------------------------</a:t>
            </a:r>
            <a:endParaRPr lang="en-US" sz="2200" dirty="0"/>
          </a:p>
          <a:p>
            <a:pPr lvl="0"/>
            <a:r>
              <a:rPr lang="en-US" sz="2200" dirty="0"/>
              <a:t>Do you use any FP modern </a:t>
            </a:r>
            <a:r>
              <a:rPr lang="en-US" sz="2200" dirty="0" smtClean="0"/>
              <a:t>method?</a:t>
            </a:r>
          </a:p>
          <a:p>
            <a:pPr marL="0" indent="0">
              <a:buNone/>
            </a:pPr>
            <a:r>
              <a:rPr lang="en-US" sz="2200" dirty="0" smtClean="0"/>
              <a:t>        A) Yes   B) No  </a:t>
            </a:r>
          </a:p>
          <a:p>
            <a:pPr lvl="0"/>
            <a:r>
              <a:rPr lang="en-US" sz="2200" dirty="0" smtClean="0"/>
              <a:t>Which </a:t>
            </a:r>
            <a:r>
              <a:rPr lang="en-US" sz="2200" dirty="0"/>
              <a:t>method you currently use right now? (If yes)</a:t>
            </a:r>
          </a:p>
          <a:p>
            <a:pPr marL="0" lvl="0" indent="0">
              <a:buNone/>
            </a:pPr>
            <a:r>
              <a:rPr lang="en-US" sz="2200" dirty="0" smtClean="0"/>
              <a:t>   A) Pill          </a:t>
            </a:r>
            <a:r>
              <a:rPr lang="en-US" sz="2200" dirty="0"/>
              <a:t>B) Condom      C) Implant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1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001000" cy="5486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What is benefit of Pill use? </a:t>
            </a:r>
          </a:p>
          <a:p>
            <a:pPr marL="0" indent="0">
              <a:buNone/>
            </a:pPr>
            <a:r>
              <a:rPr lang="en-US" dirty="0" smtClean="0"/>
              <a:t>    -------------------------------------------</a:t>
            </a:r>
            <a:endParaRPr lang="en-US" dirty="0"/>
          </a:p>
          <a:p>
            <a:pPr lvl="0"/>
            <a:r>
              <a:rPr lang="en-US" dirty="0"/>
              <a:t>What is the benefit of condom use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  ------------------------------------------------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is the benefit of Implant use?</a:t>
            </a:r>
          </a:p>
          <a:p>
            <a:pPr marL="0" indent="0">
              <a:buNone/>
            </a:pPr>
            <a:r>
              <a:rPr lang="en-US" dirty="0" smtClean="0"/>
              <a:t>   ------------------------------------------------</a:t>
            </a:r>
            <a:endParaRPr lang="en-US" dirty="0"/>
          </a:p>
          <a:p>
            <a:pPr lvl="0"/>
            <a:r>
              <a:rPr lang="en-US" dirty="0"/>
              <a:t>Will you motive any newly married couple for modern FP method?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A)Yes        B) No</a:t>
            </a:r>
          </a:p>
          <a:p>
            <a:pPr lvl="0"/>
            <a:r>
              <a:rPr lang="en-US" dirty="0"/>
              <a:t>What is the source of your FP commodities?</a:t>
            </a:r>
          </a:p>
          <a:p>
            <a:pPr marL="0" lvl="0" indent="0">
              <a:buNone/>
            </a:pPr>
            <a:r>
              <a:rPr lang="en-US" dirty="0" smtClean="0"/>
              <a:t>     A) Pharmacy   </a:t>
            </a:r>
            <a:r>
              <a:rPr lang="en-US" dirty="0"/>
              <a:t>B) By Husband  C) Others</a:t>
            </a:r>
          </a:p>
          <a:p>
            <a:pPr lvl="0"/>
            <a:r>
              <a:rPr lang="en-US" dirty="0"/>
              <a:t> </a:t>
            </a:r>
            <a:r>
              <a:rPr lang="en-US" dirty="0" err="1" smtClean="0"/>
              <a:t>Alternet</a:t>
            </a:r>
            <a:r>
              <a:rPr lang="en-US" dirty="0" smtClean="0"/>
              <a:t> </a:t>
            </a:r>
            <a:r>
              <a:rPr lang="en-US" dirty="0"/>
              <a:t>channel of distribution of FP commodities?</a:t>
            </a:r>
          </a:p>
          <a:p>
            <a:pPr marL="0" lvl="0" indent="0">
              <a:buNone/>
            </a:pPr>
            <a:r>
              <a:rPr lang="en-US" dirty="0" smtClean="0"/>
              <a:t>      A) Govt</a:t>
            </a:r>
            <a:r>
              <a:rPr lang="en-US" dirty="0"/>
              <a:t>. source   B) Private source   C) Others</a:t>
            </a:r>
          </a:p>
          <a:p>
            <a:pPr lvl="0"/>
            <a:r>
              <a:rPr lang="en-US" dirty="0"/>
              <a:t> What is barrier of access to increase FP commodities? </a:t>
            </a:r>
          </a:p>
          <a:p>
            <a:pPr marL="0" indent="0">
              <a:buNone/>
            </a:pPr>
            <a:r>
              <a:rPr lang="en-US" dirty="0" smtClean="0"/>
              <a:t>         ---------------------------------------------------------------------</a:t>
            </a:r>
            <a:endParaRPr lang="en-US" dirty="0"/>
          </a:p>
          <a:p>
            <a:pPr lvl="0"/>
            <a:r>
              <a:rPr lang="en-US" dirty="0"/>
              <a:t>What is your expectation access to increase FP commodities?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7620000" cy="2514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b="1" dirty="0"/>
              <a:t>Knowledge and practice of Newly Married Couple regarding family </a:t>
            </a:r>
            <a:r>
              <a:rPr lang="en-US" b="1" dirty="0" smtClean="0"/>
              <a:t>planning </a:t>
            </a:r>
            <a:r>
              <a:rPr lang="en-US" b="1" dirty="0"/>
              <a:t>method in </a:t>
            </a:r>
            <a:r>
              <a:rPr lang="en-US" b="1" dirty="0" err="1"/>
              <a:t>Sylhet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14272" y="533399"/>
            <a:ext cx="9058141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Title-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212"/>
            <a:ext cx="1181100" cy="13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9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 smtClean="0"/>
              <a:t>Thanks for your best cooperation.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6347713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5856"/>
            <a:ext cx="7162800" cy="5292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</a:t>
            </a:r>
            <a:r>
              <a:rPr lang="en-US" sz="2000" dirty="0"/>
              <a:t> </a:t>
            </a:r>
            <a:r>
              <a:rPr lang="en-US" sz="2000" b="1" dirty="0" smtClean="0"/>
              <a:t>newly married</a:t>
            </a:r>
            <a:r>
              <a:rPr lang="en-US" sz="2000" dirty="0"/>
              <a:t> is a person who's recently gotten </a:t>
            </a:r>
            <a:r>
              <a:rPr lang="en-US" sz="2000" dirty="0" smtClean="0"/>
              <a:t>married</a:t>
            </a:r>
            <a:r>
              <a:rPr lang="en-US" sz="2000" dirty="0"/>
              <a:t> </a:t>
            </a:r>
            <a:r>
              <a:rPr lang="en-US" sz="2000" dirty="0" smtClean="0"/>
              <a:t>and time limit with one year is considered. Most of the couple known a little bit on family planning method but they don`t know about all modern family planning method (merits &amp; demerits), that`s why due to knowledge gap they were not able to practice in their conjugal life. Moreover access to information is the barrier &amp; also the commodities un-availability within hand in the factor.</a:t>
            </a:r>
          </a:p>
          <a:p>
            <a:pPr marL="0" indent="0" algn="just">
              <a:buNone/>
            </a:pPr>
            <a:r>
              <a:rPr lang="en-US" sz="2000" dirty="0" smtClean="0"/>
              <a:t>Most of the couple feel shame to discuss with others about family planning knowledge and practice and how he or she adopt, that`s why unwanted pregnancy, low birth weight baby, child mortality, malnutrition is going on.</a:t>
            </a:r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281"/>
            <a:ext cx="1181100" cy="13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3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105" y="533400"/>
            <a:ext cx="6347713" cy="1320800"/>
          </a:xfrm>
        </p:spPr>
        <p:txBody>
          <a:bodyPr/>
          <a:lstStyle/>
          <a:p>
            <a:r>
              <a:rPr lang="en-US" dirty="0"/>
              <a:t>Problem statement: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18" y="1676400"/>
            <a:ext cx="7554782" cy="4114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According </a:t>
            </a:r>
            <a:r>
              <a:rPr lang="en-US" sz="2200" dirty="0"/>
              <a:t>to </a:t>
            </a:r>
            <a:r>
              <a:rPr lang="en-US" sz="2200" dirty="0" smtClean="0"/>
              <a:t>BDHS-2018, </a:t>
            </a:r>
            <a:r>
              <a:rPr lang="en-US" sz="2200" dirty="0"/>
              <a:t>In Sylhet, unmet need is 14% whereas nationally 12%, </a:t>
            </a:r>
            <a:r>
              <a:rPr lang="en-US" sz="2200" dirty="0" smtClean="0"/>
              <a:t>TFR </a:t>
            </a:r>
            <a:r>
              <a:rPr lang="en-US" sz="2200" dirty="0"/>
              <a:t>is 2.6 whereas nationally 2.3, but according to 4</a:t>
            </a:r>
            <a:r>
              <a:rPr lang="en-US" sz="2200" baseline="30000" dirty="0"/>
              <a:t>th</a:t>
            </a:r>
            <a:r>
              <a:rPr lang="en-US" sz="2200" dirty="0"/>
              <a:t> HPNSP </a:t>
            </a:r>
            <a:r>
              <a:rPr lang="en-US" sz="2200" dirty="0" smtClean="0"/>
              <a:t>TFR need to decrease </a:t>
            </a:r>
            <a:r>
              <a:rPr lang="en-US" sz="2200" dirty="0"/>
              <a:t>2 by 2022, CPR need to increase 62% to 75% by </a:t>
            </a:r>
            <a:r>
              <a:rPr lang="en-US" sz="2200" dirty="0" smtClean="0"/>
              <a:t>2022</a:t>
            </a:r>
            <a:r>
              <a:rPr lang="en-US" sz="2200" dirty="0"/>
              <a:t>.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Modern </a:t>
            </a:r>
            <a:r>
              <a:rPr lang="en-US" sz="2200" dirty="0"/>
              <a:t>method need to increase 44.8% to 60% by </a:t>
            </a:r>
            <a:r>
              <a:rPr lang="en-US" sz="2200" dirty="0" smtClean="0"/>
              <a:t>2022 in </a:t>
            </a:r>
            <a:r>
              <a:rPr lang="en-US" sz="2200" dirty="0" err="1" smtClean="0"/>
              <a:t>Sylhet</a:t>
            </a:r>
            <a:r>
              <a:rPr lang="en-US" sz="2200" dirty="0" smtClean="0"/>
              <a:t>. 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In the above statistics, newlywed are directly included in all the factors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smtClean="0"/>
              <a:t>From this study- we want to find out what is the current knowledge and practice of newly married couple regarding family planning method in </a:t>
            </a:r>
            <a:r>
              <a:rPr lang="en-US" sz="2200" dirty="0" err="1" smtClean="0"/>
              <a:t>Sylhet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4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6347713" cy="1320800"/>
          </a:xfrm>
        </p:spPr>
        <p:txBody>
          <a:bodyPr/>
          <a:lstStyle/>
          <a:p>
            <a:r>
              <a:rPr lang="en-US" dirty="0"/>
              <a:t>Rationale of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3" y="2057400"/>
            <a:ext cx="8534400" cy="3352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Why study is required- </a:t>
            </a:r>
          </a:p>
          <a:p>
            <a:pPr marL="0" indent="0">
              <a:buNone/>
            </a:pPr>
            <a:r>
              <a:rPr lang="en-US" sz="2400" dirty="0" smtClean="0"/>
              <a:t>(Considering Newly married couple)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. To identify socio-demographic characteristics.</a:t>
            </a:r>
          </a:p>
          <a:p>
            <a:pPr lvl="0"/>
            <a:r>
              <a:rPr lang="en-US" sz="2400" dirty="0"/>
              <a:t>2.To identity current knowledge on FP method </a:t>
            </a:r>
          </a:p>
          <a:p>
            <a:pPr lvl="0"/>
            <a:r>
              <a:rPr lang="en-US" sz="2400" dirty="0"/>
              <a:t>3. To identity current practice on FP </a:t>
            </a:r>
            <a:r>
              <a:rPr lang="en-US" sz="2400" dirty="0" smtClean="0"/>
              <a:t>method.</a:t>
            </a:r>
          </a:p>
          <a:p>
            <a:pPr lvl="0"/>
            <a:r>
              <a:rPr lang="en-US" sz="2400" dirty="0" smtClean="0"/>
              <a:t>4. To identify types of barrier </a:t>
            </a:r>
          </a:p>
          <a:p>
            <a:pPr lvl="0"/>
            <a:r>
              <a:rPr lang="en-US" sz="2400" dirty="0" smtClean="0"/>
              <a:t>5. How to way improve.</a:t>
            </a:r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32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55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1817"/>
            <a:ext cx="7419304" cy="388077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General </a:t>
            </a:r>
            <a:r>
              <a:rPr lang="en-US" sz="2400" b="1" dirty="0"/>
              <a:t>objectives:-</a:t>
            </a:r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assess way to increase knowledge and practice of Newly Married couple regarding family planning method in </a:t>
            </a:r>
            <a:r>
              <a:rPr lang="en-US" sz="2400" dirty="0" err="1"/>
              <a:t>Sylhet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/>
              <a:t>Specific Objective:-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. To identify socio-demographic characteristics.</a:t>
            </a:r>
          </a:p>
          <a:p>
            <a:pPr lvl="0"/>
            <a:r>
              <a:rPr lang="en-US" sz="2400" dirty="0" smtClean="0"/>
              <a:t>2.To </a:t>
            </a:r>
            <a:r>
              <a:rPr lang="en-US" sz="2400" dirty="0"/>
              <a:t>identity current knowledge on FP method </a:t>
            </a:r>
          </a:p>
          <a:p>
            <a:pPr lvl="0"/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/>
              <a:t>To identity current practice on FP method.</a:t>
            </a:r>
          </a:p>
          <a:p>
            <a:pPr lvl="0"/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3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 </a:t>
            </a:r>
            <a:r>
              <a:rPr lang="en-US" sz="2400" dirty="0"/>
              <a:t>of Study</a:t>
            </a:r>
            <a:r>
              <a:rPr lang="en-US" sz="2400" dirty="0" smtClean="0"/>
              <a:t>: Descriptive Cross-sectional.</a:t>
            </a:r>
          </a:p>
          <a:p>
            <a:r>
              <a:rPr lang="en-US" sz="2400" dirty="0" smtClean="0"/>
              <a:t>Sampling Design- Random Sampling </a:t>
            </a:r>
          </a:p>
          <a:p>
            <a:r>
              <a:rPr lang="en-US" sz="2400" dirty="0" smtClean="0"/>
              <a:t>Number of </a:t>
            </a:r>
            <a:r>
              <a:rPr lang="en-US" sz="2400" dirty="0" err="1" smtClean="0"/>
              <a:t>Upazila</a:t>
            </a:r>
            <a:r>
              <a:rPr lang="en-US" sz="2400" dirty="0" smtClean="0"/>
              <a:t>- 1. </a:t>
            </a:r>
            <a:r>
              <a:rPr lang="en-US" sz="2400" dirty="0" err="1" smtClean="0"/>
              <a:t>Golapgonj</a:t>
            </a:r>
            <a:r>
              <a:rPr lang="en-US" sz="2400" dirty="0" smtClean="0"/>
              <a:t>, &amp; 2. </a:t>
            </a:r>
            <a:r>
              <a:rPr lang="en-US" sz="2400" dirty="0" err="1" smtClean="0"/>
              <a:t>Fenchugonj</a:t>
            </a:r>
            <a:endParaRPr lang="en-US" sz="2400" dirty="0" smtClean="0"/>
          </a:p>
          <a:p>
            <a:r>
              <a:rPr lang="en-US" sz="2400" dirty="0" smtClean="0"/>
              <a:t>Study period: Mar-2021 to June-2021</a:t>
            </a:r>
            <a:endParaRPr lang="en-US" sz="2400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65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"/>
            <a:ext cx="6347713" cy="1320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Independent Variables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0744"/>
            <a:ext cx="6858000" cy="4385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Socio demographic variables-</a:t>
            </a:r>
          </a:p>
          <a:p>
            <a:r>
              <a:rPr lang="en-US" sz="2400" dirty="0"/>
              <a:t>1.	Age</a:t>
            </a:r>
          </a:p>
          <a:p>
            <a:r>
              <a:rPr lang="en-US" sz="2400" dirty="0"/>
              <a:t>2.	Sex</a:t>
            </a:r>
          </a:p>
          <a:p>
            <a:r>
              <a:rPr lang="en-US" sz="2400" dirty="0"/>
              <a:t>3.	</a:t>
            </a:r>
            <a:r>
              <a:rPr lang="en-US" sz="2400" dirty="0" smtClean="0"/>
              <a:t>Religion</a:t>
            </a:r>
            <a:endParaRPr lang="en-US" sz="2400" dirty="0"/>
          </a:p>
          <a:p>
            <a:r>
              <a:rPr lang="en-US" sz="2400" dirty="0"/>
              <a:t>5.	Occupation</a:t>
            </a:r>
          </a:p>
          <a:p>
            <a:r>
              <a:rPr lang="en-US" sz="2400" dirty="0"/>
              <a:t>6.	Educational qualification</a:t>
            </a:r>
          </a:p>
          <a:p>
            <a:r>
              <a:rPr lang="en-US" sz="2400" dirty="0"/>
              <a:t>7.	Monthly income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9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44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11372"/>
            <a:ext cx="7391401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Dependent </a:t>
            </a:r>
            <a:r>
              <a:rPr lang="en-US" dirty="0" smtClean="0"/>
              <a:t>variables-</a:t>
            </a:r>
            <a:br>
              <a:rPr lang="en-US" dirty="0" smtClean="0"/>
            </a:br>
            <a:r>
              <a:rPr lang="en-US" sz="2200" dirty="0" smtClean="0">
                <a:solidFill>
                  <a:schemeClr val="tx1"/>
                </a:solidFill>
              </a:rPr>
              <a:t>Knowledge &amp; Practice about FP among newly married- -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58271"/>
            <a:ext cx="7239001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1. To identify current knowledge on FP.</a:t>
            </a:r>
          </a:p>
          <a:p>
            <a:r>
              <a:rPr lang="en-US" dirty="0" smtClean="0"/>
              <a:t>2. To identify current practice on FP</a:t>
            </a:r>
            <a:endParaRPr lang="en-US" dirty="0"/>
          </a:p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smtClean="0"/>
              <a:t>Source </a:t>
            </a:r>
            <a:r>
              <a:rPr lang="en-US" dirty="0"/>
              <a:t>of </a:t>
            </a:r>
            <a:r>
              <a:rPr lang="en-US" dirty="0" smtClean="0"/>
              <a:t>FP commodities.</a:t>
            </a:r>
            <a:endParaRPr lang="en-US" dirty="0"/>
          </a:p>
          <a:p>
            <a:r>
              <a:rPr lang="en-US" dirty="0" smtClean="0"/>
              <a:t>4.  Interest to use FP</a:t>
            </a:r>
            <a:endParaRPr lang="en-US" dirty="0"/>
          </a:p>
          <a:p>
            <a:r>
              <a:rPr lang="en-US" dirty="0" smtClean="0"/>
              <a:t>5. Access to identify FP commodities and gather knowledge</a:t>
            </a:r>
          </a:p>
          <a:p>
            <a:r>
              <a:rPr lang="en-US" dirty="0"/>
              <a:t>6</a:t>
            </a:r>
            <a:r>
              <a:rPr lang="en-US" dirty="0" smtClean="0"/>
              <a:t>. To identify alternate channel of distribution for FP commodities.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ownloa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7542"/>
            <a:ext cx="914400" cy="10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4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1679</TotalTime>
  <Words>935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Times New Roman</vt:lpstr>
      <vt:lpstr>Trebuchet MS</vt:lpstr>
      <vt:lpstr>Wingdings 3</vt:lpstr>
      <vt:lpstr>Facet</vt:lpstr>
      <vt:lpstr>Welcome the Protocol Presentation </vt:lpstr>
      <vt:lpstr> “Knowledge and practice of Newly Married Couple regarding family planning method in Sylhet”. </vt:lpstr>
      <vt:lpstr>Introduction</vt:lpstr>
      <vt:lpstr>Problem statement: </vt:lpstr>
      <vt:lpstr>Rationale of the research</vt:lpstr>
      <vt:lpstr>Objectives: </vt:lpstr>
      <vt:lpstr>Methodology </vt:lpstr>
      <vt:lpstr> Independent Variables:</vt:lpstr>
      <vt:lpstr>Dependent variables- Knowledge &amp; Practice about FP among newly married- - </vt:lpstr>
      <vt:lpstr>Ref. required (please input, how would I able to calculate ?)</vt:lpstr>
      <vt:lpstr>Study population:</vt:lpstr>
      <vt:lpstr>Sampling method:</vt:lpstr>
      <vt:lpstr>Criteria for sample selection</vt:lpstr>
      <vt:lpstr> Method of data collection: </vt:lpstr>
      <vt:lpstr>Research question: </vt:lpstr>
      <vt:lpstr>Demographic &amp; Socio-economic profile- </vt:lpstr>
      <vt:lpstr>Knowledge &amp; Practice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Come </dc:title>
  <dc:creator>Shofiq</dc:creator>
  <cp:lastModifiedBy>Microsoft account</cp:lastModifiedBy>
  <cp:revision>101</cp:revision>
  <dcterms:created xsi:type="dcterms:W3CDTF">2006-08-16T00:00:00Z</dcterms:created>
  <dcterms:modified xsi:type="dcterms:W3CDTF">2021-04-25T21:43:55Z</dcterms:modified>
</cp:coreProperties>
</file>