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59" r:id="rId4"/>
    <p:sldId id="257" r:id="rId5"/>
    <p:sldId id="256" r:id="rId6"/>
    <p:sldId id="258" r:id="rId7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  <a:srgbClr val="454545"/>
    <a:srgbClr val="515151"/>
    <a:srgbClr val="5E5E5E"/>
    <a:srgbClr val="333333"/>
    <a:srgbClr val="F39891"/>
    <a:srgbClr val="B38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>
        <p:scale>
          <a:sx n="25" d="100"/>
          <a:sy n="25" d="100"/>
        </p:scale>
        <p:origin x="552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F1A9-C184-41FE-BE0E-7920367ED8EA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D03F-C847-46DC-8BAF-891526FE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F1A9-C184-41FE-BE0E-7920367ED8EA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D03F-C847-46DC-8BAF-891526FE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F1A9-C184-41FE-BE0E-7920367ED8EA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D03F-C847-46DC-8BAF-891526FE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7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F1A9-C184-41FE-BE0E-7920367ED8EA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D03F-C847-46DC-8BAF-891526FE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0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F1A9-C184-41FE-BE0E-7920367ED8EA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D03F-C847-46DC-8BAF-891526FE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8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F1A9-C184-41FE-BE0E-7920367ED8EA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D03F-C847-46DC-8BAF-891526FE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F1A9-C184-41FE-BE0E-7920367ED8EA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D03F-C847-46DC-8BAF-891526FE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2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F1A9-C184-41FE-BE0E-7920367ED8EA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D03F-C847-46DC-8BAF-891526FE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5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F1A9-C184-41FE-BE0E-7920367ED8EA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D03F-C847-46DC-8BAF-891526FE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4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F1A9-C184-41FE-BE0E-7920367ED8EA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D03F-C847-46DC-8BAF-891526FE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F1A9-C184-41FE-BE0E-7920367ED8EA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D03F-C847-46DC-8BAF-891526FE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4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DF1A9-C184-41FE-BE0E-7920367ED8EA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6D03F-C847-46DC-8BAF-891526FE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3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359" y="13891595"/>
            <a:ext cx="19896848" cy="98199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33600" y="11310721"/>
            <a:ext cx="11582400" cy="12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 Correlation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080209" y="10898490"/>
            <a:ext cx="11582400" cy="12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 Correlation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0" y="29256685"/>
            <a:ext cx="1981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Roboto" panose="02000000000000000000" pitchFamily="2" charset="0"/>
                <a:ea typeface="Roboto" panose="02000000000000000000" pitchFamily="2" charset="0"/>
              </a:rPr>
              <a:t>1.00= 100% Chance of keeping appointment </a:t>
            </a:r>
          </a:p>
          <a:p>
            <a:r>
              <a:rPr lang="en-US" sz="6000" dirty="0" smtClean="0">
                <a:latin typeface="Roboto" panose="02000000000000000000" pitchFamily="2" charset="0"/>
                <a:ea typeface="Roboto" panose="02000000000000000000" pitchFamily="2" charset="0"/>
              </a:rPr>
              <a:t>0.00= No relation with keeping appointment</a:t>
            </a:r>
          </a:p>
          <a:p>
            <a:r>
              <a:rPr lang="en-US" sz="6000" dirty="0" smtClean="0">
                <a:latin typeface="Roboto" panose="02000000000000000000" pitchFamily="2" charset="0"/>
                <a:ea typeface="Roboto" panose="02000000000000000000" pitchFamily="2" charset="0"/>
              </a:rPr>
              <a:t>-1.00=100% Chance of cancelling appointment</a:t>
            </a:r>
            <a:endParaRPr lang="en-US" sz="6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2900" y="5827204"/>
            <a:ext cx="379095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Roboto" panose="02000000000000000000" pitchFamily="2" charset="0"/>
                <a:ea typeface="Roboto" panose="02000000000000000000" pitchFamily="2" charset="0"/>
              </a:rPr>
              <a:t>Features: previous appointment kept, cancelled, rescheduled. Zip </a:t>
            </a:r>
            <a:r>
              <a:rPr lang="en-US" sz="60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avg</a:t>
            </a:r>
            <a:r>
              <a:rPr lang="en-US" sz="6000" dirty="0" smtClean="0">
                <a:latin typeface="Roboto" panose="02000000000000000000" pitchFamily="2" charset="0"/>
                <a:ea typeface="Roboto" panose="02000000000000000000" pitchFamily="2" charset="0"/>
              </a:rPr>
              <a:t> per capita income. Basic Demographics. Time/Day of appointment. Depression diagnosis.</a:t>
            </a:r>
          </a:p>
          <a:p>
            <a:endParaRPr lang="en-US" sz="6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6000" dirty="0" smtClean="0">
                <a:latin typeface="Roboto" panose="02000000000000000000" pitchFamily="2" charset="0"/>
                <a:ea typeface="Roboto" panose="02000000000000000000" pitchFamily="2" charset="0"/>
              </a:rPr>
              <a:t>Other ideas:  Distance to appointment, weather, diagnosis/procedures, 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Reason for appointment, # of appointments, days until previous appointment.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237778" y="1376032"/>
            <a:ext cx="150992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Appointment Cancellation Predictions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56359" y="4067758"/>
            <a:ext cx="2057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Roboto" panose="02000000000000000000" pitchFamily="2" charset="0"/>
                <a:ea typeface="Roboto" panose="02000000000000000000" pitchFamily="2" charset="0"/>
              </a:rPr>
              <a:t>~72% accuracy predicting appointment being cancelled.  </a:t>
            </a:r>
            <a:endParaRPr lang="en-US" sz="5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2964984"/>
            <a:ext cx="8591409" cy="143432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0209" y="12964984"/>
            <a:ext cx="9115291" cy="1314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9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2" y="12739471"/>
            <a:ext cx="22474997" cy="148689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3805" y="13563600"/>
            <a:ext cx="21177395" cy="140448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33600" y="10706100"/>
            <a:ext cx="11582400" cy="12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 Correlation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660600" y="10706100"/>
            <a:ext cx="11582400" cy="12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 Correlation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0" y="29256685"/>
            <a:ext cx="1981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Roboto" panose="02000000000000000000" pitchFamily="2" charset="0"/>
                <a:ea typeface="Roboto" panose="02000000000000000000" pitchFamily="2" charset="0"/>
              </a:rPr>
              <a:t>1.00= 100% Chance of readmission. </a:t>
            </a:r>
          </a:p>
          <a:p>
            <a:r>
              <a:rPr lang="en-US" sz="6000" dirty="0" smtClean="0">
                <a:latin typeface="Roboto" panose="02000000000000000000" pitchFamily="2" charset="0"/>
                <a:ea typeface="Roboto" panose="02000000000000000000" pitchFamily="2" charset="0"/>
              </a:rPr>
              <a:t>0.00= No relation on readmission</a:t>
            </a:r>
          </a:p>
          <a:p>
            <a:r>
              <a:rPr lang="en-US" sz="6000" dirty="0" smtClean="0">
                <a:latin typeface="Roboto" panose="02000000000000000000" pitchFamily="2" charset="0"/>
                <a:ea typeface="Roboto" panose="02000000000000000000" pitchFamily="2" charset="0"/>
              </a:rPr>
              <a:t>-1.00=100% Chance of no readmission</a:t>
            </a:r>
            <a:endParaRPr lang="en-US" sz="6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10100" y="6500320"/>
            <a:ext cx="37909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Roboto" panose="02000000000000000000" pitchFamily="2" charset="0"/>
                <a:ea typeface="Roboto" panose="02000000000000000000" pitchFamily="2" charset="0"/>
              </a:rPr>
              <a:t>Features: Person in Measure Numerator, Single Patient Report 1 or 0 indicator and a few values(HDL,LDL), CPT grouping of events from previous year.  No demographics, non-measure diagnosis</a:t>
            </a:r>
            <a:endParaRPr lang="en-US" sz="6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37779" y="1376032"/>
            <a:ext cx="12534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30 Day ER Readmission Model</a:t>
            </a:r>
          </a:p>
          <a:p>
            <a:pPr algn="ctr"/>
            <a:r>
              <a:rPr lang="en-US" sz="6000" dirty="0" smtClean="0">
                <a:latin typeface="Roboto" panose="02000000000000000000" pitchFamily="2" charset="0"/>
                <a:ea typeface="Roboto" panose="02000000000000000000" pitchFamily="2" charset="0"/>
              </a:rPr>
              <a:t> 2015. ~100,000 persons</a:t>
            </a:r>
            <a:endParaRPr lang="en-US" sz="6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94459" y="4446007"/>
            <a:ext cx="2057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Roboto" panose="02000000000000000000" pitchFamily="2" charset="0"/>
                <a:ea typeface="Roboto" panose="02000000000000000000" pitchFamily="2" charset="0"/>
              </a:rPr>
              <a:t>~80% accuracy predicting person of having a readmission.  </a:t>
            </a:r>
            <a:endParaRPr lang="en-US" sz="5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75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333333"/>
              </a:clrFrom>
              <a:clrTo>
                <a:srgbClr val="33333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91398" y="13914458"/>
            <a:ext cx="18911715" cy="18612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8037" y="6193347"/>
            <a:ext cx="4548014" cy="40635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6346" y="4638152"/>
            <a:ext cx="6816807" cy="5204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333333"/>
              </a:clrFrom>
              <a:clrTo>
                <a:srgbClr val="33333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10119" y="5359423"/>
            <a:ext cx="7879314" cy="6707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333333"/>
              </a:clrFrom>
              <a:clrTo>
                <a:srgbClr val="33333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73870" y="15836159"/>
            <a:ext cx="6334017" cy="4060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clrChange>
              <a:clrFrom>
                <a:srgbClr val="333333"/>
              </a:clrFrom>
              <a:clrTo>
                <a:srgbClr val="33333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7506" y="23312957"/>
            <a:ext cx="9066667" cy="8266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02136" y="24955500"/>
            <a:ext cx="9561905" cy="70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93333" y="14912569"/>
            <a:ext cx="7008272" cy="59526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513733" y="586245"/>
            <a:ext cx="191727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Procedure Cost </a:t>
            </a:r>
            <a:r>
              <a:rPr lang="en-US" sz="88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Occurrence </a:t>
            </a:r>
            <a:r>
              <a:rPr lang="en-US" sz="88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Rate</a:t>
            </a:r>
          </a:p>
          <a:p>
            <a:pPr algn="ctr"/>
            <a:r>
              <a:rPr lang="en-US" sz="88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Final 3 Months of Life</a:t>
            </a:r>
            <a:endParaRPr lang="en-US" sz="88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965611" y="3318345"/>
            <a:ext cx="1177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Anesthesia</a:t>
            </a:r>
            <a:endParaRPr lang="en-US" sz="7200" dirty="0">
              <a:solidFill>
                <a:schemeClr val="accent1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81094" y="4396113"/>
            <a:ext cx="1177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Overall</a:t>
            </a:r>
            <a:endParaRPr lang="en-US" sz="7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150114" y="13889013"/>
            <a:ext cx="1177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Radiology</a:t>
            </a:r>
            <a:endParaRPr lang="en-US" sz="7200" dirty="0">
              <a:solidFill>
                <a:schemeClr val="accent2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545572" y="21514017"/>
            <a:ext cx="1177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B38FE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Medicine</a:t>
            </a:r>
            <a:endParaRPr lang="en-US" sz="7200" dirty="0">
              <a:solidFill>
                <a:srgbClr val="B38FE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196637" y="3318345"/>
            <a:ext cx="1177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F3989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Surgery</a:t>
            </a:r>
            <a:endParaRPr lang="en-US" sz="7200" dirty="0">
              <a:solidFill>
                <a:srgbClr val="F3989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496440" y="13315032"/>
            <a:ext cx="1177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Pathology &amp; Laboratory</a:t>
            </a:r>
            <a:endParaRPr lang="en-US" sz="7200" dirty="0">
              <a:solidFill>
                <a:schemeClr val="accent4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196637" y="23311719"/>
            <a:ext cx="1177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Other</a:t>
            </a:r>
            <a:endParaRPr lang="en-US" sz="72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00094" y="5635545"/>
            <a:ext cx="4182758" cy="452608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516350" y="10931649"/>
            <a:ext cx="1177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Combined</a:t>
            </a:r>
            <a:endParaRPr lang="en-US" sz="7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233709" y="12171081"/>
            <a:ext cx="173660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closer to </a:t>
            </a: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center 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more frequently it occurs, numbers on bubble represents times occurred, size corresponds to </a:t>
            </a: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cost.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38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66" y="1893063"/>
            <a:ext cx="36774782" cy="31881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92678" y="672889"/>
            <a:ext cx="20971566" cy="2440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Procedure by Cost and Occurrence Final Week of Life</a:t>
            </a:r>
          </a:p>
          <a:p>
            <a:r>
              <a:rPr lang="en-US" sz="4000" dirty="0" smtClean="0"/>
              <a:t>The closer to center the more frequently it occurs, numbers on bubble represents times occurred, size corresponds to cost, legend for procedure not shown below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1547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30" y="1908313"/>
            <a:ext cx="41629317" cy="286246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92678" y="672889"/>
            <a:ext cx="20971566" cy="12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Procedure by Cost and Occurrence Final Week of Life</a:t>
            </a:r>
          </a:p>
        </p:txBody>
      </p:sp>
    </p:spTree>
    <p:extLst>
      <p:ext uri="{BB962C8B-B14F-4D97-AF65-F5344CB8AC3E}">
        <p14:creationId xmlns:p14="http://schemas.microsoft.com/office/powerpoint/2010/main" val="143961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1253"/>
            <a:ext cx="44241061" cy="289427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186990" y="1272209"/>
            <a:ext cx="11767931" cy="2040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Avg Cost by Week by Groups</a:t>
            </a:r>
          </a:p>
          <a:p>
            <a:pPr algn="ctr"/>
            <a:r>
              <a:rPr lang="en-US" sz="5400" dirty="0" smtClean="0"/>
              <a:t>(size corresponds to cost)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1711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2151</TotalTime>
  <Words>267</Words>
  <Application>Microsoft Office PowerPoint</Application>
  <PresentationFormat>Custom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Ioffe</dc:creator>
  <cp:lastModifiedBy>Simon Ioffe</cp:lastModifiedBy>
  <cp:revision>23</cp:revision>
  <dcterms:created xsi:type="dcterms:W3CDTF">2015-12-12T20:39:32Z</dcterms:created>
  <dcterms:modified xsi:type="dcterms:W3CDTF">2015-12-23T14:24:24Z</dcterms:modified>
</cp:coreProperties>
</file>