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omments/comment1.xml" ContentType="application/vnd.openxmlformats-officedocument.presentationml.comment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8" r:id="rId3"/>
    <p:sldMasterId id="2147483701" r:id="rId4"/>
    <p:sldMasterId id="2147483714" r:id="rId5"/>
    <p:sldMasterId id="2147483727" r:id="rId6"/>
  </p:sldMasterIdLst>
  <p:notesMasterIdLst>
    <p:notesMasterId r:id="rId21"/>
  </p:notesMasterIdLst>
  <p:sldIdLst>
    <p:sldId id="258" r:id="rId7"/>
    <p:sldId id="259" r:id="rId8"/>
    <p:sldId id="260" r:id="rId9"/>
    <p:sldId id="262" r:id="rId10"/>
    <p:sldId id="264" r:id="rId11"/>
    <p:sldId id="272" r:id="rId12"/>
    <p:sldId id="273" r:id="rId13"/>
    <p:sldId id="265" r:id="rId14"/>
    <p:sldId id="268" r:id="rId15"/>
    <p:sldId id="267" r:id="rId16"/>
    <p:sldId id="269" r:id="rId17"/>
    <p:sldId id="271" r:id="rId18"/>
    <p:sldId id="27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Ioffe" initials="SI" lastIdx="1" clrIdx="0">
    <p:extLst>
      <p:ext uri="{19B8F6BF-5375-455C-9EA6-DF929625EA0E}">
        <p15:presenceInfo xmlns:p15="http://schemas.microsoft.com/office/powerpoint/2012/main" userId="a5c0b07b1fd397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49A"/>
    <a:srgbClr val="FF7979"/>
    <a:srgbClr val="A9D18E"/>
    <a:srgbClr val="F2D1D1"/>
    <a:srgbClr val="B7DDE8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r>
              <a:rPr lang="en-US" sz="1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Appointment Time 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of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54-4400-80B3-9D8627A37A64}"/>
              </c:ext>
            </c:extLst>
          </c:dPt>
          <c:dPt>
            <c:idx val="1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54-4400-80B3-9D8627A37A64}"/>
              </c:ext>
            </c:extLst>
          </c:dPt>
          <c:dPt>
            <c:idx val="2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54-4400-80B3-9D8627A37A64}"/>
              </c:ext>
            </c:extLst>
          </c:dPt>
          <c:dPt>
            <c:idx val="3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54-4400-80B3-9D8627A37A64}"/>
              </c:ext>
            </c:extLst>
          </c:dPt>
          <c:dPt>
            <c:idx val="4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754-4400-80B3-9D8627A37A64}"/>
              </c:ext>
            </c:extLst>
          </c:dPt>
          <c:dPt>
            <c:idx val="5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754-4400-80B3-9D8627A37A64}"/>
              </c:ext>
            </c:extLst>
          </c:dPt>
          <c:dPt>
            <c:idx val="6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754-4400-80B3-9D8627A37A64}"/>
              </c:ext>
            </c:extLst>
          </c:dPt>
          <c:dPt>
            <c:idx val="7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754-4400-80B3-9D8627A37A64}"/>
              </c:ext>
            </c:extLst>
          </c:dPt>
          <c:dPt>
            <c:idx val="8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754-4400-80B3-9D8627A37A64}"/>
              </c:ext>
            </c:extLst>
          </c:dPt>
          <c:dPt>
            <c:idx val="9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754-4400-80B3-9D8627A37A64}"/>
              </c:ext>
            </c:extLst>
          </c:dPt>
          <c:dPt>
            <c:idx val="1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754-4400-80B3-9D8627A37A64}"/>
              </c:ext>
            </c:extLst>
          </c:dPt>
          <c:val>
            <c:numRef>
              <c:f>time!$I$26:$I$36</c:f>
              <c:numCache>
                <c:formatCode>General</c:formatCode>
                <c:ptCount val="11"/>
                <c:pt idx="0">
                  <c:v>1.9722310878600002E-2</c:v>
                </c:pt>
                <c:pt idx="1">
                  <c:v>2.0903967819099999E-2</c:v>
                </c:pt>
                <c:pt idx="2">
                  <c:v>3.4611174563400002E-3</c:v>
                </c:pt>
                <c:pt idx="3">
                  <c:v>-7.4568244238900003E-3</c:v>
                </c:pt>
                <c:pt idx="4">
                  <c:v>1.2904695591299999E-2</c:v>
                </c:pt>
                <c:pt idx="5">
                  <c:v>-6.4487583392199999E-3</c:v>
                </c:pt>
                <c:pt idx="6">
                  <c:v>-1.41816662636E-2</c:v>
                </c:pt>
                <c:pt idx="7">
                  <c:v>-1.54620588356E-2</c:v>
                </c:pt>
                <c:pt idx="8">
                  <c:v>-4.7259114825400003E-3</c:v>
                </c:pt>
                <c:pt idx="9">
                  <c:v>-1.4554664629299999E-2</c:v>
                </c:pt>
                <c:pt idx="10">
                  <c:v>-6.2320952535200001E-3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754-4400-80B3-9D8627A37A64}"/>
            </c:ext>
          </c:extLst>
        </c:ser>
        <c:ser>
          <c:idx val="1"/>
          <c:order val="1"/>
          <c:spPr>
            <a:solidFill>
              <a:schemeClr val="accent2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val>
            <c:numRef>
              <c:f>time!$J$26:$J$36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17-F754-4400-80B3-9D8627A37A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"/>
        <c:overlap val="54"/>
        <c:axId val="312138256"/>
        <c:axId val="312133992"/>
      </c:barChart>
      <c:catAx>
        <c:axId val="312138256"/>
        <c:scaling>
          <c:orientation val="minMax"/>
        </c:scaling>
        <c:delete val="1"/>
        <c:axPos val="b"/>
        <c:majorTickMark val="none"/>
        <c:minorTickMark val="none"/>
        <c:tickLblPos val="nextTo"/>
        <c:crossAx val="312133992"/>
        <c:crosses val="autoZero"/>
        <c:auto val="1"/>
        <c:lblAlgn val="ctr"/>
        <c:lblOffset val="100"/>
        <c:noMultiLvlLbl val="0"/>
      </c:catAx>
      <c:valAx>
        <c:axId val="31213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31213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r>
              <a:rPr lang="en-US" sz="1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Distance to Appointment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BE3-BD60-7B85B76787DC}"/>
              </c:ext>
            </c:extLst>
          </c:dPt>
          <c:dPt>
            <c:idx val="1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BE3-BD60-7B85B76787DC}"/>
              </c:ext>
            </c:extLst>
          </c:dPt>
          <c:dPt>
            <c:idx val="2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BE3-BD60-7B85B76787DC}"/>
              </c:ext>
            </c:extLst>
          </c:dPt>
          <c:dPt>
            <c:idx val="3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BE3-BD60-7B85B76787DC}"/>
              </c:ext>
            </c:extLst>
          </c:dPt>
          <c:dPt>
            <c:idx val="4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BE3-BD60-7B85B76787DC}"/>
              </c:ext>
            </c:extLst>
          </c:dPt>
          <c:dPt>
            <c:idx val="5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BE3-BD60-7B85B76787DC}"/>
              </c:ext>
            </c:extLst>
          </c:dPt>
          <c:dPt>
            <c:idx val="6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BE3-BD60-7B85B76787DC}"/>
              </c:ext>
            </c:extLst>
          </c:dPt>
          <c:val>
            <c:numRef>
              <c:f>dist!$B$1:$B$7</c:f>
              <c:numCache>
                <c:formatCode>General</c:formatCode>
                <c:ptCount val="7"/>
                <c:pt idx="0">
                  <c:v>5.5512117457700003E-2</c:v>
                </c:pt>
                <c:pt idx="1">
                  <c:v>2.7942089396999999E-2</c:v>
                </c:pt>
                <c:pt idx="2">
                  <c:v>-5.6739999282400004E-3</c:v>
                </c:pt>
                <c:pt idx="3">
                  <c:v>-1.98441872337E-2</c:v>
                </c:pt>
                <c:pt idx="4">
                  <c:v>-1.5043777112999999E-2</c:v>
                </c:pt>
                <c:pt idx="5">
                  <c:v>-4.6467565859599998E-2</c:v>
                </c:pt>
                <c:pt idx="6">
                  <c:v>-6.1884576044400001E-2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C7C-4BE3-BD60-7B85B7678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-67"/>
        <c:axId val="554606144"/>
        <c:axId val="554604504"/>
      </c:barChart>
      <c:catAx>
        <c:axId val="554606144"/>
        <c:scaling>
          <c:orientation val="minMax"/>
        </c:scaling>
        <c:delete val="1"/>
        <c:axPos val="b"/>
        <c:majorTickMark val="none"/>
        <c:minorTickMark val="none"/>
        <c:tickLblPos val="nextTo"/>
        <c:crossAx val="554604504"/>
        <c:crosses val="autoZero"/>
        <c:auto val="1"/>
        <c:lblAlgn val="ctr"/>
        <c:lblOffset val="100"/>
        <c:noMultiLvlLbl val="0"/>
      </c:catAx>
      <c:valAx>
        <c:axId val="554604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554606144"/>
        <c:crosses val="autoZero"/>
        <c:crossBetween val="between"/>
        <c:majorUnit val="4.0000000000000008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Insurance Type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EF-4AC2-811F-5114ED148F5F}"/>
              </c:ext>
            </c:extLst>
          </c:dPt>
          <c:dPt>
            <c:idx val="1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EF-4AC2-811F-5114ED148F5F}"/>
              </c:ext>
            </c:extLst>
          </c:dPt>
          <c:dPt>
            <c:idx val="2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EF-4AC2-811F-5114ED148F5F}"/>
              </c:ext>
            </c:extLst>
          </c:dPt>
          <c:cat>
            <c:strRef>
              <c:f>Sheet12!$A$5:$A$7</c:f>
              <c:strCache>
                <c:ptCount val="3"/>
                <c:pt idx="0">
                  <c:v>Commercial</c:v>
                </c:pt>
                <c:pt idx="1">
                  <c:v>Medicare</c:v>
                </c:pt>
                <c:pt idx="2">
                  <c:v>Medicaid</c:v>
                </c:pt>
              </c:strCache>
            </c:strRef>
          </c:cat>
          <c:val>
            <c:numRef>
              <c:f>Sheet12!$B$5:$B$7</c:f>
              <c:numCache>
                <c:formatCode>General</c:formatCode>
                <c:ptCount val="3"/>
                <c:pt idx="0">
                  <c:v>-1.8297823934999999E-2</c:v>
                </c:pt>
                <c:pt idx="1">
                  <c:v>-1.2113927248100001E-2</c:v>
                </c:pt>
                <c:pt idx="2">
                  <c:v>8.0589209731000006E-3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EF-4AC2-811F-5114ED148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overlap val="-27"/>
        <c:axId val="550491088"/>
        <c:axId val="550496336"/>
      </c:barChart>
      <c:catAx>
        <c:axId val="550491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550496336"/>
        <c:crosses val="autoZero"/>
        <c:auto val="1"/>
        <c:lblAlgn val="ctr"/>
        <c:lblOffset val="100"/>
        <c:noMultiLvlLbl val="0"/>
      </c:catAx>
      <c:valAx>
        <c:axId val="55049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55049108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r>
              <a:rPr lang="en-US" sz="1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Last Appointment</a:t>
            </a:r>
          </a:p>
        </c:rich>
      </c:tx>
      <c:layout>
        <c:manualLayout>
          <c:xMode val="edge"/>
          <c:yMode val="edge"/>
          <c:x val="0.3590906006182491"/>
          <c:y val="4.05580014549783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14-4143-81D4-CBCF71732088}"/>
              </c:ext>
            </c:extLst>
          </c:dPt>
          <c:dPt>
            <c:idx val="1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14-4143-81D4-CBCF71732088}"/>
              </c:ext>
            </c:extLst>
          </c:dPt>
          <c:dPt>
            <c:idx val="2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14-4143-81D4-CBCF71732088}"/>
              </c:ext>
            </c:extLst>
          </c:dPt>
          <c:dPt>
            <c:idx val="3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14-4143-81D4-CBCF71732088}"/>
              </c:ext>
            </c:extLst>
          </c:dPt>
          <c:dPt>
            <c:idx val="4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F14-4143-81D4-CBCF71732088}"/>
              </c:ext>
            </c:extLst>
          </c:dPt>
          <c:dPt>
            <c:idx val="5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F14-4143-81D4-CBCF71732088}"/>
              </c:ext>
            </c:extLst>
          </c:dPt>
          <c:dPt>
            <c:idx val="6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F14-4143-81D4-CBCF71732088}"/>
              </c:ext>
            </c:extLst>
          </c:dPt>
          <c:val>
            <c:numRef>
              <c:f>Sheet9!$D$2:$D$8</c:f>
              <c:numCache>
                <c:formatCode>General</c:formatCode>
                <c:ptCount val="7"/>
                <c:pt idx="0">
                  <c:v>-1.6545300984800001E-2</c:v>
                </c:pt>
                <c:pt idx="1">
                  <c:v>-4.7736573496899998E-3</c:v>
                </c:pt>
                <c:pt idx="2">
                  <c:v>1.9894523174499999E-3</c:v>
                </c:pt>
                <c:pt idx="3">
                  <c:v>4.2158279709699998E-3</c:v>
                </c:pt>
                <c:pt idx="4">
                  <c:v>1.25589336432E-2</c:v>
                </c:pt>
                <c:pt idx="5">
                  <c:v>1.3278569059700001E-2</c:v>
                </c:pt>
                <c:pt idx="6">
                  <c:v>-1.6419681949300002E-2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F14-4143-81D4-CBCF71732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556231440"/>
        <c:axId val="556230456"/>
      </c:barChart>
      <c:catAx>
        <c:axId val="556231440"/>
        <c:scaling>
          <c:orientation val="minMax"/>
        </c:scaling>
        <c:delete val="1"/>
        <c:axPos val="b"/>
        <c:majorTickMark val="none"/>
        <c:minorTickMark val="none"/>
        <c:tickLblPos val="nextTo"/>
        <c:crossAx val="556230456"/>
        <c:crosses val="autoZero"/>
        <c:auto val="1"/>
        <c:lblAlgn val="ctr"/>
        <c:lblOffset val="100"/>
        <c:noMultiLvlLbl val="0"/>
      </c:catAx>
      <c:valAx>
        <c:axId val="55623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55623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Appointment Age</a:t>
            </a:r>
          </a:p>
        </c:rich>
      </c:tx>
      <c:layout>
        <c:manualLayout>
          <c:xMode val="edge"/>
          <c:yMode val="edge"/>
          <c:x val="0.34899021661756313"/>
          <c:y val="4.32634248621617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797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8B-4305-A3BA-716B132384D1}"/>
              </c:ext>
            </c:extLst>
          </c:dPt>
          <c:val>
            <c:numRef>
              <c:f>Sheet10!$D$15:$D$21</c:f>
              <c:numCache>
                <c:formatCode>General</c:formatCode>
                <c:ptCount val="7"/>
                <c:pt idx="0">
                  <c:v>-0.13524701533</c:v>
                </c:pt>
                <c:pt idx="1">
                  <c:v>-1.9318455969899999E-3</c:v>
                </c:pt>
                <c:pt idx="2">
                  <c:v>4.0088507739400002E-2</c:v>
                </c:pt>
                <c:pt idx="3">
                  <c:v>3.3584191277999997E-2</c:v>
                </c:pt>
                <c:pt idx="4">
                  <c:v>2.2776039303200001E-2</c:v>
                </c:pt>
                <c:pt idx="5">
                  <c:v>2.3485236950300001E-2</c:v>
                </c:pt>
                <c:pt idx="6">
                  <c:v>4.6511723399599997E-2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8B-4305-A3BA-716B13238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-27"/>
        <c:axId val="551903600"/>
        <c:axId val="551902616"/>
      </c:barChart>
      <c:catAx>
        <c:axId val="551903600"/>
        <c:scaling>
          <c:orientation val="minMax"/>
        </c:scaling>
        <c:delete val="1"/>
        <c:axPos val="b"/>
        <c:majorTickMark val="none"/>
        <c:minorTickMark val="none"/>
        <c:tickLblPos val="nextTo"/>
        <c:crossAx val="551902616"/>
        <c:crosses val="autoZero"/>
        <c:auto val="1"/>
        <c:lblAlgn val="ctr"/>
        <c:lblOffset val="100"/>
        <c:noMultiLvlLbl val="0"/>
      </c:catAx>
      <c:valAx>
        <c:axId val="551902616"/>
        <c:scaling>
          <c:orientation val="minMax"/>
          <c:max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55190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By Calendar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98-4A06-80CC-933CD465FA67}"/>
              </c:ext>
            </c:extLst>
          </c:dPt>
          <c:dPt>
            <c:idx val="1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98-4A06-80CC-933CD465FA67}"/>
              </c:ext>
            </c:extLst>
          </c:dPt>
          <c:dPt>
            <c:idx val="2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98-4A06-80CC-933CD465FA67}"/>
              </c:ext>
            </c:extLst>
          </c:dPt>
          <c:dPt>
            <c:idx val="3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98-4A06-80CC-933CD465FA67}"/>
              </c:ext>
            </c:extLst>
          </c:dPt>
          <c:val>
            <c:numRef>
              <c:f>Sheet17!$G$13:$G$16</c:f>
              <c:numCache>
                <c:formatCode>General</c:formatCode>
                <c:ptCount val="4"/>
                <c:pt idx="0">
                  <c:v>-2.0402571190700002E-2</c:v>
                </c:pt>
                <c:pt idx="1">
                  <c:v>2.9216055069066667E-3</c:v>
                </c:pt>
                <c:pt idx="2">
                  <c:v>5.5249263608033337E-3</c:v>
                </c:pt>
                <c:pt idx="3">
                  <c:v>1.2514792742010001E-2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98-4A06-80CC-933CD465F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9"/>
        <c:overlap val="-27"/>
        <c:axId val="556817800"/>
        <c:axId val="556819440"/>
      </c:barChart>
      <c:catAx>
        <c:axId val="556817800"/>
        <c:scaling>
          <c:orientation val="minMax"/>
        </c:scaling>
        <c:delete val="1"/>
        <c:axPos val="b"/>
        <c:majorTickMark val="none"/>
        <c:minorTickMark val="none"/>
        <c:tickLblPos val="nextTo"/>
        <c:crossAx val="556819440"/>
        <c:crosses val="autoZero"/>
        <c:auto val="1"/>
        <c:lblAlgn val="ctr"/>
        <c:lblOffset val="100"/>
        <c:noMultiLvlLbl val="0"/>
      </c:catAx>
      <c:valAx>
        <c:axId val="556819440"/>
        <c:scaling>
          <c:orientation val="minMax"/>
          <c:min val="-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556817800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r>
              <a:rPr lang="en-US" sz="1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Patient Conditions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9-448F-A77E-607E124F5844}"/>
              </c:ext>
            </c:extLst>
          </c:dPt>
          <c:dPt>
            <c:idx val="1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9-448F-A77E-607E124F5844}"/>
              </c:ext>
            </c:extLst>
          </c:dPt>
          <c:dPt>
            <c:idx val="2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549-448F-A77E-607E124F5844}"/>
              </c:ext>
            </c:extLst>
          </c:dPt>
          <c:dPt>
            <c:idx val="3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549-448F-A77E-607E124F5844}"/>
              </c:ext>
            </c:extLst>
          </c:dPt>
          <c:dPt>
            <c:idx val="4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549-448F-A77E-607E124F5844}"/>
              </c:ext>
            </c:extLst>
          </c:dPt>
          <c:dPt>
            <c:idx val="5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549-448F-A77E-607E124F5844}"/>
              </c:ext>
            </c:extLst>
          </c:dPt>
          <c:dPt>
            <c:idx val="6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549-448F-A77E-607E124F5844}"/>
              </c:ext>
            </c:extLst>
          </c:dPt>
          <c:dPt>
            <c:idx val="7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549-448F-A77E-607E124F5844}"/>
              </c:ext>
            </c:extLst>
          </c:dPt>
          <c:val>
            <c:numRef>
              <c:f>condition!$D$3:$D$10</c:f>
              <c:numCache>
                <c:formatCode>General</c:formatCode>
                <c:ptCount val="8"/>
                <c:pt idx="0">
                  <c:v>2.02676660476E-2</c:v>
                </c:pt>
                <c:pt idx="1">
                  <c:v>2.2873044635499998E-2</c:v>
                </c:pt>
                <c:pt idx="2">
                  <c:v>-1.09400837971E-2</c:v>
                </c:pt>
                <c:pt idx="3">
                  <c:v>2.9763422064000001E-2</c:v>
                </c:pt>
                <c:pt idx="4">
                  <c:v>-2.4222465113200001E-3</c:v>
                </c:pt>
                <c:pt idx="5">
                  <c:v>1.4999483456700001E-3</c:v>
                </c:pt>
                <c:pt idx="6">
                  <c:v>3.7211950024800003E-2</c:v>
                </c:pt>
                <c:pt idx="7">
                  <c:v>5.2180760266699999E-3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549-448F-A77E-607E124F5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overlap val="-65"/>
        <c:axId val="555966328"/>
        <c:axId val="555966656"/>
      </c:barChart>
      <c:catAx>
        <c:axId val="555966328"/>
        <c:scaling>
          <c:orientation val="minMax"/>
        </c:scaling>
        <c:delete val="1"/>
        <c:axPos val="b"/>
        <c:majorTickMark val="none"/>
        <c:minorTickMark val="none"/>
        <c:tickLblPos val="nextTo"/>
        <c:crossAx val="555966656"/>
        <c:crosses val="autoZero"/>
        <c:auto val="1"/>
        <c:lblAlgn val="ctr"/>
        <c:lblOffset val="100"/>
        <c:noMultiLvlLbl val="0"/>
      </c:catAx>
      <c:valAx>
        <c:axId val="555966656"/>
        <c:scaling>
          <c:orientation val="minMax"/>
          <c:max val="4.0000000000000008E-2"/>
          <c:min val="-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55596632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Patient Age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C2-49A4-ADBF-7C15748C755B}"/>
              </c:ext>
            </c:extLst>
          </c:dPt>
          <c:dPt>
            <c:idx val="1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C2-49A4-ADBF-7C15748C755B}"/>
              </c:ext>
            </c:extLst>
          </c:dPt>
          <c:dPt>
            <c:idx val="2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C2-49A4-ADBF-7C15748C755B}"/>
              </c:ext>
            </c:extLst>
          </c:dPt>
          <c:dPt>
            <c:idx val="3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C2-49A4-ADBF-7C15748C755B}"/>
              </c:ext>
            </c:extLst>
          </c:dPt>
          <c:dPt>
            <c:idx val="4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C2-49A4-ADBF-7C15748C755B}"/>
              </c:ext>
            </c:extLst>
          </c:dPt>
          <c:dPt>
            <c:idx val="5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C2-49A4-ADBF-7C15748C755B}"/>
              </c:ext>
            </c:extLst>
          </c:dPt>
          <c:cat>
            <c:strRef>
              <c:f>age!$C$13:$C$18</c:f>
              <c:strCache>
                <c:ptCount val="6"/>
                <c:pt idx="0">
                  <c:v>Under 5</c:v>
                </c:pt>
                <c:pt idx="1">
                  <c:v>5-17</c:v>
                </c:pt>
                <c:pt idx="2">
                  <c:v>18_29</c:v>
                </c:pt>
                <c:pt idx="3">
                  <c:v>30_44</c:v>
                </c:pt>
                <c:pt idx="4">
                  <c:v>45_64</c:v>
                </c:pt>
                <c:pt idx="5">
                  <c:v>Over 65</c:v>
                </c:pt>
              </c:strCache>
            </c:strRef>
          </c:cat>
          <c:val>
            <c:numRef>
              <c:f>age!$D$13:$D$18</c:f>
              <c:numCache>
                <c:formatCode>General</c:formatCode>
                <c:ptCount val="6"/>
                <c:pt idx="0">
                  <c:v>9.2207116444199995E-3</c:v>
                </c:pt>
                <c:pt idx="1">
                  <c:v>-5.61750331892E-3</c:v>
                </c:pt>
                <c:pt idx="2">
                  <c:v>3.8563345845799998E-2</c:v>
                </c:pt>
                <c:pt idx="3">
                  <c:v>1.18247373019E-2</c:v>
                </c:pt>
                <c:pt idx="4">
                  <c:v>-2.55960436581E-2</c:v>
                </c:pt>
                <c:pt idx="5">
                  <c:v>-3.1471413437699998E-2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CC2-49A4-ADBF-7C15748C7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overlap val="-27"/>
        <c:axId val="414407808"/>
        <c:axId val="414407480"/>
      </c:barChart>
      <c:catAx>
        <c:axId val="414407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407480"/>
        <c:crosses val="autoZero"/>
        <c:auto val="1"/>
        <c:lblAlgn val="ctr"/>
        <c:lblOffset val="100"/>
        <c:noMultiLvlLbl val="0"/>
      </c:catAx>
      <c:valAx>
        <c:axId val="414407480"/>
        <c:scaling>
          <c:orientation val="minMax"/>
          <c:max val="5.000000000000001E-2"/>
          <c:min val="-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414407808"/>
        <c:crosses val="autoZero"/>
        <c:crossBetween val="between"/>
        <c:majorUnit val="3.0000000000000006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Patient Gender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c:rich>
      </c:tx>
      <c:layout>
        <c:manualLayout>
          <c:xMode val="edge"/>
          <c:yMode val="edge"/>
          <c:x val="0.36798422331242991"/>
          <c:y val="4.8949173028774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090194643900192"/>
          <c:y val="0.31775028059053517"/>
          <c:w val="0.77179778802233567"/>
          <c:h val="0.62414743645086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52-4ECB-88AB-380784F9593A}"/>
              </c:ext>
            </c:extLst>
          </c:dPt>
          <c:dPt>
            <c:idx val="1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52-4ECB-88AB-380784F9593A}"/>
              </c:ext>
            </c:extLst>
          </c:dPt>
          <c:val>
            <c:numRef>
              <c:f>Sheet12!$B$1:$B$2</c:f>
              <c:numCache>
                <c:formatCode>General</c:formatCode>
                <c:ptCount val="2"/>
                <c:pt idx="0">
                  <c:v>2.1697772871099998E-2</c:v>
                </c:pt>
                <c:pt idx="1">
                  <c:v>-2.1748202281700001E-2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52-4ECB-88AB-380784F95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-27"/>
        <c:axId val="558795408"/>
        <c:axId val="558795736"/>
      </c:barChart>
      <c:catAx>
        <c:axId val="558795408"/>
        <c:scaling>
          <c:orientation val="minMax"/>
        </c:scaling>
        <c:delete val="1"/>
        <c:axPos val="b"/>
        <c:majorTickMark val="none"/>
        <c:minorTickMark val="none"/>
        <c:tickLblPos val="nextTo"/>
        <c:crossAx val="558795736"/>
        <c:crosses val="autoZero"/>
        <c:auto val="1"/>
        <c:lblAlgn val="ctr"/>
        <c:lblOffset val="100"/>
        <c:noMultiLvlLbl val="0"/>
      </c:catAx>
      <c:valAx>
        <c:axId val="558795736"/>
        <c:scaling>
          <c:orientation val="minMax"/>
          <c:min val="-2.5000000000000005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558795408"/>
        <c:crosses val="autoZero"/>
        <c:crossBetween val="between"/>
        <c:majorUnit val="1.25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Previous Appointment Status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64-43A5-9685-8B3FF8743C67}"/>
              </c:ext>
            </c:extLst>
          </c:dPt>
          <c:dPt>
            <c:idx val="1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64-43A5-9685-8B3FF8743C67}"/>
              </c:ext>
            </c:extLst>
          </c:dPt>
          <c:dPt>
            <c:idx val="2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64-43A5-9685-8B3FF8743C67}"/>
              </c:ext>
            </c:extLst>
          </c:dPt>
          <c:dPt>
            <c:idx val="3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64-43A5-9685-8B3FF8743C67}"/>
              </c:ext>
            </c:extLst>
          </c:dPt>
          <c:cat>
            <c:strRef>
              <c:f>history1!$J$9:$J$13</c:f>
              <c:strCache>
                <c:ptCount val="4"/>
                <c:pt idx="0">
                  <c:v>last_cancelled</c:v>
                </c:pt>
                <c:pt idx="1">
                  <c:v>last_kept</c:v>
                </c:pt>
                <c:pt idx="2">
                  <c:v>last_no_show</c:v>
                </c:pt>
                <c:pt idx="3">
                  <c:v>last_rescheduled</c:v>
                </c:pt>
              </c:strCache>
            </c:strRef>
          </c:cat>
          <c:val>
            <c:numRef>
              <c:f>history1!$K$9:$K$13</c:f>
              <c:numCache>
                <c:formatCode>General</c:formatCode>
                <c:ptCount val="5"/>
                <c:pt idx="0">
                  <c:v>-5.3631143869400003E-2</c:v>
                </c:pt>
                <c:pt idx="1">
                  <c:v>-0.20210076533099999</c:v>
                </c:pt>
                <c:pt idx="2">
                  <c:v>0.36390053127600003</c:v>
                </c:pt>
                <c:pt idx="3">
                  <c:v>2.95095127885E-2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64-43A5-9685-8B3FF8743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24"/>
        <c:axId val="556238984"/>
        <c:axId val="556242592"/>
      </c:barChart>
      <c:catAx>
        <c:axId val="556238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56242592"/>
        <c:crosses val="autoZero"/>
        <c:auto val="1"/>
        <c:lblAlgn val="ctr"/>
        <c:lblOffset val="100"/>
        <c:noMultiLvlLbl val="0"/>
      </c:catAx>
      <c:valAx>
        <c:axId val="556242592"/>
        <c:scaling>
          <c:orientation val="minMax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55623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Income</a:t>
            </a:r>
          </a:p>
        </c:rich>
      </c:tx>
      <c:layout>
        <c:manualLayout>
          <c:xMode val="edge"/>
          <c:yMode val="edge"/>
          <c:x val="0.40530969393554256"/>
          <c:y val="3.9937752811815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5D-4BFC-AF55-5275EA970535}"/>
              </c:ext>
            </c:extLst>
          </c:dPt>
          <c:dPt>
            <c:idx val="1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5D-4BFC-AF55-5275EA970535}"/>
              </c:ext>
            </c:extLst>
          </c:dPt>
          <c:dPt>
            <c:idx val="2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5D-4BFC-AF55-5275EA970535}"/>
              </c:ext>
            </c:extLst>
          </c:dPt>
          <c:dPt>
            <c:idx val="3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5D-4BFC-AF55-5275EA970535}"/>
              </c:ext>
            </c:extLst>
          </c:dPt>
          <c:dPt>
            <c:idx val="4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95D-4BFC-AF55-5275EA970535}"/>
              </c:ext>
            </c:extLst>
          </c:dPt>
          <c:dPt>
            <c:idx val="5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95D-4BFC-AF55-5275EA970535}"/>
              </c:ext>
            </c:extLst>
          </c:dPt>
          <c:val>
            <c:numRef>
              <c:f>Sheet13!$B$1:$B$6</c:f>
              <c:numCache>
                <c:formatCode>General</c:formatCode>
                <c:ptCount val="6"/>
                <c:pt idx="0">
                  <c:v>6.5922199079200003E-3</c:v>
                </c:pt>
                <c:pt idx="1">
                  <c:v>3.8461024237399999E-2</c:v>
                </c:pt>
                <c:pt idx="2">
                  <c:v>5.3238175029499998E-2</c:v>
                </c:pt>
                <c:pt idx="3">
                  <c:v>-6.2190764657100002E-2</c:v>
                </c:pt>
                <c:pt idx="4">
                  <c:v>-1.64395430456E-2</c:v>
                </c:pt>
                <c:pt idx="5">
                  <c:v>1.569367143E-2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95D-4BFC-AF55-5275EA970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-27"/>
        <c:axId val="307776952"/>
        <c:axId val="307772688"/>
      </c:barChart>
      <c:catAx>
        <c:axId val="307776952"/>
        <c:scaling>
          <c:orientation val="minMax"/>
        </c:scaling>
        <c:delete val="1"/>
        <c:axPos val="b"/>
        <c:majorTickMark val="none"/>
        <c:minorTickMark val="none"/>
        <c:tickLblPos val="nextTo"/>
        <c:crossAx val="307772688"/>
        <c:crosses val="autoZero"/>
        <c:auto val="1"/>
        <c:lblAlgn val="ctr"/>
        <c:lblOffset val="100"/>
        <c:noMultiLvlLbl val="0"/>
      </c:catAx>
      <c:valAx>
        <c:axId val="307772688"/>
        <c:scaling>
          <c:orientation val="minMax"/>
          <c:max val="6.0000000000000012E-2"/>
          <c:min val="-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307776952"/>
        <c:crosses val="autoZero"/>
        <c:crossBetween val="between"/>
        <c:majorUnit val="3.0000000000000006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Condensed" panose="02000000000000000000" pitchFamily="2" charset="0"/>
          <a:ea typeface="Roboto Condensed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r>
              <a:rPr lang="en-US" sz="1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Provider </a:t>
            </a:r>
            <a:r>
              <a:rPr lang="en-US" sz="1400" b="0" i="0" u="none" strike="noStrike" dirty="0" smtClean="0">
                <a:effectLst/>
              </a:rPr>
              <a:t>Specialty</a:t>
            </a:r>
            <a:endParaRPr lang="en-US" sz="1400" b="0" i="0" dirty="0" smtClean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486865590003978E-2"/>
          <c:y val="0.12745704467353952"/>
          <c:w val="0.86571267589324619"/>
          <c:h val="0.71609492112455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atMod val="102000"/>
                <a:lumMod val="1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C4-4E90-A54C-874B2AB727CA}"/>
              </c:ext>
            </c:extLst>
          </c:dPt>
          <c:dPt>
            <c:idx val="1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C4-4E90-A54C-874B2AB727CA}"/>
              </c:ext>
            </c:extLst>
          </c:dPt>
          <c:dPt>
            <c:idx val="2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C4-4E90-A54C-874B2AB727CA}"/>
              </c:ext>
            </c:extLst>
          </c:dPt>
          <c:dPt>
            <c:idx val="3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C4-4E90-A54C-874B2AB727CA}"/>
              </c:ext>
            </c:extLst>
          </c:dPt>
          <c:dPt>
            <c:idx val="4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EC4-4E90-A54C-874B2AB727CA}"/>
              </c:ext>
            </c:extLst>
          </c:dPt>
          <c:dPt>
            <c:idx val="5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EC4-4E90-A54C-874B2AB727CA}"/>
              </c:ext>
            </c:extLst>
          </c:dPt>
          <c:dPt>
            <c:idx val="6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EC4-4E90-A54C-874B2AB727CA}"/>
              </c:ext>
            </c:extLst>
          </c:dPt>
          <c:dPt>
            <c:idx val="7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EC4-4E90-A54C-874B2AB727CA}"/>
              </c:ext>
            </c:extLst>
          </c:dPt>
          <c:dPt>
            <c:idx val="8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EC4-4E90-A54C-874B2AB727CA}"/>
              </c:ext>
            </c:extLst>
          </c:dPt>
          <c:dPt>
            <c:idx val="9"/>
            <c:invertIfNegative val="0"/>
            <c:bubble3D val="0"/>
            <c:spPr>
              <a:solidFill>
                <a:srgbClr val="FF79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EC4-4E90-A54C-874B2AB727CA}"/>
              </c:ext>
            </c:extLst>
          </c:dPt>
          <c:dPt>
            <c:idx val="10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EC4-4E90-A54C-874B2AB727CA}"/>
              </c:ext>
            </c:extLst>
          </c:dPt>
          <c:dPt>
            <c:idx val="11"/>
            <c:invertIfNegative val="0"/>
            <c:bubble3D val="0"/>
            <c:spPr>
              <a:solidFill>
                <a:srgbClr val="A9D18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EC4-4E90-A54C-874B2AB727CA}"/>
              </c:ext>
            </c:extLst>
          </c:dPt>
          <c:cat>
            <c:strRef>
              <c:f>Sheet14!$A$2:$A$13</c:f>
              <c:strCache>
                <c:ptCount val="12"/>
                <c:pt idx="0">
                  <c:v>Cardiology</c:v>
                </c:pt>
                <c:pt idx="1">
                  <c:v>Dental Hygienist</c:v>
                </c:pt>
                <c:pt idx="2">
                  <c:v>Dentist</c:v>
                </c:pt>
                <c:pt idx="3">
                  <c:v>Family Practice</c:v>
                </c:pt>
                <c:pt idx="4">
                  <c:v>General Internal Medicine</c:v>
                </c:pt>
                <c:pt idx="5">
                  <c:v>Mental Health</c:v>
                </c:pt>
                <c:pt idx="6">
                  <c:v>Obstetrics Gynecology</c:v>
                </c:pt>
                <c:pt idx="7">
                  <c:v>Optometrist</c:v>
                </c:pt>
                <c:pt idx="8">
                  <c:v>PCP</c:v>
                </c:pt>
                <c:pt idx="9">
                  <c:v>Pediatrics</c:v>
                </c:pt>
                <c:pt idx="10">
                  <c:v>Pharmacist</c:v>
                </c:pt>
                <c:pt idx="11">
                  <c:v>Physician Assistant</c:v>
                </c:pt>
              </c:strCache>
            </c:strRef>
          </c:cat>
          <c:val>
            <c:numRef>
              <c:f>Sheet14!$B$2:$B$13</c:f>
              <c:numCache>
                <c:formatCode>General</c:formatCode>
                <c:ptCount val="12"/>
                <c:pt idx="0">
                  <c:v>-2.2528234597299999E-3</c:v>
                </c:pt>
                <c:pt idx="1">
                  <c:v>1.4456785876600001E-2</c:v>
                </c:pt>
                <c:pt idx="2">
                  <c:v>1.9689469925400001E-2</c:v>
                </c:pt>
                <c:pt idx="3">
                  <c:v>-8.5509118588400004E-3</c:v>
                </c:pt>
                <c:pt idx="4">
                  <c:v>-3.4184663824699999E-3</c:v>
                </c:pt>
                <c:pt idx="5">
                  <c:v>6.5563128301800002E-3</c:v>
                </c:pt>
                <c:pt idx="6">
                  <c:v>-1.1399151864199999E-2</c:v>
                </c:pt>
                <c:pt idx="7">
                  <c:v>4.4383628602800004E-3</c:v>
                </c:pt>
                <c:pt idx="8">
                  <c:v>-4.4406238815099999E-3</c:v>
                </c:pt>
                <c:pt idx="9">
                  <c:v>1.5776118616299999E-2</c:v>
                </c:pt>
                <c:pt idx="10">
                  <c:v>-5.96435709384E-3</c:v>
                </c:pt>
                <c:pt idx="11">
                  <c:v>-8.1728370949400008E-3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EC4-4E90-A54C-874B2AB72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overlap val="-27"/>
        <c:axId val="584061920"/>
        <c:axId val="584056344"/>
      </c:barChart>
      <c:catAx>
        <c:axId val="58406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056344"/>
        <c:crosses val="autoZero"/>
        <c:auto val="1"/>
        <c:lblAlgn val="ctr"/>
        <c:lblOffset val="100"/>
        <c:noMultiLvlLbl val="0"/>
      </c:catAx>
      <c:valAx>
        <c:axId val="584056344"/>
        <c:scaling>
          <c:orientation val="minMax"/>
          <c:max val="2.5000000000000005E-2"/>
          <c:min val="-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en-US"/>
          </a:p>
        </c:txPr>
        <c:crossAx val="584061920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Roboto Light" panose="02000000000000000000" pitchFamily="2" charset="0"/>
          <a:ea typeface="Roboto Light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26T21:49:29.50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D5A02-4BE1-47CA-946C-A81C76774D42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B11C-AAB4-497B-9FDE-2004B4EB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2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3151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75488" y="4895834"/>
            <a:ext cx="11237976" cy="3657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none" baseline="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>
          <a:xfrm>
            <a:off x="475488" y="2288746"/>
            <a:ext cx="11237976" cy="4663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400" kern="1200" cap="all" baseline="0" dirty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475488" y="1022619"/>
            <a:ext cx="11237976" cy="1078992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lang="en-US" sz="40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>
            <a:spLocks noChangeAspect="1"/>
          </p:cNvSpPr>
          <p:nvPr/>
        </p:nvSpPr>
        <p:spPr>
          <a:xfrm>
            <a:off x="2457135" y="1226482"/>
            <a:ext cx="1179576" cy="1179576"/>
          </a:xfrm>
          <a:prstGeom prst="ellipse">
            <a:avLst/>
          </a:prstGeom>
          <a:solidFill>
            <a:schemeClr val="accent6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457135" y="1226482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itle 37"/>
          <p:cNvSpPr>
            <a:spLocks noGrp="1"/>
          </p:cNvSpPr>
          <p:nvPr>
            <p:ph type="title"/>
          </p:nvPr>
        </p:nvSpPr>
        <p:spPr>
          <a:xfrm>
            <a:off x="475489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79807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7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3388567"/>
            <a:ext cx="0" cy="286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8510006" y="1223753"/>
            <a:ext cx="1179576" cy="1179576"/>
          </a:xfrm>
          <a:prstGeom prst="ellipse">
            <a:avLst/>
          </a:prstGeom>
          <a:solidFill>
            <a:schemeClr val="accent6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4"/>
          <p:cNvSpPr>
            <a:spLocks noGrp="1" noChangeAspect="1"/>
          </p:cNvSpPr>
          <p:nvPr>
            <p:ph type="body" sz="quarter" idx="25"/>
          </p:nvPr>
        </p:nvSpPr>
        <p:spPr>
          <a:xfrm>
            <a:off x="8510006" y="1223753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3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3151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4117217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3403385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l">
              <a:lnSpc>
                <a:spcPct val="80000"/>
              </a:lnSpc>
              <a:defRPr lang="en-US" sz="44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8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73151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1366090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649224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ctr">
              <a:lnSpc>
                <a:spcPct val="80000"/>
              </a:lnSpc>
              <a:defRPr lang="en-US" sz="44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5506212" y="2862072"/>
            <a:ext cx="1179576" cy="117957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5000" y="2989284"/>
            <a:ext cx="762000" cy="9251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60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AEBA-5B5E-4912-A5BC-4B47E8DC8EB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B9EC-D9DA-4F82-A9B8-CA64AE0D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3151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75488" y="4895834"/>
            <a:ext cx="11237976" cy="3657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none" baseline="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>
          <a:xfrm>
            <a:off x="475488" y="2288746"/>
            <a:ext cx="11237976" cy="4663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400" kern="1200" cap="all" baseline="0" dirty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475488" y="1022619"/>
            <a:ext cx="11237976" cy="1078992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lang="en-US" sz="40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1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854001"/>
            <a:ext cx="11237976" cy="4432499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3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9722780" y="1104900"/>
            <a:ext cx="2012020" cy="5181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9" y="1104900"/>
            <a:ext cx="8771466" cy="518160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2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126067"/>
            <a:ext cx="11237976" cy="5160433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147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0195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8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854001"/>
            <a:ext cx="11237976" cy="4432499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3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3152"/>
            <a:ext cx="12192000" cy="64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0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8" y="1124712"/>
            <a:ext cx="5235711" cy="47548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955800"/>
            <a:ext cx="0" cy="431651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1124712"/>
            <a:ext cx="5239284" cy="47548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33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5"/>
          <p:cNvSpPr>
            <a:spLocks noGrp="1"/>
          </p:cNvSpPr>
          <p:nvPr>
            <p:ph sz="quarter" idx="17"/>
          </p:nvPr>
        </p:nvSpPr>
        <p:spPr>
          <a:xfrm>
            <a:off x="475485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75485" y="5028728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6000" y="1903439"/>
            <a:ext cx="0" cy="312724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5"/>
          <p:cNvSpPr>
            <a:spLocks noGrp="1"/>
          </p:cNvSpPr>
          <p:nvPr>
            <p:ph sz="quarter" idx="20"/>
          </p:nvPr>
        </p:nvSpPr>
        <p:spPr>
          <a:xfrm>
            <a:off x="6479293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6479293" y="5028727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5" y="1124712"/>
            <a:ext cx="5239512" cy="47548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79293" y="1124712"/>
            <a:ext cx="5239512" cy="475488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1"/>
          </p:nvPr>
        </p:nvSpPr>
        <p:spPr>
          <a:xfrm>
            <a:off x="475489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>
            <a:spLocks noChangeAspect="1"/>
          </p:cNvSpPr>
          <p:nvPr/>
        </p:nvSpPr>
        <p:spPr>
          <a:xfrm>
            <a:off x="2457135" y="1226482"/>
            <a:ext cx="1179576" cy="117957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457135" y="1226482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itle 37"/>
          <p:cNvSpPr>
            <a:spLocks noGrp="1"/>
          </p:cNvSpPr>
          <p:nvPr>
            <p:ph type="title"/>
          </p:nvPr>
        </p:nvSpPr>
        <p:spPr>
          <a:xfrm>
            <a:off x="475489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79807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7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3388567"/>
            <a:ext cx="0" cy="286207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accent5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8510006" y="1223753"/>
            <a:ext cx="1179576" cy="117957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4"/>
          <p:cNvSpPr>
            <a:spLocks noGrp="1" noChangeAspect="1"/>
          </p:cNvSpPr>
          <p:nvPr>
            <p:ph type="body" sz="quarter" idx="25"/>
          </p:nvPr>
        </p:nvSpPr>
        <p:spPr>
          <a:xfrm>
            <a:off x="8510006" y="1223753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1440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4117217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3403385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l">
              <a:lnSpc>
                <a:spcPct val="80000"/>
              </a:lnSpc>
              <a:defRPr lang="en-US" sz="44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40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1440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1357466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649224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ctr">
              <a:lnSpc>
                <a:spcPct val="80000"/>
              </a:lnSpc>
              <a:defRPr lang="en-US" sz="4400" kern="1200" cap="all" baseline="0" dirty="0">
                <a:solidFill>
                  <a:schemeClr val="accent5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5506212" y="2859706"/>
            <a:ext cx="1179576" cy="117957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5000" y="2986918"/>
            <a:ext cx="762000" cy="9251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776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3151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75488" y="4895834"/>
            <a:ext cx="11237976" cy="3657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none" baseline="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>
          <a:xfrm>
            <a:off x="475488" y="2288746"/>
            <a:ext cx="11237976" cy="4663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400" kern="1200" cap="all" baseline="0" dirty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475488" y="1022619"/>
            <a:ext cx="11237976" cy="1078992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lang="en-US" sz="40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61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854001"/>
            <a:ext cx="11237976" cy="4432499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24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9722780" y="1104900"/>
            <a:ext cx="2012020" cy="5181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9" y="1104900"/>
            <a:ext cx="8771466" cy="518160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552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126067"/>
            <a:ext cx="11237976" cy="5160433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34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9722780" y="1104900"/>
            <a:ext cx="2012020" cy="5181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9" y="1104900"/>
            <a:ext cx="8771466" cy="518160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00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4643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7205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3152"/>
            <a:ext cx="12192000" cy="64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8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8" y="1124712"/>
            <a:ext cx="5235711" cy="475488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955800"/>
            <a:ext cx="0" cy="431651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1124712"/>
            <a:ext cx="5239284" cy="475488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86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5"/>
          <p:cNvSpPr>
            <a:spLocks noGrp="1"/>
          </p:cNvSpPr>
          <p:nvPr>
            <p:ph sz="quarter" idx="17"/>
          </p:nvPr>
        </p:nvSpPr>
        <p:spPr>
          <a:xfrm>
            <a:off x="475485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75485" y="5028728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6000" y="1903439"/>
            <a:ext cx="0" cy="312724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5"/>
          <p:cNvSpPr>
            <a:spLocks noGrp="1"/>
          </p:cNvSpPr>
          <p:nvPr>
            <p:ph sz="quarter" idx="20"/>
          </p:nvPr>
        </p:nvSpPr>
        <p:spPr>
          <a:xfrm>
            <a:off x="6479293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6479293" y="5028727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5" y="1124712"/>
            <a:ext cx="5239512" cy="475488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79293" y="1124712"/>
            <a:ext cx="5239512" cy="475488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1"/>
          </p:nvPr>
        </p:nvSpPr>
        <p:spPr>
          <a:xfrm>
            <a:off x="475489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72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>
            <a:spLocks noChangeAspect="1"/>
          </p:cNvSpPr>
          <p:nvPr/>
        </p:nvSpPr>
        <p:spPr>
          <a:xfrm>
            <a:off x="2457135" y="1226482"/>
            <a:ext cx="1179576" cy="117957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457135" y="1226482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itle 37"/>
          <p:cNvSpPr>
            <a:spLocks noGrp="1"/>
          </p:cNvSpPr>
          <p:nvPr>
            <p:ph type="title"/>
          </p:nvPr>
        </p:nvSpPr>
        <p:spPr>
          <a:xfrm>
            <a:off x="475489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79807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7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3388567"/>
            <a:ext cx="0" cy="286207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accent4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8510006" y="1223753"/>
            <a:ext cx="1179576" cy="117957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4"/>
          <p:cNvSpPr>
            <a:spLocks noGrp="1" noChangeAspect="1"/>
          </p:cNvSpPr>
          <p:nvPr>
            <p:ph type="body" sz="quarter" idx="25"/>
          </p:nvPr>
        </p:nvSpPr>
        <p:spPr>
          <a:xfrm>
            <a:off x="8510006" y="1223753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14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1440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4117217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3403385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l">
              <a:lnSpc>
                <a:spcPct val="80000"/>
              </a:lnSpc>
              <a:defRPr lang="en-US" sz="44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03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1440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1362456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649224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ctr">
              <a:lnSpc>
                <a:spcPct val="80000"/>
              </a:lnSpc>
              <a:defRPr lang="en-US" sz="4400" kern="1200" cap="all" baseline="0" dirty="0">
                <a:solidFill>
                  <a:schemeClr val="accent4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5506212" y="2862072"/>
            <a:ext cx="1179576" cy="117957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5000" y="2990088"/>
            <a:ext cx="762000" cy="9251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5669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3151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75488" y="4895834"/>
            <a:ext cx="11237976" cy="3657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none" baseline="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>
          <a:xfrm>
            <a:off x="475488" y="2288746"/>
            <a:ext cx="11237976" cy="4663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400" kern="1200" cap="all" baseline="0" dirty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475488" y="1022619"/>
            <a:ext cx="11237976" cy="1078992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lang="en-US" sz="40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0" y="5522976"/>
            <a:ext cx="2697480" cy="8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74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854001"/>
            <a:ext cx="11237976" cy="4432499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4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126067"/>
            <a:ext cx="11237976" cy="5160433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6721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9722780" y="1104900"/>
            <a:ext cx="2012020" cy="5181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9" y="1104900"/>
            <a:ext cx="8771466" cy="518160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63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126067"/>
            <a:ext cx="11237976" cy="5160433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0954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1471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9904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3152"/>
            <a:ext cx="12192000" cy="64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81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8" y="1124712"/>
            <a:ext cx="5235711" cy="47548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955800"/>
            <a:ext cx="0" cy="431651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1124712"/>
            <a:ext cx="5239284" cy="47548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58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5"/>
          <p:cNvSpPr>
            <a:spLocks noGrp="1"/>
          </p:cNvSpPr>
          <p:nvPr>
            <p:ph sz="quarter" idx="17"/>
          </p:nvPr>
        </p:nvSpPr>
        <p:spPr>
          <a:xfrm>
            <a:off x="475485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75485" y="5028728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6000" y="1903439"/>
            <a:ext cx="0" cy="312724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5"/>
          <p:cNvSpPr>
            <a:spLocks noGrp="1"/>
          </p:cNvSpPr>
          <p:nvPr>
            <p:ph sz="quarter" idx="20"/>
          </p:nvPr>
        </p:nvSpPr>
        <p:spPr>
          <a:xfrm>
            <a:off x="6479293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6479293" y="5028727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5" y="1124712"/>
            <a:ext cx="5239512" cy="47548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79293" y="1124712"/>
            <a:ext cx="5239512" cy="47548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1"/>
          </p:nvPr>
        </p:nvSpPr>
        <p:spPr>
          <a:xfrm>
            <a:off x="475489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14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>
            <a:spLocks noChangeAspect="1"/>
          </p:cNvSpPr>
          <p:nvPr/>
        </p:nvSpPr>
        <p:spPr>
          <a:xfrm>
            <a:off x="2457135" y="1226482"/>
            <a:ext cx="1179576" cy="117957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457135" y="1226482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itle 37"/>
          <p:cNvSpPr>
            <a:spLocks noGrp="1"/>
          </p:cNvSpPr>
          <p:nvPr>
            <p:ph type="title"/>
          </p:nvPr>
        </p:nvSpPr>
        <p:spPr>
          <a:xfrm>
            <a:off x="475489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79807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7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3388567"/>
            <a:ext cx="0" cy="286207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accent3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8510006" y="1223753"/>
            <a:ext cx="1179576" cy="117957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4"/>
          <p:cNvSpPr>
            <a:spLocks noGrp="1" noChangeAspect="1"/>
          </p:cNvSpPr>
          <p:nvPr>
            <p:ph type="body" sz="quarter" idx="25"/>
          </p:nvPr>
        </p:nvSpPr>
        <p:spPr>
          <a:xfrm>
            <a:off x="8510006" y="1223753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337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1440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4117217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3403385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l">
              <a:lnSpc>
                <a:spcPct val="80000"/>
              </a:lnSpc>
              <a:defRPr lang="en-US" sz="44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0" y="5522976"/>
            <a:ext cx="2697480" cy="8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481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1440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1362456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649224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ctr">
              <a:lnSpc>
                <a:spcPct val="80000"/>
              </a:lnSpc>
              <a:defRPr lang="en-US" sz="4400" kern="1200" cap="all" baseline="0" dirty="0">
                <a:solidFill>
                  <a:schemeClr val="accent3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5506212" y="2862072"/>
            <a:ext cx="1179576" cy="117957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5000" y="2989284"/>
            <a:ext cx="762000" cy="9251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0" y="5522976"/>
            <a:ext cx="2697480" cy="8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0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729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3151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75488" y="4895834"/>
            <a:ext cx="11237976" cy="3657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none" baseline="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>
          <a:xfrm>
            <a:off x="475488" y="2288746"/>
            <a:ext cx="11237976" cy="4663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400" kern="1200" cap="all" baseline="0" dirty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475488" y="1022619"/>
            <a:ext cx="11237976" cy="1078992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lang="en-US" sz="40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0" y="5522976"/>
            <a:ext cx="2697480" cy="8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455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854001"/>
            <a:ext cx="11237976" cy="4432499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297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9722780" y="1104900"/>
            <a:ext cx="2012020" cy="5181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9" y="1104900"/>
            <a:ext cx="8771466" cy="518160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7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126067"/>
            <a:ext cx="11237976" cy="5160433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0971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07190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2884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3152"/>
            <a:ext cx="12192000" cy="64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541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8" y="1124712"/>
            <a:ext cx="5235711" cy="475488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955800"/>
            <a:ext cx="0" cy="431651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1124712"/>
            <a:ext cx="5239284" cy="475488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5"/>
          <p:cNvSpPr>
            <a:spLocks noGrp="1"/>
          </p:cNvSpPr>
          <p:nvPr>
            <p:ph sz="quarter" idx="17"/>
          </p:nvPr>
        </p:nvSpPr>
        <p:spPr>
          <a:xfrm>
            <a:off x="475485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75485" y="5028728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6000" y="1903439"/>
            <a:ext cx="0" cy="312724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5"/>
          <p:cNvSpPr>
            <a:spLocks noGrp="1"/>
          </p:cNvSpPr>
          <p:nvPr>
            <p:ph sz="quarter" idx="20"/>
          </p:nvPr>
        </p:nvSpPr>
        <p:spPr>
          <a:xfrm>
            <a:off x="6479293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6479293" y="5028727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5" y="1124712"/>
            <a:ext cx="5239512" cy="475488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79293" y="1124712"/>
            <a:ext cx="5239512" cy="475488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1"/>
          </p:nvPr>
        </p:nvSpPr>
        <p:spPr>
          <a:xfrm>
            <a:off x="475489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799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>
            <a:spLocks noChangeAspect="1"/>
          </p:cNvSpPr>
          <p:nvPr/>
        </p:nvSpPr>
        <p:spPr>
          <a:xfrm>
            <a:off x="2457135" y="1226482"/>
            <a:ext cx="1179576" cy="117957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457135" y="1226482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itle 37"/>
          <p:cNvSpPr>
            <a:spLocks noGrp="1"/>
          </p:cNvSpPr>
          <p:nvPr>
            <p:ph type="title"/>
          </p:nvPr>
        </p:nvSpPr>
        <p:spPr>
          <a:xfrm>
            <a:off x="475489" y="464857"/>
            <a:ext cx="9684512" cy="448056"/>
          </a:xfrm>
          <a:prstGeom prst="rect">
            <a:avLst/>
          </a:prstGeom>
          <a:noFill/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79807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7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accent2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3388567"/>
            <a:ext cx="0" cy="286207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accent2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8510006" y="1223753"/>
            <a:ext cx="1179576" cy="117957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4"/>
          <p:cNvSpPr>
            <a:spLocks noGrp="1" noChangeAspect="1"/>
          </p:cNvSpPr>
          <p:nvPr>
            <p:ph type="body" sz="quarter" idx="25"/>
          </p:nvPr>
        </p:nvSpPr>
        <p:spPr>
          <a:xfrm>
            <a:off x="8510006" y="1223753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5971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1440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4117217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3403385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l">
              <a:lnSpc>
                <a:spcPct val="80000"/>
              </a:lnSpc>
              <a:defRPr lang="en-US" sz="44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0" y="5522976"/>
            <a:ext cx="2697480" cy="8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094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1440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1362456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649224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ctr">
              <a:lnSpc>
                <a:spcPct val="80000"/>
              </a:lnSpc>
              <a:defRPr lang="en-US" sz="4400" kern="1200" cap="all" baseline="0" dirty="0">
                <a:solidFill>
                  <a:schemeClr val="accent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5506212" y="2862072"/>
            <a:ext cx="1179576" cy="117957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5000" y="2990088"/>
            <a:ext cx="762000" cy="9251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0475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3151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75488" y="4895834"/>
            <a:ext cx="11237976" cy="3657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none" baseline="0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>
          <a:xfrm>
            <a:off x="475488" y="2288746"/>
            <a:ext cx="11237976" cy="46634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400" kern="1200" cap="all" baseline="0" dirty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475488" y="1022619"/>
            <a:ext cx="11237976" cy="1078992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lang="en-US" sz="40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36" y="5522976"/>
            <a:ext cx="2697480" cy="8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38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854001"/>
            <a:ext cx="11237976" cy="4432499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187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9722780" y="1104900"/>
            <a:ext cx="2012020" cy="5181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5489" y="1104900"/>
            <a:ext cx="8771466" cy="518160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5"/>
          <p:cNvSpPr>
            <a:spLocks noGrp="1"/>
          </p:cNvSpPr>
          <p:nvPr>
            <p:ph sz="quarter" idx="13"/>
          </p:nvPr>
        </p:nvSpPr>
        <p:spPr>
          <a:xfrm>
            <a:off x="475488" y="1126067"/>
            <a:ext cx="11237976" cy="5160433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4608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A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 Placeholder 39"/>
          <p:cNvSpPr>
            <a:spLocks noGrp="1"/>
          </p:cNvSpPr>
          <p:nvPr>
            <p:ph type="body" sz="quarter" idx="12"/>
          </p:nvPr>
        </p:nvSpPr>
        <p:spPr>
          <a:xfrm>
            <a:off x="475488" y="1113967"/>
            <a:ext cx="11237976" cy="7400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2400" i="1" kern="1200" cap="none" baseline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75068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701445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701445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805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3152"/>
            <a:ext cx="12192000" cy="64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176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8" y="1124712"/>
            <a:ext cx="5235711" cy="475488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955800"/>
            <a:ext cx="0" cy="431651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1124712"/>
            <a:ext cx="5239284" cy="475488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3152"/>
            <a:ext cx="12192000" cy="6415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408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5"/>
          <p:cNvSpPr>
            <a:spLocks noGrp="1"/>
          </p:cNvSpPr>
          <p:nvPr>
            <p:ph sz="quarter" idx="17"/>
          </p:nvPr>
        </p:nvSpPr>
        <p:spPr>
          <a:xfrm>
            <a:off x="475485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75485" y="5028728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6000" y="1903439"/>
            <a:ext cx="0" cy="312724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5"/>
          <p:cNvSpPr>
            <a:spLocks noGrp="1"/>
          </p:cNvSpPr>
          <p:nvPr>
            <p:ph sz="quarter" idx="20"/>
          </p:nvPr>
        </p:nvSpPr>
        <p:spPr>
          <a:xfrm>
            <a:off x="6479293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6479293" y="5028727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5" y="1124712"/>
            <a:ext cx="5239512" cy="475488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79293" y="1124712"/>
            <a:ext cx="5239512" cy="475488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1"/>
          </p:nvPr>
        </p:nvSpPr>
        <p:spPr>
          <a:xfrm>
            <a:off x="475489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168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/>
          <p:cNvSpPr>
            <a:spLocks noChangeAspect="1"/>
          </p:cNvSpPr>
          <p:nvPr/>
        </p:nvSpPr>
        <p:spPr>
          <a:xfrm>
            <a:off x="2457135" y="1226482"/>
            <a:ext cx="1179576" cy="1179576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457135" y="1226482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itle 37"/>
          <p:cNvSpPr>
            <a:spLocks noGrp="1"/>
          </p:cNvSpPr>
          <p:nvPr>
            <p:ph type="title"/>
          </p:nvPr>
        </p:nvSpPr>
        <p:spPr>
          <a:xfrm>
            <a:off x="475489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79807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7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3388567"/>
            <a:ext cx="0" cy="286207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2622295"/>
            <a:ext cx="5239512" cy="475488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8510006" y="1223753"/>
            <a:ext cx="1179576" cy="1179576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 Placeholder 4"/>
          <p:cNvSpPr>
            <a:spLocks noGrp="1" noChangeAspect="1"/>
          </p:cNvSpPr>
          <p:nvPr>
            <p:ph type="body" sz="quarter" idx="25"/>
          </p:nvPr>
        </p:nvSpPr>
        <p:spPr>
          <a:xfrm>
            <a:off x="8510006" y="1223753"/>
            <a:ext cx="1179576" cy="1179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3314019"/>
            <a:ext cx="5236464" cy="2960251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054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1440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4117217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3403385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l">
              <a:lnSpc>
                <a:spcPct val="80000"/>
              </a:lnSpc>
              <a:defRPr lang="en-US" sz="44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50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91440"/>
            <a:ext cx="12192000" cy="669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375992"/>
            <a:ext cx="12192000" cy="48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672833"/>
            <a:ext cx="12192000" cy="18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0"/>
          </p:nvPr>
        </p:nvSpPr>
        <p:spPr>
          <a:xfrm>
            <a:off x="475488" y="1362456"/>
            <a:ext cx="11237976" cy="649224"/>
          </a:xfrm>
          <a:prstGeom prst="rect">
            <a:avLst/>
          </a:prstGeom>
        </p:spPr>
        <p:txBody>
          <a:bodyPr lIns="0" r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475488" y="649224"/>
            <a:ext cx="11237976" cy="630936"/>
          </a:xfrm>
          <a:prstGeom prst="rect">
            <a:avLst/>
          </a:prstGeom>
        </p:spPr>
        <p:txBody>
          <a:bodyPr lIns="0" rIns="0"/>
          <a:lstStyle>
            <a:lvl1pPr algn="ctr">
              <a:lnSpc>
                <a:spcPct val="80000"/>
              </a:lnSpc>
              <a:defRPr lang="en-US" sz="4400" kern="1200" cap="all" baseline="0" dirty="0">
                <a:solidFill>
                  <a:schemeClr val="tx2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5506212" y="2862072"/>
            <a:ext cx="1179576" cy="1179576"/>
          </a:xfrm>
          <a:prstGeom prst="ellipse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5000" y="2990088"/>
            <a:ext cx="762000" cy="9251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67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8" y="1124712"/>
            <a:ext cx="5235711" cy="475488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0" y="1955800"/>
            <a:ext cx="0" cy="431651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80038" y="1124712"/>
            <a:ext cx="5239284" cy="475488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75489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845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845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4462272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9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/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5"/>
          <p:cNvSpPr>
            <a:spLocks noGrp="1"/>
          </p:cNvSpPr>
          <p:nvPr>
            <p:ph sz="quarter" idx="17"/>
          </p:nvPr>
        </p:nvSpPr>
        <p:spPr>
          <a:xfrm>
            <a:off x="475485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75485" y="5028728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6000" y="1903439"/>
            <a:ext cx="0" cy="31252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5"/>
          <p:cNvSpPr>
            <a:spLocks noGrp="1"/>
          </p:cNvSpPr>
          <p:nvPr>
            <p:ph sz="quarter" idx="20"/>
          </p:nvPr>
        </p:nvSpPr>
        <p:spPr>
          <a:xfrm>
            <a:off x="6479293" y="5028728"/>
            <a:ext cx="5239512" cy="1243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 sz="2000">
                <a:latin typeface="+mn-lt"/>
              </a:defRPr>
            </a:lvl1pPr>
            <a:lvl2pPr marL="6858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buClr>
                <a:schemeClr val="accent5"/>
              </a:buClr>
              <a:buFont typeface="Arcadia" panose="020B0403030403020204" pitchFamily="34" charset="0"/>
              <a:buChar char="–"/>
              <a:defRPr sz="1600">
                <a:latin typeface="+mn-lt"/>
              </a:defRPr>
            </a:lvl3pPr>
            <a:lvl4pPr marL="16002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4pPr>
            <a:lvl5pPr marL="2057400" indent="-228600">
              <a:buClr>
                <a:schemeClr val="accent5"/>
              </a:buClr>
              <a:buFont typeface="Arcadia" panose="020B0403030403020204" pitchFamily="34" charset="0"/>
              <a:buChar char="•"/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6479293" y="5028727"/>
            <a:ext cx="52395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5485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79293" y="6272315"/>
            <a:ext cx="523951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7"/>
          <p:cNvSpPr>
            <a:spLocks noGrp="1"/>
          </p:cNvSpPr>
          <p:nvPr>
            <p:ph type="title"/>
          </p:nvPr>
        </p:nvSpPr>
        <p:spPr>
          <a:xfrm>
            <a:off x="475488" y="464857"/>
            <a:ext cx="9659112" cy="448056"/>
          </a:xfrm>
          <a:prstGeom prst="rect">
            <a:avLst/>
          </a:prstGeom>
        </p:spPr>
        <p:txBody>
          <a:bodyPr lIns="0" r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cap="all" baseline="0" dirty="0">
                <a:solidFill>
                  <a:schemeClr val="accent6"/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475488" y="151928"/>
            <a:ext cx="9659112" cy="29260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lang="en-US" sz="2400" kern="1200" cap="all" baseline="0" smtClean="0">
                <a:solidFill>
                  <a:schemeClr val="accent1">
                    <a:lumMod val="75000"/>
                  </a:schemeClr>
                </a:solidFill>
                <a:latin typeface="Maven Pro" panose="02000000000000000000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485" y="1124712"/>
            <a:ext cx="5239512" cy="475488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479293" y="1124712"/>
            <a:ext cx="5239512" cy="475488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1"/>
          </p:nvPr>
        </p:nvSpPr>
        <p:spPr>
          <a:xfrm>
            <a:off x="475489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8"/>
          </p:nvPr>
        </p:nvSpPr>
        <p:spPr>
          <a:xfrm>
            <a:off x="6482858" y="1811999"/>
            <a:ext cx="5236464" cy="321672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Tx/>
              <a:buBlip>
                <a:blip r:embed="rId3"/>
              </a:buBlip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Tx/>
              <a:buBlip>
                <a:blip r:embed="rId4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cadia" panose="020B0403030403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48272"/>
            <a:ext cx="12192000" cy="1097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91252" y="6464808"/>
            <a:ext cx="172580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09D31F33-3328-4A0A-BC5C-50192CE813B2}" type="slidenum">
              <a:rPr lang="en-US" sz="1400" b="1" smtClean="0">
                <a:solidFill>
                  <a:schemeClr val="accent6"/>
                </a:solidFill>
                <a:latin typeface="+mj-lt"/>
              </a:rPr>
              <a:t>‹#›</a:t>
            </a:fld>
            <a:endParaRPr lang="en-US" sz="1400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84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orient="horz" pos="3960">
          <p15:clr>
            <a:srgbClr val="F26B43"/>
          </p15:clr>
        </p15:guide>
        <p15:guide id="6" orient="horz" pos="504">
          <p15:clr>
            <a:srgbClr val="F26B43"/>
          </p15:clr>
        </p15:guide>
        <p15:guide id="7" pos="312">
          <p15:clr>
            <a:srgbClr val="F26B43"/>
          </p15:clr>
        </p15:guide>
        <p15:guide id="8" pos="4080">
          <p15:clr>
            <a:srgbClr val="F26B43"/>
          </p15:clr>
        </p15:guide>
        <p15:guide id="9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48272"/>
            <a:ext cx="12192000" cy="1097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91252" y="6464808"/>
            <a:ext cx="172580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09D31F33-3328-4A0A-BC5C-50192CE813B2}" type="slidenum">
              <a:rPr lang="en-US" sz="1400" b="1" smtClean="0">
                <a:solidFill>
                  <a:schemeClr val="accent5"/>
                </a:solidFill>
                <a:latin typeface="+mj-lt"/>
              </a:rPr>
              <a:t>‹#›</a:t>
            </a:fld>
            <a:endParaRPr lang="en-US" sz="14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0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84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orient="horz" pos="3960">
          <p15:clr>
            <a:srgbClr val="F26B43"/>
          </p15:clr>
        </p15:guide>
        <p15:guide id="6" orient="horz" pos="504">
          <p15:clr>
            <a:srgbClr val="F26B43"/>
          </p15:clr>
        </p15:guide>
        <p15:guide id="7" pos="312">
          <p15:clr>
            <a:srgbClr val="F26B43"/>
          </p15:clr>
        </p15:guide>
        <p15:guide id="8" pos="4080">
          <p15:clr>
            <a:srgbClr val="F26B43"/>
          </p15:clr>
        </p15:guide>
        <p15:guide id="9" pos="360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48272"/>
            <a:ext cx="12192000" cy="1097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91252" y="6464808"/>
            <a:ext cx="172580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09D31F33-3328-4A0A-BC5C-50192CE813B2}" type="slidenum">
              <a:rPr lang="en-US" sz="1400" b="1" smtClean="0">
                <a:solidFill>
                  <a:schemeClr val="accent4"/>
                </a:solidFill>
                <a:latin typeface="+mj-lt"/>
              </a:rPr>
              <a:t>‹#›</a:t>
            </a:fld>
            <a:endParaRPr lang="en-US" sz="1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488" y="6503443"/>
            <a:ext cx="498856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© 2015</a:t>
            </a:r>
            <a:r>
              <a:rPr lang="en-US" sz="1000" b="0" cap="all" baseline="0" dirty="0" smtClean="0">
                <a:solidFill>
                  <a:schemeClr val="accent1"/>
                </a:solidFill>
                <a:latin typeface="Maven Pro" panose="020B0604020202020204" charset="0"/>
              </a:rPr>
              <a:t> </a:t>
            </a:r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Arcadia Healthcare</a:t>
            </a:r>
            <a:r>
              <a:rPr lang="en-US" sz="1000" b="0" cap="all" baseline="0" dirty="0" smtClean="0">
                <a:solidFill>
                  <a:schemeClr val="accent1"/>
                </a:solidFill>
                <a:latin typeface="Maven Pro" panose="020B0604020202020204" charset="0"/>
              </a:rPr>
              <a:t> </a:t>
            </a:r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Solutions | Not for Redistribution.</a:t>
            </a:r>
            <a:endParaRPr lang="en-US" sz="1000" b="0" cap="all" dirty="0">
              <a:solidFill>
                <a:schemeClr val="accent1"/>
              </a:solidFill>
              <a:latin typeface="Maven Pro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84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orient="horz" pos="3960">
          <p15:clr>
            <a:srgbClr val="F26B43"/>
          </p15:clr>
        </p15:guide>
        <p15:guide id="6" orient="horz" pos="504">
          <p15:clr>
            <a:srgbClr val="F26B43"/>
          </p15:clr>
        </p15:guide>
        <p15:guide id="7" pos="312">
          <p15:clr>
            <a:srgbClr val="F26B43"/>
          </p15:clr>
        </p15:guide>
        <p15:guide id="8" pos="4080">
          <p15:clr>
            <a:srgbClr val="F26B43"/>
          </p15:clr>
        </p15:guide>
        <p15:guide id="9" pos="360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48272"/>
            <a:ext cx="1219200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91252" y="6464808"/>
            <a:ext cx="172580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09D31F33-3328-4A0A-BC5C-50192CE813B2}" type="slidenum">
              <a:rPr lang="en-US" sz="1400" b="1" smtClean="0">
                <a:solidFill>
                  <a:schemeClr val="accent3"/>
                </a:solidFill>
                <a:latin typeface="+mj-lt"/>
              </a:rPr>
              <a:t>‹#›</a:t>
            </a:fld>
            <a:endParaRPr lang="en-US" sz="14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488" y="6503443"/>
            <a:ext cx="498856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© 2015</a:t>
            </a:r>
            <a:r>
              <a:rPr lang="en-US" sz="1000" b="0" cap="all" baseline="0" dirty="0" smtClean="0">
                <a:solidFill>
                  <a:schemeClr val="accent1"/>
                </a:solidFill>
                <a:latin typeface="Maven Pro" panose="020B0604020202020204" charset="0"/>
              </a:rPr>
              <a:t> </a:t>
            </a:r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Arcadia Healthcare</a:t>
            </a:r>
            <a:r>
              <a:rPr lang="en-US" sz="1000" b="0" cap="all" baseline="0" dirty="0" smtClean="0">
                <a:solidFill>
                  <a:schemeClr val="accent1"/>
                </a:solidFill>
                <a:latin typeface="Maven Pro" panose="020B0604020202020204" charset="0"/>
              </a:rPr>
              <a:t> </a:t>
            </a:r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Solutions | Not for Redistribution.</a:t>
            </a:r>
            <a:endParaRPr lang="en-US" sz="1000" b="0" cap="all" dirty="0">
              <a:solidFill>
                <a:schemeClr val="accent1"/>
              </a:solidFill>
              <a:latin typeface="Maven Pro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84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orient="horz" pos="3960">
          <p15:clr>
            <a:srgbClr val="F26B43"/>
          </p15:clr>
        </p15:guide>
        <p15:guide id="6" orient="horz" pos="504">
          <p15:clr>
            <a:srgbClr val="F26B43"/>
          </p15:clr>
        </p15:guide>
        <p15:guide id="7" pos="312">
          <p15:clr>
            <a:srgbClr val="F26B43"/>
          </p15:clr>
        </p15:guide>
        <p15:guide id="8" pos="4080">
          <p15:clr>
            <a:srgbClr val="F26B43"/>
          </p15:clr>
        </p15:guide>
        <p15:guide id="9" pos="360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48272"/>
            <a:ext cx="12192000" cy="109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91252" y="6464808"/>
            <a:ext cx="172580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09D31F33-3328-4A0A-BC5C-50192CE813B2}" type="slidenum">
              <a:rPr lang="en-US" sz="1400" b="1" smtClean="0">
                <a:solidFill>
                  <a:schemeClr val="accent2"/>
                </a:solidFill>
                <a:latin typeface="+mj-lt"/>
              </a:rPr>
              <a:t>‹#›</a:t>
            </a:fld>
            <a:endParaRPr lang="en-US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488" y="6503443"/>
            <a:ext cx="498856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© 2015</a:t>
            </a:r>
            <a:r>
              <a:rPr lang="en-US" sz="1000" b="0" cap="all" baseline="0" dirty="0" smtClean="0">
                <a:solidFill>
                  <a:schemeClr val="accent1"/>
                </a:solidFill>
                <a:latin typeface="Maven Pro" panose="020B0604020202020204" charset="0"/>
              </a:rPr>
              <a:t> </a:t>
            </a:r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Arcadia Healthcare</a:t>
            </a:r>
            <a:r>
              <a:rPr lang="en-US" sz="1000" b="0" cap="all" baseline="0" dirty="0" smtClean="0">
                <a:solidFill>
                  <a:schemeClr val="accent1"/>
                </a:solidFill>
                <a:latin typeface="Maven Pro" panose="020B0604020202020204" charset="0"/>
              </a:rPr>
              <a:t> </a:t>
            </a:r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Solutions | Not for Redistribution.</a:t>
            </a:r>
            <a:endParaRPr lang="en-US" sz="1000" b="0" cap="all" dirty="0">
              <a:solidFill>
                <a:schemeClr val="accent1"/>
              </a:solidFill>
              <a:latin typeface="Maven Pro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84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orient="horz" pos="3960">
          <p15:clr>
            <a:srgbClr val="F26B43"/>
          </p15:clr>
        </p15:guide>
        <p15:guide id="6" orient="horz" pos="504">
          <p15:clr>
            <a:srgbClr val="F26B43"/>
          </p15:clr>
        </p15:guide>
        <p15:guide id="7" pos="312">
          <p15:clr>
            <a:srgbClr val="F26B43"/>
          </p15:clr>
        </p15:guide>
        <p15:guide id="8" pos="4080">
          <p15:clr>
            <a:srgbClr val="F26B43"/>
          </p15:clr>
        </p15:guide>
        <p15:guide id="9" pos="360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48272"/>
            <a:ext cx="12192000" cy="1097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91252" y="6464808"/>
            <a:ext cx="172580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09D31F33-3328-4A0A-BC5C-50192CE813B2}" type="slidenum">
              <a:rPr lang="en-US" sz="1400" b="1" smtClean="0">
                <a:solidFill>
                  <a:schemeClr val="tx2"/>
                </a:solidFill>
                <a:latin typeface="+mj-lt"/>
              </a:rPr>
              <a:t>‹#›</a:t>
            </a:fld>
            <a:endParaRPr lang="en-US" sz="1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488" y="6503443"/>
            <a:ext cx="498856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© 2015</a:t>
            </a:r>
            <a:r>
              <a:rPr lang="en-US" sz="1000" b="0" cap="all" baseline="0" dirty="0" smtClean="0">
                <a:solidFill>
                  <a:schemeClr val="accent1"/>
                </a:solidFill>
                <a:latin typeface="Maven Pro" panose="020B0604020202020204" charset="0"/>
              </a:rPr>
              <a:t> </a:t>
            </a:r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Arcadia Healthcare</a:t>
            </a:r>
            <a:r>
              <a:rPr lang="en-US" sz="1000" b="0" cap="all" baseline="0" dirty="0" smtClean="0">
                <a:solidFill>
                  <a:schemeClr val="accent1"/>
                </a:solidFill>
                <a:latin typeface="Maven Pro" panose="020B0604020202020204" charset="0"/>
              </a:rPr>
              <a:t> </a:t>
            </a:r>
            <a:r>
              <a:rPr lang="en-US" sz="1000" b="0" cap="all" dirty="0" smtClean="0">
                <a:solidFill>
                  <a:schemeClr val="accent1"/>
                </a:solidFill>
                <a:latin typeface="Maven Pro" panose="020B0604020202020204" charset="0"/>
              </a:rPr>
              <a:t>Solutions | Not for Redistribution.</a:t>
            </a:r>
            <a:endParaRPr lang="en-US" sz="1000" b="0" cap="all" dirty="0">
              <a:solidFill>
                <a:schemeClr val="accent1"/>
              </a:solidFill>
              <a:latin typeface="Maven Pro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3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84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orient="horz" pos="3960">
          <p15:clr>
            <a:srgbClr val="F26B43"/>
          </p15:clr>
        </p15:guide>
        <p15:guide id="6" orient="horz" pos="504">
          <p15:clr>
            <a:srgbClr val="F26B43"/>
          </p15:clr>
        </p15:guide>
        <p15:guide id="7" pos="312">
          <p15:clr>
            <a:srgbClr val="F26B43"/>
          </p15:clr>
        </p15:guide>
        <p15:guide id="8" pos="4080">
          <p15:clr>
            <a:srgbClr val="F26B43"/>
          </p15:clr>
        </p15:guide>
        <p15:guide id="9" pos="36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Projects/projects/appointment/Appointment.ipynb#0.755044902272-score-for-newton-cg-with-C=-1.0" TargetMode="External"/><Relationship Id="rId2" Type="http://schemas.openxmlformats.org/officeDocument/2006/relationships/hyperlink" Target="http://localhost:8888/notebooks/Desktop/Projects/projects/appointment/Appointment.ipynb#Decision-Tree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32693" y="799193"/>
            <a:ext cx="7639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Medical Appointment Cancellation Model</a:t>
            </a:r>
            <a:endParaRPr 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Picture 2" descr="http://www.sumoscheduler.com/wp-content/uploads/2014/06/no_sh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93" y="2600221"/>
            <a:ext cx="4286250" cy="2333626"/>
          </a:xfrm>
          <a:prstGeom prst="rect">
            <a:avLst/>
          </a:prstGeom>
          <a:ln w="38100" cap="sq">
            <a:solidFill>
              <a:srgbClr val="31849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678016" y="5477011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Simon Ioffe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Challenges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1" y="1390650"/>
            <a:ext cx="60997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Distance from patients home to appointment location impacts appointment behavior. However, clinical location did not have address recorded and sources </a:t>
            </a:r>
            <a:r>
              <a:rPr lang="en-US" sz="2800" smtClean="0">
                <a:solidFill>
                  <a:schemeClr val="accent3">
                    <a:lumMod val="75000"/>
                  </a:schemeClr>
                </a:solidFill>
              </a:rPr>
              <a:t>had hundreds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of locations.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288" y="1390650"/>
            <a:ext cx="202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Challenge: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348" y="3861897"/>
            <a:ext cx="202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Solution: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7860" y="3861897"/>
            <a:ext cx="10064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Created Python script which used the Google Maps API to retrieve coordinated for each location. 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Found a lookup table to map patients addresses to coordinates.</a:t>
            </a: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Used Haversine formula to find distance between the two sets of coordinates.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09527" y="1238439"/>
            <a:ext cx="3741732" cy="2471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240242"/>
              </p:ext>
            </p:extLst>
          </p:nvPr>
        </p:nvGraphicFramePr>
        <p:xfrm>
          <a:off x="8538127" y="1389176"/>
          <a:ext cx="3435025" cy="170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 rot="18214839">
            <a:off x="8545479" y="3140125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5 miles or less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14839">
            <a:off x="8990151" y="3140125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6 to 10 miles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8214839">
            <a:off x="9434823" y="3140126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11 to 15 miles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214839">
            <a:off x="9879495" y="3140125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15 to 30 miles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8214839">
            <a:off x="10596562" y="3181394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50 to 100 miles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214839">
            <a:off x="11035582" y="3184029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over 100 miles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8214839">
            <a:off x="10208465" y="3160761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30 to 50 miles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7501762" y="2378223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72040" y="599313"/>
            <a:ext cx="3616705" cy="521717"/>
          </a:xfrm>
          <a:prstGeom prst="rect">
            <a:avLst/>
          </a:prstGeom>
          <a:solidFill>
            <a:srgbClr val="B7DDE8">
              <a:alpha val="40000"/>
            </a:srgbClr>
          </a:solidFill>
          <a:ln w="12700">
            <a:solidFill>
              <a:srgbClr val="31849A">
                <a:alpha val="50196"/>
              </a:srgb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Distance had a linear correlation. Interestingly, patients are more likely to not-show up to nearby appointments. This can likely be explained by further appointment likely being more serious.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6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Feature Tuning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252453"/>
            <a:ext cx="66500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Python and SQL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convert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nominal features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(ethnicity, gender, etc.)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into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binary features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(ex: female: 1/0; male: 1/0)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features were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normalized to have the same initial weight.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53819" y="3441532"/>
            <a:ext cx="6076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Certain features didn’t have a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effect on the outcome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Breaking these features out into appropriate groups improved the model outcome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20040" y="594591"/>
            <a:ext cx="2561725" cy="2471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078366"/>
              </p:ext>
            </p:extLst>
          </p:nvPr>
        </p:nvGraphicFramePr>
        <p:xfrm>
          <a:off x="8192294" y="700763"/>
          <a:ext cx="2402393" cy="1626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 rot="18214839">
            <a:off x="8335413" y="2348109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Commercial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8214839">
            <a:off x="9145458" y="2367531"/>
            <a:ext cx="726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Medicaid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14839">
            <a:off x="9792453" y="2348109"/>
            <a:ext cx="726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Medicare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1526" y="3245997"/>
            <a:ext cx="4116870" cy="2471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234058"/>
              </p:ext>
            </p:extLst>
          </p:nvPr>
        </p:nvGraphicFramePr>
        <p:xfrm>
          <a:off x="998127" y="3366097"/>
          <a:ext cx="3639633" cy="1565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 rot="18214839">
            <a:off x="981850" y="4988294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Within 1 Days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214839">
            <a:off x="1383641" y="4988294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2 Days Or Less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8214839">
            <a:off x="1874994" y="4877458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5 to 3 Days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8214839">
            <a:off x="2269250" y="4960118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10 to 6 days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214839">
            <a:off x="2690333" y="4988293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11 to 25 days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214839">
            <a:off x="3092124" y="4988291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50 to 26 days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8214839">
            <a:off x="3467091" y="5095903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50 days or more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7208119" y="1622791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-71410" y="4410779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75042" y="5263162"/>
            <a:ext cx="6076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model has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156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6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Model Selection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4375" y="1367909"/>
            <a:ext cx="8109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for predicting if an appointment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kept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kept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4375" y="1981200"/>
            <a:ext cx="33813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Decision Tree</a:t>
            </a:r>
            <a:r>
              <a:rPr lang="en-US" sz="1400" b="1" dirty="0">
                <a:hlinkClick r:id="rId2"/>
              </a:rPr>
              <a:t>¶</a:t>
            </a:r>
            <a:endParaRPr lang="en-US" sz="1400" b="1" dirty="0"/>
          </a:p>
          <a:p>
            <a:r>
              <a:rPr lang="en-US" sz="1400" i="1" dirty="0" smtClean="0"/>
              <a:t>0.643867674591 score</a:t>
            </a:r>
          </a:p>
          <a:p>
            <a:endParaRPr lang="en-US" sz="1400" i="1" dirty="0" smtClean="0"/>
          </a:p>
          <a:p>
            <a:r>
              <a:rPr lang="en-US" sz="1400" b="1" i="1" dirty="0" smtClean="0"/>
              <a:t>K </a:t>
            </a:r>
            <a:r>
              <a:rPr lang="en-US" sz="1400" b="1" i="1" dirty="0"/>
              <a:t>N</a:t>
            </a:r>
            <a:r>
              <a:rPr lang="en-US" sz="1400" b="1" i="1" dirty="0" smtClean="0"/>
              <a:t>earest Neighbor</a:t>
            </a:r>
            <a:endParaRPr lang="en-US" sz="1400" b="1" i="1" dirty="0"/>
          </a:p>
          <a:p>
            <a:r>
              <a:rPr lang="en-US" sz="1400" i="1" dirty="0"/>
              <a:t>0.69250827693299344</a:t>
            </a:r>
            <a:endParaRPr lang="en-US" sz="1400" i="1" dirty="0" smtClean="0"/>
          </a:p>
          <a:p>
            <a:endParaRPr lang="en-US" sz="1400" i="1" dirty="0"/>
          </a:p>
          <a:p>
            <a:r>
              <a:rPr lang="en-US" sz="1400" b="1" dirty="0" smtClean="0"/>
              <a:t>Random Forrest</a:t>
            </a:r>
            <a:r>
              <a:rPr lang="en-US" sz="1400" b="1" dirty="0" smtClean="0">
                <a:hlinkClick r:id="rId2"/>
              </a:rPr>
              <a:t>¶</a:t>
            </a:r>
            <a:endParaRPr lang="en-US" sz="1400" b="1" dirty="0"/>
          </a:p>
          <a:p>
            <a:r>
              <a:rPr lang="en-US" sz="1400" i="1" dirty="0"/>
              <a:t>0.73224488002109522 score</a:t>
            </a:r>
          </a:p>
          <a:p>
            <a:endParaRPr lang="en-US" sz="1400" i="1" dirty="0" smtClean="0"/>
          </a:p>
          <a:p>
            <a:r>
              <a:rPr lang="en-US" sz="1400" b="1" dirty="0"/>
              <a:t>Ridge Classifier</a:t>
            </a:r>
          </a:p>
          <a:p>
            <a:r>
              <a:rPr lang="en-US" sz="1400" i="1" dirty="0" smtClean="0"/>
              <a:t>0.74779525944156344 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7587" y="1981200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Logistic Regression</a:t>
            </a:r>
          </a:p>
          <a:p>
            <a:r>
              <a:rPr lang="en-US" sz="1400" dirty="0"/>
              <a:t>0.755044902272 score for newton-cg with C= 1.0</a:t>
            </a:r>
            <a:r>
              <a:rPr lang="en-US" sz="1400" dirty="0">
                <a:hlinkClick r:id="rId3"/>
              </a:rPr>
              <a:t>¶</a:t>
            </a:r>
            <a:endParaRPr lang="en-US" sz="1400" dirty="0"/>
          </a:p>
          <a:p>
            <a:r>
              <a:rPr lang="en-US" sz="1400" dirty="0"/>
              <a:t>0.75510653284 score for newton-cg with C= 10.0</a:t>
            </a:r>
          </a:p>
          <a:p>
            <a:r>
              <a:rPr lang="en-US" sz="1400" dirty="0"/>
              <a:t>0.755088924106 score for newton-cg with C= 100.0</a:t>
            </a:r>
          </a:p>
          <a:p>
            <a:r>
              <a:rPr lang="en-US" sz="1400" dirty="0"/>
              <a:t>0.754912836767 score for </a:t>
            </a:r>
            <a:r>
              <a:rPr lang="en-US" sz="1400" dirty="0" err="1"/>
              <a:t>lbfgs</a:t>
            </a:r>
            <a:r>
              <a:rPr lang="en-US" sz="1400" dirty="0"/>
              <a:t> with C= 1.0</a:t>
            </a:r>
          </a:p>
          <a:p>
            <a:r>
              <a:rPr lang="en-US" sz="1400" dirty="0"/>
              <a:t>0.755018489171 score for </a:t>
            </a:r>
            <a:r>
              <a:rPr lang="en-US" sz="1400" dirty="0" err="1"/>
              <a:t>lbfgs</a:t>
            </a:r>
            <a:r>
              <a:rPr lang="en-US" sz="1400" dirty="0"/>
              <a:t> with C= 10.0</a:t>
            </a:r>
          </a:p>
          <a:p>
            <a:r>
              <a:rPr lang="en-US" sz="1400" dirty="0"/>
              <a:t>0.755036097905 score for </a:t>
            </a:r>
            <a:r>
              <a:rPr lang="en-US" sz="1400" dirty="0" err="1"/>
              <a:t>lbfgs</a:t>
            </a:r>
            <a:r>
              <a:rPr lang="en-US" sz="1400" dirty="0"/>
              <a:t> with C= 100.0</a:t>
            </a:r>
          </a:p>
          <a:p>
            <a:r>
              <a:rPr lang="en-US" sz="1400" dirty="0"/>
              <a:t>0.755062511005 score for </a:t>
            </a:r>
            <a:r>
              <a:rPr lang="en-US" sz="1400" dirty="0" err="1"/>
              <a:t>liblinear</a:t>
            </a:r>
            <a:r>
              <a:rPr lang="en-US" sz="1400" dirty="0"/>
              <a:t> with C= 1.0</a:t>
            </a:r>
          </a:p>
          <a:p>
            <a:r>
              <a:rPr lang="en-US" sz="1400" dirty="0"/>
              <a:t>0.755080119739 score for </a:t>
            </a:r>
            <a:r>
              <a:rPr lang="en-US" sz="1400" dirty="0" err="1"/>
              <a:t>liblinear</a:t>
            </a:r>
            <a:r>
              <a:rPr lang="en-US" sz="1400" dirty="0"/>
              <a:t> with C= 10.0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0.755088924106 score for </a:t>
            </a:r>
            <a:r>
              <a:rPr lang="en-US" sz="1400" b="1" dirty="0" err="1">
                <a:solidFill>
                  <a:srgbClr val="C00000"/>
                </a:solidFill>
              </a:rPr>
              <a:t>liblinear</a:t>
            </a:r>
            <a:r>
              <a:rPr lang="en-US" sz="1400" b="1" dirty="0">
                <a:solidFill>
                  <a:srgbClr val="C00000"/>
                </a:solidFill>
              </a:rPr>
              <a:t> with C= 100.0</a:t>
            </a:r>
          </a:p>
          <a:p>
            <a:r>
              <a:rPr lang="en-US" sz="1400" dirty="0"/>
              <a:t>0.755036097905 score for sag with C= 1.0</a:t>
            </a:r>
          </a:p>
          <a:p>
            <a:r>
              <a:rPr lang="en-US" sz="1400" dirty="0"/>
              <a:t>0.75510653284 score for sag with C= 10.0</a:t>
            </a:r>
          </a:p>
          <a:p>
            <a:r>
              <a:rPr lang="en-US" sz="1400" dirty="0"/>
              <a:t>0.755088924106 score for sag with C= 100.0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28675" y="5688985"/>
            <a:ext cx="20193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Logistic Regression</a:t>
            </a:r>
            <a:endParaRPr lang="en-US" altLang="en-US" sz="1400" i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0.93215112361196562 </a:t>
            </a:r>
            <a:endParaRPr lang="en-US" alt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5" y="5227320"/>
            <a:ext cx="7271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for predicting if an appointment was a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show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988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Verifying Predictions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25330"/>
              </p:ext>
            </p:extLst>
          </p:nvPr>
        </p:nvGraphicFramePr>
        <p:xfrm>
          <a:off x="1323976" y="2096154"/>
          <a:ext cx="1990724" cy="2228546"/>
        </p:xfrm>
        <a:graphic>
          <a:graphicData uri="http://schemas.openxmlformats.org/drawingml/2006/table">
            <a:tbl>
              <a:tblPr/>
              <a:tblGrid>
                <a:gridCol w="895522">
                  <a:extLst>
                    <a:ext uri="{9D8B030D-6E8A-4147-A177-3AD203B41FA5}">
                      <a16:colId xmlns:a16="http://schemas.microsoft.com/office/drawing/2014/main" val="2355318689"/>
                    </a:ext>
                  </a:extLst>
                </a:gridCol>
                <a:gridCol w="1095202">
                  <a:extLst>
                    <a:ext uri="{9D8B030D-6E8A-4147-A177-3AD203B41FA5}">
                      <a16:colId xmlns:a16="http://schemas.microsoft.com/office/drawing/2014/main" val="1509508373"/>
                    </a:ext>
                  </a:extLst>
                </a:gridCol>
              </a:tblGrid>
              <a:tr h="231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Actual</a:t>
                      </a:r>
                      <a:endParaRPr lang="en-US" sz="16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15880"/>
                  </a:ext>
                </a:extLst>
              </a:tr>
              <a:tr h="2316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52483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23867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69019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46885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29078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001776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761"/>
                  </a:ext>
                </a:extLst>
              </a:tr>
              <a:tr h="2490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758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116246" y="1501557"/>
            <a:ext cx="6351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 output for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actual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vs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predicted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6245" y="4816257"/>
            <a:ext cx="10437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a real world scenario, using the model coefficients to determine likelihood percentage of no-show would be more important.  A specific threshold could be set and patients at a higher risk of cancelling could be targeted for outreach first.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2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04513" y="2160307"/>
            <a:ext cx="3686937" cy="448056"/>
          </a:xfrm>
        </p:spPr>
        <p:txBody>
          <a:bodyPr/>
          <a:lstStyle/>
          <a:p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The End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18813" y="3227107"/>
            <a:ext cx="3686937" cy="44805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4848" y="1866900"/>
            <a:ext cx="101631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the new era of healthcare reform many organizations are aiming to reduce costs and increase patient health by increasing preventative care and high-risk patient outreach.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Missed appointments also cost the healthcare provider money by squandering valuable time that could be better utilized on other patients.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4848" y="1145084"/>
            <a:ext cx="11906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“Missed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appointments cost the U.S. healthcare system more than $150 billion a year</a:t>
            </a: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.“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006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88" y="1390650"/>
            <a:ext cx="71818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Benefits of reaching out to high-risk patients are likely to cancel an appointment to remind them of an appointment or offer to reschedule: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 descr="https://www.everseat.com/wp-content/uploads/2015/10/appointment_1500x1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1" y="1137439"/>
            <a:ext cx="310515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4347" y="3410899"/>
            <a:ext cx="105664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Increase early detection of problems through preventative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Reduce future patient complications and high cost procedures and costly ER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Visits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Obtain extra federal funding by meeting thresholds by meeting performance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Increase appointment utilization to understand appointment booking capacity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7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Model Prediction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8463" y="942975"/>
            <a:ext cx="97829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Appointment can be: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Kept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Rescheduled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No Show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2575" y="3430100"/>
            <a:ext cx="91154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aim of the initial model was to predict if an appointment was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kept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kept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included (cancellations, rescheduled and no-shows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recent version has been to predict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no-show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which would be more valuable </a:t>
            </a:r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(and yields better results)</a:t>
            </a:r>
            <a:endParaRPr lang="en-US" sz="32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5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Getting the Data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88" y="1390650"/>
            <a:ext cx="11173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step was to obtain data for each appointment for a given time and relative information like time, provider specialty, reason, location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7941" y="3496261"/>
            <a:ext cx="3228099" cy="243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288" y="3499298"/>
            <a:ext cx="3584765" cy="243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761112"/>
              </p:ext>
            </p:extLst>
          </p:nvPr>
        </p:nvGraphicFramePr>
        <p:xfrm>
          <a:off x="589974" y="3511688"/>
          <a:ext cx="3278505" cy="2150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8086" y="5548855"/>
            <a:ext cx="29003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8AM   9AM  10AM  11AM  12PM  1PM  2PM   3PM   4PM    5PM   6PM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286534"/>
              </p:ext>
            </p:extLst>
          </p:nvPr>
        </p:nvGraphicFramePr>
        <p:xfrm>
          <a:off x="4416933" y="3581162"/>
          <a:ext cx="3207173" cy="1787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7175863">
            <a:off x="4798532" y="5297440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Same Day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7175863">
            <a:off x="5092127" y="5432181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Previous Day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7175863">
            <a:off x="5452313" y="5372667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2 to 6 Days 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7175863">
            <a:off x="5799683" y="5212133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1 Week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7175863">
            <a:off x="6115567" y="5242033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2 Weeks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7175863">
            <a:off x="6504982" y="5212132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3 Week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7175863">
            <a:off x="6820865" y="5410945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1-6 Months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7250" y="3511688"/>
            <a:ext cx="3057336" cy="2471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987177"/>
              </p:ext>
            </p:extLst>
          </p:nvPr>
        </p:nvGraphicFramePr>
        <p:xfrm>
          <a:off x="8444747" y="3679464"/>
          <a:ext cx="2745007" cy="1511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TextBox 19"/>
          <p:cNvSpPr txBox="1"/>
          <p:nvPr/>
        </p:nvSpPr>
        <p:spPr>
          <a:xfrm rot="18214839">
            <a:off x="9006108" y="5122828"/>
            <a:ext cx="435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Q1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8214839">
            <a:off x="9537567" y="5122827"/>
            <a:ext cx="435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Q2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214839">
            <a:off x="10100414" y="5122827"/>
            <a:ext cx="435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Q3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214839">
            <a:off x="10615378" y="5080838"/>
            <a:ext cx="435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Q4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-432975" y="4658115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3685147" y="4667283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7382705" y="4700220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407963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Getting the Data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88" y="1390650"/>
            <a:ext cx="10278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next step was to obtain patient demographics such as age, gender as well as patient diagnosis 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82927" y="2926831"/>
            <a:ext cx="4052776" cy="243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129635"/>
              </p:ext>
            </p:extLst>
          </p:nvPr>
        </p:nvGraphicFramePr>
        <p:xfrm>
          <a:off x="1086574" y="3024434"/>
          <a:ext cx="3713525" cy="1512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 rot="18214839">
            <a:off x="1319039" y="4500279"/>
            <a:ext cx="742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Anxiety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8214839">
            <a:off x="1615033" y="4589612"/>
            <a:ext cx="8104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Depression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8214839">
            <a:off x="2048013" y="4589613"/>
            <a:ext cx="6659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Diabetes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8214839">
            <a:off x="2347488" y="4377070"/>
            <a:ext cx="1019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Drug</a:t>
            </a:r>
          </a:p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Dependency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8214839">
            <a:off x="2984123" y="4371088"/>
            <a:ext cx="6659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Pain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8214839">
            <a:off x="3340336" y="4448497"/>
            <a:ext cx="6659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Stroke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8214839">
            <a:off x="3696549" y="4500278"/>
            <a:ext cx="6659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Tobacco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8214839">
            <a:off x="3964777" y="4598071"/>
            <a:ext cx="8240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Pregnancy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71006" y="3940370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56311" y="2946478"/>
            <a:ext cx="3365972" cy="2471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452845"/>
              </p:ext>
            </p:extLst>
          </p:nvPr>
        </p:nvGraphicFramePr>
        <p:xfrm>
          <a:off x="5501032" y="3024434"/>
          <a:ext cx="2697812" cy="1503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 rot="17937598">
            <a:off x="5760198" y="4521275"/>
            <a:ext cx="657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Under 5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7937598">
            <a:off x="6252353" y="4491958"/>
            <a:ext cx="49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5-17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7937598">
            <a:off x="6556834" y="4417410"/>
            <a:ext cx="655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18-29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7937598">
            <a:off x="6888079" y="4425163"/>
            <a:ext cx="68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30-44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7937598">
            <a:off x="7268170" y="4444251"/>
            <a:ext cx="604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45-54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7937598">
            <a:off x="7558012" y="4538181"/>
            <a:ext cx="61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Over 65 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37797" y="2893495"/>
            <a:ext cx="1870242" cy="2471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699910"/>
              </p:ext>
            </p:extLst>
          </p:nvPr>
        </p:nvGraphicFramePr>
        <p:xfrm>
          <a:off x="8888563" y="2999667"/>
          <a:ext cx="1482694" cy="163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/>
          <p:cNvSpPr txBox="1"/>
          <p:nvPr/>
        </p:nvSpPr>
        <p:spPr>
          <a:xfrm rot="18214839">
            <a:off x="9336788" y="4693557"/>
            <a:ext cx="525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Male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214839">
            <a:off x="9795046" y="4716179"/>
            <a:ext cx="605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Female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4331171" y="3990675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7866261" y="3990674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16321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Getting the Data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88" y="1390650"/>
            <a:ext cx="11173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appointment, the status of the previous appointment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(Kept, No-show, etc.) 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 obtained along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number of previous appointments, and the patients trailing appointment behavior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(ex. 25% cancelled, 25% no show, 50% kept)</a:t>
            </a:r>
          </a:p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23657" y="3407990"/>
            <a:ext cx="3281796" cy="2471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7175863">
            <a:off x="4699639" y="5057152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Cancelled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943751"/>
              </p:ext>
            </p:extLst>
          </p:nvPr>
        </p:nvGraphicFramePr>
        <p:xfrm>
          <a:off x="4586901" y="3618873"/>
          <a:ext cx="2740072" cy="1569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/>
          <p:cNvSpPr txBox="1"/>
          <p:nvPr/>
        </p:nvSpPr>
        <p:spPr>
          <a:xfrm rot="17175863">
            <a:off x="5389390" y="5071040"/>
            <a:ext cx="509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Kept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7175863">
            <a:off x="5713188" y="5173293"/>
            <a:ext cx="714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No Show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7175863">
            <a:off x="6017666" y="5167549"/>
            <a:ext cx="8632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Rescheduled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8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Challenges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1" y="1372432"/>
            <a:ext cx="55054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Income can correlate with appointment behavior, but patient income was not available in the data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89" y="1372432"/>
            <a:ext cx="202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Challenge: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6342" y="3486592"/>
            <a:ext cx="202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Solution: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6855" y="3486592"/>
            <a:ext cx="52034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Used publicly available income information to assign income by patient zip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24825" y="1560003"/>
            <a:ext cx="3441331" cy="3001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047195"/>
              </p:ext>
            </p:extLst>
          </p:nvPr>
        </p:nvGraphicFramePr>
        <p:xfrm>
          <a:off x="8403172" y="1607338"/>
          <a:ext cx="3096864" cy="2225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 rot="18214839">
            <a:off x="8792039" y="3726617"/>
            <a:ext cx="512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&lt; 20k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14839">
            <a:off x="9128889" y="3777805"/>
            <a:ext cx="641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20k-40k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8214839">
            <a:off x="9425983" y="3793369"/>
            <a:ext cx="719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40k-60k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214839">
            <a:off x="9872986" y="3800716"/>
            <a:ext cx="719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60k-80k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8214839">
            <a:off x="10357349" y="3784319"/>
            <a:ext cx="719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80k-125k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214839">
            <a:off x="10741526" y="3798628"/>
            <a:ext cx="8333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125k-150k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7324032" y="2831231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9973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9288" y="302932"/>
            <a:ext cx="9659112" cy="44805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Challenges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1" y="1390650"/>
            <a:ext cx="48889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Reasons for appointment and provider specialty are text fields and can have a lot of variation and vary from different source yet can have a large correlation with outcome.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966" y="1360700"/>
            <a:ext cx="202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Challenge: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097" y="4517114"/>
            <a:ext cx="202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Solution: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1667" y="4390538"/>
            <a:ext cx="476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Group several categories and select the top reasons and specialties as features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73672" y="2076450"/>
            <a:ext cx="4932597" cy="3279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272035"/>
              </p:ext>
            </p:extLst>
          </p:nvPr>
        </p:nvGraphicFramePr>
        <p:xfrm>
          <a:off x="7270213" y="2090571"/>
          <a:ext cx="4697949" cy="2510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 rot="18214839">
            <a:off x="7300464" y="4470760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Cardiologist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14839">
            <a:off x="7628795" y="4502907"/>
            <a:ext cx="105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Dental Hygienist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8214839">
            <a:off x="8250162" y="4364897"/>
            <a:ext cx="621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Dentist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214839">
            <a:off x="8234191" y="4529992"/>
            <a:ext cx="1058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Family Practice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8214839">
            <a:off x="8476459" y="4521782"/>
            <a:ext cx="1180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Gen. Internal Med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214839">
            <a:off x="8754085" y="4594855"/>
            <a:ext cx="1180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Mental Health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8214839">
            <a:off x="9069772" y="4651766"/>
            <a:ext cx="1180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OBGYN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8214839">
            <a:off x="9435853" y="4623310"/>
            <a:ext cx="1180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Optometrist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214839">
            <a:off x="9765537" y="4594855"/>
            <a:ext cx="1180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PCP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8214839">
            <a:off x="10092099" y="4623309"/>
            <a:ext cx="1180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Pediatrics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8214839">
            <a:off x="10437459" y="4652512"/>
            <a:ext cx="1180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Pharmacist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8214839">
            <a:off x="10783120" y="4637912"/>
            <a:ext cx="1180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Physical Assistant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6140172" y="3317006"/>
            <a:ext cx="18854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No-Show Correlation Coefficient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7711132" y="750988"/>
            <a:ext cx="2065329" cy="666749"/>
          </a:xfrm>
          <a:prstGeom prst="wedgeRectCallout">
            <a:avLst>
              <a:gd name="adj1" fmla="val -4552"/>
              <a:gd name="adj2" fmla="val 239643"/>
            </a:avLst>
          </a:prstGeom>
          <a:solidFill>
            <a:srgbClr val="B7DDE8">
              <a:alpha val="40000"/>
            </a:srgbClr>
          </a:solidFill>
          <a:ln w="12700">
            <a:solidFill>
              <a:srgbClr val="31849A">
                <a:alpha val="50196"/>
              </a:srgbClr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Appointments with dentists were the most missed. Patient were less likely to no-show for a hygienist appointment.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81667" y="5875578"/>
            <a:ext cx="67890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Natural language pre-processing for appointment reasons.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The prediction output of which could be a feature in final model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3966" y="5845628"/>
            <a:ext cx="18758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Future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Improvements: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76603"/>
      </p:ext>
    </p:extLst>
  </p:cSld>
  <p:clrMapOvr>
    <a:masterClrMapping/>
  </p:clrMapOvr>
</p:sld>
</file>

<file path=ppt/theme/theme1.xml><?xml version="1.0" encoding="utf-8"?>
<a:theme xmlns:a="http://schemas.openxmlformats.org/drawingml/2006/main" name="Arcadia_2015">
  <a:themeElements>
    <a:clrScheme name="Theme_draft_2015">
      <a:dk1>
        <a:sysClr val="windowText" lastClr="000000"/>
      </a:dk1>
      <a:lt1>
        <a:sysClr val="window" lastClr="FFFFFF"/>
      </a:lt1>
      <a:dk2>
        <a:srgbClr val="C456A0"/>
      </a:dk2>
      <a:lt2>
        <a:srgbClr val="FECE34"/>
      </a:lt2>
      <a:accent1>
        <a:srgbClr val="C3CACB"/>
      </a:accent1>
      <a:accent2>
        <a:srgbClr val="E44145"/>
      </a:accent2>
      <a:accent3>
        <a:srgbClr val="7BC143"/>
      </a:accent3>
      <a:accent4>
        <a:srgbClr val="1B75BC"/>
      </a:accent4>
      <a:accent5>
        <a:srgbClr val="F99E4B"/>
      </a:accent5>
      <a:accent6>
        <a:srgbClr val="4AABC5"/>
      </a:accent6>
      <a:hlink>
        <a:srgbClr val="0000FF"/>
      </a:hlink>
      <a:folHlink>
        <a:srgbClr val="800080"/>
      </a:folHlink>
    </a:clrScheme>
    <a:fontScheme name="Theme_draft_2015">
      <a:majorFont>
        <a:latin typeface="Maven Pro"/>
        <a:ea typeface=""/>
        <a:cs typeface=""/>
      </a:majorFont>
      <a:minorFont>
        <a:latin typeface="Arcadia"/>
        <a:ea typeface=""/>
        <a:cs typeface=""/>
      </a:minorFont>
    </a:fontScheme>
    <a:fmtScheme name="Theme_draft_2015">
      <a:fillStyleLst>
        <a:solidFill>
          <a:schemeClr val="phClr">
            <a:satMod val="102000"/>
            <a:lumMod val="140000"/>
          </a:schemeClr>
        </a:solidFill>
        <a:solidFill>
          <a:schemeClr val="phClr"/>
        </a:solidFill>
        <a:solidFill>
          <a:schemeClr val="phClr">
            <a:satMod val="102000"/>
            <a:lumMod val="82000"/>
          </a:schemeClr>
        </a:solidFill>
      </a:fillStyleLst>
      <a:lnStyleLst>
        <a:ln w="62484" cap="flat" cmpd="sng" algn="ctr">
          <a:solidFill>
            <a:schemeClr val="phClr">
              <a:satMod val="102000"/>
              <a:lumMod val="140000"/>
            </a:schemeClr>
          </a:solidFill>
          <a:prstDash val="solid"/>
        </a:ln>
        <a:ln w="23368" cap="rnd" cmpd="sng" algn="ctr">
          <a:solidFill>
            <a:schemeClr val="phClr"/>
          </a:solidFill>
          <a:prstDash val="dash"/>
        </a:ln>
        <a:ln w="23368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rcadia_2015" id="{C4F9EF13-2C87-4BCA-9EF1-C3370AB2389A}" vid="{D9204236-0042-4F73-B829-BD2B1B9CB3C9}"/>
    </a:ext>
  </a:extLst>
</a:theme>
</file>

<file path=ppt/theme/theme2.xml><?xml version="1.0" encoding="utf-8"?>
<a:theme xmlns:a="http://schemas.openxmlformats.org/drawingml/2006/main" name="Orange_Arcadia_2015">
  <a:themeElements>
    <a:clrScheme name="Theme_draft_2015">
      <a:dk1>
        <a:sysClr val="windowText" lastClr="000000"/>
      </a:dk1>
      <a:lt1>
        <a:sysClr val="window" lastClr="FFFFFF"/>
      </a:lt1>
      <a:dk2>
        <a:srgbClr val="C456A0"/>
      </a:dk2>
      <a:lt2>
        <a:srgbClr val="FECE34"/>
      </a:lt2>
      <a:accent1>
        <a:srgbClr val="C3CACB"/>
      </a:accent1>
      <a:accent2>
        <a:srgbClr val="E44145"/>
      </a:accent2>
      <a:accent3>
        <a:srgbClr val="7BC143"/>
      </a:accent3>
      <a:accent4>
        <a:srgbClr val="1B75BC"/>
      </a:accent4>
      <a:accent5>
        <a:srgbClr val="F99E4B"/>
      </a:accent5>
      <a:accent6>
        <a:srgbClr val="4AABC5"/>
      </a:accent6>
      <a:hlink>
        <a:srgbClr val="0000FF"/>
      </a:hlink>
      <a:folHlink>
        <a:srgbClr val="800080"/>
      </a:folHlink>
    </a:clrScheme>
    <a:fontScheme name="Theme_draft_2015">
      <a:majorFont>
        <a:latin typeface="Maven Pro"/>
        <a:ea typeface=""/>
        <a:cs typeface=""/>
      </a:majorFont>
      <a:minorFont>
        <a:latin typeface="Arcadia"/>
        <a:ea typeface=""/>
        <a:cs typeface=""/>
      </a:minorFont>
    </a:fontScheme>
    <a:fmtScheme name="Theme_draft_2015">
      <a:fillStyleLst>
        <a:solidFill>
          <a:schemeClr val="phClr">
            <a:satMod val="102000"/>
            <a:lumMod val="140000"/>
          </a:schemeClr>
        </a:solidFill>
        <a:solidFill>
          <a:schemeClr val="phClr"/>
        </a:solidFill>
        <a:solidFill>
          <a:schemeClr val="phClr">
            <a:satMod val="102000"/>
            <a:lumMod val="82000"/>
          </a:schemeClr>
        </a:solidFill>
      </a:fillStyleLst>
      <a:lnStyleLst>
        <a:ln w="62484" cap="flat" cmpd="sng" algn="ctr">
          <a:solidFill>
            <a:schemeClr val="phClr">
              <a:satMod val="102000"/>
              <a:lumMod val="140000"/>
            </a:schemeClr>
          </a:solidFill>
          <a:prstDash val="solid"/>
        </a:ln>
        <a:ln w="23368" cap="rnd" cmpd="sng" algn="ctr">
          <a:solidFill>
            <a:schemeClr val="phClr"/>
          </a:solidFill>
          <a:prstDash val="dash"/>
        </a:ln>
        <a:ln w="23368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ue_Arcadia_2015">
  <a:themeElements>
    <a:clrScheme name="Theme_draft_2015">
      <a:dk1>
        <a:sysClr val="windowText" lastClr="000000"/>
      </a:dk1>
      <a:lt1>
        <a:sysClr val="window" lastClr="FFFFFF"/>
      </a:lt1>
      <a:dk2>
        <a:srgbClr val="C456A0"/>
      </a:dk2>
      <a:lt2>
        <a:srgbClr val="FECE34"/>
      </a:lt2>
      <a:accent1>
        <a:srgbClr val="C3CACB"/>
      </a:accent1>
      <a:accent2>
        <a:srgbClr val="E44145"/>
      </a:accent2>
      <a:accent3>
        <a:srgbClr val="7BC143"/>
      </a:accent3>
      <a:accent4>
        <a:srgbClr val="1B75BC"/>
      </a:accent4>
      <a:accent5>
        <a:srgbClr val="F99E4B"/>
      </a:accent5>
      <a:accent6>
        <a:srgbClr val="4AABC5"/>
      </a:accent6>
      <a:hlink>
        <a:srgbClr val="0000FF"/>
      </a:hlink>
      <a:folHlink>
        <a:srgbClr val="800080"/>
      </a:folHlink>
    </a:clrScheme>
    <a:fontScheme name="Theme_draft_2015">
      <a:majorFont>
        <a:latin typeface="Maven Pro"/>
        <a:ea typeface=""/>
        <a:cs typeface=""/>
      </a:majorFont>
      <a:minorFont>
        <a:latin typeface="Arcadia"/>
        <a:ea typeface=""/>
        <a:cs typeface=""/>
      </a:minorFont>
    </a:fontScheme>
    <a:fmtScheme name="Theme_draft_2015">
      <a:fillStyleLst>
        <a:solidFill>
          <a:schemeClr val="phClr">
            <a:satMod val="102000"/>
            <a:lumMod val="140000"/>
          </a:schemeClr>
        </a:solidFill>
        <a:solidFill>
          <a:schemeClr val="phClr"/>
        </a:solidFill>
        <a:solidFill>
          <a:schemeClr val="phClr">
            <a:satMod val="102000"/>
            <a:lumMod val="82000"/>
          </a:schemeClr>
        </a:solidFill>
      </a:fillStyleLst>
      <a:lnStyleLst>
        <a:ln w="62484" cap="flat" cmpd="sng" algn="ctr">
          <a:solidFill>
            <a:schemeClr val="phClr">
              <a:satMod val="102000"/>
              <a:lumMod val="140000"/>
            </a:schemeClr>
          </a:solidFill>
          <a:prstDash val="solid"/>
        </a:ln>
        <a:ln w="23368" cap="rnd" cmpd="sng" algn="ctr">
          <a:solidFill>
            <a:schemeClr val="phClr"/>
          </a:solidFill>
          <a:prstDash val="dash"/>
        </a:ln>
        <a:ln w="23368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Green_Arcadia_2015">
  <a:themeElements>
    <a:clrScheme name="Theme_draft_2015">
      <a:dk1>
        <a:sysClr val="windowText" lastClr="000000"/>
      </a:dk1>
      <a:lt1>
        <a:sysClr val="window" lastClr="FFFFFF"/>
      </a:lt1>
      <a:dk2>
        <a:srgbClr val="C456A0"/>
      </a:dk2>
      <a:lt2>
        <a:srgbClr val="FECE34"/>
      </a:lt2>
      <a:accent1>
        <a:srgbClr val="C3CACB"/>
      </a:accent1>
      <a:accent2>
        <a:srgbClr val="E44145"/>
      </a:accent2>
      <a:accent3>
        <a:srgbClr val="7BC143"/>
      </a:accent3>
      <a:accent4>
        <a:srgbClr val="1B75BC"/>
      </a:accent4>
      <a:accent5>
        <a:srgbClr val="F99E4B"/>
      </a:accent5>
      <a:accent6>
        <a:srgbClr val="4AABC5"/>
      </a:accent6>
      <a:hlink>
        <a:srgbClr val="0000FF"/>
      </a:hlink>
      <a:folHlink>
        <a:srgbClr val="800080"/>
      </a:folHlink>
    </a:clrScheme>
    <a:fontScheme name="Theme_draft_2015">
      <a:majorFont>
        <a:latin typeface="Maven Pro"/>
        <a:ea typeface=""/>
        <a:cs typeface=""/>
      </a:majorFont>
      <a:minorFont>
        <a:latin typeface="Arcadia"/>
        <a:ea typeface=""/>
        <a:cs typeface=""/>
      </a:minorFont>
    </a:fontScheme>
    <a:fmtScheme name="Theme_draft_2015">
      <a:fillStyleLst>
        <a:solidFill>
          <a:schemeClr val="phClr">
            <a:satMod val="102000"/>
            <a:lumMod val="140000"/>
          </a:schemeClr>
        </a:solidFill>
        <a:solidFill>
          <a:schemeClr val="phClr"/>
        </a:solidFill>
        <a:solidFill>
          <a:schemeClr val="phClr">
            <a:satMod val="102000"/>
            <a:lumMod val="82000"/>
          </a:schemeClr>
        </a:solidFill>
      </a:fillStyleLst>
      <a:lnStyleLst>
        <a:ln w="62484" cap="flat" cmpd="sng" algn="ctr">
          <a:solidFill>
            <a:schemeClr val="phClr">
              <a:satMod val="102000"/>
              <a:lumMod val="140000"/>
            </a:schemeClr>
          </a:solidFill>
          <a:prstDash val="solid"/>
        </a:ln>
        <a:ln w="23368" cap="rnd" cmpd="sng" algn="ctr">
          <a:solidFill>
            <a:schemeClr val="phClr"/>
          </a:solidFill>
          <a:prstDash val="dash"/>
        </a:ln>
        <a:ln w="23368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Red_Arcadia_2015">
  <a:themeElements>
    <a:clrScheme name="Theme_draft_2015">
      <a:dk1>
        <a:sysClr val="windowText" lastClr="000000"/>
      </a:dk1>
      <a:lt1>
        <a:sysClr val="window" lastClr="FFFFFF"/>
      </a:lt1>
      <a:dk2>
        <a:srgbClr val="C456A0"/>
      </a:dk2>
      <a:lt2>
        <a:srgbClr val="FECE34"/>
      </a:lt2>
      <a:accent1>
        <a:srgbClr val="C3CACB"/>
      </a:accent1>
      <a:accent2>
        <a:srgbClr val="E44145"/>
      </a:accent2>
      <a:accent3>
        <a:srgbClr val="7BC143"/>
      </a:accent3>
      <a:accent4>
        <a:srgbClr val="1B75BC"/>
      </a:accent4>
      <a:accent5>
        <a:srgbClr val="F99E4B"/>
      </a:accent5>
      <a:accent6>
        <a:srgbClr val="4AABC5"/>
      </a:accent6>
      <a:hlink>
        <a:srgbClr val="0000FF"/>
      </a:hlink>
      <a:folHlink>
        <a:srgbClr val="800080"/>
      </a:folHlink>
    </a:clrScheme>
    <a:fontScheme name="Theme_draft_2015">
      <a:majorFont>
        <a:latin typeface="Maven Pro"/>
        <a:ea typeface=""/>
        <a:cs typeface=""/>
      </a:majorFont>
      <a:minorFont>
        <a:latin typeface="Arcadia"/>
        <a:ea typeface=""/>
        <a:cs typeface=""/>
      </a:minorFont>
    </a:fontScheme>
    <a:fmtScheme name="Theme_draft_2015">
      <a:fillStyleLst>
        <a:solidFill>
          <a:schemeClr val="phClr">
            <a:satMod val="102000"/>
            <a:lumMod val="140000"/>
          </a:schemeClr>
        </a:solidFill>
        <a:solidFill>
          <a:schemeClr val="phClr"/>
        </a:solidFill>
        <a:solidFill>
          <a:schemeClr val="phClr">
            <a:satMod val="102000"/>
            <a:lumMod val="82000"/>
          </a:schemeClr>
        </a:solidFill>
      </a:fillStyleLst>
      <a:lnStyleLst>
        <a:ln w="62484" cap="flat" cmpd="sng" algn="ctr">
          <a:solidFill>
            <a:schemeClr val="phClr">
              <a:satMod val="102000"/>
              <a:lumMod val="140000"/>
            </a:schemeClr>
          </a:solidFill>
          <a:prstDash val="solid"/>
        </a:ln>
        <a:ln w="23368" cap="rnd" cmpd="sng" algn="ctr">
          <a:solidFill>
            <a:schemeClr val="phClr"/>
          </a:solidFill>
          <a:prstDash val="dash"/>
        </a:ln>
        <a:ln w="23368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Pink_Arcadia_2015">
  <a:themeElements>
    <a:clrScheme name="Theme_draft_2015">
      <a:dk1>
        <a:sysClr val="windowText" lastClr="000000"/>
      </a:dk1>
      <a:lt1>
        <a:sysClr val="window" lastClr="FFFFFF"/>
      </a:lt1>
      <a:dk2>
        <a:srgbClr val="C456A0"/>
      </a:dk2>
      <a:lt2>
        <a:srgbClr val="FECE34"/>
      </a:lt2>
      <a:accent1>
        <a:srgbClr val="C3CACB"/>
      </a:accent1>
      <a:accent2>
        <a:srgbClr val="E44145"/>
      </a:accent2>
      <a:accent3>
        <a:srgbClr val="7BC143"/>
      </a:accent3>
      <a:accent4>
        <a:srgbClr val="1B75BC"/>
      </a:accent4>
      <a:accent5>
        <a:srgbClr val="F99E4B"/>
      </a:accent5>
      <a:accent6>
        <a:srgbClr val="4AABC5"/>
      </a:accent6>
      <a:hlink>
        <a:srgbClr val="0000FF"/>
      </a:hlink>
      <a:folHlink>
        <a:srgbClr val="800080"/>
      </a:folHlink>
    </a:clrScheme>
    <a:fontScheme name="Theme_draft_2015">
      <a:majorFont>
        <a:latin typeface="Maven Pro"/>
        <a:ea typeface=""/>
        <a:cs typeface=""/>
      </a:majorFont>
      <a:minorFont>
        <a:latin typeface="Arcadia"/>
        <a:ea typeface=""/>
        <a:cs typeface=""/>
      </a:minorFont>
    </a:fontScheme>
    <a:fmtScheme name="Theme_draft_2015">
      <a:fillStyleLst>
        <a:solidFill>
          <a:schemeClr val="phClr">
            <a:satMod val="102000"/>
            <a:lumMod val="140000"/>
          </a:schemeClr>
        </a:solidFill>
        <a:solidFill>
          <a:schemeClr val="phClr"/>
        </a:solidFill>
        <a:solidFill>
          <a:schemeClr val="phClr">
            <a:satMod val="102000"/>
            <a:lumMod val="82000"/>
          </a:schemeClr>
        </a:solidFill>
      </a:fillStyleLst>
      <a:lnStyleLst>
        <a:ln w="62484" cap="flat" cmpd="sng" algn="ctr">
          <a:solidFill>
            <a:schemeClr val="phClr">
              <a:satMod val="102000"/>
              <a:lumMod val="140000"/>
            </a:schemeClr>
          </a:solidFill>
          <a:prstDash val="solid"/>
        </a:ln>
        <a:ln w="23368" cap="rnd" cmpd="sng" algn="ctr">
          <a:solidFill>
            <a:schemeClr val="phClr"/>
          </a:solidFill>
          <a:prstDash val="dash"/>
        </a:ln>
        <a:ln w="23368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Arcadia Style Guide - 20151007 (1)</Template>
  <TotalTime>1523</TotalTime>
  <Words>1023</Words>
  <Application>Microsoft Office PowerPoint</Application>
  <PresentationFormat>Widescreen</PresentationFormat>
  <Paragraphs>208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Arcadia</vt:lpstr>
      <vt:lpstr>Arial</vt:lpstr>
      <vt:lpstr>Calibri</vt:lpstr>
      <vt:lpstr>Maven Pro</vt:lpstr>
      <vt:lpstr>Roboto</vt:lpstr>
      <vt:lpstr>Roboto Condensed</vt:lpstr>
      <vt:lpstr>Roboto Condensed Light</vt:lpstr>
      <vt:lpstr>Wingdings</vt:lpstr>
      <vt:lpstr>Arcadia_2015</vt:lpstr>
      <vt:lpstr>Orange_Arcadia_2015</vt:lpstr>
      <vt:lpstr>Blue_Arcadia_2015</vt:lpstr>
      <vt:lpstr>Green_Arcadia_2015</vt:lpstr>
      <vt:lpstr>Red_Arcadia_2015</vt:lpstr>
      <vt:lpstr>Pink_Arcadia_2015</vt:lpstr>
      <vt:lpstr>PowerPoint Presentation</vt:lpstr>
      <vt:lpstr>Overview</vt:lpstr>
      <vt:lpstr>Benefits</vt:lpstr>
      <vt:lpstr>Model Prediction</vt:lpstr>
      <vt:lpstr>Getting the Data</vt:lpstr>
      <vt:lpstr>Getting the Data</vt:lpstr>
      <vt:lpstr>Getting the Data</vt:lpstr>
      <vt:lpstr>Challenges</vt:lpstr>
      <vt:lpstr>Challenges</vt:lpstr>
      <vt:lpstr>Challenges</vt:lpstr>
      <vt:lpstr>Feature Tuning</vt:lpstr>
      <vt:lpstr>Model Selection</vt:lpstr>
      <vt:lpstr>Verifying Predictions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Ioffe</dc:creator>
  <cp:lastModifiedBy>Simon Ioffe</cp:lastModifiedBy>
  <cp:revision>50</cp:revision>
  <dcterms:created xsi:type="dcterms:W3CDTF">2016-01-26T04:00:53Z</dcterms:created>
  <dcterms:modified xsi:type="dcterms:W3CDTF">2016-02-11T19:20:57Z</dcterms:modified>
</cp:coreProperties>
</file>