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70" r:id="rId2"/>
    <p:sldId id="271" r:id="rId3"/>
    <p:sldId id="272" r:id="rId4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354"/>
    <a:srgbClr val="7676B8"/>
    <a:srgbClr val="BCBCDC"/>
    <a:srgbClr val="E6550D"/>
    <a:srgbClr val="3182BD"/>
    <a:srgbClr val="D9EFD7"/>
    <a:srgbClr val="30A253"/>
    <a:srgbClr val="FEEAD5"/>
    <a:srgbClr val="DBE5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6395" autoAdjust="0"/>
  </p:normalViewPr>
  <p:slideViewPr>
    <p:cSldViewPr snapToGrid="0">
      <p:cViewPr varScale="1">
        <p:scale>
          <a:sx n="24" d="100"/>
          <a:sy n="2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7391B-C69B-46BD-A4A1-B2D150DDF92C}" type="datetimeFigureOut">
              <a:rPr lang="en-US" smtClean="0"/>
              <a:t>1/17/2016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4B79D-E9BC-4423-A1BD-F1316A61E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3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4B79D-E9BC-4423-A1BD-F1316A61E3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5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4B79D-E9BC-4423-A1BD-F1316A61E3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4B79D-E9BC-4423-A1BD-F1316A61E3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0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1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8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8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8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8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9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4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F1A9-C184-41FE-BE0E-7920367ED8EA}" type="datetimeFigureOut">
              <a:rPr lang="en-US" smtClean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6D03F-C847-46DC-8BAF-891526FEA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7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F1A9-C184-41FE-BE0E-7920367ED8EA}" type="datetimeFigureOut">
              <a:rPr lang="en-US" smtClean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D03F-C847-46DC-8BAF-891526FEA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8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smnio\AppData\Local\Temp\SNAGHTML9dd34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8508" y="15982834"/>
            <a:ext cx="10141646" cy="93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smnio\AppData\Local\Temp\SNAGHTML9d525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914" y="16051784"/>
            <a:ext cx="9819737" cy="86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271387" y="4471056"/>
            <a:ext cx="7995422" cy="7329747"/>
            <a:chOff x="1364524" y="17775623"/>
            <a:chExt cx="7995422" cy="7329747"/>
          </a:xfrm>
        </p:grpSpPr>
        <p:sp>
          <p:nvSpPr>
            <p:cNvPr id="14" name="Rectangle 13"/>
            <p:cNvSpPr/>
            <p:nvPr/>
          </p:nvSpPr>
          <p:spPr>
            <a:xfrm>
              <a:off x="1735586" y="24018281"/>
              <a:ext cx="7337048" cy="328338"/>
            </a:xfrm>
            <a:prstGeom prst="rect">
              <a:avLst/>
            </a:prstGeom>
            <a:gradFill>
              <a:gsLst>
                <a:gs pos="8000">
                  <a:srgbClr val="3182BD"/>
                </a:gs>
                <a:gs pos="100000">
                  <a:srgbClr val="DBE5EE"/>
                </a:gs>
              </a:gsLst>
              <a:lin ang="0" scaled="0"/>
            </a:gradFill>
            <a:ln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64524" y="24530968"/>
              <a:ext cx="19751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HIGH %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84802" y="24582150"/>
              <a:ext cx="19751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LOW %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73448" y="17775623"/>
              <a:ext cx="4122083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5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OBESITY </a:t>
              </a:r>
              <a:endParaRPr lang="en-US" sz="55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59925" y="4303763"/>
            <a:ext cx="13694938" cy="7837114"/>
            <a:chOff x="29394591" y="17538284"/>
            <a:chExt cx="13694938" cy="7837114"/>
          </a:xfrm>
        </p:grpSpPr>
        <p:sp>
          <p:nvSpPr>
            <p:cNvPr id="59" name="Rectangle 58"/>
            <p:cNvSpPr/>
            <p:nvPr/>
          </p:nvSpPr>
          <p:spPr>
            <a:xfrm>
              <a:off x="29765653" y="24249887"/>
              <a:ext cx="7337048" cy="328338"/>
            </a:xfrm>
            <a:prstGeom prst="rect">
              <a:avLst/>
            </a:prstGeom>
            <a:gradFill>
              <a:gsLst>
                <a:gs pos="0">
                  <a:srgbClr val="30A253"/>
                </a:gs>
                <a:gs pos="100000">
                  <a:srgbClr val="D9EFD7"/>
                </a:gs>
              </a:gsLst>
              <a:lin ang="0" scaled="0"/>
            </a:gradFill>
            <a:ln>
              <a:solidFill>
                <a:srgbClr val="BCB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394591" y="24762574"/>
              <a:ext cx="19751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HIGH %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602127" y="24727340"/>
              <a:ext cx="19751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LOW %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682626" y="17964199"/>
              <a:ext cx="4122083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5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INCOME</a:t>
              </a:r>
              <a:endParaRPr lang="en-US" sz="55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82" name="Picture 58" descr="C:\Users\smnio\AppData\Local\Temp\SNAGHTML9894de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5992" y="17538284"/>
              <a:ext cx="13663537" cy="783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5221423" y="4496756"/>
            <a:ext cx="13920049" cy="8140938"/>
            <a:chOff x="15762577" y="17615934"/>
            <a:chExt cx="13920049" cy="8140938"/>
          </a:xfrm>
        </p:grpSpPr>
        <p:grpSp>
          <p:nvGrpSpPr>
            <p:cNvPr id="18" name="Group 17"/>
            <p:cNvGrpSpPr/>
            <p:nvPr/>
          </p:nvGrpSpPr>
          <p:grpSpPr>
            <a:xfrm>
              <a:off x="16145733" y="24071430"/>
              <a:ext cx="8219837" cy="1035907"/>
              <a:chOff x="15796603" y="23655622"/>
              <a:chExt cx="8219837" cy="1035907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6167665" y="23655622"/>
                <a:ext cx="7337048" cy="328338"/>
              </a:xfrm>
              <a:prstGeom prst="rect">
                <a:avLst/>
              </a:prstGeom>
              <a:gradFill>
                <a:gsLst>
                  <a:gs pos="9000">
                    <a:srgbClr val="E6550D"/>
                  </a:gs>
                  <a:gs pos="100000">
                    <a:srgbClr val="FEEAD5"/>
                  </a:gs>
                </a:gsLst>
                <a:lin ang="0" scaled="0"/>
              </a:gradFill>
              <a:ln>
                <a:solidFill>
                  <a:srgbClr val="BCBC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5796603" y="24168309"/>
                <a:ext cx="1975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HIGH %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2041296" y="24141468"/>
                <a:ext cx="1975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LOW %</a:t>
                </a:r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16372482" y="17615934"/>
              <a:ext cx="4122083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5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FAST FOOD</a:t>
              </a:r>
              <a:endParaRPr lang="en-US" sz="55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84" name="Picture 60" descr="C:\Users\smnio\AppData\Local\Temp\SNAGHTML98d968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2577" y="17643472"/>
              <a:ext cx="13920049" cy="811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/>
          <p:cNvSpPr/>
          <p:nvPr/>
        </p:nvSpPr>
        <p:spPr>
          <a:xfrm>
            <a:off x="10965208" y="795890"/>
            <a:ext cx="211309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FAST FOOD, OBESITY AND INCOME</a:t>
            </a:r>
          </a:p>
          <a:p>
            <a:pPr algn="ctr"/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 ANALYSIS </a:t>
            </a:r>
            <a:r>
              <a:rPr lang="en-US" sz="8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OF MASSACHUSETTS</a:t>
            </a:r>
            <a:endParaRPr lang="en-US" sz="8000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5288" y="14070513"/>
            <a:ext cx="12567945" cy="12497525"/>
            <a:chOff x="1132098" y="18036114"/>
            <a:chExt cx="12567945" cy="12497525"/>
          </a:xfrm>
        </p:grpSpPr>
        <p:grpSp>
          <p:nvGrpSpPr>
            <p:cNvPr id="26" name="Group 25"/>
            <p:cNvGrpSpPr/>
            <p:nvPr/>
          </p:nvGrpSpPr>
          <p:grpSpPr>
            <a:xfrm>
              <a:off x="1310696" y="18036114"/>
              <a:ext cx="12389347" cy="11707564"/>
              <a:chOff x="1310696" y="18036114"/>
              <a:chExt cx="12389347" cy="11707564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310696" y="18036114"/>
                <a:ext cx="12389347" cy="11707564"/>
                <a:chOff x="4407556" y="4758240"/>
                <a:chExt cx="12389347" cy="11707564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016376" y="4758240"/>
                  <a:ext cx="10502295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FAST FOOD PER CAPITA VS OBESITY</a:t>
                  </a:r>
                  <a:endParaRPr lang="en-US" sz="40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cxnSp>
              <p:nvCxnSpPr>
                <p:cNvPr id="83" name="Straight Connector 82"/>
                <p:cNvCxnSpPr/>
                <p:nvPr/>
              </p:nvCxnSpPr>
              <p:spPr>
                <a:xfrm flipH="1" flipV="1">
                  <a:off x="5987813" y="6299138"/>
                  <a:ext cx="1" cy="9403748"/>
                </a:xfrm>
                <a:prstGeom prst="line">
                  <a:avLst/>
                </a:prstGeom>
                <a:ln w="28575">
                  <a:solidFill>
                    <a:srgbClr val="BCBC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5987811" y="15601520"/>
                  <a:ext cx="10809092" cy="100936"/>
                </a:xfrm>
                <a:prstGeom prst="line">
                  <a:avLst/>
                </a:prstGeom>
                <a:ln w="28575">
                  <a:solidFill>
                    <a:srgbClr val="BCBC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tangle 84"/>
                <p:cNvSpPr/>
                <p:nvPr/>
              </p:nvSpPr>
              <p:spPr>
                <a:xfrm>
                  <a:off x="4464687" y="6265214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1.5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4464686" y="8066382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1.0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4407556" y="9874642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.5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464686" y="12981462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.25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4578187" y="15164238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0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5695531" y="15796269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.15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8311070" y="15796269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.2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0992824" y="15778968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.25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3674578" y="15819473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.3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pic>
              <p:nvPicPr>
                <p:cNvPr id="94" name="Picture 4" descr="C:\Users\smnio\AppData\Local\Temp\SNAGHTML9933556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07490" y="6367860"/>
                  <a:ext cx="10662723" cy="9545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21" name="Straight Connector 20"/>
              <p:cNvCxnSpPr/>
              <p:nvPr/>
            </p:nvCxnSpPr>
            <p:spPr>
              <a:xfrm flipV="1">
                <a:off x="2948083" y="24058033"/>
                <a:ext cx="10445163" cy="4446099"/>
              </a:xfrm>
              <a:prstGeom prst="line">
                <a:avLst/>
              </a:prstGeom>
              <a:ln w="76200">
                <a:solidFill>
                  <a:srgbClr val="3182BD">
                    <a:alpha val="4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2598671" y="29887308"/>
              <a:ext cx="105022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% Obesity</a:t>
              </a:r>
              <a:endParaRPr lang="en-US" sz="2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-3795884" y="24131662"/>
              <a:ext cx="105022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Fast Food per Capita</a:t>
              </a:r>
              <a:endParaRPr lang="en-US" sz="2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242941" y="14236906"/>
            <a:ext cx="18028975" cy="12410263"/>
            <a:chOff x="29065044" y="18123376"/>
            <a:chExt cx="18028975" cy="12410263"/>
          </a:xfrm>
        </p:grpSpPr>
        <p:grpSp>
          <p:nvGrpSpPr>
            <p:cNvPr id="25" name="Group 24"/>
            <p:cNvGrpSpPr/>
            <p:nvPr/>
          </p:nvGrpSpPr>
          <p:grpSpPr>
            <a:xfrm>
              <a:off x="29290087" y="18123376"/>
              <a:ext cx="17803932" cy="11768140"/>
              <a:chOff x="28583064" y="18105850"/>
              <a:chExt cx="17803932" cy="11768140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28583064" y="18105850"/>
                <a:ext cx="17803932" cy="11768140"/>
                <a:chOff x="26199555" y="5042654"/>
                <a:chExt cx="17803932" cy="11768140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27430836" y="5042654"/>
                  <a:ext cx="16572651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800" dirty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INCOME PER </a:t>
                  </a:r>
                  <a:r>
                    <a:rPr lang="en-US" sz="48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CAPITA VS </a:t>
                  </a:r>
                  <a:r>
                    <a:rPr lang="en-US" sz="4800" dirty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OBESITY</a:t>
                  </a:r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 flipH="1" flipV="1">
                  <a:off x="27614627" y="6438603"/>
                  <a:ext cx="1" cy="9403748"/>
                </a:xfrm>
                <a:prstGeom prst="line">
                  <a:avLst/>
                </a:prstGeom>
                <a:ln w="28575">
                  <a:solidFill>
                    <a:srgbClr val="BCBC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27614628" y="15842351"/>
                  <a:ext cx="10825836" cy="0"/>
                </a:xfrm>
                <a:prstGeom prst="line">
                  <a:avLst/>
                </a:prstGeom>
                <a:ln w="28575">
                  <a:solidFill>
                    <a:srgbClr val="BCBC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ectangle 103"/>
                <p:cNvSpPr/>
                <p:nvPr/>
              </p:nvSpPr>
              <p:spPr>
                <a:xfrm>
                  <a:off x="26269393" y="14518285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20k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26269393" y="12658296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40k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26269393" y="10800521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60k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26269393" y="8940532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8</a:t>
                  </a:r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0k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26199555" y="7075379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100k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7482547" y="16141259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.15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30098086" y="16141259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.2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2779840" y="16123958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.25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5461594" y="16164463"/>
                  <a:ext cx="152312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>
                          <a:lumMod val="50000"/>
                        </a:schemeClr>
                      </a:solidFill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.3</a:t>
                  </a:r>
                  <a:endParaRPr lang="en-US" sz="2800" dirty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</p:grpSp>
          <p:cxnSp>
            <p:nvCxnSpPr>
              <p:cNvPr id="114" name="Straight Connector 113"/>
              <p:cNvCxnSpPr/>
              <p:nvPr/>
            </p:nvCxnSpPr>
            <p:spPr>
              <a:xfrm>
                <a:off x="29998136" y="21973061"/>
                <a:ext cx="8573420" cy="6985130"/>
              </a:xfrm>
              <a:prstGeom prst="line">
                <a:avLst/>
              </a:prstGeom>
              <a:ln w="76200">
                <a:solidFill>
                  <a:srgbClr val="7676B8">
                    <a:alpha val="4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30967929" y="29887308"/>
              <a:ext cx="105022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% Obesity</a:t>
              </a:r>
              <a:endParaRPr lang="en-US" sz="2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rot="16200000">
              <a:off x="24137062" y="23882355"/>
              <a:ext cx="105022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Income per Capita</a:t>
              </a:r>
              <a:endParaRPr lang="en-US" sz="2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740535" y="14085966"/>
            <a:ext cx="13881773" cy="12497525"/>
            <a:chOff x="14373277" y="18123376"/>
            <a:chExt cx="13881773" cy="12497525"/>
          </a:xfrm>
        </p:grpSpPr>
        <p:grpSp>
          <p:nvGrpSpPr>
            <p:cNvPr id="79" name="Group 78"/>
            <p:cNvGrpSpPr/>
            <p:nvPr/>
          </p:nvGrpSpPr>
          <p:grpSpPr>
            <a:xfrm>
              <a:off x="14551875" y="18123376"/>
              <a:ext cx="13703175" cy="11683259"/>
              <a:chOff x="4407556" y="4758240"/>
              <a:chExt cx="13703175" cy="11683259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6016376" y="4758240"/>
                <a:ext cx="1209435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dirty="0" smtClean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FAST FOOD PER CAPITA VS INCOME PER CAPITA</a:t>
                </a:r>
                <a:endParaRPr lang="en-US" sz="40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 flipH="1" flipV="1">
                <a:off x="5987813" y="6299138"/>
                <a:ext cx="1" cy="9403748"/>
              </a:xfrm>
              <a:prstGeom prst="line">
                <a:avLst/>
              </a:prstGeom>
              <a:ln w="28575">
                <a:solidFill>
                  <a:srgbClr val="BCBC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5987811" y="15601520"/>
                <a:ext cx="10809092" cy="100936"/>
              </a:xfrm>
              <a:prstGeom prst="line">
                <a:avLst/>
              </a:prstGeom>
              <a:ln w="28575">
                <a:solidFill>
                  <a:srgbClr val="BCBC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4464687" y="6265214"/>
                <a:ext cx="15231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 smtClean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1.5</a:t>
                </a:r>
                <a:endParaRPr lang="en-US" sz="28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64686" y="8066382"/>
                <a:ext cx="15231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 smtClean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1.0</a:t>
                </a:r>
                <a:endParaRPr lang="en-US" sz="28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407556" y="9874642"/>
                <a:ext cx="15231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 smtClean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.5</a:t>
                </a:r>
                <a:endParaRPr lang="en-US" sz="28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464686" y="12981462"/>
                <a:ext cx="15231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 smtClean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.25</a:t>
                </a:r>
                <a:endParaRPr lang="en-US" sz="28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578187" y="15164238"/>
                <a:ext cx="15231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 smtClean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0</a:t>
                </a:r>
                <a:endParaRPr lang="en-US" sz="28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530647" y="15795168"/>
                <a:ext cx="15231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 smtClean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20K</a:t>
                </a:r>
                <a:endParaRPr lang="en-US" sz="28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9504126" y="15756059"/>
                <a:ext cx="15231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 smtClean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40K</a:t>
                </a:r>
                <a:endParaRPr lang="en-US" sz="28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178768" y="15776815"/>
                <a:ext cx="15231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 smtClean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60K</a:t>
                </a:r>
                <a:endParaRPr lang="en-US" sz="28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5152247" y="15741520"/>
                <a:ext cx="15231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 smtClean="0">
                    <a:solidFill>
                      <a:schemeClr val="bg1">
                        <a:lumMod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80K</a:t>
                </a:r>
                <a:endParaRPr lang="en-US" sz="2800" dirty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>
              <a:off x="16301359" y="23562943"/>
              <a:ext cx="8009460" cy="5390317"/>
            </a:xfrm>
            <a:prstGeom prst="line">
              <a:avLst/>
            </a:prstGeom>
            <a:ln w="76200">
              <a:solidFill>
                <a:srgbClr val="31A354">
                  <a:alpha val="4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15839850" y="29974570"/>
              <a:ext cx="105022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Income per Capita</a:t>
              </a:r>
              <a:endParaRPr lang="en-US" sz="2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 rot="16200000">
              <a:off x="9445295" y="24218924"/>
              <a:ext cx="105022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>
                      <a:lumMod val="6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Fast Food per Capita</a:t>
              </a:r>
              <a:endParaRPr lang="en-US" sz="2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pic>
        <p:nvPicPr>
          <p:cNvPr id="136" name="Picture 8" descr="C:\Users\smnio\AppData\Local\Temp\SNAGHTML8d212f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675" y="29505501"/>
            <a:ext cx="5465210" cy="309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4" descr="C:\Users\smnio\AppData\Local\Temp\SNAGHTML8d19cf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550" y="29288622"/>
            <a:ext cx="6012628" cy="332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42" descr="http://localhost:8888/Desktop/Projects/local_only/obesity_analysis/wendy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235" y="28040217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6" descr="C:\Users\smnio\AppData\Local\Temp\SNAGHTML8d1cc66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11" y="29541634"/>
            <a:ext cx="5228732" cy="300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2" descr="C:\Users\smnio\AppData\Local\Temp\SNAGHTML8d2e6af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1000" y="29475012"/>
            <a:ext cx="5213235" cy="293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36" descr="http://localhost:8888/Desktop/Projects/local_only/obesity_analysis/kfc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005" y="27925393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10" descr="C:\Users\smnio\AppData\Local\Temp\SNAGHTML8d2ad4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8508" y="29524006"/>
            <a:ext cx="5409318" cy="305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38" descr="http://localhost:8888/Desktop/Projects/local_only/obesity_analysis/tb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699" y="27903409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4" name="Group 143"/>
          <p:cNvGrpSpPr/>
          <p:nvPr/>
        </p:nvGrpSpPr>
        <p:grpSpPr>
          <a:xfrm>
            <a:off x="37068035" y="28017081"/>
            <a:ext cx="5321497" cy="4619317"/>
            <a:chOff x="38798319" y="26616765"/>
            <a:chExt cx="5321497" cy="4619317"/>
          </a:xfrm>
        </p:grpSpPr>
        <p:pic>
          <p:nvPicPr>
            <p:cNvPr id="145" name="Picture 14" descr="C:\Users\smnio\AppData\Local\Temp\SNAGHTML8d35548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8319" y="28152106"/>
              <a:ext cx="5321497" cy="3083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34" descr="http://localhost:8888/Desktop/Projects/local_only/obesity_analysis/ph.jp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37918" y="26616765"/>
              <a:ext cx="1447800" cy="143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7" name="Picture 48" descr="C:\Users\smnio\AppData\Local\Temp\SNAGHTML948240d.PNG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46" y="27946229"/>
            <a:ext cx="1728740" cy="168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32" descr="http://localhost:8888/Desktop/Projects/local_only/obesity_analysis/bk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114" y="28078263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ectangle 149"/>
          <p:cNvSpPr/>
          <p:nvPr/>
        </p:nvSpPr>
        <p:spPr>
          <a:xfrm>
            <a:off x="176491" y="26910664"/>
            <a:ext cx="42878372" cy="5826050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50" name="Picture 6" descr="C:\Users\smnio\AppData\Local\Temp\SNAGHTMLa110f99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26" y="4431393"/>
            <a:ext cx="13568348" cy="758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20785221" y="31998151"/>
            <a:ext cx="3064567" cy="0"/>
          </a:xfrm>
          <a:prstGeom prst="line">
            <a:avLst/>
          </a:prstGeom>
          <a:ln w="76200"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61412" y="32163025"/>
            <a:ext cx="2853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$100 Per Person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0796897" y="31831059"/>
            <a:ext cx="0" cy="421267"/>
          </a:xfrm>
          <a:prstGeom prst="line">
            <a:avLst/>
          </a:prstGeom>
          <a:ln w="762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3881185" y="31852833"/>
            <a:ext cx="0" cy="421267"/>
          </a:xfrm>
          <a:prstGeom prst="line">
            <a:avLst/>
          </a:prstGeom>
          <a:ln w="762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2816782" y="13026354"/>
            <a:ext cx="2109104" cy="2233803"/>
            <a:chOff x="16689658" y="28754604"/>
            <a:chExt cx="2821421" cy="3029821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333333"/>
                </a:clrFrom>
                <a:clrTo>
                  <a:srgbClr val="333333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689658" y="28754604"/>
              <a:ext cx="2821421" cy="3029821"/>
            </a:xfrm>
            <a:prstGeom prst="rect">
              <a:avLst/>
            </a:prstGeom>
          </p:spPr>
        </p:pic>
        <p:sp>
          <p:nvSpPr>
            <p:cNvPr id="53" name="Oval 52"/>
            <p:cNvSpPr/>
            <p:nvPr/>
          </p:nvSpPr>
          <p:spPr>
            <a:xfrm>
              <a:off x="16848832" y="29108016"/>
              <a:ext cx="2503063" cy="2322994"/>
            </a:xfrm>
            <a:prstGeom prst="ellipse">
              <a:avLst/>
            </a:prstGeom>
            <a:gradFill flip="none" rotWithShape="1">
              <a:gsLst>
                <a:gs pos="10000">
                  <a:srgbClr val="FF0000">
                    <a:alpha val="90000"/>
                  </a:srgbClr>
                </a:gs>
                <a:gs pos="62000">
                  <a:srgbClr val="333333">
                    <a:alpha val="30000"/>
                  </a:srgbClr>
                </a:gs>
                <a:gs pos="42000">
                  <a:srgbClr val="FF6565">
                    <a:alpha val="3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32540496" y="15427095"/>
            <a:ext cx="31357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Higher Occurrence</a:t>
            </a:r>
          </a:p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Closer to Center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2412685" y="510209"/>
            <a:ext cx="16735517" cy="4060273"/>
            <a:chOff x="12412685" y="510209"/>
            <a:chExt cx="16735517" cy="4060273"/>
          </a:xfrm>
        </p:grpSpPr>
        <p:sp>
          <p:nvSpPr>
            <p:cNvPr id="32" name="TextBox 31"/>
            <p:cNvSpPr txBox="1"/>
            <p:nvPr/>
          </p:nvSpPr>
          <p:spPr>
            <a:xfrm>
              <a:off x="12412685" y="590243"/>
              <a:ext cx="16735517" cy="2846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00" b="1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END OF LIFE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6725" y="2970044"/>
              <a:ext cx="1239089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i="1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Costs, Procedures, Frequency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5475528" y="4570482"/>
              <a:ext cx="10893287" cy="0"/>
            </a:xfrm>
            <a:prstGeom prst="line">
              <a:avLst/>
            </a:prstGeom>
            <a:ln w="762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75528" y="510209"/>
              <a:ext cx="10893287" cy="0"/>
            </a:xfrm>
            <a:prstGeom prst="line">
              <a:avLst/>
            </a:prstGeom>
            <a:ln w="762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8711024" y="6170915"/>
            <a:ext cx="4225850" cy="9194447"/>
            <a:chOff x="1906197" y="6428145"/>
            <a:chExt cx="4225850" cy="9194447"/>
          </a:xfrm>
          <a:noFill/>
        </p:grpSpPr>
        <p:sp>
          <p:nvSpPr>
            <p:cNvPr id="3" name="Rectangle 2"/>
            <p:cNvSpPr/>
            <p:nvPr/>
          </p:nvSpPr>
          <p:spPr>
            <a:xfrm>
              <a:off x="1906197" y="7695374"/>
              <a:ext cx="4225850" cy="1169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dirty="0" smtClean="0">
                  <a:solidFill>
                    <a:srgbClr val="D8A50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Anesthesia, Labs and Medication Supplies</a:t>
              </a:r>
              <a:endParaRPr lang="en-US" sz="3600" dirty="0">
                <a:solidFill>
                  <a:srgbClr val="D8A502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6197" y="9814051"/>
              <a:ext cx="4225850" cy="1169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dirty="0" smtClean="0">
                  <a:solidFill>
                    <a:srgbClr val="984EA3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Cardiovascular System Procedure</a:t>
              </a:r>
              <a:endParaRPr lang="en-US" sz="3600" dirty="0">
                <a:solidFill>
                  <a:srgbClr val="984EA3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06197" y="8687373"/>
              <a:ext cx="4225850" cy="1169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dirty="0" smtClean="0">
                  <a:solidFill>
                    <a:srgbClr val="E41A1C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Diagnostic Procedure</a:t>
              </a:r>
              <a:endParaRPr lang="en-US" sz="3600" dirty="0">
                <a:solidFill>
                  <a:srgbClr val="E41A1C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06197" y="13323341"/>
              <a:ext cx="4225850" cy="1169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dirty="0" smtClean="0">
                  <a:solidFill>
                    <a:srgbClr val="CF71A2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Digestive System Procedure</a:t>
              </a:r>
              <a:endParaRPr lang="en-US" sz="3600" dirty="0">
                <a:solidFill>
                  <a:srgbClr val="CF71A2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6197" y="6428145"/>
              <a:ext cx="4225850" cy="1169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dirty="0" smtClean="0">
                  <a:solidFill>
                    <a:srgbClr val="366E9D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Evaluation and Therapeutic Procedure</a:t>
              </a:r>
              <a:endParaRPr lang="en-US" sz="3600" dirty="0">
                <a:solidFill>
                  <a:srgbClr val="366E9D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06197" y="10944576"/>
              <a:ext cx="4225850" cy="1169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dirty="0" smtClean="0">
                  <a:solidFill>
                    <a:srgbClr val="D66F0A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Musculoskeletal System Procedure</a:t>
              </a:r>
              <a:endParaRPr lang="en-US" sz="3600" dirty="0">
                <a:solidFill>
                  <a:srgbClr val="D66F0A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06197" y="14453088"/>
              <a:ext cx="4225850" cy="1169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dirty="0" smtClean="0">
                  <a:solidFill>
                    <a:srgbClr val="8E4E2A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Other</a:t>
              </a:r>
              <a:endParaRPr lang="en-US" sz="3600" dirty="0">
                <a:solidFill>
                  <a:srgbClr val="8E4E2A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06197" y="12114080"/>
              <a:ext cx="4225850" cy="1169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dirty="0" smtClean="0">
                  <a:solidFill>
                    <a:srgbClr val="479645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Respiratory System Procedure</a:t>
              </a:r>
              <a:endParaRPr lang="en-US" sz="3600" dirty="0">
                <a:solidFill>
                  <a:srgbClr val="479645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9333221" y="3770263"/>
            <a:ext cx="37946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LEGEND</a:t>
            </a:r>
            <a:endParaRPr lang="en-US" sz="7200" b="1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9084" y="3547430"/>
            <a:ext cx="337303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DETAIL</a:t>
            </a:r>
            <a:endParaRPr lang="en-US" sz="7200" b="1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1454" y="20254660"/>
            <a:ext cx="7309746" cy="1117262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973922" y="18058492"/>
            <a:ext cx="691727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COST BY WEEK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36581454" y="31427280"/>
            <a:ext cx="754774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1 2 3 4 5 6 7 8 9 10 11 12 13 </a:t>
            </a:r>
            <a:endParaRPr lang="en-US" sz="5000" dirty="0"/>
          </a:p>
        </p:txBody>
      </p:sp>
      <p:sp>
        <p:nvSpPr>
          <p:cNvPr id="48" name="Rectangle 47"/>
          <p:cNvSpPr/>
          <p:nvPr/>
        </p:nvSpPr>
        <p:spPr>
          <a:xfrm flipH="1">
            <a:off x="34996664" y="27668206"/>
            <a:ext cx="15847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$150</a:t>
            </a:r>
            <a:endParaRPr lang="en-US" sz="5000" dirty="0"/>
          </a:p>
        </p:txBody>
      </p:sp>
      <p:sp>
        <p:nvSpPr>
          <p:cNvPr id="49" name="Rectangle 48"/>
          <p:cNvSpPr/>
          <p:nvPr/>
        </p:nvSpPr>
        <p:spPr>
          <a:xfrm flipH="1">
            <a:off x="34925886" y="23961433"/>
            <a:ext cx="15847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$300</a:t>
            </a:r>
            <a:endParaRPr lang="en-US" sz="5000" dirty="0"/>
          </a:p>
        </p:txBody>
      </p:sp>
      <p:sp>
        <p:nvSpPr>
          <p:cNvPr id="50" name="Rectangle 49"/>
          <p:cNvSpPr/>
          <p:nvPr/>
        </p:nvSpPr>
        <p:spPr>
          <a:xfrm flipH="1">
            <a:off x="34996665" y="20254660"/>
            <a:ext cx="15847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$450</a:t>
            </a:r>
            <a:endParaRPr lang="en-US" sz="5000" dirty="0"/>
          </a:p>
        </p:txBody>
      </p:sp>
      <p:sp>
        <p:nvSpPr>
          <p:cNvPr id="16" name="Rectangle 15"/>
          <p:cNvSpPr/>
          <p:nvPr/>
        </p:nvSpPr>
        <p:spPr>
          <a:xfrm>
            <a:off x="39753457" y="19089096"/>
            <a:ext cx="3866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UNTIL DEATH</a:t>
            </a:r>
            <a:endParaRPr lang="en-US" sz="4400" b="1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380" y="4877275"/>
            <a:ext cx="8000587" cy="27944077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6138391" y="5309117"/>
            <a:ext cx="987962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COST BY PROCEDURE</a:t>
            </a:r>
            <a:endParaRPr lang="en-US" sz="7200" b="1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569017" y="6587318"/>
            <a:ext cx="147687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All cost are average cost per person in the overall population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-2087485" y="5151532"/>
          <a:ext cx="2774875" cy="27512268"/>
        </p:xfrm>
        <a:graphic>
          <a:graphicData uri="http://schemas.openxmlformats.org/drawingml/2006/table">
            <a:tbl>
              <a:tblPr/>
              <a:tblGrid>
                <a:gridCol w="2774875">
                  <a:extLst>
                    <a:ext uri="{9D8B030D-6E8A-4147-A177-3AD203B41FA5}">
                      <a16:colId xmlns:a16="http://schemas.microsoft.com/office/drawing/2014/main" val="304974522"/>
                    </a:ext>
                  </a:extLst>
                </a:gridCol>
              </a:tblGrid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$447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021267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998269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$260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15125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$254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34648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284935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955429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$198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187662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326904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26821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395056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476446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881363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101874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152075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262586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578405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451645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993743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370434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996187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913526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361946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654296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43417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33838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921165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589450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116593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786386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566993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866598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00242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5447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72115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865526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934677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537248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62783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621105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910312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152680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080353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180784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307536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8562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83938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242285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194059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121854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895679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687702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796425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842267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627353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508497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207383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050579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600987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301228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336894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694587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364064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9732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255852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466792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109692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04658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660988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898206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827251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791938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082230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838931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1544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08408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619697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438010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181025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025259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774877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26441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349507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34316"/>
                  </a:ext>
                </a:extLst>
              </a:tr>
              <a:tr h="327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$4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529468"/>
                  </a:ext>
                </a:extLst>
              </a:tr>
            </a:tbl>
          </a:graphicData>
        </a:graphic>
      </p:graphicFrame>
      <p:pic>
        <p:nvPicPr>
          <p:cNvPr id="7170" name="Picture 2" descr="C:\Users\smnio\AppData\Local\Temp\SNAGHTMLec3a4d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99" y="2956991"/>
            <a:ext cx="33478023" cy="3020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89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2412685" y="510209"/>
            <a:ext cx="16735517" cy="4060273"/>
            <a:chOff x="12412685" y="510209"/>
            <a:chExt cx="16735517" cy="4060273"/>
          </a:xfrm>
        </p:grpSpPr>
        <p:sp>
          <p:nvSpPr>
            <p:cNvPr id="32" name="TextBox 31"/>
            <p:cNvSpPr txBox="1"/>
            <p:nvPr/>
          </p:nvSpPr>
          <p:spPr>
            <a:xfrm>
              <a:off x="12412685" y="590243"/>
              <a:ext cx="16735517" cy="2846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900" b="1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END OF LIFE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6725" y="2970044"/>
              <a:ext cx="1239089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i="1" dirty="0" smtClean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Costs, Procedures, Frequency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5475528" y="4570482"/>
              <a:ext cx="10893287" cy="0"/>
            </a:xfrm>
            <a:prstGeom prst="line">
              <a:avLst/>
            </a:prstGeom>
            <a:ln w="762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75528" y="510209"/>
              <a:ext cx="10893287" cy="0"/>
            </a:xfrm>
            <a:prstGeom prst="line">
              <a:avLst/>
            </a:prstGeom>
            <a:ln w="762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16138391" y="5309117"/>
            <a:ext cx="987962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COST BY PROCEDURE</a:t>
            </a:r>
            <a:endParaRPr lang="en-US" sz="7200" b="1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569017" y="6587318"/>
            <a:ext cx="147687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All cost are average cost per person in the overall population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7170" name="Picture 2" descr="C:\Users\smnio\AppData\Local\Temp\SNAGHTMLec3a4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767" y="5309117"/>
            <a:ext cx="28047286" cy="2530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mnio\AppData\Local\Temp\SNAGHTML1415cd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939" y="708438"/>
            <a:ext cx="8214909" cy="717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mnio\AppData\Local\Temp\SNAGHTML141ead1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3883" y="9655368"/>
            <a:ext cx="8696965" cy="639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mnio\AppData\Local\Temp\SNAGHTML141fc67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939" y="17826026"/>
            <a:ext cx="7867056" cy="6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mnio\AppData\Local\Temp\SNAGHTML1421193c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939" y="25126249"/>
            <a:ext cx="713422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mnio\AppData\Local\Temp\SNAGHTML1425312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40" y="1610812"/>
            <a:ext cx="7181850" cy="665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13679</TotalTime>
  <Words>377</Words>
  <Application>Microsoft Office PowerPoint</Application>
  <PresentationFormat>Custom</PresentationFormat>
  <Paragraphs>161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Roboto Condensed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Ioffe</dc:creator>
  <cp:lastModifiedBy>Simon Ioffe</cp:lastModifiedBy>
  <cp:revision>85</cp:revision>
  <dcterms:created xsi:type="dcterms:W3CDTF">2015-12-12T20:39:32Z</dcterms:created>
  <dcterms:modified xsi:type="dcterms:W3CDTF">2016-01-18T02:19:08Z</dcterms:modified>
</cp:coreProperties>
</file>