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7" r:id="rId10"/>
    <p:sldId id="268" r:id="rId11"/>
    <p:sldId id="269" r:id="rId12"/>
    <p:sldId id="271" r:id="rId13"/>
    <p:sldId id="273" r:id="rId14"/>
    <p:sldId id="272" r:id="rId15"/>
    <p:sldId id="274" r:id="rId16"/>
    <p:sldId id="270" r:id="rId17"/>
    <p:sldId id="280" r:id="rId18"/>
    <p:sldId id="282" r:id="rId19"/>
    <p:sldId id="283" r:id="rId20"/>
    <p:sldId id="276" r:id="rId21"/>
    <p:sldId id="286" r:id="rId22"/>
    <p:sldId id="287" r:id="rId23"/>
    <p:sldId id="277" r:id="rId24"/>
    <p:sldId id="278" r:id="rId25"/>
    <p:sldId id="288" r:id="rId26"/>
    <p:sldId id="289" r:id="rId27"/>
    <p:sldId id="290" r:id="rId28"/>
    <p:sldId id="291" r:id="rId29"/>
    <p:sldId id="292" r:id="rId30"/>
    <p:sldId id="279" r:id="rId31"/>
    <p:sldId id="293" r:id="rId32"/>
    <p:sldId id="294" r:id="rId33"/>
    <p:sldId id="266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A5B90-328D-4C15-861D-D0BC80514D63}" type="datetimeFigureOut">
              <a:rPr lang="en-US" smtClean="0"/>
              <a:t>27-Mar-13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9EE63-57AA-4D5D-9A00-4F2C8707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9EE63-57AA-4D5D-9A00-4F2C8707DA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9EE63-57AA-4D5D-9A00-4F2C8707DA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91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6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html5shi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odernizr.com/downloa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skeleton.com/" TargetMode="External"/><Relationship Id="rId2" Type="http://schemas.openxmlformats.org/officeDocument/2006/relationships/hyperlink" Target="http://html5boilerplate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53028"/>
            <a:ext cx="8229600" cy="1524000"/>
          </a:xfrm>
        </p:spPr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page work everywhere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994218" cy="369332"/>
          </a:xfrm>
        </p:spPr>
        <p:txBody>
          <a:bodyPr/>
          <a:lstStyle/>
          <a:p>
            <a:r>
              <a:rPr lang="en-US" dirty="0" smtClean="0"/>
              <a:t>Telerik Slice and Dice Course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58477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  <p:pic>
        <p:nvPicPr>
          <p:cNvPr id="1026" name="Picture 2" descr="http://files.myopera.com/AOTEAROAnz/albums/553232/opera-logo%20z2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94404" y1="90909" x2="92214" y2="99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" b="-4554"/>
          <a:stretch/>
        </p:blipFill>
        <p:spPr bwMode="auto">
          <a:xfrm>
            <a:off x="691241" y="1003757"/>
            <a:ext cx="1391560" cy="17130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3.gstatic.com/images?q=tbn:ANd9GcQ5cHYM7YscvdoYZPULmd5HpBvLGCcjo_SYzcPLysc4gGoq4ShwZ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0437" y="354240"/>
            <a:ext cx="1855857" cy="1855857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http://mozorg.cdn.mozilla.net/media/img/firefox/new/header-firefox.pn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8" t="-11096" r="-3438" b="-11096"/>
          <a:stretch/>
        </p:blipFill>
        <p:spPr bwMode="auto">
          <a:xfrm>
            <a:off x="288925" y="3016369"/>
            <a:ext cx="2270126" cy="977662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32" name="Picture 8" descr="http://www.youtoart.com/design_pic/bigpic/b_1278040777255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300" y="4386133"/>
            <a:ext cx="4864100" cy="2044700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  <p:pic>
        <p:nvPicPr>
          <p:cNvPr id="13" name="Picture 8" descr="http://www.youtoart.com/design_pic/bigpic/b_1278040777255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0600" y="354240"/>
            <a:ext cx="2616200" cy="1851274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2592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7"/>
            <a:ext cx="8686800" cy="5439506"/>
          </a:xfrm>
        </p:spPr>
        <p:txBody>
          <a:bodyPr/>
          <a:lstStyle/>
          <a:p>
            <a:r>
              <a:rPr lang="en-US" dirty="0" smtClean="0"/>
              <a:t>How to use the features of HTML 5 in browsers back to IE6?</a:t>
            </a:r>
          </a:p>
          <a:p>
            <a:pPr lvl="1"/>
            <a:r>
              <a:rPr lang="en-US" dirty="0" smtClean="0"/>
              <a:t>Need to use something to flatten the browser capabilities</a:t>
            </a:r>
          </a:p>
          <a:p>
            <a:r>
              <a:rPr lang="en-US" dirty="0"/>
              <a:t>HTML 5 browser support is far from complete and some users still tend to use 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/IE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There are lots of gaps in </a:t>
            </a:r>
            <a:r>
              <a:rPr lang="en-US" dirty="0" smtClean="0"/>
              <a:t>there</a:t>
            </a:r>
          </a:p>
          <a:p>
            <a:r>
              <a:rPr lang="en-US" dirty="0" smtClean="0"/>
              <a:t>Shivs, Shims and Polyfills to the rescue!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8456" y="2743201"/>
            <a:ext cx="4122058" cy="685800"/>
          </a:xfrm>
        </p:spPr>
        <p:txBody>
          <a:bodyPr/>
          <a:lstStyle/>
          <a:p>
            <a:r>
              <a:rPr lang="en-US" dirty="0" smtClean="0"/>
              <a:t>Shims, Shivs </a:t>
            </a:r>
            <a:br>
              <a:rPr lang="en-US" dirty="0" smtClean="0"/>
            </a:br>
            <a:r>
              <a:rPr lang="en-US" dirty="0" smtClean="0"/>
              <a:t>and Polyfills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8456" y="3745252"/>
            <a:ext cx="4122058" cy="569120"/>
          </a:xfrm>
        </p:spPr>
        <p:txBody>
          <a:bodyPr/>
          <a:lstStyle/>
          <a:p>
            <a:r>
              <a:rPr lang="en-US" dirty="0" smtClean="0"/>
              <a:t>Fill the gaps in browsers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8" y="1291771"/>
            <a:ext cx="3205844" cy="4274458"/>
          </a:xfrm>
          <a:prstGeom prst="roundRect">
            <a:avLst>
              <a:gd name="adj" fmla="val 3085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3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Shims and Shivs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82614"/>
            <a:ext cx="8686800" cy="4964729"/>
          </a:xfrm>
        </p:spPr>
        <p:txBody>
          <a:bodyPr/>
          <a:lstStyle/>
          <a:p>
            <a:r>
              <a:rPr lang="en-US" dirty="0" smtClean="0"/>
              <a:t>Shims and shivs are </a:t>
            </a:r>
            <a:r>
              <a:rPr lang="en-US" dirty="0"/>
              <a:t>a small </a:t>
            </a:r>
            <a:r>
              <a:rPr lang="en-US" dirty="0" smtClean="0"/>
              <a:t>libraries that fill gaps in a platform</a:t>
            </a:r>
          </a:p>
          <a:p>
            <a:pPr lvl="1"/>
            <a:r>
              <a:rPr lang="en-US" dirty="0" smtClean="0"/>
              <a:t>Mainly used when the API changes and causes compatibility issues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older API can still be supported by a thin compatibility layer on top of the </a:t>
            </a:r>
            <a:r>
              <a:rPr lang="en-US" dirty="0" smtClean="0"/>
              <a:t>newer code</a:t>
            </a:r>
          </a:p>
        </p:txBody>
      </p:sp>
    </p:spTree>
    <p:extLst>
      <p:ext uri="{BB962C8B-B14F-4D97-AF65-F5344CB8AC3E}">
        <p14:creationId xmlns:p14="http://schemas.microsoft.com/office/powerpoint/2010/main" val="36172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4884"/>
            <a:ext cx="8686800" cy="5430715"/>
          </a:xfrm>
        </p:spPr>
        <p:txBody>
          <a:bodyPr/>
          <a:lstStyle/>
          <a:p>
            <a:r>
              <a:rPr lang="en-US" dirty="0" smtClean="0"/>
              <a:t>Polyfills are a similar concept to shims/shivs</a:t>
            </a:r>
          </a:p>
          <a:p>
            <a:pPr lvl="1"/>
            <a:r>
              <a:rPr lang="en-US" dirty="0" smtClean="0"/>
              <a:t>They provide fallback functionality for features still not implemented natively in the browser</a:t>
            </a:r>
          </a:p>
          <a:p>
            <a:pPr lvl="1"/>
            <a:r>
              <a:rPr lang="en-US" dirty="0" smtClean="0"/>
              <a:t>When the users update their browser they will have the same experience, but use the native implementation</a:t>
            </a:r>
          </a:p>
          <a:p>
            <a:pPr lvl="1"/>
            <a:endParaRPr lang="en-US" dirty="0"/>
          </a:p>
        </p:txBody>
      </p:sp>
      <p:pic>
        <p:nvPicPr>
          <p:cNvPr id="5122" name="Picture 2" descr="http://s3.amazonaws.com/everystockphoto/fspid31/27/77/82/7/day78-scramble-monochrone-2777827-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4" y="4650199"/>
            <a:ext cx="4354286" cy="1836194"/>
          </a:xfrm>
          <a:prstGeom prst="roundRect">
            <a:avLst>
              <a:gd name="adj" fmla="val 7181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0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Shims,  Shivs and Polyfills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7301"/>
            <a:ext cx="8686800" cy="5131782"/>
          </a:xfrm>
        </p:spPr>
        <p:txBody>
          <a:bodyPr/>
          <a:lstStyle/>
          <a:p>
            <a:r>
              <a:rPr lang="en-US" dirty="0" smtClean="0"/>
              <a:t>Shivs and Shims make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things happen in less supported browsers</a:t>
            </a:r>
          </a:p>
          <a:p>
            <a:r>
              <a:rPr lang="en-US" dirty="0" smtClean="0"/>
              <a:t>They fill the gaps in:</a:t>
            </a:r>
          </a:p>
          <a:p>
            <a:pPr lvl="1"/>
            <a:r>
              <a:rPr lang="en-US" dirty="0" smtClean="0"/>
              <a:t>HTML - markup features, new tags, meta tags, etc…</a:t>
            </a:r>
          </a:p>
          <a:p>
            <a:pPr lvl="1"/>
            <a:r>
              <a:rPr lang="en-US" dirty="0" smtClean="0"/>
              <a:t>CSS - style properties, gradients, fonts embedding, data-</a:t>
            </a:r>
            <a:r>
              <a:rPr lang="en-US" dirty="0" err="1" smtClean="0"/>
              <a:t>urls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JavaScript - storages, web workers, canvas, SVG, etc…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Shiv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4014"/>
            <a:ext cx="8686800" cy="5351585"/>
          </a:xfrm>
        </p:spPr>
        <p:txBody>
          <a:bodyPr/>
          <a:lstStyle/>
          <a:p>
            <a:r>
              <a:rPr lang="en-US" dirty="0" smtClean="0"/>
              <a:t>html5shiv.js is the most used shiv for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It enables styling for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elements in older versions of IE (IE8-)</a:t>
            </a:r>
          </a:p>
          <a:p>
            <a:pPr lvl="1"/>
            <a:r>
              <a:rPr lang="en-US" dirty="0">
                <a:hlinkClick r:id="rId2"/>
              </a:rPr>
              <a:t>https://code.google.com/p/html5shiv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798293"/>
            <a:ext cx="7924800" cy="685800"/>
          </a:xfrm>
        </p:spPr>
        <p:txBody>
          <a:bodyPr/>
          <a:lstStyle/>
          <a:p>
            <a:r>
              <a:rPr lang="en-US" dirty="0" smtClean="0"/>
              <a:t>html5shiv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52457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0" t="-4807" r="-3750" b="-4807"/>
          <a:stretch/>
        </p:blipFill>
        <p:spPr>
          <a:xfrm>
            <a:off x="2075543" y="2220693"/>
            <a:ext cx="4992914" cy="3653778"/>
          </a:xfrm>
          <a:prstGeom prst="roundRect">
            <a:avLst>
              <a:gd name="adj" fmla="val 4040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5347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 Pie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6914"/>
            <a:ext cx="8686800" cy="3872942"/>
          </a:xfrm>
        </p:spPr>
        <p:txBody>
          <a:bodyPr/>
          <a:lstStyle/>
          <a:p>
            <a:r>
              <a:rPr lang="en-US" dirty="0" smtClean="0"/>
              <a:t>CSS 3 Pie is a polyfill for Internet Explorer</a:t>
            </a:r>
          </a:p>
          <a:p>
            <a:pPr lvl="1"/>
            <a:r>
              <a:rPr lang="en-US" dirty="0" smtClean="0"/>
              <a:t>It enables CSS3 features in older versions of IE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pie.js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pie.htc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pie.js</a:t>
            </a:r>
            <a:r>
              <a:rPr lang="en-US" dirty="0" smtClean="0"/>
              <a:t> into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</a:t>
            </a:r>
          </a:p>
          <a:p>
            <a:pPr lvl="1"/>
            <a:r>
              <a:rPr lang="en-US" dirty="0" smtClean="0"/>
              <a:t>Add the following to the styles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9569" y="5309856"/>
            <a:ext cx="72448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behavior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(scripts/css3-pie/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pie.htc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3421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94992" y="2711513"/>
            <a:ext cx="4396154" cy="685800"/>
          </a:xfrm>
        </p:spPr>
        <p:txBody>
          <a:bodyPr/>
          <a:lstStyle/>
          <a:p>
            <a:r>
              <a:rPr lang="en-US" dirty="0" smtClean="0"/>
              <a:t>CSS3 Pie Shim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4992" y="3437792"/>
            <a:ext cx="439615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css3pie.com/wp/wp-content/themes/pie-wp-theme/img/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15" t="-12093" r="-8615" b="-12093"/>
          <a:stretch/>
        </p:blipFill>
        <p:spPr bwMode="auto">
          <a:xfrm>
            <a:off x="848808" y="2504684"/>
            <a:ext cx="2166256" cy="1502228"/>
          </a:xfrm>
          <a:prstGeom prst="roundRect">
            <a:avLst/>
          </a:prstGeom>
          <a:solidFill>
            <a:srgbClr val="FFFFFF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48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Array.indexOf</a:t>
            </a:r>
            <a:r>
              <a:rPr lang="en-US" dirty="0" smtClean="0"/>
              <a:t>() shim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3869"/>
            <a:ext cx="8686800" cy="1292470"/>
          </a:xfrm>
        </p:spPr>
        <p:txBody>
          <a:bodyPr/>
          <a:lstStyle/>
          <a:p>
            <a:r>
              <a:rPr lang="en-US" dirty="0" smtClean="0"/>
              <a:t>Some browsers do not support </a:t>
            </a:r>
            <a:r>
              <a:rPr lang="en-US" dirty="0" err="1" smtClean="0"/>
              <a:t>Array.indexOf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Need a shim to make it happen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692" y="2454956"/>
            <a:ext cx="844061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Array.prototype.indexOf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arrayIndexOf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searchElement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fromIndex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fromIndex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this.length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(this[i] ===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searchElement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Array.prototype.indexOf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arrayIndexOf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and the Web today</a:t>
            </a:r>
          </a:p>
          <a:p>
            <a:pPr lvl="1"/>
            <a:r>
              <a:rPr lang="en-US" dirty="0" smtClean="0"/>
              <a:t>What is HTML5?</a:t>
            </a:r>
          </a:p>
          <a:p>
            <a:pPr lvl="1"/>
            <a:r>
              <a:rPr lang="en-US" dirty="0" smtClean="0"/>
              <a:t>Browser support</a:t>
            </a:r>
          </a:p>
          <a:p>
            <a:r>
              <a:rPr lang="en-US" dirty="0" smtClean="0"/>
              <a:t>Backward and mobile</a:t>
            </a:r>
          </a:p>
          <a:p>
            <a:pPr lvl="1"/>
            <a:r>
              <a:rPr lang="en-US" dirty="0" smtClean="0"/>
              <a:t>Support for older browsers and mobile</a:t>
            </a:r>
          </a:p>
          <a:p>
            <a:r>
              <a:rPr lang="en-US" dirty="0" smtClean="0"/>
              <a:t>Shivs and Shims</a:t>
            </a:r>
          </a:p>
          <a:p>
            <a:r>
              <a:rPr lang="en-US" dirty="0" smtClean="0"/>
              <a:t>Polyfills</a:t>
            </a:r>
          </a:p>
          <a:p>
            <a:r>
              <a:rPr lang="en-US" dirty="0" smtClean="0"/>
              <a:t>Modernizr</a:t>
            </a:r>
          </a:p>
          <a:p>
            <a:r>
              <a:rPr lang="en-US" dirty="0" smtClean="0"/>
              <a:t>CSS boiler plates</a:t>
            </a:r>
          </a:p>
        </p:txBody>
      </p:sp>
      <p:pic>
        <p:nvPicPr>
          <p:cNvPr id="2050" name="Picture 2" descr="http://www.sxc.hu/pic/l/a/al/alex974/682383_5508921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9393" y="4155169"/>
            <a:ext cx="3207050" cy="2405288"/>
          </a:xfrm>
          <a:prstGeom prst="roundRect">
            <a:avLst>
              <a:gd name="adj" fmla="val 218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Array.indexOf</a:t>
            </a:r>
            <a:r>
              <a:rPr lang="en-US" dirty="0" smtClean="0"/>
              <a:t> Shim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Audio/Video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06768"/>
            <a:ext cx="8686800" cy="5298831"/>
          </a:xfrm>
        </p:spPr>
        <p:txBody>
          <a:bodyPr/>
          <a:lstStyle/>
          <a:p>
            <a:r>
              <a:rPr lang="en-US" dirty="0" smtClean="0"/>
              <a:t>Playing audio or video with pure HTML</a:t>
            </a:r>
          </a:p>
          <a:p>
            <a:pPr lvl="1"/>
            <a:r>
              <a:rPr lang="en-US" dirty="0" smtClean="0"/>
              <a:t>Available since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dirty="0" smtClean="0"/>
              <a:t>The most common approach is to use external plugin to fallback the audio/video support</a:t>
            </a:r>
          </a:p>
          <a:p>
            <a:pPr lvl="1"/>
            <a:r>
              <a:rPr lang="en-US" dirty="0" smtClean="0"/>
              <a:t>Like Flash or Silverlight</a:t>
            </a:r>
          </a:p>
        </p:txBody>
      </p:sp>
    </p:spTree>
    <p:extLst>
      <p:ext uri="{BB962C8B-B14F-4D97-AF65-F5344CB8AC3E}">
        <p14:creationId xmlns:p14="http://schemas.microsoft.com/office/powerpoint/2010/main" val="24513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Polyfill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Modernizr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easier way for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Modernizr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Modernizr is a JavaScript library that detects 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and 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features in </a:t>
            </a:r>
            <a:r>
              <a:rPr lang="en-US" dirty="0" smtClean="0"/>
              <a:t>the browser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http://modernizr.com/download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Modernizr has three primary 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html5shiv</a:t>
            </a:r>
            <a:r>
              <a:rPr lang="en-US" dirty="0" smtClean="0"/>
              <a:t> if necessary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Detects html 5 support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adding classes </a:t>
            </a:r>
            <a:r>
              <a:rPr lang="en-US" dirty="0" smtClean="0"/>
              <a:t>to the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</a:t>
            </a:r>
            <a:r>
              <a:rPr lang="en-US" dirty="0" smtClean="0"/>
              <a:t> for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is supported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no-js</a:t>
            </a:r>
            <a:r>
              <a:rPr lang="en-US" dirty="0" smtClean="0"/>
              <a:t>" otherwise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YepNope</a:t>
            </a:r>
            <a:r>
              <a:rPr lang="en-US" dirty="0" smtClean="0"/>
              <a:t> loading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a features is not supported - load a polyfill</a:t>
            </a:r>
          </a:p>
        </p:txBody>
      </p:sp>
    </p:spTree>
    <p:extLst>
      <p:ext uri="{BB962C8B-B14F-4D97-AF65-F5344CB8AC3E}">
        <p14:creationId xmlns:p14="http://schemas.microsoft.com/office/powerpoint/2010/main" val="30462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368"/>
            <a:ext cx="7086600" cy="838200"/>
          </a:xfrm>
        </p:spPr>
        <p:txBody>
          <a:bodyPr/>
          <a:lstStyle/>
          <a:p>
            <a:r>
              <a:rPr lang="en-US" dirty="0" smtClean="0"/>
              <a:t>Modernizr: Detecting </a:t>
            </a:r>
            <a:br>
              <a:rPr lang="en-US" dirty="0" smtClean="0"/>
            </a:br>
            <a:r>
              <a:rPr lang="en-US" dirty="0" smtClean="0"/>
              <a:t>HTML 5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5414"/>
            <a:ext cx="8686800" cy="5580185"/>
          </a:xfrm>
        </p:spPr>
        <p:txBody>
          <a:bodyPr/>
          <a:lstStyle/>
          <a:p>
            <a:r>
              <a:rPr lang="en-US" dirty="0" smtClean="0"/>
              <a:t>On document load Modernizr detects which features are supported and adds classes to the HTML element:</a:t>
            </a:r>
          </a:p>
          <a:p>
            <a:pPr lvl="1"/>
            <a:r>
              <a:rPr lang="en-US" dirty="0" smtClean="0"/>
              <a:t>canvas, </a:t>
            </a:r>
            <a:r>
              <a:rPr lang="en-US" dirty="0" err="1" smtClean="0"/>
              <a:t>cssgradients</a:t>
            </a:r>
            <a:r>
              <a:rPr lang="en-US" dirty="0" smtClean="0"/>
              <a:t>, </a:t>
            </a:r>
            <a:r>
              <a:rPr lang="en-US" dirty="0" err="1" smtClean="0"/>
              <a:t>sessionstorage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If the features are supported</a:t>
            </a:r>
          </a:p>
          <a:p>
            <a:pPr lvl="1"/>
            <a:r>
              <a:rPr lang="en-US" dirty="0" smtClean="0"/>
              <a:t>no-canvas, no-</a:t>
            </a:r>
            <a:r>
              <a:rPr lang="en-US" dirty="0" err="1" smtClean="0"/>
              <a:t>cssgradients</a:t>
            </a:r>
            <a:r>
              <a:rPr lang="en-US" dirty="0" smtClean="0"/>
              <a:t>, no-</a:t>
            </a:r>
            <a:r>
              <a:rPr lang="en-US" dirty="0" err="1" smtClean="0"/>
              <a:t>sessionstorage</a:t>
            </a:r>
            <a:endParaRPr lang="en-US" dirty="0" smtClean="0"/>
          </a:p>
          <a:p>
            <a:pPr lvl="2"/>
            <a:r>
              <a:rPr lang="en-US" dirty="0" smtClean="0"/>
              <a:t>If the features are not supported</a:t>
            </a:r>
          </a:p>
        </p:txBody>
      </p:sp>
    </p:spTree>
    <p:extLst>
      <p:ext uri="{BB962C8B-B14F-4D97-AF65-F5344CB8AC3E}">
        <p14:creationId xmlns:p14="http://schemas.microsoft.com/office/powerpoint/2010/main" val="41520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368"/>
            <a:ext cx="7086600" cy="838200"/>
          </a:xfrm>
        </p:spPr>
        <p:txBody>
          <a:bodyPr/>
          <a:lstStyle/>
          <a:p>
            <a:r>
              <a:rPr lang="en-US" dirty="0" smtClean="0"/>
              <a:t>Modernizr: Detecting </a:t>
            </a:r>
            <a:br>
              <a:rPr lang="en-US" dirty="0" smtClean="0"/>
            </a:br>
            <a:r>
              <a:rPr lang="en-US" dirty="0" smtClean="0"/>
              <a:t>HTML 5 Support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0246"/>
            <a:ext cx="8686800" cy="5580185"/>
          </a:xfrm>
        </p:spPr>
        <p:txBody>
          <a:bodyPr/>
          <a:lstStyle/>
          <a:p>
            <a:r>
              <a:rPr lang="en-US" dirty="0" smtClean="0"/>
              <a:t>If CSS gradients are not supported, use fallback gradient with PNG repeated by </a:t>
            </a: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1692" y="2191189"/>
            <a:ext cx="8440616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src="modernizr.js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				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150px;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150px;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 solid black;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cssgradients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gradients code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no-</a:t>
            </a:r>
            <a:r>
              <a:rPr lang="en-US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cssgradients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.box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background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(gradient.png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0 0 repeat-x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style&gt;</a:t>
            </a:r>
          </a:p>
        </p:txBody>
      </p:sp>
    </p:spTree>
    <p:extLst>
      <p:ext uri="{BB962C8B-B14F-4D97-AF65-F5344CB8AC3E}">
        <p14:creationId xmlns:p14="http://schemas.microsoft.com/office/powerpoint/2010/main" val="4040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2743201"/>
            <a:ext cx="8053754" cy="685800"/>
          </a:xfrm>
        </p:spPr>
        <p:txBody>
          <a:bodyPr/>
          <a:lstStyle/>
          <a:p>
            <a:r>
              <a:rPr lang="en-US" dirty="0" smtClean="0"/>
              <a:t>Modernizr: </a:t>
            </a:r>
            <a:br>
              <a:rPr lang="en-US" dirty="0" smtClean="0"/>
            </a:br>
            <a:r>
              <a:rPr lang="en-US" dirty="0" smtClean="0"/>
              <a:t>HTML 5 Detection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4754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Modernizr has a load method that can test features and load resources depending on their support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692" y="2604427"/>
            <a:ext cx="844061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src="modernizr.js"&gt;&lt;/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				 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Modernizr.load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test: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Modernizr.audio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nope: '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api.html5media.info/1.1.5/html5media.min.js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2945423"/>
            <a:ext cx="8053754" cy="685800"/>
          </a:xfrm>
        </p:spPr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4754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75922"/>
            <a:ext cx="7924800" cy="685800"/>
          </a:xfrm>
        </p:spPr>
        <p:txBody>
          <a:bodyPr/>
          <a:lstStyle/>
          <a:p>
            <a:r>
              <a:rPr lang="en-US" dirty="0" smtClean="0"/>
              <a:t>HTML5 and The Web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2202201"/>
            <a:ext cx="7924800" cy="569120"/>
          </a:xfrm>
        </p:spPr>
        <p:txBody>
          <a:bodyPr/>
          <a:lstStyle/>
          <a:p>
            <a:r>
              <a:rPr lang="en-US" dirty="0" smtClean="0"/>
              <a:t>Making the fine web</a:t>
            </a:r>
            <a:endParaRPr lang="en-US" dirty="0"/>
          </a:p>
        </p:txBody>
      </p:sp>
      <p:pic>
        <p:nvPicPr>
          <p:cNvPr id="3074" name="Picture 2" descr="http://openclipart.org/image/800px/svg_to_png/129931/laptop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36" y="3281412"/>
            <a:ext cx="3041650" cy="2338268"/>
          </a:xfrm>
          <a:prstGeom prst="roundRect">
            <a:avLst>
              <a:gd name="adj" fmla="val 3631"/>
            </a:avLst>
          </a:prstGeom>
          <a:solidFill>
            <a:srgbClr val="F8F8F8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12046" r="7051" b="4496"/>
          <a:stretch/>
        </p:blipFill>
        <p:spPr>
          <a:xfrm>
            <a:off x="5501454" y="3279685"/>
            <a:ext cx="2267566" cy="2339995"/>
          </a:xfrm>
          <a:prstGeom prst="roundRect">
            <a:avLst>
              <a:gd name="adj" fmla="val 3631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32484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Boiler 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Resetting made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 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browsers over there</a:t>
            </a:r>
          </a:p>
          <a:p>
            <a:pPr lvl="1"/>
            <a:r>
              <a:rPr lang="en-US" dirty="0" smtClean="0"/>
              <a:t>Each browser defines its own default styles</a:t>
            </a:r>
          </a:p>
          <a:p>
            <a:pPr lvl="1"/>
            <a:r>
              <a:rPr lang="en-US" dirty="0" smtClean="0"/>
              <a:t>Need to reset everything we use</a:t>
            </a:r>
          </a:p>
          <a:p>
            <a:pPr lvl="1"/>
            <a:endParaRPr lang="en-US" dirty="0"/>
          </a:p>
          <a:p>
            <a:r>
              <a:rPr lang="en-US" dirty="0" smtClean="0"/>
              <a:t>Boiler plates deliver a ready-to-use CSS style resets</a:t>
            </a:r>
          </a:p>
          <a:p>
            <a:pPr lvl="1"/>
            <a:r>
              <a:rPr lang="en-US" dirty="0">
                <a:hlinkClick r:id="rId2"/>
              </a:rPr>
              <a:t>http://html5boilerplate.com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www.getskeleton.com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1692" y="2797857"/>
            <a:ext cx="844061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*{margin:0; padding:0}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html,body,div,header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…{margin:0;padding:0}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Boiler 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Everywhere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r>
              <a:rPr lang="en-US" dirty="0" smtClean="0"/>
              <a:t>Make the web page task1.html with styles task1.css (or task1.less) to work on all desktop browsers, including IE7</a:t>
            </a:r>
          </a:p>
          <a:p>
            <a:pPr lvl="1"/>
            <a:r>
              <a:rPr lang="en-US" dirty="0"/>
              <a:t>You are not allowed to change the original CSS(LESS) and HTML. You can only expand it</a:t>
            </a:r>
          </a:p>
          <a:p>
            <a:pPr lvl="1"/>
            <a:r>
              <a:rPr lang="en-US" dirty="0"/>
              <a:t>Use shivs, shims or </a:t>
            </a:r>
            <a:r>
              <a:rPr lang="en-US" dirty="0" smtClean="0"/>
              <a:t>polyfills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a web page that detects the current geolocation</a:t>
            </a:r>
          </a:p>
          <a:p>
            <a:pPr lvl="1"/>
            <a:r>
              <a:rPr lang="en-US" sz="3200" dirty="0">
                <a:solidFill>
                  <a:srgbClr val="EBFFD2"/>
                </a:solidFill>
              </a:rPr>
              <a:t>The web page should work fine in all desktop browsers, </a:t>
            </a:r>
            <a:r>
              <a:rPr lang="en-US" sz="3200" dirty="0">
                <a:solidFill>
                  <a:srgbClr val="EBFFD2"/>
                </a:solidFill>
              </a:rPr>
              <a:t>including </a:t>
            </a:r>
            <a:r>
              <a:rPr lang="en-US" sz="3200" dirty="0">
                <a:solidFill>
                  <a:srgbClr val="EBFFD2"/>
                </a:solidFill>
              </a:rPr>
              <a:t>IE7</a:t>
            </a:r>
          </a:p>
          <a:p>
            <a:pPr lvl="1"/>
            <a:endParaRPr lang="en-US" sz="3200" dirty="0">
              <a:solidFill>
                <a:srgbClr val="EBFFD2"/>
              </a:solidFill>
            </a:endParaRPr>
          </a:p>
          <a:p>
            <a:pPr lvl="1"/>
            <a:endParaRPr lang="en-US" sz="32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8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00050" indent="-400050">
              <a:buFont typeface="+mj-lt"/>
              <a:buAutoNum type="arabicPeriod" startAt="3"/>
            </a:pPr>
            <a:r>
              <a:rPr lang="en-US" sz="3400" dirty="0" smtClean="0">
                <a:solidFill>
                  <a:srgbClr val="EBFFD2"/>
                </a:solidFill>
              </a:rPr>
              <a:t>Create a web page that contains the following input types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range, number, email, date, color, </a:t>
            </a:r>
            <a:r>
              <a:rPr lang="en-US" dirty="0" err="1" smtClean="0">
                <a:solidFill>
                  <a:srgbClr val="EBFFD2"/>
                </a:solidFill>
              </a:rPr>
              <a:t>datetime</a:t>
            </a:r>
            <a:r>
              <a:rPr lang="en-US" dirty="0" smtClean="0">
                <a:solidFill>
                  <a:srgbClr val="EBFFD2"/>
                </a:solidFill>
              </a:rPr>
              <a:t>, month, search, </a:t>
            </a:r>
            <a:r>
              <a:rPr lang="en-US" dirty="0" err="1" smtClean="0">
                <a:solidFill>
                  <a:srgbClr val="EBFFD2"/>
                </a:solidFill>
              </a:rPr>
              <a:t>tel</a:t>
            </a:r>
            <a:r>
              <a:rPr lang="en-US" dirty="0" smtClean="0">
                <a:solidFill>
                  <a:srgbClr val="EBFFD2"/>
                </a:solidFill>
              </a:rPr>
              <a:t>, time, </a:t>
            </a:r>
            <a:r>
              <a:rPr lang="en-US" dirty="0" err="1" smtClean="0">
                <a:solidFill>
                  <a:srgbClr val="EBFFD2"/>
                </a:solidFill>
              </a:rPr>
              <a:t>url</a:t>
            </a:r>
            <a:r>
              <a:rPr lang="en-US" dirty="0" smtClean="0">
                <a:solidFill>
                  <a:srgbClr val="EBFFD2"/>
                </a:solidFill>
              </a:rPr>
              <a:t>, week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And it must work on all desktop browsers (IE7+)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Research about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Webshims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Lib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1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and The Web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Web today is vast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ways to reach the web (mobile, PC, TV)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operating systems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Windows, Apple, Android, soon Mozilla OS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browsers with version specifics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Chrome, Mozilla Firefox</a:t>
            </a:r>
            <a:r>
              <a:rPr lang="en-US" dirty="0"/>
              <a:t>, </a:t>
            </a:r>
            <a:r>
              <a:rPr lang="en-US" dirty="0" smtClean="0"/>
              <a:t>Apple Safari, Internet </a:t>
            </a:r>
            <a:r>
              <a:rPr lang="en-US" dirty="0"/>
              <a:t>Explorer</a:t>
            </a:r>
            <a:r>
              <a:rPr lang="en-US" dirty="0" smtClean="0"/>
              <a:t>, Opera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web browser engines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Gecko ,Presto*, Trident, WebKit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Engines act differently on each OS or browser</a:t>
            </a:r>
          </a:p>
        </p:txBody>
      </p:sp>
    </p:spTree>
    <p:extLst>
      <p:ext uri="{BB962C8B-B14F-4D97-AF65-F5344CB8AC3E}">
        <p14:creationId xmlns:p14="http://schemas.microsoft.com/office/powerpoint/2010/main" val="41202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29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Browsers dive into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with different steps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major browsers for desktop and mobile support primary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specifics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browser vendors thought it through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and Chrome update silently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Opera and Safari offer to download and update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is hardest to update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from browser (can be forbidden)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Windows Update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Support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7551"/>
            <a:ext cx="8686800" cy="54308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Yet waiting for the user to update their browser is not reliable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users are afraid or unwilling to update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administrators restrict updates due to corporate policies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the OS doesn't support newer versions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best XP users get is Internet Explorer 8!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you live in China</a:t>
            </a:r>
          </a:p>
        </p:txBody>
      </p:sp>
    </p:spTree>
    <p:extLst>
      <p:ext uri="{BB962C8B-B14F-4D97-AF65-F5344CB8AC3E}">
        <p14:creationId xmlns:p14="http://schemas.microsoft.com/office/powerpoint/2010/main" val="5814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8024"/>
            <a:ext cx="8686800" cy="57062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then?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something that is supported everywhere?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4/XHTML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Not good enough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Don't support Internet Explorer?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Still not OK…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IE holds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25%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of the browsers share for 2012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Make your site look just as good on older browsers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Using a bit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42025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53513"/>
            <a:ext cx="7924800" cy="685800"/>
          </a:xfrm>
        </p:spPr>
        <p:txBody>
          <a:bodyPr/>
          <a:lstStyle/>
          <a:p>
            <a:r>
              <a:rPr lang="en-US" dirty="0" smtClean="0"/>
              <a:t>Backward Compatibility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30669"/>
            <a:ext cx="7924800" cy="569120"/>
          </a:xfrm>
        </p:spPr>
        <p:txBody>
          <a:bodyPr/>
          <a:lstStyle/>
          <a:p>
            <a:r>
              <a:rPr lang="en-US" dirty="0" smtClean="0"/>
              <a:t>Looking good on most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84832" y="76200"/>
            <a:ext cx="6912864" cy="838200"/>
          </a:xfrm>
        </p:spPr>
        <p:txBody>
          <a:bodyPr/>
          <a:lstStyle/>
          <a:p>
            <a:r>
              <a:rPr lang="en-US" sz="3600" dirty="0"/>
              <a:t>Backward Compatibility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494692"/>
            <a:ext cx="8686800" cy="5210907"/>
          </a:xfrm>
        </p:spPr>
        <p:txBody>
          <a:bodyPr/>
          <a:lstStyle/>
          <a:p>
            <a:r>
              <a:rPr lang="en-US" dirty="0" smtClean="0"/>
              <a:t>How to make a web page look good on most browsers?</a:t>
            </a:r>
          </a:p>
          <a:p>
            <a:r>
              <a:rPr lang="en-US" dirty="0" smtClean="0"/>
              <a:t>Two common approaches</a:t>
            </a:r>
          </a:p>
          <a:p>
            <a:pPr lvl="1"/>
            <a:r>
              <a:rPr lang="en-US" dirty="0" smtClean="0"/>
              <a:t>Limit the HTML features so every browser can understand them</a:t>
            </a:r>
          </a:p>
          <a:p>
            <a:pPr lvl="1"/>
            <a:r>
              <a:rPr lang="en-US" dirty="0" smtClean="0"/>
              <a:t>Use the top features of modern web design and do a little JavaScript to leverage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2590</TotalTime>
  <Words>1050</Words>
  <Application>Microsoft Office PowerPoint</Application>
  <PresentationFormat>On-screen Show (4:3)</PresentationFormat>
  <Paragraphs>198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</vt:lpstr>
      <vt:lpstr>HTML5 Everywhere</vt:lpstr>
      <vt:lpstr>Table of Contents</vt:lpstr>
      <vt:lpstr>HTML5 and The Web Today</vt:lpstr>
      <vt:lpstr>HTML5 and The Web Today</vt:lpstr>
      <vt:lpstr>HTML5 Support</vt:lpstr>
      <vt:lpstr>HTML5 Support (2)</vt:lpstr>
      <vt:lpstr>HTML5 Options</vt:lpstr>
      <vt:lpstr>Backward Compatibility</vt:lpstr>
      <vt:lpstr>Backward Compatibility</vt:lpstr>
      <vt:lpstr>Backward Compatibility (2)</vt:lpstr>
      <vt:lpstr>Shims, Shivs  and Polyfills</vt:lpstr>
      <vt:lpstr>Shims and Shivs</vt:lpstr>
      <vt:lpstr>Polyfills</vt:lpstr>
      <vt:lpstr>Shims,  Shivs and Polyfills</vt:lpstr>
      <vt:lpstr>HTML5Shiv</vt:lpstr>
      <vt:lpstr>html5shiv </vt:lpstr>
      <vt:lpstr>CSS 3 Pie</vt:lpstr>
      <vt:lpstr>CSS3 Pie Shim</vt:lpstr>
      <vt:lpstr>Array.indexOf() shim</vt:lpstr>
      <vt:lpstr>Array.indexOf Shim</vt:lpstr>
      <vt:lpstr>Audio/Video</vt:lpstr>
      <vt:lpstr>Audio Polyfill</vt:lpstr>
      <vt:lpstr>The Modernizr</vt:lpstr>
      <vt:lpstr>The Modernizr</vt:lpstr>
      <vt:lpstr>Modernizr: Detecting  HTML 5 Support</vt:lpstr>
      <vt:lpstr>Modernizr: Detecting  HTML 5 Support - Example</vt:lpstr>
      <vt:lpstr>Modernizr:  HTML 5 Detection</vt:lpstr>
      <vt:lpstr>Modernizr Load</vt:lpstr>
      <vt:lpstr>Modernizr Load</vt:lpstr>
      <vt:lpstr>CSS Boiler Plates</vt:lpstr>
      <vt:lpstr>Boiler Plates</vt:lpstr>
      <vt:lpstr>CSS Boiler Plates</vt:lpstr>
      <vt:lpstr>HTML5 Everywhere</vt:lpstr>
      <vt:lpstr>Homework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Photoshop</dc:title>
  <dc:creator>Doncho Minkov</dc:creator>
  <cp:lastModifiedBy>Doncho Minkov</cp:lastModifiedBy>
  <cp:revision>766</cp:revision>
  <dcterms:created xsi:type="dcterms:W3CDTF">2013-03-11T11:49:12Z</dcterms:created>
  <dcterms:modified xsi:type="dcterms:W3CDTF">2013-03-27T11:45:22Z</dcterms:modified>
</cp:coreProperties>
</file>