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35" r:id="rId3"/>
    <p:sldId id="336" r:id="rId4"/>
    <p:sldId id="376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34" r:id="rId36"/>
    <p:sldId id="374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0" d="100"/>
          <a:sy n="60" d="100"/>
        </p:scale>
        <p:origin x="-8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29-08-2013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29-08-2013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828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5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13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4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20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72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68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 err="1" smtClean="0"/>
              <a:t>Unload</a:t>
            </a: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357429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348584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21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8233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D6CF-7CF0-4D95-A60A-E2D82CCA0112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112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66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193695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80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  <p:extLst>
      <p:ext uri="{BB962C8B-B14F-4D97-AF65-F5344CB8AC3E}">
        <p14:creationId xmlns:p14="http://schemas.microsoft.com/office/powerpoint/2010/main" val="4051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14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66842"/>
            <a:ext cx="8382000" cy="976911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Forms – Intro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943559" y="1082660"/>
            <a:ext cx="1650066" cy="1403398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07363"/>
            <a:ext cx="3723836" cy="18244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117452" y="819463"/>
            <a:ext cx="3376868" cy="134079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Web Forms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1033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20265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6394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9048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77049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Basic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XML-based files describing the Web UI</a:t>
            </a:r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/>
              <a:t>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"Code behind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the server-side C# code behind pages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</a:t>
            </a:r>
            <a:r>
              <a:rPr lang="en-US" dirty="0"/>
              <a:t>ASP.NET application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 </a:t>
            </a:r>
            <a:r>
              <a:rPr lang="en-US" dirty="0" smtClean="0"/>
              <a:t>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pPr lvl="1"/>
            <a:r>
              <a:rPr lang="en-US" dirty="0"/>
              <a:t>Acts as a </a:t>
            </a:r>
            <a:r>
              <a:rPr lang="en-US" dirty="0" smtClean="0"/>
              <a:t>Web-based user </a:t>
            </a:r>
            <a:r>
              <a:rPr lang="en-US" dirty="0"/>
              <a:t>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/>
              <a:t>ASP.NET </a:t>
            </a:r>
            <a:r>
              <a:rPr lang="en-US" dirty="0" smtClean="0"/>
              <a:t>Web Forms applications</a:t>
            </a:r>
          </a:p>
          <a:p>
            <a:pPr lvl="1"/>
            <a:r>
              <a:rPr lang="en-US" dirty="0" smtClean="0"/>
              <a:t>XML-based language, like XHTML</a:t>
            </a:r>
            <a:endParaRPr lang="bg-BG" dirty="0"/>
          </a:p>
          <a:p>
            <a:pPr lvl="1"/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</a:t>
            </a:r>
            <a:r>
              <a:rPr lang="en-US" dirty="0" smtClean="0"/>
              <a:t>C# code </a:t>
            </a:r>
            <a:r>
              <a:rPr lang="en-US" dirty="0"/>
              <a:t>and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Executed at the server-side by ASP.NET</a:t>
            </a:r>
            <a:endParaRPr lang="bg-BG" dirty="0"/>
          </a:p>
          <a:p>
            <a:pPr lvl="1"/>
            <a:r>
              <a:rPr lang="en-US" dirty="0" smtClean="0"/>
              <a:t>Rendered to HTML by the ASP.NET runtime</a:t>
            </a:r>
          </a:p>
          <a:p>
            <a:pPr lvl="1"/>
            <a:r>
              <a:rPr lang="en-US" dirty="0" smtClean="0"/>
              <a:t>Have complex execution model (many steps)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Form – Example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534025"/>
            <a:ext cx="8496300" cy="10953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</a:t>
            </a:r>
            <a:r>
              <a:rPr lang="en-US" dirty="0" smtClean="0"/>
              <a:t>attributes: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Inherits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088172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Inherits="FirstApp.TestWebForm" 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ID="FormTest" runat="server"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ID="lbl"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"&gt;…&lt;/asp:Label&gt;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ID="textCustomerName"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Text="Customer Name: "&gt;…&lt;/asp:TextBox&gt;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&lt;asp:Button ID="btn" runat="server" …&gt;&lt;/asp:Button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62600" y="983099"/>
            <a:ext cx="3352800" cy="1379101"/>
          </a:xfrm>
          <a:prstGeom prst="wedgeRoundRectCallout">
            <a:avLst>
              <a:gd name="adj1" fmla="val -54634"/>
              <a:gd name="adj2" fmla="val 1030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put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ID="…"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 the ASP.NET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controls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096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2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controls </a:t>
            </a:r>
            <a:r>
              <a:rPr lang="en-US" dirty="0" smtClean="0"/>
              <a:t>are the smallest </a:t>
            </a:r>
            <a:r>
              <a:rPr lang="en-US" dirty="0"/>
              <a:t>component part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</a:t>
            </a:r>
            <a:r>
              <a:rPr lang="en-US" dirty="0" smtClean="0"/>
              <a:t>fast and easy component-oriented development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abstraction, but has server-side properties and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HTML (+ CSS + scripts)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5265003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Text="Click me!" OnClick="btn_Click" /&gt;</a:t>
            </a:r>
          </a:p>
        </p:txBody>
      </p:sp>
    </p:spTree>
    <p:extLst>
      <p:ext uri="{BB962C8B-B14F-4D97-AF65-F5344CB8AC3E}">
        <p14:creationId xmlns:p14="http://schemas.microsoft.com/office/powerpoint/2010/main" val="283651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configuration file for </a:t>
            </a:r>
            <a:r>
              <a:rPr lang="en-US" sz="3000" dirty="0" smtClean="0"/>
              <a:t>ASP.NET application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 defines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Security settings and membership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Whether </a:t>
            </a:r>
            <a:r>
              <a:rPr lang="en-US" sz="2800" dirty="0"/>
              <a:t>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6299">
            <a:off x="7043782" y="1412196"/>
            <a:ext cx="1695429" cy="166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5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Your First ASP.NET Web Forms </a:t>
            </a:r>
            <a:r>
              <a:rPr lang="en-US" dirty="0"/>
              <a:t>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</a:t>
            </a:r>
            <a:r>
              <a:rPr lang="en-US" dirty="0" smtClean="0"/>
              <a:t>Application”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4512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5548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256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42262"/>
            <a:ext cx="4267200" cy="325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302502">
            <a:off x="2099362" y="4073153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08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022" y="1905000"/>
            <a:ext cx="5329468" cy="4344988"/>
          </a:xfrm>
          <a:prstGeom prst="roundRect">
            <a:avLst>
              <a:gd name="adj" fmla="val 2118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Introduction to </a:t>
            </a:r>
            <a:r>
              <a:rPr lang="en-US" sz="3000" dirty="0" smtClean="0"/>
              <a:t>ASP.NET</a:t>
            </a:r>
            <a:r>
              <a:rPr lang="bg-BG" sz="3000" dirty="0" smtClean="0"/>
              <a:t> </a:t>
            </a:r>
            <a:r>
              <a:rPr lang="en-US" sz="3000" dirty="0" smtClean="0"/>
              <a:t>Web Forms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Web Forms Basic </a:t>
            </a:r>
            <a:r>
              <a:rPr lang="en-US" sz="3000" dirty="0"/>
              <a:t>Components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Sumator </a:t>
            </a:r>
            <a:r>
              <a:rPr lang="en-US" sz="3000" dirty="0" smtClean="0"/>
              <a:t>– Demo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</a:t>
            </a:r>
            <a:r>
              <a:rPr lang="en-US" sz="3000" dirty="0" smtClean="0"/>
              <a:t>Page Execution Model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noProof="1" smtClean="0"/>
              <a:t>Postbacks</a:t>
            </a:r>
            <a:r>
              <a:rPr lang="en-US" sz="3000" dirty="0" smtClean="0"/>
              <a:t> and VIEWSTATE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Page </a:t>
            </a:r>
            <a:r>
              <a:rPr lang="en-US" sz="3000" dirty="0" smtClean="0"/>
              <a:t>Directives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200025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4343400"/>
            <a:ext cx="1485900" cy="18051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5181600"/>
            <a:ext cx="3723836" cy="121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860081" y="1905000"/>
            <a:ext cx="5387326" cy="4364676"/>
          </a:xfrm>
          <a:prstGeom prst="roundRect">
            <a:avLst>
              <a:gd name="adj" fmla="val 1923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7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Controls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When requested an ASP.NET Web form is parsed by ASP.NET and converted to a tree</a:t>
            </a:r>
          </a:p>
          <a:p>
            <a:pPr lvl="1"/>
            <a:r>
              <a:rPr lang="en-US" dirty="0" smtClean="0"/>
              <a:t>Also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tree </a:t>
            </a:r>
            <a:r>
              <a:rPr lang="en-US" dirty="0" smtClean="0"/>
              <a:t>(XML tags are turned into a tree of controls)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3276600"/>
            <a:ext cx="5562600" cy="3200400"/>
            <a:chOff x="1676400" y="3200400"/>
            <a:chExt cx="55626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13200" y="41148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Form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3500" y="4967526"/>
              <a:ext cx="19558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Panel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4967526"/>
              <a:ext cx="1371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5958126"/>
              <a:ext cx="990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Label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71800" y="5958126"/>
              <a:ext cx="12192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95800" y="5958126"/>
              <a:ext cx="11430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Button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14800" y="4572000"/>
              <a:ext cx="2286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8900" y="5410200"/>
              <a:ext cx="2667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8" name="Straight Arrow Connector 17"/>
            <p:cNvCxnSpPr>
              <a:stCxn id="8" idx="2"/>
              <a:endCxn id="11" idx="0"/>
            </p:cNvCxnSpPr>
            <p:nvPr/>
          </p:nvCxnSpPr>
          <p:spPr>
            <a:xfrm>
              <a:off x="3581400" y="5410200"/>
              <a:ext cx="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94300" y="4572000"/>
              <a:ext cx="1651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5410200"/>
              <a:ext cx="3048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35" name="Rounded Rectangle 34"/>
            <p:cNvSpPr/>
            <p:nvPr/>
          </p:nvSpPr>
          <p:spPr>
            <a:xfrm>
              <a:off x="4013200" y="32004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Page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7" idx="0"/>
            </p:cNvCxnSpPr>
            <p:nvPr/>
          </p:nvCxnSpPr>
          <p:spPr>
            <a:xfrm>
              <a:off x="4787900" y="3657600"/>
              <a:ext cx="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46" name="Rounded Rectangle 45"/>
            <p:cNvSpPr/>
            <p:nvPr/>
          </p:nvSpPr>
          <p:spPr>
            <a:xfrm>
              <a:off x="2362200" y="4114800"/>
              <a:ext cx="125095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613150" y="3657600"/>
              <a:ext cx="61595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0" name="Rounded Rectangle 49"/>
            <p:cNvSpPr/>
            <p:nvPr/>
          </p:nvSpPr>
          <p:spPr>
            <a:xfrm>
              <a:off x="6019800" y="41148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0200" y="3657600"/>
              <a:ext cx="60960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3" name="Rounded Rectangle 52"/>
            <p:cNvSpPr/>
            <p:nvPr/>
          </p:nvSpPr>
          <p:spPr>
            <a:xfrm>
              <a:off x="6477000" y="49530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49900" y="4546600"/>
              <a:ext cx="927100" cy="4064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7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Page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each request to a Web Form: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created (a page instance)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restored (the state of each control, sent from the browser)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page and control events are executed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saved in a hidden field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rendered as HTML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unloaded (destroyed)</a:t>
            </a:r>
          </a:p>
          <a:p>
            <a:pPr marL="523875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Important: page instances do not survive the next HTTP request!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257800" cy="4953000"/>
          </a:xfrm>
        </p:spPr>
        <p:txBody>
          <a:bodyPr/>
          <a:lstStyle/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3000" dirty="0" smtClean="0"/>
              <a:t> (load data from DB)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dirty="0" smtClean="0"/>
              <a:t>(control events are executed here,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000" dirty="0" smtClean="0"/>
              <a:t>)</a:t>
            </a:r>
            <a:endParaRPr lang="bg-BG" sz="3000" dirty="0"/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0122"/>
            <a:ext cx="2590800" cy="2534478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28600" y="1015425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forms and controls have lifecycle events: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685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2819400" cy="2514600"/>
          </a:xfrm>
        </p:spPr>
        <p:txBody>
          <a:bodyPr/>
          <a:lstStyle/>
          <a:p>
            <a:pPr algn="ctr"/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ASP.NET Page Life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4906547" cy="6096507"/>
          </a:xfrm>
          <a:prstGeom prst="roundRect">
            <a:avLst>
              <a:gd name="adj" fmla="val 1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noProof="1" smtClean="0"/>
              <a:t>Postbacks</a:t>
            </a:r>
            <a:r>
              <a:rPr lang="en-US" dirty="0" smtClean="0"/>
              <a:t> and 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873920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noProof="1" smtClean="0"/>
              <a:t>Postback</a:t>
            </a:r>
            <a:r>
              <a:rPr lang="en-US" dirty="0" smtClean="0"/>
              <a:t>? What is a</a:t>
            </a:r>
            <a:br>
              <a:rPr lang="en-US" dirty="0" smtClean="0"/>
            </a:br>
            <a:r>
              <a:rPr lang="en-US" dirty="0" smtClean="0"/>
              <a:t>VIEWSTATE? How It Works?</a:t>
            </a:r>
            <a:endParaRPr lang="en-US" dirty="0"/>
          </a:p>
        </p:txBody>
      </p:sp>
      <p:pic>
        <p:nvPicPr>
          <p:cNvPr id="6" name="Picture 2" descr="http://www.codeproject.com/KB/viewstate/ViewStateTricks/view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3124199"/>
            <a:ext cx="5153025" cy="3200401"/>
          </a:xfrm>
          <a:prstGeom prst="roundRect">
            <a:avLst>
              <a:gd name="adj" fmla="val 2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Page Postbacks and VIEWSTATE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VIEWSTATE</a:t>
            </a:r>
            <a:r>
              <a:rPr lang="en-US" sz="3000" dirty="0" smtClean="0"/>
              <a:t> preserves the state of a Web control into a serialized, encrypted hidden field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</a:t>
            </a:r>
            <a:r>
              <a:rPr lang="en-US" sz="3000" dirty="0" smtClean="0"/>
              <a:t> in ASP.NET means submitting a Web form to the server (i.e.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POST</a:t>
            </a:r>
            <a:r>
              <a:rPr lang="en-US" sz="3000" dirty="0" smtClean="0"/>
              <a:t> request)</a:t>
            </a:r>
          </a:p>
          <a:p>
            <a:pPr lvl="1"/>
            <a:r>
              <a:rPr lang="en-US" sz="2800" dirty="0" smtClean="0"/>
              <a:t>Executed when a server-side </a:t>
            </a:r>
            <a:r>
              <a:rPr lang="en-US" sz="2800" dirty="0"/>
              <a:t>event is </a:t>
            </a:r>
            <a:r>
              <a:rPr lang="en-US" sz="2800" dirty="0" smtClean="0"/>
              <a:t>raised</a:t>
            </a:r>
          </a:p>
          <a:p>
            <a:pPr lvl="2"/>
            <a:r>
              <a:rPr lang="en-US" dirty="0" smtClean="0"/>
              <a:t>E.g. a button is clicked or a checkbox is checked</a:t>
            </a:r>
          </a:p>
          <a:p>
            <a:pPr lvl="1"/>
            <a:r>
              <a:rPr lang="en-US" sz="2800" dirty="0" smtClean="0"/>
              <a:t>VIEWSTATE preserves the page and controls state</a:t>
            </a:r>
          </a:p>
          <a:p>
            <a:pPr lvl="2"/>
            <a:r>
              <a:rPr lang="en-US" dirty="0" smtClean="0"/>
              <a:t>Almost all control properties: color, position, width, height, etc.</a:t>
            </a:r>
          </a:p>
          <a:p>
            <a:pPr lvl="2"/>
            <a:r>
              <a:rPr lang="en-US" dirty="0" smtClean="0"/>
              <a:t>The text in the control is posted with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VIEWSTATE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ms972976.viewstate_fig02(en-us,MSDN.10)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6" t="-1691" r="-1537" b="-1691"/>
          <a:stretch/>
        </p:blipFill>
        <p:spPr bwMode="auto">
          <a:xfrm>
            <a:off x="1206500" y="1054100"/>
            <a:ext cx="6743700" cy="5435600"/>
          </a:xfrm>
          <a:prstGeom prst="roundRect">
            <a:avLst>
              <a:gd name="adj" fmla="val 193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1436" y="673205"/>
            <a:ext cx="7449608" cy="3890722"/>
            <a:chOff x="741436" y="673205"/>
            <a:chExt cx="7449608" cy="3890722"/>
          </a:xfrm>
        </p:grpSpPr>
        <p:pic>
          <p:nvPicPr>
            <p:cNvPr id="4104" name="Picture 8" descr="page, file, document, pap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79" y="1835705"/>
              <a:ext cx="2820642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ww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68439">
              <a:off x="2109116" y="673205"/>
              <a:ext cx="2105126" cy="21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ocument, file, find, search, text, vie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8448">
              <a:off x="5379784" y="939619"/>
              <a:ext cx="2811260" cy="281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08" t="-12667" r="4015" b="-12627"/>
            <a:stretch/>
          </p:blipFill>
          <p:spPr bwMode="auto">
            <a:xfrm rot="21177485">
              <a:off x="741436" y="2981165"/>
              <a:ext cx="2705090" cy="1074067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4108" name="Picture 12" descr="http://cdn1.iconfinder.com/data/icons/UltimateGnome/256x256/apps/gnome-netstatus-txr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81702">
              <a:off x="4260671" y="948136"/>
              <a:ext cx="1775137" cy="17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earth, folder, internet, web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72469"/>
              <a:ext cx="2091458" cy="209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464088">
              <a:off x="5588431" y="3531423"/>
              <a:ext cx="20616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VIEWSTATE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17664"/>
            <a:ext cx="7467600" cy="156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Web Forms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55" y="101394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265">
            <a:off x="3704319" y="108422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35950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5875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6" y="4673600"/>
            <a:ext cx="784542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Page Directives</a:t>
            </a:r>
            <a:endParaRPr lang="bg-BG" dirty="0"/>
          </a:p>
        </p:txBody>
      </p:sp>
      <p:pic>
        <p:nvPicPr>
          <p:cNvPr id="2" name="Picture 2" descr="http://www.nrc-pad.org/images/stories/faq%20ico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4183">
            <a:off x="6456846" y="2964564"/>
            <a:ext cx="857250" cy="128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675" t="-12667" b="-12627"/>
          <a:stretch/>
        </p:blipFill>
        <p:spPr bwMode="auto">
          <a:xfrm rot="21177485">
            <a:off x="741437" y="3031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30712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Directives</a:t>
            </a:r>
            <a:endParaRPr lang="en-US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</a:t>
            </a:r>
            <a:r>
              <a:rPr lang="en-US" dirty="0" smtClean="0"/>
              <a:t>form-specific</a:t>
            </a:r>
            <a:r>
              <a:rPr lang="bg-BG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</a:t>
            </a:r>
            <a:r>
              <a:rPr lang="en-US" dirty="0" smtClean="0"/>
              <a:t>ASP.NET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attributes: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  <a:r>
              <a:rPr lang="en-US" dirty="0"/>
              <a:t> </a:t>
            </a:r>
            <a:r>
              <a:rPr lang="en-US" dirty="0" smtClean="0"/>
              <a:t>– auto-bind the controls' events to appropriate methods in the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</a:t>
            </a:r>
            <a:r>
              <a:rPr lang="en-US" dirty="0" smtClean="0"/>
              <a:t>used</a:t>
            </a:r>
            <a:r>
              <a:rPr lang="bg-BG" dirty="0" smtClean="0"/>
              <a:t> </a:t>
            </a:r>
            <a:r>
              <a:rPr lang="en-US" dirty="0" smtClean="0"/>
              <a:t>at page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/>
              <a:t> – </a:t>
            </a:r>
            <a:r>
              <a:rPr lang="en-US" dirty="0" smtClean="0"/>
              <a:t>code language (C#, VB.NET, …)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code-behind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</a:t>
            </a:r>
            <a:r>
              <a:rPr lang="en-US" dirty="0" smtClean="0"/>
              <a:t>state" </a:t>
            </a:r>
            <a:r>
              <a:rPr lang="en-US" dirty="0"/>
              <a:t>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078" y="1190625"/>
            <a:ext cx="2311522" cy="2466976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5122" name="Picture 2" descr="http://www.crystalxp.net/galerie/img/img-icons-a-png-blank-page-icon-set-varsok-99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2707">
            <a:off x="3680628" y="1170783"/>
            <a:ext cx="2857500" cy="2857500"/>
          </a:xfrm>
          <a:prstGeom prst="rect">
            <a:avLst/>
          </a:prstGeom>
          <a:noFill/>
        </p:spPr>
      </p:pic>
      <p:pic>
        <p:nvPicPr>
          <p:cNvPr id="5124" name="Picture 4" descr="http://www.bukovinasociety.org/museum/museum-images/Fam-docs/schneider-bernie-Wasyl-passport-last-p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5974">
            <a:off x="1371154" y="1145916"/>
            <a:ext cx="2285244" cy="328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14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 </a:t>
            </a:r>
            <a:r>
              <a:rPr lang="en-US" dirty="0" smtClean="0"/>
              <a:t>–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 simple ASPX page that enters a name and prints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"Hello" + name</a:t>
            </a:r>
            <a:r>
              <a:rPr lang="en-US" sz="2800" dirty="0" smtClean="0"/>
              <a:t> in the page. Use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Start </a:t>
            </a:r>
            <a:r>
              <a:rPr lang="en-US" sz="2800" dirty="0"/>
              <a:t>Visual Studio </a:t>
            </a:r>
            <a:r>
              <a:rPr lang="en-US" sz="2800" dirty="0" smtClean="0"/>
              <a:t>and create new </a:t>
            </a:r>
            <a:r>
              <a:rPr lang="en-US" sz="2800" dirty="0"/>
              <a:t>Web </a:t>
            </a:r>
            <a:r>
              <a:rPr lang="en-US" sz="2800" dirty="0" smtClean="0"/>
              <a:t>Forms App. </a:t>
            </a:r>
            <a:r>
              <a:rPr lang="en-US" sz="2800" dirty="0"/>
              <a:t>Look at the files generated and tell what's purpose of each file. Explain </a:t>
            </a:r>
            <a:r>
              <a:rPr lang="en-US" sz="2800" dirty="0" smtClean="0"/>
              <a:t>the "code behind</a:t>
            </a:r>
            <a:r>
              <a:rPr lang="en-US" sz="2800" dirty="0"/>
              <a:t>" model. Print "</a:t>
            </a:r>
            <a:r>
              <a:rPr lang="en-US" sz="2800" dirty="0" smtClean="0"/>
              <a:t>Hello, </a:t>
            </a:r>
            <a:r>
              <a:rPr lang="en-US" sz="2800" dirty="0"/>
              <a:t>ASP.NET" from </a:t>
            </a:r>
            <a:r>
              <a:rPr lang="en-US" sz="2800" dirty="0" smtClean="0"/>
              <a:t>the C# code and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aspx</a:t>
            </a:r>
            <a:r>
              <a:rPr lang="en-US" sz="2800" dirty="0" smtClean="0"/>
              <a:t> code. Display the current assembly location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Assembly.GetExecutingPath()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Dump all </a:t>
            </a:r>
            <a:r>
              <a:rPr lang="en-US" sz="2800" dirty="0"/>
              <a:t>the events in </a:t>
            </a:r>
            <a:r>
              <a:rPr lang="en-US" sz="2800" dirty="0" smtClean="0"/>
              <a:t>the page execution lifecycle </a:t>
            </a:r>
            <a:r>
              <a:rPr lang="en-US" sz="2800" dirty="0"/>
              <a:t>using appropriate </a:t>
            </a:r>
            <a:r>
              <a:rPr lang="en-US" sz="2800" dirty="0" smtClean="0"/>
              <a:t>methods </a:t>
            </a:r>
            <a:r>
              <a:rPr lang="en-US" sz="2800" dirty="0"/>
              <a:t>or event </a:t>
            </a:r>
            <a:r>
              <a:rPr lang="en-US" sz="2800" dirty="0" smtClean="0"/>
              <a:t>handlers.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Web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 development framework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Renders HTML content at the server-side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Combines C# with HTML for dynamic content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Component-based, event-driven </a:t>
            </a: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by from Microsoft in 2002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Powerful, but complicated, very mature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Weak control over the output HTML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Web Form == composition of </a:t>
            </a:r>
            <a:r>
              <a:rPr lang="en-US" dirty="0" smtClean="0"/>
              <a:t>nested controls </a:t>
            </a:r>
            <a:r>
              <a:rPr lang="en-US" dirty="0"/>
              <a:t>in ASPX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Forms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presentation from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behind, unlike PHP (mixed code + 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Component-based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Event-driven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compilation (instead of  interpreter)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Built-in state management (session, app, …)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user controls, authentication, etc</a:t>
            </a:r>
            <a:r>
              <a:rPr lang="en-US" dirty="0"/>
              <a:t>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6983413" cy="909637"/>
          </a:xfrm>
        </p:spPr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 Forms Architecture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69875" y="616108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9875" y="565626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 ISAPI Filters (aspnet_isapi.dll)          OWIN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69875" y="515302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w3wp.dll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Microsoft.Owin.Hosting.dll)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69875" y="106680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12750" y="119221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214563" y="450532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214563" y="342423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state                      Authentication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214563" y="234632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ASP.NET MVC controllers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ASP.NET Web API          </a:t>
            </a:r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214563" y="119221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 pages	  Html Controls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User controls        Master pages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vs. ASP.NET Web Forms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 (JavaScript)</a:t>
            </a:r>
            <a:endParaRPr lang="en-US" dirty="0"/>
          </a:p>
          <a:p>
            <a:pPr lvl="1"/>
            <a:r>
              <a:rPr lang="en-US" dirty="0" smtClean="0"/>
              <a:t>Need lots of AJAX to become dynamic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and render HTML</a:t>
            </a:r>
            <a:endParaRPr lang="en-US" dirty="0"/>
          </a:p>
          <a:p>
            <a:pPr lvl="1"/>
            <a:r>
              <a:rPr lang="en-US" dirty="0" smtClean="0"/>
              <a:t>Extensive use of server-side components</a:t>
            </a:r>
          </a:p>
          <a:p>
            <a:pPr lvl="1"/>
            <a:r>
              <a:rPr lang="en-US" dirty="0" smtClean="0"/>
              <a:t>Allow easy integration with databases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066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ASPX: Separate Visualization </a:t>
            </a:r>
            <a:r>
              <a:rPr lang="en-US" dirty="0"/>
              <a:t>from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Old-fashioned Web development mixes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</a:t>
            </a:r>
            <a:r>
              <a:rPr lang="en-US" dirty="0" smtClean="0"/>
              <a:t>single </a:t>
            </a:r>
            <a:r>
              <a:rPr lang="en-US" dirty="0"/>
              <a:t>file </a:t>
            </a:r>
            <a:r>
              <a:rPr lang="en-US" dirty="0" smtClean="0"/>
              <a:t>(like PHP)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Often leads to spaghetti code</a:t>
            </a:r>
            <a:endParaRPr lang="en-US" dirty="0"/>
          </a:p>
          <a:p>
            <a:pPr defTabSz="800100">
              <a:lnSpc>
                <a:spcPct val="100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Web Forms splits the Web pages into two parts: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/>
              <a:t>" files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.aspx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 smtClean="0"/>
              <a:t>) </a:t>
            </a:r>
            <a:r>
              <a:rPr lang="en-US" dirty="0"/>
              <a:t>containing </a:t>
            </a:r>
            <a:r>
              <a:rPr lang="en-US" dirty="0" smtClean="0"/>
              <a:t>the 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974"/>
            <a:ext cx="6934200" cy="1009652"/>
          </a:xfrm>
        </p:spPr>
        <p:txBody>
          <a:bodyPr/>
          <a:lstStyle/>
          <a:p>
            <a:r>
              <a:rPr lang="en-US" dirty="0" smtClean="0"/>
              <a:t>ASPX: Separate </a:t>
            </a:r>
            <a:r>
              <a:rPr lang="en-US" dirty="0"/>
              <a:t>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sz="3000" dirty="0"/>
              <a:t>Class generated </a:t>
            </a:r>
            <a:r>
              <a:rPr lang="en-US" sz="3000" dirty="0" smtClean="0"/>
              <a:t>from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3000" dirty="0" smtClean="0"/>
              <a:t> </a:t>
            </a:r>
            <a:r>
              <a:rPr lang="en-US" sz="3000" dirty="0"/>
              <a:t>file does not derives directly from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3000" dirty="0"/>
              <a:t> class</a:t>
            </a:r>
          </a:p>
          <a:p>
            <a:r>
              <a:rPr lang="en-US" sz="3000" dirty="0"/>
              <a:t>Derives </a:t>
            </a:r>
            <a:r>
              <a:rPr lang="en-US" sz="3000" dirty="0" smtClean="0"/>
              <a:t>from class </a:t>
            </a:r>
            <a:r>
              <a:rPr lang="en-US" sz="3000" dirty="0"/>
              <a:t>defined in </a:t>
            </a:r>
            <a:r>
              <a:rPr lang="en-US" sz="3000" dirty="0" smtClean="0"/>
              <a:t>the "code </a:t>
            </a:r>
            <a:r>
              <a:rPr lang="en-US" sz="3000" dirty="0"/>
              <a:t>behind", where </a:t>
            </a:r>
            <a:r>
              <a:rPr lang="en-US" sz="3000" dirty="0" smtClean="0"/>
              <a:t>it is </a:t>
            </a:r>
            <a:r>
              <a:rPr lang="en-US" sz="3000" dirty="0"/>
              <a:t>easy to add methods, event </a:t>
            </a:r>
            <a:r>
              <a:rPr lang="en-US" sz="3000" dirty="0" smtClean="0"/>
              <a:t>handlers, etc.</a:t>
            </a:r>
            <a:endParaRPr lang="en-US" sz="3000" dirty="0"/>
          </a:p>
          <a:p>
            <a:r>
              <a:rPr lang="en-US" sz="3000" dirty="0"/>
              <a:t>Using "code behind" separates </a:t>
            </a:r>
            <a:r>
              <a:rPr lang="en-US" sz="3000" dirty="0" smtClean="0"/>
              <a:t>the presentation </a:t>
            </a:r>
            <a:r>
              <a:rPr lang="en-US" sz="3000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5266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1691</TotalTime>
  <Words>2845</Words>
  <Application>Microsoft Office PowerPoint</Application>
  <PresentationFormat>On-screen Show (4:3)</PresentationFormat>
  <Paragraphs>405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</vt:lpstr>
      <vt:lpstr>ASP.NET Web Forms – Intro</vt:lpstr>
      <vt:lpstr>Table of Contents</vt:lpstr>
      <vt:lpstr>Introduction to ASP.NET Web Forms</vt:lpstr>
      <vt:lpstr>What is ASP.NET Web Forms?</vt:lpstr>
      <vt:lpstr>ASP.NET Web Forms Benefits </vt:lpstr>
      <vt:lpstr>ASP.NET Web Forms Architecture</vt:lpstr>
      <vt:lpstr>HTML vs. ASP.NET Web Forms</vt:lpstr>
      <vt:lpstr>ASPX: Separate Visualization from Business Logic</vt:lpstr>
      <vt:lpstr>ASPX: Separate Visualization from Business Logic (2)</vt:lpstr>
      <vt:lpstr>ASP.NET Web Forms Basic Components</vt:lpstr>
      <vt:lpstr>Web Forms Basic Components</vt:lpstr>
      <vt:lpstr>Web Forms</vt:lpstr>
      <vt:lpstr>ASP.NET Web Form – Example</vt:lpstr>
      <vt:lpstr>ASP.NET Web Controls</vt:lpstr>
      <vt:lpstr>Web.config</vt:lpstr>
      <vt:lpstr>Your First ASP.NET Web Forms Application – Sumator</vt:lpstr>
      <vt:lpstr>ASP.NET Sumator</vt:lpstr>
      <vt:lpstr>ASP.NET Execution Model</vt:lpstr>
      <vt:lpstr>ASP.NET Execution Model</vt:lpstr>
      <vt:lpstr>ASP.NET Execution Model (2)</vt:lpstr>
      <vt:lpstr>The ASP.NET Controls Tree</vt:lpstr>
      <vt:lpstr>ASP.NET Page Lifecycle</vt:lpstr>
      <vt:lpstr>ASP.NET Page Lifecycle Events</vt:lpstr>
      <vt:lpstr>ASP.NET Page Lifecycle</vt:lpstr>
      <vt:lpstr>ASP.NET Page Lifecycle</vt:lpstr>
      <vt:lpstr>Postbacks and VIEWSTATE</vt:lpstr>
      <vt:lpstr>Page Postbacks and VIEWSTATE</vt:lpstr>
      <vt:lpstr>How Does VIEWSTATE Work?</vt:lpstr>
      <vt:lpstr>VIEWSTATE</vt:lpstr>
      <vt:lpstr>ASP.NET Page Directives</vt:lpstr>
      <vt:lpstr>ASP.NET Page Directives</vt:lpstr>
      <vt:lpstr>The @Page Directive</vt:lpstr>
      <vt:lpstr>The @Page Directive (2)</vt:lpstr>
      <vt:lpstr>Using the @Page Directive</vt:lpstr>
      <vt:lpstr>ASP.NET Web Forms – Intro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– Intro</dc:title>
  <dc:subject>Telerik Software Academy</dc:subject>
  <dc:creator>Svetlin Nakov</dc:creator>
  <cp:keywords>ASP.NET, Web Forms</cp:keywords>
  <cp:lastModifiedBy>Svetlin Nakov</cp:lastModifiedBy>
  <cp:revision>352</cp:revision>
  <dcterms:created xsi:type="dcterms:W3CDTF">2007-12-08T16:03:35Z</dcterms:created>
  <dcterms:modified xsi:type="dcterms:W3CDTF">2013-08-29T16:39:34Z</dcterms:modified>
  <cp:category>ASP.NET, web development</cp:category>
</cp:coreProperties>
</file>