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6"/>
  </p:notesMasterIdLst>
  <p:handoutMasterIdLst>
    <p:handoutMasterId r:id="rId77"/>
  </p:handout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47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6" r:id="rId51"/>
    <p:sldId id="427" r:id="rId52"/>
    <p:sldId id="428" r:id="rId53"/>
    <p:sldId id="429" r:id="rId54"/>
    <p:sldId id="430" r:id="rId55"/>
    <p:sldId id="448" r:id="rId56"/>
    <p:sldId id="449" r:id="rId57"/>
    <p:sldId id="450" r:id="rId58"/>
    <p:sldId id="431" r:id="rId59"/>
    <p:sldId id="432" r:id="rId60"/>
    <p:sldId id="433" r:id="rId61"/>
    <p:sldId id="434" r:id="rId62"/>
    <p:sldId id="435" r:id="rId63"/>
    <p:sldId id="436" r:id="rId64"/>
    <p:sldId id="438" r:id="rId65"/>
    <p:sldId id="439" r:id="rId66"/>
    <p:sldId id="437" r:id="rId67"/>
    <p:sldId id="440" r:id="rId68"/>
    <p:sldId id="441" r:id="rId69"/>
    <p:sldId id="442" r:id="rId70"/>
    <p:sldId id="443" r:id="rId71"/>
    <p:sldId id="444" r:id="rId72"/>
    <p:sldId id="445" r:id="rId73"/>
    <p:sldId id="446" r:id="rId74"/>
    <p:sldId id="333" r:id="rId7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02.09.2013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02.09.2013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0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AFBC3B-5D7C-4E89-A5D8-61FF0CCF7B72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53642-63F5-4CF1-8DE7-134E75D0DAC1}" type="slidenum">
              <a:rPr lang="en-US"/>
              <a:pPr/>
              <a:t>17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819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8A246-C60A-496B-82CA-5317F0803FD7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A2D9-A999-44CA-B2E2-8EC3CB786680}" type="slidenum">
              <a:rPr lang="en-US"/>
              <a:pPr/>
              <a:t>18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782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93E5C7-00E2-4C82-AC12-3D0604C4F984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F7C5D-6B02-45FC-A180-8F87F3FB9961}" type="slidenum">
              <a:rPr lang="en-US"/>
              <a:pPr/>
              <a:t>19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1892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9D01825-AAC8-4243-AED9-3E6555DF63B5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BA536-1AEA-4A84-A33D-F68192295275}" type="slidenum">
              <a:rPr lang="en-US"/>
              <a:pPr/>
              <a:t>20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27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2F176A-C810-4601-81AE-4A601850C374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2C0E8-AA85-41AD-BAE5-2243C20AC970}" type="slidenum">
              <a:rPr lang="en-US"/>
              <a:pPr/>
              <a:t>23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274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EF615E-6AE9-4581-A400-C839741A31DF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85C31-AC4D-48EC-8A81-811791197037}" type="slidenum">
              <a:rPr lang="en-US"/>
              <a:pPr/>
              <a:t>24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7332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CF68F2-A2DC-41A5-AE11-8CC9F1FB453C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848B0-5A80-4B22-A45E-F0C58172684C}" type="slidenum">
              <a:rPr lang="en-US"/>
              <a:pPr/>
              <a:t>25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0712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CD67E5-35B1-4D00-B9EC-3305BDD1511A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BCA166-03FB-4667-A86E-EBE9C4C7B935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767B6-AA5A-493A-A8A5-48F6738799DE}" type="slidenum">
              <a:rPr lang="en-US"/>
              <a:pPr/>
              <a:t>27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45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711A76-6A24-4388-9752-45DD6899A6D4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C77CD-816D-4C03-902E-2B28946478E2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2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1E7480-0385-456D-9EFD-33825B575947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CD8F2-E30B-489A-9D9E-9DFFE69B55B0}" type="slidenum">
              <a:rPr lang="en-US"/>
              <a:pPr/>
              <a:t>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8356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F3B9F6-70A4-45AE-AB87-ADC884FF5BCE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3ABFF-0325-48CC-89D7-F4215C0DC90D}" type="slidenum">
              <a:rPr lang="en-US"/>
              <a:pPr/>
              <a:t>29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2314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CA7ECF-DF13-4A64-AC03-A03F95F909FA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28C6F-1B39-4977-AD60-558D0CE42CD9}" type="slidenum">
              <a:rPr lang="en-US"/>
              <a:pPr/>
              <a:t>30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0328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EBD9E5-72E7-46CE-B56A-EC3FA2AA350E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00BC4-40A0-4E1F-901A-540FD26975E1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3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8027CD-6D72-4279-B841-D7202E1A6FB3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6BE6C-01B9-4634-B604-0F517B99CD63}" type="slidenum">
              <a:rPr lang="en-US"/>
              <a:pPr/>
              <a:t>32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6141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C7568-BFFD-43E9-AB41-E327EA99081E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0A71-A9B3-4700-AB2A-5D29B1B45C6C}" type="slidenum">
              <a:rPr lang="en-US"/>
              <a:pPr/>
              <a:t>33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218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7AD7FA-7494-4E58-BC8A-AF38131E3D9E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F1EF3-0489-4C42-A56E-6EA44373FB4C}" type="slidenum">
              <a:rPr lang="en-US"/>
              <a:pPr/>
              <a:t>34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950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FD00CD-EB2A-4D9F-AC76-5F0189C3F81B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8F8F8-5B0B-40A4-B5D9-1AFD7F96F81D}" type="slidenum">
              <a:rPr lang="en-US"/>
              <a:pPr/>
              <a:t>35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136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D692852-7A7A-4FA4-881B-22379B6C7015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4AF76-4058-445D-88D8-F252D6D69981}" type="slidenum">
              <a:rPr lang="en-US"/>
              <a:pPr/>
              <a:t>38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54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1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5AFE968-E253-4ED0-9984-6C15C586B499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02.09.2013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2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3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32C30773-C78E-4563-B534-CBDD8351B7EF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38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169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C2620E-7A46-431E-9A08-7A46FD422561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B796A-5141-4036-9928-4FF82C4D7FFA}" type="slidenum">
              <a:rPr lang="en-US"/>
              <a:pPr/>
              <a:t>39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73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9750E4-FA06-4BDF-95FE-641B77EF7E96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7E0CF-9039-4FEE-A3C7-A8669A0AD94C}" type="slidenum">
              <a:rPr lang="en-US"/>
              <a:pPr/>
              <a:t>42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85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3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D1CF079B-9B45-47FB-BBF2-23D7C64D3540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02.09.2013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4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5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AA65AE80-F333-4650-9616-027E3E5D6AFB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42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24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CA6376-67D0-4069-B98E-1074367826DD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3A1DF-6519-4B1F-B292-B8A9F2597B16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01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6E78B2-5D7D-4AE5-BE28-816C3AC0AE49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371B7-E062-482E-9675-86A2DF35EEEA}" type="slidenum">
              <a:rPr lang="en-US"/>
              <a:pPr/>
              <a:t>44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2437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82BCB6-F984-4730-8CAC-B4AB2E3A5CA5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3465F-440C-4F90-93BD-A5FD6B6BC747}" type="slidenum">
              <a:rPr lang="en-US"/>
              <a:pPr/>
              <a:t>48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198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50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696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95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58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861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882912-581C-4FA1-8DBE-A8ADFA0B0E50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37487-6EFF-4B91-9046-FA4D568DAA61}" type="slidenum">
              <a:rPr lang="en-US"/>
              <a:pPr/>
              <a:t>59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365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BEAC85-EAEA-4BC7-AD22-44C3056FB57F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64F68-56C8-4369-A477-6665D56F1BFF}" type="slidenum">
              <a:rPr lang="en-US"/>
              <a:pPr/>
              <a:t>61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56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69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02.09.2013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69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7283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ED522A-B039-4B3D-B048-E53140EF243B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EB299-0803-486F-A629-81D0F1C5C2F1}" type="slidenum">
              <a:rPr lang="en-US"/>
              <a:pPr/>
              <a:t>71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073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7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0C3E7D-D651-4BD4-953E-B43463A4DAC0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216BD-78A2-4A62-AB3F-57725B0E4906}" type="slidenum">
              <a:rPr lang="en-US"/>
              <a:pPr/>
              <a:t>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8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5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F456E4-762B-4C1F-A981-F9DD1FCA3B6A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8A2F1-FA79-4A2F-B020-DACEDAE15C7A}" type="slidenum">
              <a:rPr lang="en-US"/>
              <a:pPr/>
              <a:t>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45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40C525-AA9E-4AEA-9C37-AFBCF82F0EDA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BDCED-3955-4A16-AE37-BA41BD58C871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08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BA27B5-5C5A-4EA5-BE2C-5E163AD5AD3C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7996C-BFC3-4563-A330-67798B5BCC39}" type="slidenum">
              <a:rPr lang="en-US"/>
              <a:pPr/>
              <a:t>12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43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5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289C523B-DFC9-4A2C-94D2-2B485DB15478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02.09.2013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6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7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CD1775D1-0BDA-47AE-AFE6-E3F6CE73C21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31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D969A24-A868-4996-827F-29D04B05172B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308DC-BE5A-4EA2-89BA-CF922BE1AF4A}" type="slidenum">
              <a:rPr lang="en-US"/>
              <a:pPr/>
              <a:t>13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HtmlAnchor controls the &lt;a&gt; element. </a:t>
            </a:r>
          </a:p>
          <a:p>
            <a:r>
              <a:rPr lang="en-US" dirty="0"/>
              <a:t>HtmlButton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/>
              <a:t>HtmlForm controls the &lt;form&gt; element. </a:t>
            </a:r>
          </a:p>
          <a:p>
            <a:r>
              <a:rPr lang="en-US" dirty="0"/>
              <a:t>HtmlSelect controls the &lt;select&gt; element. </a:t>
            </a:r>
          </a:p>
          <a:p>
            <a:r>
              <a:rPr lang="en-US" dirty="0"/>
              <a:t>HtmlTable controls the &lt;table&gt; element. </a:t>
            </a:r>
          </a:p>
          <a:p>
            <a:r>
              <a:rPr lang="en-US" dirty="0"/>
              <a:t>HtmlTableCell controls the &lt;td&gt; element. </a:t>
            </a:r>
          </a:p>
          <a:p>
            <a:r>
              <a:rPr lang="en-US" dirty="0"/>
              <a:t>HtmlTableRow controls the &lt;</a:t>
            </a:r>
            <a:r>
              <a:rPr lang="en-US" dirty="0" err="1"/>
              <a:t>tr</a:t>
            </a:r>
            <a:r>
              <a:rPr lang="en-US" dirty="0"/>
              <a:t>&gt; element. </a:t>
            </a:r>
          </a:p>
          <a:p>
            <a:r>
              <a:rPr lang="en-US" dirty="0" err="1"/>
              <a:t>HtmlTextArea</a:t>
            </a:r>
            <a:r>
              <a:rPr lang="en-US" dirty="0"/>
              <a:t> controls the &lt;</a:t>
            </a:r>
            <a:r>
              <a:rPr lang="en-US" dirty="0" err="1"/>
              <a:t>textarea</a:t>
            </a:r>
            <a:r>
              <a:rPr lang="en-US" dirty="0"/>
              <a:t>&gt; element. </a:t>
            </a:r>
          </a:p>
          <a:p>
            <a:r>
              <a:rPr lang="en-US" dirty="0" err="1"/>
              <a:t>HtmlInputButton</a:t>
            </a:r>
            <a:r>
              <a:rPr lang="en-US" dirty="0"/>
              <a:t>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HtmlInputCheckBox</a:t>
            </a:r>
            <a:r>
              <a:rPr lang="en-US" dirty="0"/>
              <a:t> controls the &lt;input type</a:t>
            </a:r>
            <a:r>
              <a:rPr lang="en-US" dirty="0" smtClean="0"/>
              <a:t>="checkbox"&gt;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HtmlInputFile</a:t>
            </a:r>
            <a:r>
              <a:rPr lang="en-US" dirty="0"/>
              <a:t> controls the &lt;input type</a:t>
            </a:r>
            <a:r>
              <a:rPr lang="en-US" dirty="0" smtClean="0"/>
              <a:t>="file"&gt;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HtmlInputHidden</a:t>
            </a:r>
            <a:r>
              <a:rPr lang="en-US" dirty="0"/>
              <a:t> controls the &lt;input type</a:t>
            </a:r>
            <a:r>
              <a:rPr lang="en-US" dirty="0" smtClean="0"/>
              <a:t>="hidden"&gt;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HtmlInputImage</a:t>
            </a:r>
            <a:r>
              <a:rPr lang="en-US" dirty="0"/>
              <a:t> controls the &lt;input type</a:t>
            </a:r>
            <a:r>
              <a:rPr lang="en-US" dirty="0" smtClean="0"/>
              <a:t>="image"&gt;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HtmlInputRadioButton</a:t>
            </a:r>
            <a:r>
              <a:rPr lang="en-US" dirty="0"/>
              <a:t> controls the &lt;input type</a:t>
            </a:r>
            <a:r>
              <a:rPr lang="en-US" dirty="0" smtClean="0"/>
              <a:t>="radio"&gt;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HtmlInputText</a:t>
            </a:r>
            <a:r>
              <a:rPr lang="en-US" dirty="0"/>
              <a:t> controls the &lt;input type</a:t>
            </a:r>
            <a:r>
              <a:rPr lang="en-US" dirty="0" smtClean="0"/>
              <a:t>="text"&gt; </a:t>
            </a:r>
            <a:r>
              <a:rPr lang="en-US" dirty="0"/>
              <a:t>element. </a:t>
            </a:r>
          </a:p>
          <a:p>
            <a:r>
              <a:rPr lang="en-US" dirty="0"/>
              <a:t>HtmlImage controls the &lt;</a:t>
            </a:r>
            <a:r>
              <a:rPr lang="en-US" dirty="0" err="1"/>
              <a:t>img</a:t>
            </a:r>
            <a:r>
              <a:rPr lang="en-US" dirty="0"/>
              <a:t>&gt;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4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58FBB1-3FA1-4371-BE93-EA7998EB4C49}" type="datetime1">
              <a:rPr lang="en-US"/>
              <a:pPr/>
              <a:t>02.09.2013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E697B-DABE-4C89-BBEF-97EB46617B35}" type="slidenum">
              <a:rPr lang="en-US"/>
              <a:pPr/>
              <a:t>14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3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7.png"/><Relationship Id="rId5" Type="http://schemas.openxmlformats.org/officeDocument/2006/relationships/image" Target="../media/image49.png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jpe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9444"/>
            <a:ext cx="8064500" cy="15240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Controls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HTML Controls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100" y="4572000"/>
            <a:ext cx="3390900" cy="533400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683000" cy="800219"/>
          </a:xfrm>
        </p:spPr>
        <p:txBody>
          <a:bodyPr/>
          <a:lstStyle/>
          <a:p>
            <a:r>
              <a:rPr lang="en-US" dirty="0"/>
              <a:t>Manager Technical Training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4" descr="http://www.ravatech.net/images/web_development_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80460"/>
            <a:ext cx="3733800" cy="155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telerik.com/libraries/ajax-2012/df.sflb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588144"/>
            <a:ext cx="2795517" cy="176303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010520" y="5045747"/>
            <a:ext cx="2339664" cy="928973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42044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HTML server controls are very </a:t>
            </a:r>
            <a:r>
              <a:rPr lang="en-US" sz="3000" dirty="0"/>
              <a:t>simple extension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</a:t>
            </a:r>
            <a:r>
              <a:rPr lang="en-US" sz="3000" dirty="0"/>
              <a:t> class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Look like traditional HTML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Defined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="server"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Simple </a:t>
            </a:r>
            <a:r>
              <a:rPr lang="en-US" sz="2800" dirty="0"/>
              <a:t>HTML seems like text on the server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 smtClean="0"/>
              <a:t>an HTML </a:t>
            </a:r>
            <a:r>
              <a:rPr lang="en-US" sz="2800" dirty="0"/>
              <a:t>element is converted to HTML </a:t>
            </a:r>
            <a:r>
              <a:rPr lang="en-US" sz="2800" dirty="0" smtClean="0"/>
              <a:t>server </a:t>
            </a:r>
            <a:r>
              <a:rPr lang="en-US" sz="2800" dirty="0"/>
              <a:t>control, </a:t>
            </a:r>
            <a:r>
              <a:rPr lang="en-US" sz="2800" dirty="0" smtClean="0"/>
              <a:t>a server </a:t>
            </a:r>
            <a:r>
              <a:rPr lang="en-US" sz="2800" dirty="0"/>
              <a:t>side object </a:t>
            </a:r>
            <a:r>
              <a:rPr lang="en-US" sz="2800" dirty="0" smtClean="0"/>
              <a:t>is </a:t>
            </a:r>
            <a:r>
              <a:rPr lang="en-US" sz="2800" dirty="0"/>
              <a:t>associated with it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Valid only inside a Web form tag: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939135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&lt;form runat="server"&gt;…&lt;/form&gt;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01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HTML Server Control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language="c#"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ButtonSubmit_Click(Object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:&lt;b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&gt;"+TextField.Value+"&lt;/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&lt;head&gt;&lt;title&gt;HTML Server Controls&lt;/title&gt;&lt;/head&gt;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="TextField"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runat="server" value="Submit"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onserverclick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="ButtonSubmit_Click"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1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HTML Server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464080" cy="3601328"/>
          </a:xfrm>
          <a:prstGeom prst="roundRect">
            <a:avLst>
              <a:gd name="adj" fmla="val 125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840666"/>
            <a:ext cx="2914650" cy="1943100"/>
          </a:xfrm>
          <a:prstGeom prst="roundRect">
            <a:avLst>
              <a:gd name="adj" fmla="val 4629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5464160" cy="2134299"/>
          </a:xfrm>
          <a:prstGeom prst="roundRect">
            <a:avLst>
              <a:gd name="adj" fmla="val 3008"/>
            </a:avLst>
          </a:prstGeom>
          <a:noFill/>
          <a:ln>
            <a:noFill/>
          </a:ln>
          <a:effectLst>
            <a:outerShdw blurRad="190500" dist="35921" dir="2700000" sx="103000" sy="103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1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Control Classes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HtmlForm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&lt;form&gt;…&lt;/form&gt;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HtmlInputText</a:t>
            </a:r>
            <a:r>
              <a:rPr lang="en-US" noProof="1" smtClean="0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="text"&gt;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HtmlButton</a:t>
            </a:r>
            <a:r>
              <a:rPr lang="en-US" noProof="1" smtClean="0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type="button" /&gt;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HtmlAnchor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HtmlSelect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type="select"&gt;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HtmlTableCell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HtmlTableRow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&lt;table&gt;&lt;tr&gt;&lt;td&gt;…&lt;/td&gt;&lt;/tr&gt;&lt;/table&gt;</a:t>
            </a:r>
            <a:endParaRPr lang="en-US" noProof="1" smtClean="0">
              <a:latin typeface="Courier New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HtmlImage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 src="…" /&gt;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/>
              <a:t> ...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07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dirty="0"/>
              <a:t>HTML Server Control Classes (2)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HtmlGenericControl</a:t>
            </a:r>
          </a:p>
          <a:p>
            <a:pPr lvl="1"/>
            <a:r>
              <a:rPr lang="en-US" dirty="0"/>
              <a:t>Used for all </a:t>
            </a:r>
            <a:r>
              <a:rPr lang="en-US" dirty="0" smtClean="0"/>
              <a:t>other HTML elements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&lt;meta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&lt;body&gt;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/>
              <a:t>…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886074"/>
            <a:ext cx="23812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61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noProof="1" smtClean="0">
                <a:latin typeface="Consolas" pitchFamily="49" charset="0"/>
              </a:rPr>
              <a:t>HtmlGenericControl</a:t>
            </a:r>
            <a:r>
              <a:rPr lang="en-US" sz="3700" dirty="0" smtClean="0"/>
              <a:t> – Example</a:t>
            </a:r>
            <a:endParaRPr lang="bg-BG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Page_Load(Object 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this.MetaInfo.Attributes["name"] = "description";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this.MetaInfo.Attributes["content"] = "The page was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generated on: " + DateTime.Now.ToString();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&lt;meta id="MetaInfo" runat="server" /&gt;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="server"&gt;…&lt;/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67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HTML Generic Controls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1"/>
            <a:ext cx="3510774" cy="2752550"/>
          </a:xfrm>
          <a:prstGeom prst="roundRect">
            <a:avLst>
              <a:gd name="adj" fmla="val 2571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40" y="1295401"/>
            <a:ext cx="5319960" cy="2752550"/>
          </a:xfrm>
          <a:prstGeom prst="roundRect">
            <a:avLst>
              <a:gd name="adj" fmla="val 1864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www.grantsdigital.com/images/WebTemplateIcon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137935"/>
            <a:ext cx="1638300" cy="1409700"/>
          </a:xfrm>
          <a:prstGeom prst="roundRect">
            <a:avLst>
              <a:gd name="adj" fmla="val 6862"/>
            </a:avLst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1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95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pic>
        <p:nvPicPr>
          <p:cNvPr id="97282" name="Picture 2" descr="http://dedicatedcoloservers.com/images/webserv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716">
            <a:off x="895011" y="3973444"/>
            <a:ext cx="3093658" cy="2320244"/>
          </a:xfrm>
          <a:prstGeom prst="roundRect">
            <a:avLst>
              <a:gd name="adj" fmla="val 23683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0">
            <a:off x="5463941" y="797793"/>
            <a:ext cx="2766068" cy="1844046"/>
          </a:xfrm>
          <a:prstGeom prst="roundRect">
            <a:avLst>
              <a:gd name="adj" fmla="val 3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146" name="Picture 2" descr="http://www.swavegibraltar.com/apps/system/legal/web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8390">
            <a:off x="1841096" y="609600"/>
            <a:ext cx="1786270" cy="17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neticon.co.uk/Images/NetIcon-web-design-edinburgh-hos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1057">
            <a:off x="5431369" y="4038464"/>
            <a:ext cx="2886906" cy="2145926"/>
          </a:xfrm>
          <a:prstGeom prst="roundRect">
            <a:avLst>
              <a:gd name="adj" fmla="val 8623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652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40022"/>
          </a:xfrm>
        </p:spPr>
        <p:txBody>
          <a:bodyPr/>
          <a:lstStyle/>
          <a:p>
            <a:r>
              <a:rPr lang="en-US" dirty="0" smtClean="0"/>
              <a:t>Web server controls are server UI controls that abstract the common HTML elements</a:t>
            </a:r>
          </a:p>
          <a:p>
            <a:pPr lvl="1"/>
            <a:r>
              <a:rPr lang="en-US" dirty="0" smtClean="0"/>
              <a:t>Have own lifecycle and functionality</a:t>
            </a:r>
          </a:p>
          <a:p>
            <a:r>
              <a:rPr lang="en-US" dirty="0" smtClean="0"/>
              <a:t>Built-in with </a:t>
            </a:r>
            <a:r>
              <a:rPr lang="en-US" dirty="0"/>
              <a:t>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Located </a:t>
            </a:r>
            <a:r>
              <a:rPr lang="en-US" dirty="0"/>
              <a:t>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Inherit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WebControl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The rendered </a:t>
            </a:r>
            <a:r>
              <a:rPr lang="en-US" dirty="0"/>
              <a:t>HTML </a:t>
            </a:r>
            <a:r>
              <a:rPr lang="en-US" dirty="0" smtClean="0"/>
              <a:t>tags are quite </a:t>
            </a:r>
            <a:r>
              <a:rPr lang="en-US" dirty="0"/>
              <a:t>different </a:t>
            </a:r>
            <a:r>
              <a:rPr lang="en-US" dirty="0" smtClean="0"/>
              <a:t>from the design-time markup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12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</a:t>
            </a:r>
            <a:r>
              <a:rPr lang="en-US" dirty="0" smtClean="0"/>
              <a:t>– Features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Rich functionality</a:t>
            </a:r>
          </a:p>
          <a:p>
            <a:pPr>
              <a:lnSpc>
                <a:spcPts val="4200"/>
              </a:lnSpc>
            </a:pPr>
            <a:r>
              <a:rPr lang="en-US" dirty="0" smtClean="0"/>
              <a:t>Type-safe </a:t>
            </a:r>
            <a:r>
              <a:rPr lang="en-US" dirty="0"/>
              <a:t>programming capabilities</a:t>
            </a:r>
          </a:p>
          <a:p>
            <a:pPr>
              <a:lnSpc>
                <a:spcPts val="4200"/>
              </a:lnSpc>
            </a:pPr>
            <a:r>
              <a:rPr lang="en-US" dirty="0"/>
              <a:t>Automatic </a:t>
            </a:r>
            <a:r>
              <a:rPr lang="en-US" dirty="0" smtClean="0"/>
              <a:t>Web browser </a:t>
            </a:r>
            <a:r>
              <a:rPr lang="en-US" dirty="0"/>
              <a:t>detection</a:t>
            </a:r>
          </a:p>
          <a:p>
            <a:pPr>
              <a:lnSpc>
                <a:spcPts val="4200"/>
              </a:lnSpc>
            </a:pPr>
            <a:r>
              <a:rPr lang="en-US" noProof="1" smtClean="0"/>
              <a:t>AutoPostBack</a:t>
            </a:r>
          </a:p>
          <a:p>
            <a:pPr lvl="1">
              <a:lnSpc>
                <a:spcPts val="4200"/>
              </a:lnSpc>
            </a:pPr>
            <a:r>
              <a:rPr lang="en-US" noProof="1" smtClean="0"/>
              <a:t>Submit when the focus is lost</a:t>
            </a:r>
            <a:endParaRPr lang="en-US" dirty="0"/>
          </a:p>
          <a:p>
            <a:pPr>
              <a:lnSpc>
                <a:spcPts val="4200"/>
              </a:lnSpc>
            </a:pPr>
            <a:r>
              <a:rPr lang="en-US" dirty="0"/>
              <a:t>Support for themes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1" t="-17021" r="-3061" b="-17021"/>
          <a:stretch/>
        </p:blipFill>
        <p:spPr>
          <a:xfrm>
            <a:off x="685800" y="5412305"/>
            <a:ext cx="2257282" cy="683695"/>
          </a:xfrm>
          <a:prstGeom prst="roundRect">
            <a:avLst>
              <a:gd name="adj" fmla="val 831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41" y="5412305"/>
            <a:ext cx="2209800" cy="683695"/>
          </a:xfrm>
          <a:prstGeom prst="roundRect">
            <a:avLst>
              <a:gd name="adj" fmla="val 831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43" y="5412304"/>
            <a:ext cx="2200257" cy="683695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6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Controls Class </a:t>
            </a:r>
            <a:r>
              <a:rPr lang="en-US" dirty="0" smtClean="0"/>
              <a:t>Hierarchy in Web Forms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HTML Server Controls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Web Server Controls</a:t>
            </a:r>
            <a:endParaRPr lang="bg-BG" dirty="0"/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Basic Web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Validation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List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 smtClean="0"/>
              <a:t>Rich Controls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 smtClean="0"/>
              <a:t>HTML </a:t>
            </a:r>
            <a:r>
              <a:rPr lang="en-US" dirty="0"/>
              <a:t>Escaping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3906" name="Picture 2" descr="http://diplomaguide.com/cimages/multimages/51/b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58" y="1600200"/>
            <a:ext cx="2583942" cy="2819400"/>
          </a:xfrm>
          <a:prstGeom prst="roundRect">
            <a:avLst>
              <a:gd name="adj" fmla="val 4386"/>
            </a:avLst>
          </a:prstGeom>
          <a:ln>
            <a:noFill/>
          </a:ln>
          <a:effectLst>
            <a:softEdge rad="112500"/>
          </a:effectLst>
          <a:scene3d>
            <a:camera prst="isometricTopUp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00"/>
            <a:ext cx="3723836" cy="182443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8292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</a:t>
            </a:r>
            <a:r>
              <a:rPr lang="en-US" dirty="0" smtClean="0"/>
              <a:t>– Syntax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611188" y="1066800"/>
            <a:ext cx="3529012" cy="1804749"/>
          </a:xfrm>
          <a:prstGeom prst="wedgeRoundRectCallout">
            <a:avLst>
              <a:gd name="adj1" fmla="val -49642"/>
              <a:gd name="adj2" fmla="val 840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tag_prefix determines unique namespace for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621821" y="5029200"/>
            <a:ext cx="2663825" cy="953453"/>
          </a:xfrm>
          <a:prstGeom prst="wedgeRoundRectCallout">
            <a:avLst>
              <a:gd name="adj1" fmla="val 39858"/>
              <a:gd name="adj2" fmla="val -183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name of the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5150551" y="1066800"/>
            <a:ext cx="3529013" cy="1379101"/>
          </a:xfrm>
          <a:prstGeom prst="wedgeRoundRectCallout">
            <a:avLst>
              <a:gd name="adj1" fmla="val -69705"/>
              <a:gd name="adj2" fmla="val 1208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Attributes are properties of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5168272" y="4734540"/>
            <a:ext cx="2879725" cy="1379101"/>
          </a:xfrm>
          <a:prstGeom prst="wedgeRoundRectCallout">
            <a:avLst>
              <a:gd name="adj1" fmla="val -2356"/>
              <a:gd name="adj2" fmla="val -1126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Mandatory attribute </a:t>
            </a:r>
            <a:r>
              <a:rPr lang="en-US" sz="28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runat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="server"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7850" y="3505200"/>
            <a:ext cx="80645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tag_prefix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attributes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runat="server"/&gt;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3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/>
      <p:bldP spid="494597" grpId="0" animBg="1"/>
      <p:bldP spid="494598" grpId="0" animBg="1"/>
      <p:bldP spid="4945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85800" y="1172612"/>
            <a:ext cx="76962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id="formMain"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 ID="LabelResult"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 Visible="false"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&lt;asp:TextBox ID="TextBoxInput" runat="server"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ID="ButtonSubmit"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Text="Submit" OnClick="ButtonSubmit_Click"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ButtonSubmit_Click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=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entered: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this.TextBoxInput.Text;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this.LabelResult.Visible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240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Web Server Controls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9246">
            <a:off x="2584585" y="445133"/>
            <a:ext cx="5657059" cy="3773248"/>
          </a:xfrm>
          <a:prstGeom prst="roundRect">
            <a:avLst>
              <a:gd name="adj" fmla="val 1670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0326">
            <a:off x="949543" y="1982760"/>
            <a:ext cx="3820773" cy="2598602"/>
          </a:xfrm>
          <a:prstGeom prst="roundRect">
            <a:avLst>
              <a:gd name="adj" fmla="val 2204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Rectangle 5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553200" cy="914400"/>
          </a:xfrm>
          <a:noFill/>
          <a:ln/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System.Web.UI. WebControls.WebControl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  <a:r>
              <a:rPr lang="en-US" dirty="0" smtClean="0"/>
              <a:t> class defines properties</a:t>
            </a:r>
            <a:r>
              <a:rPr lang="en-US" dirty="0"/>
              <a:t>, events and methods for all Web </a:t>
            </a:r>
            <a:r>
              <a:rPr lang="en-US" dirty="0" smtClean="0"/>
              <a:t>controls </a:t>
            </a:r>
            <a:endParaRPr lang="en-US" dirty="0"/>
          </a:p>
          <a:p>
            <a:r>
              <a:rPr lang="en-US" dirty="0"/>
              <a:t>Control the appearance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BorderWidth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BorderStyle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BorderColor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 descr="http://2.bp.blogspot.com/_P3ZJmNYimyo/Sp-pmHRgBeI/AAAAAAAAEz4/IZ8I_TJjjls/s320/DetailsViewHeaderBorderColor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39227"/>
            <a:ext cx="3445515" cy="28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10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noFill/>
          <a:ln/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System.Web.UI.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WebControls.WebControl</a:t>
            </a:r>
            <a:r>
              <a:rPr lang="en-US" dirty="0" smtClean="0"/>
              <a:t> 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Control </a:t>
            </a:r>
            <a:r>
              <a:rPr lang="en-US" sz="3000" dirty="0" smtClean="0"/>
              <a:t>the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Visible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TabIndex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ToolTip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  </a:t>
            </a:r>
            <a:endParaRPr lang="en-US" sz="3000" dirty="0" smtClean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Not all controls support all these properties</a:t>
            </a:r>
          </a:p>
          <a:p>
            <a:pPr marL="574675" lvl="2" indent="-282575">
              <a:lnSpc>
                <a:spcPct val="100000"/>
              </a:lnSpc>
              <a:buClr>
                <a:srgbClr val="8FD600"/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rgbClr val="EBFFD2"/>
                </a:solidFill>
              </a:rPr>
              <a:t>See the documentation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05000"/>
            <a:ext cx="3924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2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5943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2600" y="2021680"/>
            <a:ext cx="5638800" cy="569120"/>
          </a:xfrm>
        </p:spPr>
        <p:txBody>
          <a:bodyPr/>
          <a:lstStyle/>
          <a:p>
            <a:r>
              <a:rPr dirty="0" smtClean="0"/>
              <a:t>Basic Web Controls</a:t>
            </a:r>
            <a:endParaRPr lang="bg-B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3" y="2741802"/>
            <a:ext cx="2114005" cy="3363190"/>
          </a:xfrm>
          <a:prstGeom prst="roundRect">
            <a:avLst>
              <a:gd name="adj" fmla="val 7237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95" y="2709595"/>
            <a:ext cx="2114005" cy="3733801"/>
          </a:xfrm>
          <a:prstGeom prst="roundRect">
            <a:avLst>
              <a:gd name="adj" fmla="val 6676"/>
            </a:avLst>
          </a:prstGeom>
          <a:noFill/>
          <a:ln>
            <a:noFill/>
          </a:ln>
          <a:effectLst/>
          <a:scene3d>
            <a:camera prst="perspectiveRelaxedModerately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54" y="2709596"/>
            <a:ext cx="2372246" cy="3378654"/>
          </a:xfrm>
          <a:prstGeom prst="roundRect">
            <a:avLst>
              <a:gd name="adj" fmla="val 5625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066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bg-BG" b="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HTML</a:t>
            </a:r>
            <a:endParaRPr lang="bg-BG" dirty="0">
              <a:sym typeface="Wingdings" pitchFamily="2" charset="2"/>
            </a:endParaRPr>
          </a:p>
        </p:txBody>
      </p:sp>
      <p:graphicFrame>
        <p:nvGraphicFramePr>
          <p:cNvPr id="507953" name="Group 49"/>
          <p:cNvGraphicFramePr>
            <a:graphicFrameLocks noGrp="1"/>
          </p:cNvGraphicFramePr>
          <p:nvPr>
            <p:ph idx="1"/>
            <p:extLst/>
          </p:nvPr>
        </p:nvGraphicFramePr>
        <p:xfrm>
          <a:off x="762000" y="1143000"/>
          <a:ext cx="7696200" cy="5266944"/>
        </p:xfrm>
        <a:graphic>
          <a:graphicData uri="http://schemas.openxmlformats.org/drawingml/2006/table">
            <a:tbl>
              <a:tblPr/>
              <a:tblGrid>
                <a:gridCol w="3048000"/>
                <a:gridCol w="4648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submit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&lt;asp:checkbox&gt;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checkbox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&lt;asp:hyperlink&gt;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&lt;img src="…"&gt;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image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&lt;asp:linkButton&gt;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&lt;asp:label&gt;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&lt;span&gt;…&lt;/span&gt;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&lt;asp:listbox&gt;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&lt;select size=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&gt;&lt;/select&gt;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&lt;asp:panel&gt;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&lt;div&gt;…&lt;/div&gt;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&lt;asp:radiobutton&gt;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radio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&lt;table&gt;…&lt;/table&gt;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&lt;asp:textbox&gt;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text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36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TextBox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Creates single-line </a:t>
            </a:r>
            <a:r>
              <a:rPr lang="en-US" dirty="0" smtClean="0"/>
              <a:t>or multiline text-box</a:t>
            </a:r>
            <a:endParaRPr lang="en-US" dirty="0"/>
          </a:p>
          <a:p>
            <a:pPr>
              <a:lnSpc>
                <a:spcPts val="3200"/>
              </a:lnSpc>
            </a:pPr>
            <a:r>
              <a:rPr lang="en-US" dirty="0"/>
              <a:t>Lets the user to enter text</a:t>
            </a:r>
          </a:p>
          <a:p>
            <a:pPr>
              <a:lnSpc>
                <a:spcPts val="3200"/>
              </a:lnSpc>
            </a:pPr>
            <a:r>
              <a:rPr lang="en-US" dirty="0"/>
              <a:t>Properties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TextMode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Password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MaxLength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ReadOnly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>
              <a:lnSpc>
                <a:spcPts val="3200"/>
              </a:lnSpc>
            </a:pPr>
            <a:r>
              <a:rPr lang="en-US" dirty="0"/>
              <a:t>Events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sz="2800" dirty="0"/>
              <a:t> </a:t>
            </a:r>
            <a:r>
              <a:rPr lang="en-US" sz="2800" dirty="0" smtClean="0"/>
              <a:t>– combined </a:t>
            </a:r>
            <a:r>
              <a:rPr lang="en-US" sz="2800" dirty="0"/>
              <a:t>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64" y="2057400"/>
            <a:ext cx="2133600" cy="840104"/>
          </a:xfrm>
          <a:prstGeom prst="roundRect">
            <a:avLst>
              <a:gd name="adj" fmla="val 984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438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Label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r>
              <a:rPr lang="en-US" dirty="0"/>
              <a:t>Display static </a:t>
            </a:r>
            <a:r>
              <a:rPr lang="en-US" dirty="0" smtClean="0"/>
              <a:t>text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&lt;label&gt;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Allows </a:t>
            </a:r>
            <a:r>
              <a:rPr lang="en-US" dirty="0"/>
              <a:t>programmatically to manipulate it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spcBef>
                <a:spcPts val="4200"/>
              </a:spcBef>
            </a:pP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AssociatedControlID</a:t>
            </a:r>
            <a:r>
              <a:rPr kumimoji="0" lang="en-US" sz="2800" dirty="0"/>
              <a:t> – on click focus goes to </a:t>
            </a:r>
            <a:r>
              <a:rPr kumimoji="0" lang="en-US" sz="2800" dirty="0" smtClean="0"/>
              <a:t>the specified control</a:t>
            </a:r>
            <a:r>
              <a:rPr kumimoji="0" lang="en-US" sz="2800" dirty="0" smtClean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Events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dirty="0"/>
              <a:t> – </a:t>
            </a:r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590800" y="2310051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47359"/>
            <a:ext cx="3338880" cy="800100"/>
          </a:xfrm>
          <a:prstGeom prst="roundRect">
            <a:avLst>
              <a:gd name="adj" fmla="val 77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37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</a:t>
            </a:r>
            <a:r>
              <a:rPr lang="en-US" dirty="0"/>
              <a:t>Literal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static text</a:t>
            </a:r>
          </a:p>
          <a:p>
            <a:r>
              <a:rPr lang="en-US" dirty="0"/>
              <a:t>Allows programmatically to manipulate it</a:t>
            </a:r>
          </a:p>
          <a:p>
            <a:pPr lvl="1"/>
            <a:r>
              <a:rPr lang="en-US" dirty="0"/>
              <a:t>Unlike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dirty="0"/>
              <a:t> control,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Literal</a:t>
            </a:r>
            <a:r>
              <a:rPr lang="en-US" dirty="0"/>
              <a:t> does not let you apply styles to its </a:t>
            </a:r>
            <a:r>
              <a:rPr lang="en-US" dirty="0" smtClean="0"/>
              <a:t>content</a:t>
            </a:r>
            <a:endParaRPr lang="en-US" sz="3400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spcBef>
                <a:spcPts val="4800"/>
              </a:spcBef>
            </a:pPr>
            <a:r>
              <a:rPr lang="en-US" dirty="0" smtClean="0"/>
              <a:t>Renders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 property value </a:t>
            </a:r>
            <a:r>
              <a:rPr lang="en-US" dirty="0" smtClean="0"/>
              <a:t>directly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Mode="Encode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for automatic escaping</a:t>
            </a:r>
            <a:endParaRPr lang="en-US" dirty="0"/>
          </a:p>
          <a:p>
            <a:pPr>
              <a:spcBef>
                <a:spcPts val="4800"/>
              </a:spcBef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3429000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Literal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954603"/>
            <a:ext cx="2209800" cy="683695"/>
          </a:xfrm>
          <a:prstGeom prst="roundRect">
            <a:avLst>
              <a:gd name="adj" fmla="val 831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29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5105400" cy="914400"/>
          </a:xfrm>
        </p:spPr>
        <p:txBody>
          <a:bodyPr/>
          <a:lstStyle/>
          <a:p>
            <a:r>
              <a:rPr lang="en-US" dirty="0"/>
              <a:t>What is ASP.NET Server </a:t>
            </a:r>
            <a:r>
              <a:rPr lang="en-US" dirty="0" smtClean="0"/>
              <a:t>Control?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controls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simplest ASP.NET components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Wrap an HTML UI element, or more complex UI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Component-oriented </a:t>
            </a:r>
            <a:r>
              <a:rPr lang="en-US" dirty="0"/>
              <a:t>programming model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and rendered at the server side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 of ASP.NET server controls: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&lt;asp:Button&gt;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&lt;input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type="submit"&gt;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&lt;asp:Label&gt;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&lt;span&gt;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&lt;asp:GridView&gt;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&lt;table&gt;&lt;tr&gt;&lt;td&gt;…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Buttons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Implement </a:t>
            </a:r>
            <a:r>
              <a:rPr kumimoji="0"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IButtonControl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LinkButton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noProof="1" smtClean="0"/>
              <a:t>,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2800" dirty="0" smtClean="0"/>
              <a:t> – button's title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pass a command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sz="2800" dirty="0" smtClean="0"/>
              <a:t> </a:t>
            </a:r>
            <a:r>
              <a:rPr lang="en-US" sz="2800" dirty="0"/>
              <a:t>– pass </a:t>
            </a:r>
            <a:r>
              <a:rPr lang="en-US" sz="2800" dirty="0" smtClean="0"/>
              <a:t>command arguments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PostBackUrl</a:t>
            </a:r>
            <a:r>
              <a:rPr lang="en-US" sz="2800" dirty="0"/>
              <a:t> – </a:t>
            </a:r>
            <a:r>
              <a:rPr lang="en-US" sz="2800" dirty="0" smtClean="0"/>
              <a:t>posts </a:t>
            </a:r>
            <a:r>
              <a:rPr lang="en-US" sz="2800" dirty="0"/>
              <a:t>back to specified page</a:t>
            </a: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2800" dirty="0"/>
              <a:t> – </a:t>
            </a:r>
            <a:r>
              <a:rPr lang="en-US" sz="2800" dirty="0" smtClean="0"/>
              <a:t>perform </a:t>
            </a:r>
            <a:r>
              <a:rPr lang="en-US" sz="2800" dirty="0"/>
              <a:t>validation </a:t>
            </a:r>
            <a:r>
              <a:rPr lang="en-US" sz="2800" dirty="0" smtClean="0"/>
              <a:t>or not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2800" dirty="0"/>
              <a:t> – </a:t>
            </a:r>
            <a:r>
              <a:rPr lang="en-US" sz="2800" dirty="0" smtClean="0"/>
              <a:t>which </a:t>
            </a:r>
            <a:r>
              <a:rPr lang="en-US" sz="2800" dirty="0"/>
              <a:t>validation group to be </a:t>
            </a:r>
            <a:r>
              <a:rPr lang="en-US" sz="2800" dirty="0" smtClean="0"/>
              <a:t>validated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5" y="2438400"/>
            <a:ext cx="1454725" cy="761999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5" y="2438400"/>
            <a:ext cx="2452255" cy="762000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199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</a:t>
            </a:r>
            <a:r>
              <a:rPr lang="en-US" sz="3800" dirty="0" smtClean="0"/>
              <a:t>– Buttons (</a:t>
            </a:r>
            <a:r>
              <a:rPr lang="en-US" sz="3800" dirty="0"/>
              <a:t>2)</a:t>
            </a:r>
            <a:endParaRPr lang="bg-BG" sz="38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Button Events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dirty="0" smtClean="0"/>
              <a:t> </a:t>
            </a:r>
            <a:r>
              <a:rPr lang="en-US" dirty="0"/>
              <a:t>are passed to </a:t>
            </a:r>
            <a:r>
              <a:rPr lang="en-US" dirty="0" smtClean="0"/>
              <a:t>the C# code at the server-side</a:t>
            </a:r>
            <a:endParaRPr lang="en-US" dirty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7586" name="Picture 2" descr="http://www.24-club.org/images/Click%20Her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403">
            <a:off x="4805903" y="4268166"/>
            <a:ext cx="2676526" cy="206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http://thezenmom.com/wp-content/uploads/2011/10/start-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2783"/>
            <a:ext cx="2005342" cy="19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30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(3)</a:t>
            </a:r>
            <a:endParaRPr lang="bg-BG" sz="3800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Different button </a:t>
            </a:r>
            <a:r>
              <a:rPr lang="en-US" dirty="0" smtClean="0"/>
              <a:t>types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 button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 smtClean="0"/>
              <a:t>Creates </a:t>
            </a:r>
            <a:r>
              <a:rPr lang="en-US" dirty="0"/>
              <a:t>a push button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Submits the form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System.Web.UI.WebControls.Button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8600" y="1676400"/>
            <a:ext cx="1291370" cy="475378"/>
          </a:xfrm>
          <a:prstGeom prst="roundRect">
            <a:avLst>
              <a:gd name="adj" fmla="val 4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&lt;asp:Button /&gt;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4267200"/>
            <a:ext cx="7543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&lt;asp:Button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ID="ButtonOK" runat="server"</a:t>
            </a:r>
            <a:b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Text="Click here …"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58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(4)</a:t>
            </a:r>
            <a:endParaRPr lang="bg-BG" sz="3800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types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 button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Has a command </a:t>
            </a:r>
            <a:r>
              <a:rPr lang="en-US" dirty="0"/>
              <a:t>name </a:t>
            </a:r>
            <a:r>
              <a:rPr lang="en-US" dirty="0" smtClean="0"/>
              <a:t>associated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/>
              <a:t> property)</a:t>
            </a:r>
          </a:p>
          <a:p>
            <a:pPr lvl="2"/>
            <a:r>
              <a:rPr lang="en-US" dirty="0"/>
              <a:t>Programmatically determine which button is clicked </a:t>
            </a:r>
            <a:r>
              <a:rPr lang="en-US" dirty="0" smtClean="0"/>
              <a:t>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 </a:t>
            </a:r>
            <a:r>
              <a:rPr lang="en-US" dirty="0" smtClean="0"/>
              <a:t>handlers</a:t>
            </a:r>
            <a:endParaRPr lang="en-US" dirty="0"/>
          </a:p>
          <a:p>
            <a:pPr lvl="2"/>
            <a:r>
              <a:rPr lang="en-US" dirty="0"/>
              <a:t>Used in templated </a:t>
            </a:r>
            <a:r>
              <a:rPr lang="en-US" dirty="0" smtClean="0"/>
              <a:t>controls,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624264"/>
            <a:ext cx="2838450" cy="497130"/>
          </a:xfrm>
          <a:prstGeom prst="roundRect">
            <a:avLst>
              <a:gd name="adj" fmla="val 661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5105400"/>
            <a:ext cx="7391400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&lt;asp:Button ID="ButtonDelete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runat</a:t>
            </a:r>
            <a:r>
              <a:rPr lang="en-US" sz="23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server" </a:t>
            </a:r>
            <a:r>
              <a:rPr lang="en-US" sz="23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Text="[Delete]"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CommandName</a:t>
            </a:r>
            <a:r>
              <a:rPr lang="en-US" sz="23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="Delete" /&gt;</a:t>
            </a:r>
          </a:p>
        </p:txBody>
      </p:sp>
    </p:spTree>
    <p:extLst>
      <p:ext uri="{BB962C8B-B14F-4D97-AF65-F5344CB8AC3E}">
        <p14:creationId xmlns:p14="http://schemas.microsoft.com/office/powerpoint/2010/main" val="2557272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(5)</a:t>
            </a:r>
            <a:endParaRPr lang="bg-BG" sz="3800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types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 button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Same functionality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</a:p>
          <a:p>
            <a:pPr lvl="2"/>
            <a:r>
              <a:rPr lang="en-US" dirty="0"/>
              <a:t>Renders as hyperlink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dirty="0"/>
              <a:t> if you want to link to another page</a:t>
            </a:r>
          </a:p>
          <a:p>
            <a:pPr lvl="2"/>
            <a:r>
              <a:rPr lang="en-US" dirty="0"/>
              <a:t>Renders JavaScript on the client browser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24264"/>
            <a:ext cx="1981200" cy="479323"/>
          </a:xfrm>
          <a:prstGeom prst="roundRect">
            <a:avLst>
              <a:gd name="adj" fmla="val 41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0600" y="5181600"/>
            <a:ext cx="723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&lt;asp:LinkButton ID="ButtonHomePage"</a:t>
            </a:r>
            <a:b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runat="server" Text="Home Page"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4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(6)</a:t>
            </a:r>
            <a:endParaRPr lang="bg-BG" sz="3800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</a:p>
          <a:p>
            <a:pPr lvl="2"/>
            <a:r>
              <a:rPr lang="en-US" dirty="0"/>
              <a:t>Display an image that responds on mouse click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ImageURL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URL </a:t>
            </a:r>
            <a:r>
              <a:rPr lang="en-US" dirty="0"/>
              <a:t>to displayed image</a:t>
            </a:r>
          </a:p>
          <a:p>
            <a:pPr lvl="2"/>
            <a:r>
              <a:rPr lang="en-US" dirty="0"/>
              <a:t>Both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events are raised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124" name="Picture 4" descr="http://winalitehealthde.com/wp-content/uploads/2011/06/regi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611">
            <a:off x="5465619" y="9679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acebook,button,share,social,social network,s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7355">
            <a:off x="1191252" y="5487895"/>
            <a:ext cx="190908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orward,next,right,yes,arrow,correct,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24" y="5290523"/>
            <a:ext cx="1110276" cy="11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indicons.com/files/icons/1680/supra_rss_icons/128/rss2_buttons_0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619">
            <a:off x="3912774" y="5482845"/>
            <a:ext cx="1956653" cy="7337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5800" y="4191000"/>
            <a:ext cx="78486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&lt;asp:ImageButton ID="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ButtonSubscribe" runat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="server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ImageUrl="~/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img/btn_subscribe.png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2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82282" y="1066800"/>
            <a:ext cx="7994650" cy="5387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AutoEventWireup="true" CodeFile="Buttons.aspx.cs" Inherits="Buttons" %&gt;</a:t>
            </a:r>
          </a:p>
          <a:p>
            <a:pPr>
              <a:lnSpc>
                <a:spcPts val="2300"/>
              </a:lnSpc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&lt;title&gt;Untitled Page&lt;/title&gt;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id="formMain"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&lt;asp:Button ID="ButtonEx"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CommandName="ButtonEx"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runat="server"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OnClick="OnBtnClick"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OnCommand="OnCommand"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Text="Normal Button" /&gt;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9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 – </a:t>
            </a:r>
            <a:r>
              <a:rPr lang="en-US" smtClean="0"/>
              <a:t>Example (</a:t>
            </a:r>
            <a:r>
              <a:rPr lang="en-US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09600" y="1121688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&lt;asp:LinkButton ID="LinkButtonEx"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Text="Link Button"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&lt;asp:ImageButton ID="ImageButtonEx"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ImageUrl="~/images/DotNet_Logo_Small.gif"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 /&gt;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&lt;asp:Label ID="LabelMessage"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 Text=""&gt;&lt;/asp:Label&gt;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109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6637"/>
            <a:ext cx="3657600" cy="3372296"/>
          </a:xfrm>
          <a:prstGeom prst="roundRect">
            <a:avLst>
              <a:gd name="adj" fmla="val 20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28034"/>
            <a:ext cx="3429000" cy="3496566"/>
          </a:xfrm>
          <a:prstGeom prst="roundRect">
            <a:avLst>
              <a:gd name="adj" fmla="val 25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05000" y="1096700"/>
            <a:ext cx="53340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905000" y="1899180"/>
            <a:ext cx="5334000" cy="56912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facebook,button,share,social,social network,s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7355">
            <a:off x="770032" y="1369869"/>
            <a:ext cx="190908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ward,next,right,yes,arrow,correct,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59" y="1008347"/>
            <a:ext cx="1386432" cy="13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findicons.com/files/icons/1680/supra_rss_icons/128/rss2_buttons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1249">
            <a:off x="1458709" y="1912452"/>
            <a:ext cx="1661922" cy="6232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utton,blue,pla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5802">
            <a:off x="2119310" y="541783"/>
            <a:ext cx="987122" cy="9871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rrow,next,submit,forward,right,yes,correct,ok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8"/>
          <a:stretch/>
        </p:blipFill>
        <p:spPr bwMode="auto">
          <a:xfrm rot="651402">
            <a:off x="392391" y="1053166"/>
            <a:ext cx="663137" cy="640006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findicons.com/files/icons/1722/gnome_2_18_icon_theme/32/emblem_o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8" y="2123337"/>
            <a:ext cx="542884" cy="54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0832120">
            <a:off x="6032295" y="651938"/>
            <a:ext cx="1389631" cy="476720"/>
          </a:xfrm>
          <a:prstGeom prst="roundRect">
            <a:avLst>
              <a:gd name="adj" fmla="val 52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85" y="2015396"/>
            <a:ext cx="1473587" cy="34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0510">
            <a:off x="7112157" y="1166715"/>
            <a:ext cx="1469290" cy="555065"/>
          </a:xfrm>
          <a:prstGeom prst="roundRect">
            <a:avLst>
              <a:gd name="adj" fmla="val 4085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14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Panel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Panel</a:t>
            </a:r>
            <a:r>
              <a:rPr lang="en-US" dirty="0" smtClean="0"/>
              <a:t> control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Container </a:t>
            </a:r>
            <a:r>
              <a:rPr lang="en-US" dirty="0"/>
              <a:t>for other </a:t>
            </a:r>
            <a:r>
              <a:rPr lang="en-US" dirty="0" smtClean="0"/>
              <a:t>controls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Useful </a:t>
            </a:r>
            <a:r>
              <a:rPr lang="en-US" dirty="0" smtClean="0"/>
              <a:t>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Grouping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Easier for layout positioning and hiding/showing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Generating and inserting controls at runtime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2233"/>
            <a:ext cx="3353698" cy="1584870"/>
          </a:xfrm>
          <a:prstGeom prst="roundRect">
            <a:avLst>
              <a:gd name="adj" fmla="val 481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423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dirty="0"/>
              <a:t>What is ASP.NET Server Control </a:t>
            </a:r>
            <a:r>
              <a:rPr lang="en-US" dirty="0" smtClean="0"/>
              <a:t>?(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438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Mandatory </a:t>
            </a:r>
            <a:r>
              <a:rPr lang="en-US" dirty="0" smtClean="0"/>
              <a:t>properties for all server controls: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runat="server"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ID="…"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Programming </a:t>
            </a:r>
            <a:r>
              <a:rPr lang="en-US" dirty="0"/>
              <a:t>model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user </a:t>
            </a:r>
            <a:r>
              <a:rPr lang="en-US" dirty="0"/>
              <a:t>interaction </a:t>
            </a:r>
            <a:r>
              <a:rPr lang="en-US" dirty="0" smtClean="0"/>
              <a:t>causes an event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decides </a:t>
            </a:r>
            <a:r>
              <a:rPr lang="en-US" dirty="0"/>
              <a:t>which </a:t>
            </a:r>
            <a:r>
              <a:rPr lang="en-US" dirty="0" smtClean="0"/>
              <a:t>events to handle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Browser-specific HTML is generated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Controls deliver appropriate HTML depending on browser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38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Controls </a:t>
            </a:r>
            <a:r>
              <a:rPr lang="en-US" smtClean="0"/>
              <a:t>– Panel (</a:t>
            </a:r>
            <a:r>
              <a:rPr lang="en-US" dirty="0" smtClean="0"/>
              <a:t>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ScrollBars</a:t>
            </a:r>
            <a:r>
              <a:rPr lang="en-US" dirty="0" smtClean="0"/>
              <a:t> – modify visibility and position of scroll bars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Wrap</a:t>
            </a:r>
            <a:r>
              <a:rPr lang="en-US" dirty="0" smtClean="0"/>
              <a:t> – value indicating whether the content wraps within the panel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GroupingText</a:t>
            </a:r>
            <a:r>
              <a:rPr lang="en-US" dirty="0" smtClean="0"/>
              <a:t> – caption for the group of controls that is contained in panel control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DefaultButton</a:t>
            </a:r>
            <a:r>
              <a:rPr lang="en-US" dirty="0" smtClean="0"/>
              <a:t> – button to be pressed by default (Enter)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Dynamically Generated Controls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generate ASP.NET controls in the controls tree dynamically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Add controls in the page / control tree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</a:t>
            </a:r>
            <a:r>
              <a:rPr lang="en-US" dirty="0" smtClean="0"/>
              <a:t> events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If added later, the events from the dynamic controls will not be able to be handled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2157664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 = new TextBox();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textBox.Text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"Dynamic TextBox";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this.Controls.Add(textBox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10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r>
              <a:rPr lang="en-US" dirty="0" smtClean="0"/>
              <a:t>Panels and Dynamic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52600" y="5831679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69" y="766872"/>
            <a:ext cx="4374994" cy="4033728"/>
          </a:xfrm>
          <a:prstGeom prst="roundRect">
            <a:avLst>
              <a:gd name="adj" fmla="val 20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54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Basic Web Controls – </a:t>
            </a:r>
            <a:r>
              <a:rPr lang="en-US" noProof="1" smtClean="0"/>
              <a:t>MultiView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MultiView</a:t>
            </a:r>
            <a:r>
              <a:rPr lang="en-US" dirty="0" smtClean="0"/>
              <a:t> displays one of few panels (views) that reside inside it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ActiveViewIndex</a:t>
            </a:r>
            <a:r>
              <a:rPr lang="en-US" noProof="1" smtClean="0"/>
              <a:t> </a:t>
            </a:r>
            <a:r>
              <a:rPr lang="en-US" dirty="0" smtClean="0"/>
              <a:t>– indicated which of the views to be displayed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SetActiveView</a:t>
            </a:r>
            <a:r>
              <a:rPr lang="en-US" noProof="1" smtClean="0"/>
              <a:t> </a:t>
            </a:r>
            <a:r>
              <a:rPr lang="en-US" dirty="0" smtClean="0"/>
              <a:t>– changes the active view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</a:t>
            </a:r>
            <a:r>
              <a:rPr lang="en-US" dirty="0" smtClean="0"/>
              <a:t> – holds the views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11598"/>
            <a:ext cx="7598832" cy="1450274"/>
          </a:xfrm>
          <a:prstGeom prst="roundRect">
            <a:avLst>
              <a:gd name="adj" fmla="val 52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CheckBox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Select between checked / unchecked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>
                <a:solidFill>
                  <a:srgbClr val="EBFFD2"/>
                </a:solidFill>
              </a:rPr>
              <a:t> – control caption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Automatically posts back the page when control state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138074" cy="847724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5528102"/>
            <a:ext cx="7696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&lt;asp:CheckBox ID="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CheckBoxAgree"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/&gt;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74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Basic Web Controls – </a:t>
            </a:r>
            <a:r>
              <a:rPr lang="en-US" sz="3600" noProof="1" smtClean="0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3600" dirty="0" smtClean="0"/>
              <a:t> (2)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3200" dirty="0" smtClean="0">
                <a:solidFill>
                  <a:srgbClr val="EBFFD2"/>
                </a:solidFill>
              </a:rPr>
              <a:t> – whether validation is performed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3200" dirty="0" smtClean="0">
                <a:solidFill>
                  <a:srgbClr val="EBFFD2"/>
                </a:solidFill>
              </a:rPr>
              <a:t> – which validation group to be validated</a:t>
            </a:r>
          </a:p>
          <a:p>
            <a:r>
              <a:rPr lang="en-US" sz="3600" dirty="0" smtClean="0"/>
              <a:t>Events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CheckChanged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528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RadioButton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Creates a radio button on the Web Forms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dirty="0"/>
              <a:t> – allow a mutually exclusive selection from the </a:t>
            </a:r>
            <a:r>
              <a:rPr lang="en-US" dirty="0" smtClean="0"/>
              <a:t>group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Automatically posts back the page when control state is </a:t>
            </a:r>
            <a:r>
              <a:rPr lang="en-US" dirty="0" smtClean="0">
                <a:solidFill>
                  <a:srgbClr val="EBFFD2"/>
                </a:solidFill>
              </a:rPr>
              <a:t>changed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See also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5824730" cy="866774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9" y="3926304"/>
            <a:ext cx="2784021" cy="838200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13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Basic Web Controls 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PlaceHolder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7064"/>
            <a:ext cx="8686800" cy="5486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dirty="0" smtClean="0"/>
              <a:t> control</a:t>
            </a:r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Reserves a space in the page control hierarchy</a:t>
            </a:r>
          </a:p>
          <a:p>
            <a:pPr lvl="1"/>
            <a:r>
              <a:rPr lang="en-US" dirty="0" smtClean="0"/>
              <a:t>Used to add controls to the page at runtime</a:t>
            </a:r>
          </a:p>
          <a:p>
            <a:pPr lvl="1"/>
            <a:r>
              <a:rPr lang="en-US" dirty="0" smtClean="0"/>
              <a:t>Does not produce any visible output</a:t>
            </a:r>
          </a:p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  <a:r>
              <a:rPr lang="en-US" dirty="0"/>
              <a:t> </a:t>
            </a:r>
            <a:r>
              <a:rPr lang="en-US" dirty="0" smtClean="0"/>
              <a:t>properties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Use it to add, insert or remove controls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PlaceHolder</a:t>
            </a:r>
            <a:r>
              <a:rPr lang="en-US" dirty="0" smtClean="0"/>
              <a:t> Control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4" y="1929064"/>
            <a:ext cx="3756816" cy="990600"/>
          </a:xfrm>
          <a:prstGeom prst="roundRect">
            <a:avLst>
              <a:gd name="adj" fmla="val 442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7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income.com/images/valid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127933"/>
            <a:ext cx="5038726" cy="2840010"/>
          </a:xfrm>
          <a:prstGeom prst="roundRect">
            <a:avLst>
              <a:gd name="adj" fmla="val 5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648201"/>
            <a:ext cx="6400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Validation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450680"/>
            <a:ext cx="6400800" cy="569120"/>
          </a:xfrm>
        </p:spPr>
        <p:txBody>
          <a:bodyPr/>
          <a:lstStyle/>
          <a:p>
            <a:r>
              <a:rPr dirty="0" smtClean="0"/>
              <a:t>Performing </a:t>
            </a:r>
            <a:r>
              <a:rPr smtClean="0"/>
              <a:t>Control Validation</a:t>
            </a:r>
            <a:endParaRPr lang="bg-BG" dirty="0"/>
          </a:p>
        </p:txBody>
      </p:sp>
      <p:pic>
        <p:nvPicPr>
          <p:cNvPr id="8194" name="Picture 2" descr="http://4.bp.blogspot.com/_2Z7VYcC8u4c/RzyKsHBRScI/AAAAAAAAAfc/bHKxRS8SpSI/s320/xml_nanny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1219200" cy="1219200"/>
          </a:xfrm>
          <a:prstGeom prst="roundRect">
            <a:avLst>
              <a:gd name="adj" fmla="val 88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Controls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ASP.NET Web forms validation controls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/>
              <a:t>the values that are entered  into other controls of the </a:t>
            </a:r>
            <a:r>
              <a:rPr lang="en-US" dirty="0" smtClean="0"/>
              <a:t>page (e.g. in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dirty="0" smtClean="0"/>
              <a:t>)</a:t>
            </a:r>
          </a:p>
          <a:p>
            <a:r>
              <a:rPr lang="en-US" dirty="0"/>
              <a:t>Most important validation controls: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RequiredFieldValidator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RangeValidator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CompareValidator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RegularExpressionValidator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ValidationSummary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52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 descr="http://download-uk.oracle.com/docs/cd/B15904_01/portal.1012/b15879/img/IP_2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931">
            <a:off x="454649" y="1244263"/>
            <a:ext cx="4032354" cy="2980516"/>
          </a:xfrm>
          <a:prstGeom prst="roundRect">
            <a:avLst>
              <a:gd name="adj" fmla="val 39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17762" name="Picture 2" descr="http://www.fractaluniverse.org/v2/wp-content/uploads/2009/09/hierarch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94">
            <a:off x="4919916" y="1572075"/>
            <a:ext cx="3561981" cy="2699893"/>
          </a:xfrm>
          <a:prstGeom prst="roundRect">
            <a:avLst>
              <a:gd name="adj" fmla="val 29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1393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Controls </a:t>
            </a:r>
            <a:r>
              <a:rPr lang="en-US" dirty="0" smtClean="0"/>
              <a:t>– Class </a:t>
            </a:r>
            <a:r>
              <a:rPr lang="en-US" dirty="0"/>
              <a:t>Hierarchy</a:t>
            </a:r>
            <a:endParaRPr lang="bg-BG" dirty="0"/>
          </a:p>
        </p:txBody>
      </p:sp>
      <p:pic>
        <p:nvPicPr>
          <p:cNvPr id="2" name="Picture 2" descr="http://www.purisma.com/images/icon_rolehierarchy9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96" y="3804264"/>
            <a:ext cx="1123948" cy="1123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001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15" y="1194216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5300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755480"/>
            <a:ext cx="6096000" cy="569120"/>
          </a:xfrm>
        </p:spPr>
        <p:txBody>
          <a:bodyPr/>
          <a:lstStyle/>
          <a:p>
            <a:r>
              <a:rPr dirty="0" smtClean="0"/>
              <a:t>Displaying Lists of Items</a:t>
            </a:r>
            <a:endParaRPr lang="bg-BG" dirty="0"/>
          </a:p>
        </p:txBody>
      </p:sp>
      <p:pic>
        <p:nvPicPr>
          <p:cNvPr id="5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0159">
            <a:off x="4987954" y="702878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80" y="813216"/>
            <a:ext cx="643491" cy="112893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27" y="2765842"/>
            <a:ext cx="1752600" cy="88614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8915"/>
            <a:ext cx="1023274" cy="128975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15" y="620757"/>
            <a:ext cx="991043" cy="132139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089" y="3161027"/>
            <a:ext cx="2213727" cy="133113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060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Web controls</a:t>
            </a:r>
          </a:p>
          <a:p>
            <a:pPr lvl="1"/>
            <a:r>
              <a:rPr lang="en-US" dirty="0" smtClean="0"/>
              <a:t>Display list of items, e.g. table of rows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binding to </a:t>
            </a:r>
            <a:r>
              <a:rPr lang="en-US" dirty="0" smtClean="0"/>
              <a:t>a collection</a:t>
            </a:r>
            <a:endParaRPr lang="en-US" dirty="0"/>
          </a:p>
          <a:p>
            <a:pPr lvl="1"/>
            <a:r>
              <a:rPr lang="en-US" dirty="0"/>
              <a:t>Display rows of data in templated format</a:t>
            </a:r>
          </a:p>
          <a:p>
            <a:r>
              <a:rPr lang="en-US" dirty="0"/>
              <a:t>Expose data </a:t>
            </a:r>
            <a:r>
              <a:rPr lang="en-US" dirty="0" smtClean="0"/>
              <a:t>binding properties: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  <a:endParaRPr lang="en-US" noProof="1" smtClean="0"/>
          </a:p>
          <a:p>
            <a:pPr lvl="1"/>
            <a:r>
              <a:rPr lang="en-US" dirty="0" smtClean="0"/>
              <a:t>Bind </a:t>
            </a:r>
            <a:r>
              <a:rPr lang="en-US" dirty="0"/>
              <a:t>to collection that 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ICollection</a:t>
            </a:r>
            <a:r>
              <a:rPr lang="en-US" dirty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IListSource</a:t>
            </a:r>
          </a:p>
          <a:p>
            <a:pPr lvl="1"/>
            <a:r>
              <a:rPr lang="en-US" sz="2900" noProof="1" smtClean="0"/>
              <a:t>Can bind to </a:t>
            </a:r>
            <a:r>
              <a:rPr lang="en-US" sz="2900" noProof="1" smtClean="0"/>
              <a:t>databases </a:t>
            </a:r>
            <a:r>
              <a:rPr lang="en-US" sz="2900" noProof="1" smtClean="0"/>
              <a:t>through Entity Framework</a:t>
            </a:r>
            <a:endParaRPr lang="en-US" sz="29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 (2)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6146" name="Picture 2" descr="bullets, lis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600"/>
            <a:ext cx="1752600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st, type, wh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6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120" y="3352800"/>
            <a:ext cx="1930560" cy="116086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89" y="1066800"/>
            <a:ext cx="2223422" cy="112420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63" y="5029200"/>
            <a:ext cx="1023274" cy="128975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38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ListBox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Holds a list of items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item has text					 and </a:t>
            </a:r>
            <a:r>
              <a:rPr lang="en-US" dirty="0" smtClean="0"/>
              <a:t>value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SelectionMode</a:t>
            </a:r>
            <a:r>
              <a:rPr lang="en-US" noProof="1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Items can be data-bound or provided statically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691896"/>
            <a:ext cx="7924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&lt;asp:ListBox ID="ListBoxTowns" runat="server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Value="1"&gt;Sofia&lt;/asp:ListItem&gt;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Value="2"&gt;Plovdiv&lt;/asp:ListItem&gt;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Value="3"&gt;Varna&lt;/asp:ListItem&gt;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&lt;/asp:ListBox&gt;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261690" cy="1961278"/>
          </a:xfrm>
          <a:prstGeom prst="roundRect">
            <a:avLst>
              <a:gd name="adj" fmla="val 39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DropDownList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dirty="0" smtClean="0"/>
              <a:t> </a:t>
            </a:r>
            <a:r>
              <a:rPr lang="en-US" dirty="0" smtClean="0"/>
              <a:t>control (</a:t>
            </a:r>
            <a:r>
              <a:rPr lang="en-US" noProof="1" smtClean="0"/>
              <a:t>combo-box)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noProof="1" smtClean="0"/>
              <a:t>Allows choosing </a:t>
            </a:r>
            <a:r>
              <a:rPr lang="en-US" noProof="1"/>
              <a:t>among a list </a:t>
            </a:r>
            <a:r>
              <a:rPr lang="en-US" noProof="1"/>
              <a:t>of </a:t>
            </a:r>
            <a:r>
              <a:rPr lang="en-US" noProof="1" smtClean="0"/>
              <a:t>items,</a:t>
            </a:r>
            <a:br>
              <a:rPr lang="en-US" noProof="1" smtClean="0"/>
            </a:br>
            <a:r>
              <a:rPr lang="en-US" noProof="1" smtClean="0"/>
              <a:t>just </a:t>
            </a:r>
            <a:r>
              <a:rPr lang="en-US" dirty="0" smtClean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Each item has text					 and value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Items can be data-bound or provided </a:t>
            </a:r>
            <a:r>
              <a:rPr lang="en-US" dirty="0" smtClean="0"/>
              <a:t>statically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4572000"/>
            <a:ext cx="7620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&lt;asp:DropDownList ID="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DropDownListTransport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runat="server" AutoPostBack="True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Value="2"&gt;Bus&lt;/asp:ListItem&gt;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Value="1"&gt;Train&lt;/asp:ListItem&gt;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asp:DropDownList&gt;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83556"/>
            <a:ext cx="3687489" cy="1038225"/>
          </a:xfrm>
          <a:prstGeom prst="roundRect">
            <a:avLst>
              <a:gd name="adj" fmla="val 39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5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BulletedList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BulletedList</a:t>
            </a:r>
            <a:r>
              <a:rPr lang="en-US" dirty="0" smtClean="0"/>
              <a:t> d</a:t>
            </a:r>
            <a:r>
              <a:rPr lang="en-US" noProof="1" smtClean="0"/>
              <a:t>isplays data in the form of a list of bullets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DisplayMode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rgbClr val="EBFFD2"/>
                </a:solidFill>
              </a:rPr>
              <a:t>Ordered or unordered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BulletStyle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3">
              <a:lnSpc>
                <a:spcPct val="110000"/>
              </a:lnSpc>
            </a:pP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Can be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Circle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LowerRoman</a:t>
            </a:r>
            <a:r>
              <a:rPr lang="en-US" noProof="1" smtClean="0"/>
              <a:t>,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BulletImageUrl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FirstBulletNumber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61" y="2040283"/>
            <a:ext cx="1677440" cy="1786836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76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CheckBoxList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</a:t>
            </a:r>
            <a:r>
              <a:rPr lang="en-US" noProof="1" smtClean="0"/>
              <a:t>items </a:t>
            </a:r>
            <a:r>
              <a:rPr lang="en-US" noProof="1" smtClean="0"/>
              <a:t>as </a:t>
            </a:r>
            <a:r>
              <a:rPr lang="en-US" noProof="1" smtClean="0"/>
              <a:t>check </a:t>
            </a:r>
            <a:r>
              <a:rPr lang="en-US" noProof="1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The number of </a:t>
            </a:r>
            <a:r>
              <a:rPr lang="en-US" noProof="1" smtClean="0">
                <a:solidFill>
                  <a:srgbClr val="EBFFD2"/>
                </a:solidFill>
              </a:rPr>
              <a:t>columns</a:t>
            </a:r>
            <a:endParaRPr lang="en-US" noProof="1" smtClean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  <a:r>
              <a:rPr lang="en-US" noProof="1" smtClean="0">
                <a:solidFill>
                  <a:srgbClr val="EBFFD2"/>
                </a:solidFill>
              </a:rPr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22" y="1981200"/>
            <a:ext cx="1676400" cy="2112962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7244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&lt;asp:CheckBoxList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="Extras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Text="Audio System" Value="1"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Text="Parktronic" Value="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Selected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&lt;/asp:CheckBoxList&gt;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1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RadioButtonList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data </a:t>
            </a:r>
            <a:r>
              <a:rPr lang="en-US" noProof="1" smtClean="0"/>
              <a:t>as a list of</a:t>
            </a:r>
            <a:r>
              <a:rPr lang="bg-BG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</a:t>
            </a:r>
            <a:r>
              <a:rPr lang="en-US" noProof="1" smtClean="0"/>
              <a:t> controls</a:t>
            </a:r>
            <a:endParaRPr lang="bg-BG" noProof="1" smtClean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noProof="1" smtClean="0">
                <a:solidFill>
                  <a:srgbClr val="EBFFD2"/>
                </a:solidFill>
              </a:rPr>
              <a:t> property to access its elements </a:t>
            </a:r>
            <a:endParaRPr lang="bg-BG" noProof="1" smtClean="0">
              <a:solidFill>
                <a:srgbClr val="EBFFD2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00400"/>
            <a:ext cx="1495424" cy="1993898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871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00150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87680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679280"/>
            <a:ext cx="609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42" name="Picture 2" descr="http://geowolf.com/IMAGES/Demo%20Icon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4950"/>
            <a:ext cx="2228918" cy="2533652"/>
          </a:xfrm>
          <a:prstGeom prst="roundRect">
            <a:avLst>
              <a:gd name="adj" fmla="val 109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list,lis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982">
            <a:off x="1491876" y="2941654"/>
            <a:ext cx="1626076" cy="16260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ontact,list,preference,listing,configure,option,configuration,config,sett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7522">
            <a:off x="6413619" y="793300"/>
            <a:ext cx="1423299" cy="14233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6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smtClean="0"/>
              <a:t>Rich Controls</a:t>
            </a:r>
            <a:endParaRPr lang="bg-BG" dirty="0"/>
          </a:p>
        </p:txBody>
      </p:sp>
      <p:pic>
        <p:nvPicPr>
          <p:cNvPr id="36866" name="Picture 2" descr="http://www.boosttwitterfollowers.com/images/mone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93" y="3086100"/>
            <a:ext cx="3291540" cy="3009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2" name="Picture 2" descr="web,server,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3330">
            <a:off x="5441742" y="2911306"/>
            <a:ext cx="2455765" cy="245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findicons.com/files/icons/738/colorabo/256/contr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793">
            <a:off x="1091730" y="38349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98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– Class </a:t>
            </a:r>
            <a:r>
              <a:rPr lang="en-US" dirty="0"/>
              <a:t>Hierarchy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System.Web.UI.Control</a:t>
            </a:r>
          </a:p>
          <a:p>
            <a:pPr lvl="1">
              <a:lnSpc>
                <a:spcPts val="3400"/>
              </a:lnSpc>
            </a:pPr>
            <a:r>
              <a:rPr lang="en-US" dirty="0"/>
              <a:t>Base </a:t>
            </a:r>
            <a:r>
              <a:rPr lang="en-US" dirty="0" smtClean="0"/>
              <a:t>class for </a:t>
            </a:r>
            <a:r>
              <a:rPr lang="en-US" dirty="0"/>
              <a:t>all controls</a:t>
            </a:r>
          </a:p>
          <a:p>
            <a:pPr lvl="1">
              <a:lnSpc>
                <a:spcPts val="3400"/>
              </a:lnSpc>
            </a:pPr>
            <a:r>
              <a:rPr lang="en-US" dirty="0"/>
              <a:t>Properties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Context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ClientID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  <a:r>
              <a:rPr lang="en-US" dirty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Parent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ts val="3400"/>
              </a:lnSpc>
            </a:pPr>
            <a:r>
              <a:rPr lang="en-US" dirty="0"/>
              <a:t>Methods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Render(HtmlTextWriter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writer)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21042"/>
            <a:ext cx="5791200" cy="2379758"/>
          </a:xfrm>
          <a:prstGeom prst="roundRect">
            <a:avLst>
              <a:gd name="adj" fmla="val 37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13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Controls</a:t>
            </a:r>
            <a:endParaRPr lang="bg-BG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Task-specific controls</a:t>
            </a:r>
          </a:p>
          <a:p>
            <a:r>
              <a:rPr lang="en-US" dirty="0"/>
              <a:t>Built with multiple HTML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Encapsulate more complex functionality</a:t>
            </a:r>
            <a:endParaRPr lang="en-US" dirty="0"/>
          </a:p>
          <a:p>
            <a:r>
              <a:rPr lang="en-US" dirty="0"/>
              <a:t>Rich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AdRotator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CreateUserWizzard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7170" name="Picture 2" descr="http://www.irisclasson.com/wp-content/uploads/2012/06/Capture-W6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53329"/>
            <a:ext cx="4267200" cy="2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9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Escaping</a:t>
            </a:r>
            <a:endParaRPr lang="bg-BG" dirty="0"/>
          </a:p>
        </p:txBody>
      </p:sp>
      <p:pic>
        <p:nvPicPr>
          <p:cNvPr id="18434" name="Picture 2" descr="http://www.slipperybrick.com/wp-content/uploads/2007/08/escape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638675" cy="3086101"/>
          </a:xfrm>
          <a:prstGeom prst="roundRect">
            <a:avLst>
              <a:gd name="adj" fmla="val 45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http://findicons.com/files/icons/2166/oxygen/128/application_x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91900"/>
            <a:ext cx="1752600" cy="1464199"/>
          </a:xfrm>
          <a:prstGeom prst="roundRect">
            <a:avLst>
              <a:gd name="adj" fmla="val 36943"/>
            </a:avLst>
          </a:prstGeom>
          <a:noFill/>
          <a:scene3d>
            <a:camera prst="perspectiveRight" fov="5400000">
              <a:rot lat="0" lon="1919999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m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02" y="914400"/>
            <a:ext cx="1341698" cy="13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cricket,bug,insect,anim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5421">
            <a:off x="4591898" y="2350608"/>
            <a:ext cx="2286298" cy="22862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58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escaping 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56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 smtClean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6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 lvl="1">
              <a:lnSpc>
                <a:spcPts val="34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Page.Server</a:t>
            </a:r>
            <a:r>
              <a:rPr lang="en-US" sz="2800" dirty="0"/>
              <a:t> is instance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 smtClean="0"/>
              <a:t>	Example: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</p:spTree>
    <p:extLst>
      <p:ext uri="{BB962C8B-B14F-4D97-AF65-F5344CB8AC3E}">
        <p14:creationId xmlns:p14="http://schemas.microsoft.com/office/powerpoint/2010/main" val="271077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Encode HTML Entities</a:t>
            </a:r>
            <a:r>
              <a:rPr lang="en-US" sz="3600" dirty="0" smtClean="0"/>
              <a:t>?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You could also use the following syntax to escape text with HTML tags: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The best way to safely display text in ASP.NET page is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Literal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Mode="Encode"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Never do double-escaping!</a:t>
            </a:r>
          </a:p>
          <a:p>
            <a:r>
              <a:rPr lang="en-US" dirty="0" smtClean="0"/>
              <a:t>Never store HTML escaped text in the DB!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63272"/>
            <a:ext cx="79248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"I want to display an &lt;img&gt; tag here." %&gt;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9248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asp:Literal Mode="Encode" Text="You could freely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use &lt;img&gt; and &lt;p&gt; tags here."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255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scripting (XSS)</a:t>
            </a:r>
            <a:r>
              <a:rPr lang="en-US" dirty="0" smtClean="0"/>
              <a:t>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from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/>
              <a:t>Validate the user input (built-in in ASP.NET)</a:t>
            </a:r>
            <a:endParaRPr lang="en-US" dirty="0"/>
          </a:p>
          <a:p>
            <a:pPr lvl="1"/>
            <a:r>
              <a:rPr lang="en-US" dirty="0"/>
              <a:t>Perform HTML </a:t>
            </a:r>
            <a:r>
              <a:rPr lang="en-US" dirty="0" smtClean="0"/>
              <a:t>escaping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2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is a better way to handle the problem!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0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ASP.NET built-in protection against XSS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 stops all HTTP requests that send un-escaped HTML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error message is shown when a form sends HTML to the server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Disable the HTTP request validation for all pages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&lt;system.web&gt;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7214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6640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48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58" y="762000"/>
            <a:ext cx="3955942" cy="3943462"/>
          </a:xfrm>
          <a:prstGeom prst="roundRect">
            <a:avLst>
              <a:gd name="adj" fmla="val 21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740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(2)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991600" cy="700087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System.Web.UI.HtmlControls.HtmlControl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86" y="1657350"/>
            <a:ext cx="7339514" cy="4819650"/>
          </a:xfrm>
          <a:prstGeom prst="roundRect">
            <a:avLst>
              <a:gd name="adj" fmla="val 21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06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ASP.NET Web Controls </a:t>
            </a:r>
            <a:br>
              <a:rPr lang="en-US" dirty="0" smtClean="0"/>
            </a:br>
            <a:r>
              <a:rPr lang="en-US" dirty="0" smtClean="0"/>
              <a:t>and HTML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7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Using the HTML server controls create a </a:t>
            </a:r>
            <a:r>
              <a:rPr lang="en-US" sz="2800" dirty="0"/>
              <a:t>Web application for </a:t>
            </a:r>
            <a:r>
              <a:rPr lang="en-US" sz="2800" dirty="0" smtClean="0"/>
              <a:t>generating random numbers. It should have two input fields defining a range (e.g. [10..20]) and a button to generate a random number in the specified range.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Re-implement the same using Web server controls.</a:t>
            </a:r>
            <a:endParaRPr lang="en-US" sz="2800" dirty="0"/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Define a </a:t>
            </a:r>
            <a:r>
              <a:rPr lang="en-US" sz="2800" dirty="0" smtClean="0"/>
              <a:t>Web </a:t>
            </a:r>
            <a:r>
              <a:rPr lang="en-US" sz="2800" dirty="0"/>
              <a:t>form with text box and button. On button click </a:t>
            </a:r>
            <a:r>
              <a:rPr lang="en-US" sz="2800" dirty="0" smtClean="0"/>
              <a:t>show the </a:t>
            </a:r>
            <a:r>
              <a:rPr lang="en-US" sz="2800" dirty="0"/>
              <a:t>entered in </a:t>
            </a:r>
            <a:r>
              <a:rPr lang="en-US" sz="2800" dirty="0" smtClean="0"/>
              <a:t>the first </a:t>
            </a:r>
            <a:r>
              <a:rPr lang="en-US" sz="2800" dirty="0"/>
              <a:t>textbox text in other textbox control and label control. Enter some potentially dangerous text. Fix issues related to HTML </a:t>
            </a:r>
            <a:r>
              <a:rPr lang="en-US" sz="2800" dirty="0" smtClean="0"/>
              <a:t>escaping – the application should accept HTML tags and display them correctly.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5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/>
              <a:t>Make a simple </a:t>
            </a:r>
            <a:r>
              <a:rPr lang="en-US" sz="2800" dirty="0" smtClean="0"/>
              <a:t>Web </a:t>
            </a:r>
            <a:r>
              <a:rPr lang="en-US" sz="2800" dirty="0"/>
              <a:t>form for </a:t>
            </a:r>
            <a:r>
              <a:rPr lang="en-US" sz="2800" dirty="0" smtClean="0"/>
              <a:t>registration of students and courses. The form </a:t>
            </a:r>
            <a:r>
              <a:rPr lang="en-US" sz="2800" dirty="0"/>
              <a:t>should </a:t>
            </a:r>
            <a:r>
              <a:rPr lang="en-US" sz="2800" dirty="0" smtClean="0"/>
              <a:t>accept first name, last name, faculty number, university (drop-down list), specialty (drop-down list) and a list of courses (multi-select list) and display them on submit. </a:t>
            </a:r>
            <a:r>
              <a:rPr lang="en-US" sz="2800" dirty="0"/>
              <a:t>Use the appropriate </a:t>
            </a:r>
            <a:r>
              <a:rPr lang="en-US" sz="2800" dirty="0" smtClean="0"/>
              <a:t>Web server </a:t>
            </a:r>
            <a:r>
              <a:rPr lang="en-US" sz="2800" dirty="0"/>
              <a:t>controls. After </a:t>
            </a:r>
            <a:r>
              <a:rPr lang="en-US" sz="2800" dirty="0" smtClean="0"/>
              <a:t>submission </a:t>
            </a:r>
            <a:r>
              <a:rPr lang="en-US" sz="2800" dirty="0"/>
              <a:t>you should display summary of </a:t>
            </a:r>
            <a:r>
              <a:rPr lang="en-US" sz="2800" dirty="0" smtClean="0"/>
              <a:t>the entered information as formatted HTML. Use dynamically generated tags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dirty="0" smtClean="0"/>
              <a:t>, …).</a:t>
            </a:r>
          </a:p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 smtClean="0"/>
              <a:t>* Implement the "Tic-tac-toe" game using Web server controls. The user should play against the computer which follows some fixed strategy.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25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 startAt="6"/>
              <a:tabLst/>
            </a:pPr>
            <a:r>
              <a:rPr lang="en-US" sz="2800" dirty="0" smtClean="0"/>
              <a:t>Make a simple Web Calculator. The calculator should support the operations like addition,  subtraction, multiplication, division and square root. Validation is essential!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2" y="3060700"/>
            <a:ext cx="3307876" cy="304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4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(3)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System.Web.UI.WebControls.WebControl</a:t>
            </a: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System.Web.UI.TemplateControl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2" y="1555044"/>
            <a:ext cx="68103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416072"/>
            <a:ext cx="31527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36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.bp.blogspot.com/_2lNi6LLq3Ao/S0Drz35QGXI/AAAAAAAAAdA/oj7SyaBTAKA/s320/Upload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2405">
            <a:off x="1274444" y="2878456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2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Server Controls</a:t>
            </a:r>
            <a:endParaRPr lang="bg-BG" dirty="0"/>
          </a:p>
        </p:txBody>
      </p:sp>
      <p:pic>
        <p:nvPicPr>
          <p:cNvPr id="112642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899412"/>
            <a:ext cx="4086225" cy="3124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5102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2052</TotalTime>
  <Words>4585</Words>
  <Application>Microsoft Office PowerPoint</Application>
  <PresentationFormat>On-screen Show (4:3)</PresentationFormat>
  <Paragraphs>803</Paragraphs>
  <Slides>74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ASP.NET Web Controls and HTML Controls</vt:lpstr>
      <vt:lpstr>Table of Contents</vt:lpstr>
      <vt:lpstr>What is ASP.NET Server Control?</vt:lpstr>
      <vt:lpstr>What is ASP.NET Server Control ?(2)</vt:lpstr>
      <vt:lpstr>Controls – Class Hierarchy</vt:lpstr>
      <vt:lpstr>Controls – Class Hierarchy</vt:lpstr>
      <vt:lpstr>Controls – Class Hierarchy (2)</vt:lpstr>
      <vt:lpstr>Controls – Class Hierarchy (3)</vt:lpstr>
      <vt:lpstr>HTML Server Controls</vt:lpstr>
      <vt:lpstr>HTML Server Controls</vt:lpstr>
      <vt:lpstr>HTML Server Control – Example</vt:lpstr>
      <vt:lpstr>HTML Server Controls</vt:lpstr>
      <vt:lpstr>HTML Server Control Classes</vt:lpstr>
      <vt:lpstr>HTML Server Control Classes (2)</vt:lpstr>
      <vt:lpstr>HtmlGenericControl – Example</vt:lpstr>
      <vt:lpstr>HTML Generic Controls</vt:lpstr>
      <vt:lpstr>Web Server Controls</vt:lpstr>
      <vt:lpstr>Web Server Controls</vt:lpstr>
      <vt:lpstr>Web Server Controls – Features</vt:lpstr>
      <vt:lpstr>Web Server Controls – Syntax</vt:lpstr>
      <vt:lpstr>Web Server Control – Example</vt:lpstr>
      <vt:lpstr>Web Server Controls</vt:lpstr>
      <vt:lpstr>System.Web.UI. WebControls.WebControl</vt:lpstr>
      <vt:lpstr>System.Web.UI. WebControls.WebControl (2)</vt:lpstr>
      <vt:lpstr>Web Server Controls</vt:lpstr>
      <vt:lpstr>Basic Web Controls  HTML</vt:lpstr>
      <vt:lpstr>Basic Web Controls: TextBox</vt:lpstr>
      <vt:lpstr>Basic Web Controls: Label</vt:lpstr>
      <vt:lpstr>Basic Web Controls: Literal</vt:lpstr>
      <vt:lpstr>Basic Web Controls – Buttons</vt:lpstr>
      <vt:lpstr>Basic Web Controls – Buttons (2)</vt:lpstr>
      <vt:lpstr>Basic Web Controls – Buttons (3)</vt:lpstr>
      <vt:lpstr>Basic Web Controls – Buttons (4)</vt:lpstr>
      <vt:lpstr>Basic Web Controls – Buttons (5)</vt:lpstr>
      <vt:lpstr>Basic Web Controls – Buttons (6)</vt:lpstr>
      <vt:lpstr>Buttons – Example</vt:lpstr>
      <vt:lpstr>Buttons – Example (2)</vt:lpstr>
      <vt:lpstr>PowerPoint Presentation</vt:lpstr>
      <vt:lpstr>Basic Web Controls – Panel</vt:lpstr>
      <vt:lpstr>Basic Web Controls – Panel (2)</vt:lpstr>
      <vt:lpstr>Dynamically Generated Controls</vt:lpstr>
      <vt:lpstr>Panels and Dynamic Controls</vt:lpstr>
      <vt:lpstr>Basic Web Controls – MultiView</vt:lpstr>
      <vt:lpstr>Basic Web Controls – CheckBox</vt:lpstr>
      <vt:lpstr>Basic Web Controls – CheckBox (2)</vt:lpstr>
      <vt:lpstr>Basic Web Controls – RadioButton</vt:lpstr>
      <vt:lpstr>Basic Web Controls – PlaceHolder</vt:lpstr>
      <vt:lpstr>Validation Controls</vt:lpstr>
      <vt:lpstr>Validation Controls</vt:lpstr>
      <vt:lpstr>List Controls</vt:lpstr>
      <vt:lpstr>List Controls</vt:lpstr>
      <vt:lpstr>List Controls (2)</vt:lpstr>
      <vt:lpstr>ListBox</vt:lpstr>
      <vt:lpstr>DropDownList</vt:lpstr>
      <vt:lpstr>BulletedList</vt:lpstr>
      <vt:lpstr>CheckBoxList</vt:lpstr>
      <vt:lpstr>RadioButtonList</vt:lpstr>
      <vt:lpstr>List Controls</vt:lpstr>
      <vt:lpstr>Web Server Controls</vt:lpstr>
      <vt:lpstr>Rich Controls</vt:lpstr>
      <vt:lpstr>HTML Escaping</vt:lpstr>
      <vt:lpstr>What is HTML Escaping?</vt:lpstr>
      <vt:lpstr>HTML Character Escaping</vt:lpstr>
      <vt:lpstr>How to Encode HTML Entities?</vt:lpstr>
      <vt:lpstr>How to Encode HTML Entities? (2)</vt:lpstr>
      <vt:lpstr>XSS Attack</vt:lpstr>
      <vt:lpstr>Automatic Request Validation</vt:lpstr>
      <vt:lpstr>Bad Characters Protection</vt:lpstr>
      <vt:lpstr>HTML Escaping</vt:lpstr>
      <vt:lpstr>ASP.NET Web Controls  and HTML Controls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Controls and HTML Controls</dc:title>
  <dc:subject>Telerik Software Academy</dc:subject>
  <dc:creator>Svetlin Nakov</dc:creator>
  <cp:keywords>ASP.NET, Web Forms, controls, wen, html, aspx</cp:keywords>
  <cp:lastModifiedBy>Svetlin Nakov</cp:lastModifiedBy>
  <cp:revision>452</cp:revision>
  <dcterms:created xsi:type="dcterms:W3CDTF">2007-12-08T16:03:35Z</dcterms:created>
  <dcterms:modified xsi:type="dcterms:W3CDTF">2013-09-02T09:12:02Z</dcterms:modified>
  <cp:category>ASP.NET, web development</cp:category>
</cp:coreProperties>
</file>