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441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42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333" r:id="rId6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018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73757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9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484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8547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1118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910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63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15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34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23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265980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37903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5713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bile.b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28" y="2423061"/>
            <a:ext cx="8382000" cy="976911"/>
          </a:xfrm>
        </p:spPr>
        <p:txBody>
          <a:bodyPr/>
          <a:lstStyle/>
          <a:p>
            <a:r>
              <a:rPr lang="en-US" dirty="0"/>
              <a:t>ASP.NET Data Binding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991712" y="4787115"/>
            <a:ext cx="3597222" cy="1428292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2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384605">
            <a:off x="488168" y="1651281"/>
            <a:ext cx="1053850" cy="1022152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tx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78507">
            <a:off x="1159603" y="742503"/>
            <a:ext cx="1475356" cy="1475356"/>
          </a:xfrm>
          <a:prstGeom prst="rect">
            <a:avLst/>
          </a:prstGeom>
          <a:noFill/>
          <a:effectLst>
            <a:glow rad="101600">
              <a:schemeClr val="tx1">
                <a:lumMod val="50000"/>
                <a:alpha val="40000"/>
              </a:schemeClr>
            </a:glow>
          </a:effec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457200" y="3433839"/>
            <a:ext cx="8229600" cy="569120"/>
          </a:xfrm>
        </p:spPr>
        <p:txBody>
          <a:bodyPr/>
          <a:lstStyle/>
          <a:p>
            <a:r>
              <a:rPr lang="en-US" dirty="0" smtClean="0"/>
              <a:t>Binding UI Controls to Data Classes in Web Forms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9856" y="450353"/>
            <a:ext cx="3657917" cy="1780186"/>
          </a:xfrm>
          <a:prstGeom prst="rect">
            <a:avLst/>
          </a:prstGeom>
        </p:spPr>
      </p:pic>
      <p:pic>
        <p:nvPicPr>
          <p:cNvPr id="1028" name="Picture 4" descr="base, data, database, db, dbms, ordbms, rdbms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8957" y="4703936"/>
            <a:ext cx="1412528" cy="14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, group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4866" y="4203743"/>
            <a:ext cx="1252629" cy="12526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in, link, web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160186">
            <a:off x="4426742" y="4071251"/>
            <a:ext cx="1396554" cy="13965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nector, draw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09985">
            <a:off x="4312977" y="5399026"/>
            <a:ext cx="961764" cy="9617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List-Bound Controls:</a:t>
            </a:r>
            <a:br>
              <a:rPr lang="en-US" smtClean="0"/>
            </a:br>
            <a:r>
              <a:rPr lang="en-US" smtClean="0"/>
              <a:t>Common </a:t>
            </a:r>
            <a:r>
              <a:rPr lang="en-US" dirty="0"/>
              <a:t>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</a:t>
            </a:r>
            <a:r>
              <a:rPr lang="en-US" noProof="1" smtClean="0"/>
              <a:t>list-bound </a:t>
            </a:r>
            <a:r>
              <a:rPr lang="en-US" noProof="1"/>
              <a:t>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Assigns the </a:t>
            </a:r>
            <a:r>
              <a:rPr lang="en-US" noProof="1"/>
              <a:t>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Optionally </a:t>
            </a:r>
            <a:r>
              <a:rPr lang="en-US" noProof="1"/>
              <a:t>indicates the object inside the data </a:t>
            </a:r>
            <a:r>
              <a:rPr lang="en-US" noProof="1" smtClean="0"/>
              <a:t>source: a property or a property path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E.g</a:t>
            </a:r>
            <a:r>
              <a:rPr lang="en-US" noProof="1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noProof="1" smtClean="0"/>
              <a:t>,</a:t>
            </a:r>
            <a:br>
              <a:rPr lang="en-US" noProof="1" smtClean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Address.Town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8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the </a:t>
            </a:r>
            <a:r>
              <a:rPr lang="en-US" dirty="0"/>
              <a:t>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–</a:t>
            </a:r>
            <a:r>
              <a:rPr lang="en-US" dirty="0" smtClean="0"/>
              <a:t> the </a:t>
            </a:r>
            <a:r>
              <a:rPr lang="en-US" dirty="0"/>
              <a:t>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8364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 binding-related 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Binding List </a:t>
            </a:r>
            <a:r>
              <a:rPr lang="en-US" sz="3900" dirty="0" smtClean="0"/>
              <a:t>Controls – Example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1066798"/>
            <a:ext cx="4191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&lt;asp:BulletedList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ID="BulletedListMenu"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runat="server"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DisplayMode="HyperLink"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DataTextField="Text"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DataValueField="Url"&gt;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&lt;/asp:BulletedList&gt;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73380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urls = new[]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Text="Google", Url="http://www.google.com"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Text="Bing!", Url="http://www.bing.com"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Text="MSDN", Url="http://msdn.microsoft.com" 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this.BulletedListMenu.DataSource = urls;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this.BulletedListMenu.DataBind();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43" y="1238594"/>
            <a:ext cx="2152650" cy="1819275"/>
          </a:xfrm>
          <a:prstGeom prst="rect">
            <a:avLst/>
          </a:prstGeom>
        </p:spPr>
      </p:pic>
      <p:pic>
        <p:nvPicPr>
          <p:cNvPr id="3074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452" y="914400"/>
            <a:ext cx="970548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, c#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6491" y="3382064"/>
            <a:ext cx="970547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0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65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76801"/>
            <a:ext cx="71628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79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54258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7865" y="3292852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665" y="2198876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1190626"/>
            <a:ext cx="1133475" cy="299085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52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1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 smtClean="0"/>
              <a:t>Web Forms offers a declarative </a:t>
            </a:r>
            <a:r>
              <a:rPr lang="en-US" dirty="0"/>
              <a:t>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Evaluated </a:t>
            </a:r>
            <a:r>
              <a:rPr lang="en-US" dirty="0"/>
              <a:t>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en-US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:</a:t>
            </a: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480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22860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binding with escaping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14800" y="29718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</a:t>
            </a:r>
            <a:r>
              <a:rPr lang="en-US" sz="3000" noProof="1"/>
              <a:t>unescaped</a:t>
            </a:r>
            <a:r>
              <a:rPr lang="en-US" sz="3000" dirty="0"/>
              <a:t> </a:t>
            </a:r>
            <a:r>
              <a:rPr lang="en-US" sz="3000" dirty="0" smtClean="0"/>
              <a:t>binding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4752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838200" y="1219200"/>
            <a:ext cx="74676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this.CustID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 (e.g.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this.Arr 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Strongly-typed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City: &lt;%#: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Item.Address.City.Name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</a:t>
            </a:r>
            <a:r>
              <a:rPr lang="en-US" dirty="0"/>
              <a:t>Binding </a:t>
            </a:r>
            <a:r>
              <a:rPr lang="en-US" dirty="0" smtClean="0"/>
              <a:t>Concepts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Binding List Controls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Declarative Data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Complex </a:t>
            </a:r>
            <a:r>
              <a:rPr lang="en-US" dirty="0"/>
              <a:t>Data-Bound Controls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 and Template Controls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Eval(…)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Strongly-Typed Binding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DataPager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538536" y="1143000"/>
            <a:ext cx="3352800" cy="1676400"/>
            <a:chOff x="5562600" y="1066800"/>
            <a:chExt cx="3352800" cy="1676400"/>
          </a:xfrm>
        </p:grpSpPr>
        <p:pic>
          <p:nvPicPr>
            <p:cNvPr id="2050" name="Picture 2" descr="journal, register, registration, reviews, service, tab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066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atabas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143000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connector, draw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709985">
              <a:off x="6845975" y="1773487"/>
              <a:ext cx="923853" cy="92385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332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 Response.Write()%&gt;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method </a:t>
            </a:r>
            <a:r>
              <a:rPr lang="en-US" dirty="0"/>
              <a:t>is called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During the evaluation in binding,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data item </a:t>
            </a:r>
            <a:r>
              <a:rPr lang="en-US" dirty="0" smtClean="0"/>
              <a:t>is accessible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</a:t>
            </a:r>
            <a:r>
              <a:rPr lang="en-US" dirty="0" smtClean="0"/>
              <a:t>usually called </a:t>
            </a:r>
            <a:r>
              <a:rPr lang="en-US" dirty="0"/>
              <a:t>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53297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 // Binds all control in the page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9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="lstOccupation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Text="&lt;%#: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710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Strongly-Typed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controls in ASP.NET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dirty="0" smtClean="0"/>
              <a:t> property to specify its bound item type</a:t>
            </a:r>
          </a:p>
          <a:p>
            <a:pPr lvl="1"/>
            <a:r>
              <a:rPr lang="en-US" dirty="0" smtClean="0"/>
              <a:t>Strongly-typed ASP.NET controls have the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at runtime of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7728" y="3438942"/>
            <a:ext cx="7848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 ID="RepeaterPeople"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DataSource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GetPeople() %&gt;" ItemType="Person"&gt;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Item.FirstName %&gt; &lt;%#: Item.LastName %&gt;&lt;br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63481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050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10">
            <a:off x="2362199" y="48498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02121">
            <a:off x="5495614" y="42725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8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727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as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152" y="4964217"/>
            <a:ext cx="774404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AutoGenerateColumns="true" AllowPaging="true" /&gt;</a:t>
            </a:r>
          </a:p>
        </p:txBody>
      </p:sp>
    </p:spTree>
    <p:extLst>
      <p:ext uri="{BB962C8B-B14F-4D97-AF65-F5344CB8AC3E}">
        <p14:creationId xmlns:p14="http://schemas.microsoft.com/office/powerpoint/2010/main" val="406306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141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91504"/>
              </p:ext>
            </p:extLst>
          </p:nvPr>
        </p:nvGraphicFramePr>
        <p:xfrm>
          <a:off x="584200" y="1957136"/>
          <a:ext cx="80010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638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</a:t>
                      </a:r>
                      <a:r>
                        <a:rPr lang="en-US" sz="2000" b="1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,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or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3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143000"/>
            <a:ext cx="7620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AutoGenerateColumns="false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15697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6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63908"/>
            <a:ext cx="777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List&lt;Customer&gt;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"Svetlin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"Nakov",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"svetlin@nakov.com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 = "0894 77 22 53", IsSenior=true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"Bai",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"Ivan", Email = "bai.ivan@gmail.com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77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371600"/>
            <a:ext cx="6553200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210720"/>
            <a:ext cx="2476500" cy="2377440"/>
          </a:xfrm>
          <a:prstGeom prst="roundRect">
            <a:avLst>
              <a:gd name="adj" fmla="val 4497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document, excel, spreadsheet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159920"/>
            <a:ext cx="2514600" cy="2514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, managem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5409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auto-generate fields: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AutoGenerateRows</a:t>
            </a:r>
            <a:r>
              <a:rPr lang="en-US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="true</a:t>
            </a: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728" y="4880811"/>
            <a:ext cx="2340601" cy="1596189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2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06299"/>
            <a:ext cx="774404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AutoGenerateRows="true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this.DetailsViewCustomer.DataSource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98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729160"/>
            <a:ext cx="6553200" cy="9548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DetailsView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6792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59680"/>
            <a:ext cx="4678998" cy="3190876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document, file, find, search, tex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879">
            <a:off x="6150443" y="945937"/>
            <a:ext cx="1347026" cy="13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Templated version of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a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(view, 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templates</a:t>
            </a:r>
            <a:r>
              <a:rPr lang="bg-BG" dirty="0" smtClean="0"/>
              <a:t> </a:t>
            </a:r>
            <a:r>
              <a:rPr lang="en-US" dirty="0" smtClean="0"/>
              <a:t>–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some or all of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/>
              <a:t>You </a:t>
            </a:r>
            <a:r>
              <a:rPr lang="en-US" noProof="1" smtClean="0"/>
              <a:t>could change the view mode at run-time: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122" name="Picture 2" descr="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2029328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1054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this.FormViewCustomer.ChangeMode(FormViewMode.Edit);</a:t>
            </a:r>
          </a:p>
        </p:txBody>
      </p:sp>
    </p:spTree>
    <p:extLst>
      <p:ext uri="{BB962C8B-B14F-4D97-AF65-F5344CB8AC3E}">
        <p14:creationId xmlns:p14="http://schemas.microsoft.com/office/powerpoint/2010/main" val="336977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Eval("FirstName") %&gt;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41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5105400"/>
            <a:ext cx="6553200" cy="76676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FormView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9078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146" name="Picture 2" descr="http://www.keemd.com/keemd/image.axd?picture=2011%2F2%2FForm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810000" cy="3810000"/>
          </a:xfrm>
          <a:prstGeom prst="roundRect">
            <a:avLst>
              <a:gd name="adj" fmla="val 23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m Icon in 128x128 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009900"/>
            <a:ext cx="1371600" cy="137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pentrasoft.com/images/icon-asp.ne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4909" y="2971800"/>
            <a:ext cx="1557491" cy="1409701"/>
          </a:xfrm>
          <a:prstGeom prst="roundRect">
            <a:avLst>
              <a:gd name="adj" fmla="val 6352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is the process </a:t>
            </a:r>
            <a:r>
              <a:rPr lang="en-US" dirty="0"/>
              <a:t>of filling data from a data source into a </a:t>
            </a:r>
            <a:r>
              <a:rPr lang="en-US" dirty="0" smtClean="0"/>
              <a:t>control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Forms controls 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is usually invoked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0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272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</a:t>
            </a:r>
            <a:r>
              <a:rPr lang="en-US" dirty="0" smtClean="0"/>
              <a:t>you full </a:t>
            </a:r>
            <a:r>
              <a:rPr lang="en-US" dirty="0"/>
              <a:t>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Template-based visualization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</a:t>
            </a:r>
            <a:r>
              <a:rPr lang="en-US" dirty="0"/>
              <a:t>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manually written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ect">
            <a:avLst/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ect">
            <a:avLst/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ect">
            <a:avLst/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45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90800"/>
            <a:ext cx="7924800" cy="17075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noProof="1" smtClean="0"/>
              <a:t>Eval(…)</a:t>
            </a:r>
            <a:r>
              <a:rPr lang="en-US" dirty="0" smtClean="0"/>
              <a:t> and Strongly-Typed Binding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551844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648200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Display data in highly-customizable fashion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Format </a:t>
            </a:r>
            <a:r>
              <a:rPr lang="en-US" dirty="0"/>
              <a:t>the appearance of data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(in strongly-typed binding) provide access to the current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 smtClean="0"/>
              <a:t>data-bound item is </a:t>
            </a:r>
            <a:r>
              <a:rPr lang="en-US" dirty="0"/>
              <a:t>accessible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/>
              <a:t>Example:</a:t>
            </a:r>
            <a:endParaRPr lang="en-US" sz="2800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6388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3870250" y="1477926"/>
            <a:ext cx="2232837" cy="53162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3505200" y="1981200"/>
            <a:ext cx="2597888" cy="49619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638801" y="2499227"/>
            <a:ext cx="464287" cy="206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880884" y="3019647"/>
            <a:ext cx="2222204" cy="435934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1910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488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Accessing at runtime the current item from the data source collection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/>
              <a:t>):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Gets the current item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DataBinder.Eval(container,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[format])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Evaluates an expression through reflection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Slower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Just use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Eval(expression)</a:t>
            </a:r>
            <a:r>
              <a:rPr lang="en-US" dirty="0"/>
              <a:t> </a:t>
            </a:r>
            <a:r>
              <a:rPr lang="en-US" dirty="0" smtClean="0"/>
              <a:t>as shortcut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689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noProof="1" smtClean="0"/>
              <a:t>DataBinder.Eval() vs. Container. DataItem vs. Eval() vs. Item.Prop</a:t>
            </a:r>
            <a:endParaRPr lang="en-US" sz="3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495928"/>
            <a:ext cx="7783512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Item.PropertyPath (strongly-typed)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Item.Address.Town.ID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1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57200" y="1066800"/>
            <a:ext cx="824388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3400"/>
            <a:ext cx="2667000" cy="1311025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276600"/>
            <a:ext cx="5857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513344" y="1296988"/>
            <a:ext cx="809725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id="RepeaterTemplatedList"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="&lt;%#: Eval("URL")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Eval("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851400" cy="2079171"/>
          </a:xfrm>
          <a:prstGeom prst="roundRect">
            <a:avLst>
              <a:gd name="adj" fmla="val 2488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23" t="-4486" r="-3423" b="-4486"/>
          <a:stretch/>
        </p:blipFill>
        <p:spPr>
          <a:xfrm>
            <a:off x="5883850" y="2102612"/>
            <a:ext cx="2879150" cy="1707388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2624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ID="RepeaterImages"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="Site"&gt;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href='&lt;%#: Item.URL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Item.ImageURL %&gt;'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 /&gt;&lt;/a&gt;&lt;/p&gt;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0400"/>
            <a:ext cx="4537266" cy="3124200"/>
          </a:xfrm>
          <a:prstGeom prst="roundRect">
            <a:avLst>
              <a:gd name="adj" fmla="val 2488"/>
            </a:avLst>
          </a:prstGeom>
        </p:spPr>
      </p:pic>
    </p:spTree>
    <p:extLst>
      <p:ext uri="{BB962C8B-B14F-4D97-AF65-F5344CB8AC3E}">
        <p14:creationId xmlns:p14="http://schemas.microsoft.com/office/powerpoint/2010/main" val="290050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657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5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45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</a:t>
            </a:r>
            <a:r>
              <a:rPr lang="en-US" dirty="0" smtClean="0"/>
              <a:t>control for displaying lists and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Works </a:t>
            </a:r>
            <a:r>
              <a:rPr lang="en-US" dirty="0"/>
              <a:t>similarly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Adds higher-level features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Selection, inserting and editing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More </a:t>
            </a:r>
            <a:r>
              <a:rPr lang="en-US" dirty="0"/>
              <a:t>extensive </a:t>
            </a:r>
            <a:r>
              <a:rPr lang="en-US" dirty="0" smtClean="0"/>
              <a:t>set of templates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paging (through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DataPager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Groups can display items in tiles 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GroupTemplate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GroupItemCount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959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600" dirty="0"/>
              <a:t> – </a:t>
            </a:r>
            <a:r>
              <a:rPr lang="en-US" sz="3600" dirty="0" smtClean="0"/>
              <a:t>Templates and Groups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194" name="Picture 2" descr="http://www.beansoftware.com/ASP.NET-Tutorials/Images/DataList-Pager-Hie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170" y="1115456"/>
            <a:ext cx="3546430" cy="5236688"/>
          </a:xfrm>
          <a:prstGeom prst="roundRect">
            <a:avLst>
              <a:gd name="adj" fmla="val 19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rouping Data By Using Tiled Layout in ListView in ASP.Net 3.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07" t="-4915" r="-3707" b="-4915"/>
          <a:stretch/>
        </p:blipFill>
        <p:spPr bwMode="auto">
          <a:xfrm>
            <a:off x="4371976" y="1981200"/>
            <a:ext cx="4391024" cy="3465094"/>
          </a:xfrm>
          <a:prstGeom prst="roundRect">
            <a:avLst>
              <a:gd name="adj" fmla="val 1985"/>
            </a:avLst>
          </a:prstGeom>
          <a:solidFill>
            <a:srgbClr val="FFFFFF"/>
          </a:solidFill>
        </p:spPr>
      </p:pic>
      <p:cxnSp>
        <p:nvCxnSpPr>
          <p:cNvPr id="6" name="Straight Arrow Connector 5"/>
          <p:cNvCxnSpPr/>
          <p:nvPr/>
        </p:nvCxnSpPr>
        <p:spPr>
          <a:xfrm>
            <a:off x="3657600" y="3810000"/>
            <a:ext cx="762000" cy="4572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6000" sy="106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73742" y="2088152"/>
            <a:ext cx="4164932" cy="1024014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00400" y="2590800"/>
            <a:ext cx="1219200" cy="10668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4000" sy="104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62642" y="1551544"/>
            <a:ext cx="1780758" cy="963056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3000" sy="103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85022" y="3259229"/>
            <a:ext cx="1382378" cy="931769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14674"/>
            <a:ext cx="4876800" cy="596443"/>
          </a:xfrm>
          <a:prstGeom prst="roundRect">
            <a:avLst>
              <a:gd name="adj" fmla="val 3371"/>
            </a:avLst>
          </a:prstGeom>
        </p:spPr>
      </p:pic>
    </p:spTree>
    <p:extLst>
      <p:ext uri="{BB962C8B-B14F-4D97-AF65-F5344CB8AC3E}">
        <p14:creationId xmlns:p14="http://schemas.microsoft.com/office/powerpoint/2010/main" val="347250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457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2374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7170" name="Picture 2" descr="Documents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383" y="2361402"/>
            <a:ext cx="2123640" cy="205819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Data Binding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5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</a:t>
            </a:r>
            <a:r>
              <a:rPr lang="en-US" sz="2800" noProof="1" smtClean="0"/>
              <a:t>for searching for cars by producer + model + type of engine + set of extras (see </a:t>
            </a:r>
            <a:r>
              <a:rPr lang="en-US" sz="2800" noProof="1" smtClean="0">
                <a:hlinkClick r:id="rId2"/>
              </a:rPr>
              <a:t>www.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mobile.bg</a:t>
            </a:r>
            <a:r>
              <a:rPr lang="en-US" sz="2800" noProof="1" smtClean="0"/>
              <a:t>). Use </a:t>
            </a:r>
            <a:r>
              <a:rPr lang="en-US" sz="2800" noProof="1"/>
              <a:t>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(e.g. VW</a:t>
            </a:r>
            <a:r>
              <a:rPr lang="en-US" sz="2800" noProof="1"/>
              <a:t>, BMW, …) and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noProof="1"/>
              <a:t>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hodling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 smtClean="0"/>
              <a:t> + collection </a:t>
            </a:r>
            <a:r>
              <a:rPr lang="en-US" sz="2800" noProof="1"/>
              <a:t>of models. Bind </a:t>
            </a:r>
            <a:r>
              <a:rPr lang="en-US" sz="2800" noProof="1" smtClean="0"/>
              <a:t>the </a:t>
            </a:r>
            <a:r>
              <a:rPr lang="en-US" sz="2800" noProof="1"/>
              <a:t>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extra</a:t>
            </a:r>
            <a:r>
              <a:rPr lang="en-US" sz="2800" noProof="1"/>
              <a:t>” </a:t>
            </a:r>
            <a:r>
              <a:rPr lang="en-US" sz="2800" noProof="1" smtClean="0"/>
              <a:t>(use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</a:t>
            </a:r>
            <a:r>
              <a:rPr lang="en-US" sz="2800" noProof="1" smtClean="0"/>
              <a:t> and bind the list of extras</a:t>
            </a:r>
            <a:r>
              <a:rPr lang="bg-BG" sz="2800" noProof="1" smtClean="0"/>
              <a:t> </a:t>
            </a:r>
            <a:r>
              <a:rPr lang="en-US" sz="2800" noProof="1" smtClean="0"/>
              <a:t>at the server side). </a:t>
            </a:r>
            <a:r>
              <a:rPr lang="en-US" sz="2800" noProof="1"/>
              <a:t>Implement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type of engine </a:t>
            </a:r>
            <a:r>
              <a:rPr lang="en-US" sz="2800" noProof="1"/>
              <a:t>as a horizontal radio button selection </a:t>
            </a:r>
            <a:r>
              <a:rPr lang="en-US" sz="2800" noProof="1" smtClean="0"/>
              <a:t>(options bound to </a:t>
            </a:r>
            <a:r>
              <a:rPr lang="en-US" sz="2800" noProof="1"/>
              <a:t>a fixed </a:t>
            </a:r>
            <a:r>
              <a:rPr lang="en-US" sz="2800" noProof="1" smtClean="0"/>
              <a:t>array). On submit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812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noProof="1" smtClean="0"/>
              <a:t>Create a page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Employees.aspx</a:t>
            </a:r>
            <a:r>
              <a:rPr lang="en-US" sz="2800" noProof="1" smtClean="0"/>
              <a:t> to display </a:t>
            </a:r>
            <a:r>
              <a:rPr lang="en-US" sz="2800" noProof="1"/>
              <a:t>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/>
              <a:t>as hyperlinks. </a:t>
            </a:r>
            <a:r>
              <a:rPr lang="en-US" sz="2800" noProof="1"/>
              <a:t>All links should redirect to another </a:t>
            </a:r>
            <a:r>
              <a:rPr lang="en-US" sz="2800" noProof="1" smtClean="0"/>
              <a:t>page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EmpDetails.aspx?id=3</a:t>
            </a:r>
            <a:r>
              <a:rPr lang="en-US" sz="2800" noProof="1" smtClean="0"/>
              <a:t>) </a:t>
            </a:r>
            <a:r>
              <a:rPr lang="en-US" sz="2800" noProof="1"/>
              <a:t>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</a:t>
            </a:r>
            <a:r>
              <a:rPr lang="en-US" sz="2800" dirty="0" smtClean="0"/>
              <a:t>in a single ASPX page by </a:t>
            </a:r>
            <a:r>
              <a:rPr lang="en-US" sz="2800" dirty="0"/>
              <a:t>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</a:t>
            </a:r>
            <a:r>
              <a:rPr lang="en-US" sz="2800" dirty="0"/>
              <a:t>employees a table </a:t>
            </a:r>
            <a:r>
              <a:rPr lang="en-US" sz="2800" dirty="0" smtClean="0"/>
              <a:t>in an ASPX page using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962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to display the inner XML of the selected node on the right side.</a:t>
            </a:r>
          </a:p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a Web Form that shows in a table the names, country and city of all employees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noProof="1" smtClean="0"/>
              <a:t> database. Implement paging (10 employees on each page) and sorting by each column. Using AJAX, JavaScript and jQuery on mouse over display a popup DIV with additional info about the employee: photo, phone, email, address, notes. On mouse out hide the additional info.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164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dirty="0"/>
              <a:t>Controls that are bound to a data source are called list-bound controls</a:t>
            </a:r>
          </a:p>
          <a:p>
            <a:pPr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dirty="0"/>
              <a:t> – </a:t>
            </a:r>
            <a:r>
              <a:rPr lang="en-US" dirty="0"/>
              <a:t>shows data in a </a:t>
            </a:r>
            <a:r>
              <a:rPr lang="en-US" dirty="0" smtClean="0"/>
              <a:t>template-based predefined pattern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 – shows data in a table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– </a:t>
            </a:r>
            <a:r>
              <a:rPr lang="en-US" dirty="0"/>
              <a:t>shows data in a template </a:t>
            </a:r>
            <a:r>
              <a:rPr lang="en-US" dirty="0" smtClean="0"/>
              <a:t>designed </a:t>
            </a:r>
            <a:r>
              <a:rPr lang="en-US" dirty="0"/>
              <a:t>by the programmer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 smtClean="0"/>
              <a:t> is checked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 smtClean="0"/>
              <a:t> – called before control events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  <a:r>
              <a:rPr lang="en-US" noProof="1" smtClean="0"/>
              <a:t> </a:t>
            </a:r>
            <a:r>
              <a:rPr lang="en-US" noProof="1"/>
              <a:t>– called </a:t>
            </a:r>
            <a:r>
              <a:rPr lang="en-US" noProof="1" smtClean="0"/>
              <a:t>after </a:t>
            </a:r>
            <a:r>
              <a:rPr lang="en-US" noProof="1"/>
              <a:t>control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In </a:t>
            </a:r>
            <a:r>
              <a:rPr lang="en-US" noProof="1"/>
              <a:t>an event </a:t>
            </a:r>
            <a:r>
              <a:rPr lang="en-US" noProof="1" smtClean="0"/>
              <a:t>handler:</a:t>
            </a:r>
            <a:endParaRPr lang="en-US" noProof="1"/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60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Any class </a:t>
            </a:r>
            <a:r>
              <a:rPr lang="en-US" noProof="1"/>
              <a:t>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as data source</a:t>
            </a:r>
            <a:r>
              <a:rPr lang="bg-BG" noProof="1" smtClean="0"/>
              <a:t> </a:t>
            </a:r>
            <a:r>
              <a:rPr lang="en-US" noProof="1" smtClean="0"/>
              <a:t>in ASP.NET Web Forms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LINQ-to-Entities </a:t>
            </a:r>
            <a:r>
              <a:rPr lang="en-US" noProof="1"/>
              <a:t>query </a:t>
            </a:r>
            <a:r>
              <a:rPr lang="en-US" noProof="1" smtClean="0"/>
              <a:t>over Entity data model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LINQ-to-XML, LINQ-to-Objects queries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ASP.NET data-source classes</a:t>
            </a:r>
            <a:endParaRPr lang="en-US" noProof="1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/>
              <a:t>…</a:t>
            </a:r>
            <a:endParaRPr lang="en-US" noProof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50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3686</TotalTime>
  <Words>3316</Words>
  <Application>Microsoft Office PowerPoint</Application>
  <PresentationFormat>On-screen Show (4:3)</PresentationFormat>
  <Paragraphs>549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List-Bound Controls: Common Properties</vt:lpstr>
      <vt:lpstr>Common Properties (2)</vt:lpstr>
      <vt:lpstr>Binding List Controls</vt:lpstr>
      <vt:lpstr>List Controls</vt:lpstr>
      <vt:lpstr>Binding List Controls</vt:lpstr>
      <vt:lpstr>Binding List Controls – Example</vt:lpstr>
      <vt:lpstr>Binding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Strongly-Typed Binding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GridView</vt:lpstr>
      <vt:lpstr>DetailsView</vt:lpstr>
      <vt:lpstr>DetailsView – Example</vt:lpstr>
      <vt:lpstr>DetailsView</vt:lpstr>
      <vt:lpstr>FormView</vt:lpstr>
      <vt:lpstr>FormView (2)</vt:lpstr>
      <vt:lpstr>FormView – Example</vt:lpstr>
      <vt:lpstr>FormView</vt:lpstr>
      <vt:lpstr>The TreeView Control</vt:lpstr>
      <vt:lpstr>Repeater</vt:lpstr>
      <vt:lpstr>Repeater: How to Use It?</vt:lpstr>
      <vt:lpstr>Templates, Eval(…) and Strongly-Typed Binding</vt:lpstr>
      <vt:lpstr>Templates</vt:lpstr>
      <vt:lpstr>Templates (2)</vt:lpstr>
      <vt:lpstr>Accessing the Current Item</vt:lpstr>
      <vt:lpstr>DataBinder.Eval() vs. Container. DataItem vs. Eval() vs. Item.Prop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ListView – Templates and Groups</vt:lpstr>
      <vt:lpstr>DataPager</vt:lpstr>
      <vt:lpstr>ListView and DataPager</vt:lpstr>
      <vt:lpstr>ASP.NET Data Binding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Binding</dc:title>
  <dc:subject>Telerik Software Academy</dc:subject>
  <dc:creator>Svetlin Nakov</dc:creator>
  <cp:keywords>ASP.NET, Web Forms</cp:keywords>
  <cp:lastModifiedBy>Svetlin Nakov</cp:lastModifiedBy>
  <cp:revision>447</cp:revision>
  <dcterms:created xsi:type="dcterms:W3CDTF">2007-12-08T16:03:35Z</dcterms:created>
  <dcterms:modified xsi:type="dcterms:W3CDTF">2013-09-06T10:43:03Z</dcterms:modified>
  <cp:category>ASP.NET, web development</cp:category>
</cp:coreProperties>
</file>