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handoutMasterIdLst>
    <p:handoutMasterId r:id="rId51"/>
  </p:handout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81"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80" r:id="rId45"/>
    <p:sldId id="377" r:id="rId46"/>
    <p:sldId id="378" r:id="rId47"/>
    <p:sldId id="379" r:id="rId48"/>
    <p:sldId id="333" r:id="rId4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6136" autoAdjust="0"/>
  </p:normalViewPr>
  <p:slideViewPr>
    <p:cSldViewPr>
      <p:cViewPr>
        <p:scale>
          <a:sx n="75" d="100"/>
          <a:sy n="75" d="100"/>
        </p:scale>
        <p:origin x="1242"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10.09.2013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10.09.2013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extLst>
      <p:ext uri="{BB962C8B-B14F-4D97-AF65-F5344CB8AC3E}">
        <p14:creationId xmlns:p14="http://schemas.microsoft.com/office/powerpoint/2010/main" val="1260039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4232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11890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67532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1996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70043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99942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0243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14143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90339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0295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583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23152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130677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30</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69278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31</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03062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906486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356671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303895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35</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76686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02601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14456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endParaRPr lang="en-US" sz="1300" noProof="1" smtClean="0"/>
          </a:p>
        </p:txBody>
      </p:sp>
    </p:spTree>
    <p:extLst>
      <p:ext uri="{BB962C8B-B14F-4D97-AF65-F5344CB8AC3E}">
        <p14:creationId xmlns:p14="http://schemas.microsoft.com/office/powerpoint/2010/main" val="1638174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546559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99285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08263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094749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39948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06546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83344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03681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30109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5835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46072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89815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826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endParaRPr lang="bg-BG" dirty="0" smtClean="0"/>
          </a:p>
        </p:txBody>
      </p:sp>
    </p:spTree>
    <p:extLst>
      <p:ext uri="{BB962C8B-B14F-4D97-AF65-F5344CB8AC3E}">
        <p14:creationId xmlns:p14="http://schemas.microsoft.com/office/powerpoint/2010/main" val="24889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endParaRPr lang="bg-BG" b="1" dirty="0" smtClean="0"/>
          </a:p>
        </p:txBody>
      </p:sp>
    </p:spTree>
    <p:extLst>
      <p:ext uri="{BB962C8B-B14F-4D97-AF65-F5344CB8AC3E}">
        <p14:creationId xmlns:p14="http://schemas.microsoft.com/office/powerpoint/2010/main" val="262394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6326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microsoft.com/office/2007/relationships/hdphoto" Target="../media/hdphoto5.wdp"/><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6.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forums.academy.telerik.com/" TargetMode="External"/><Relationship Id="rId10" Type="http://schemas.openxmlformats.org/officeDocument/2006/relationships/image" Target="../media/image48.png"/><Relationship Id="rId4" Type="http://schemas.openxmlformats.org/officeDocument/2006/relationships/hyperlink" Target="http://www.facebook.com/telerikacademy" TargetMode="External"/><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736" y="4583815"/>
            <a:ext cx="3771900" cy="1847978"/>
          </a:xfrm>
          <a:prstGeom prst="rect">
            <a:avLst/>
          </a:prstGeom>
          <a:effectLst>
            <a:softEdge rad="31750"/>
          </a:effectLst>
        </p:spPr>
      </p:pic>
      <p:sp>
        <p:nvSpPr>
          <p:cNvPr id="344066" name="Rectangle 2"/>
          <p:cNvSpPr>
            <a:spLocks noGrp="1" noChangeArrowheads="1"/>
          </p:cNvSpPr>
          <p:nvPr>
            <p:ph type="ctrTitle"/>
          </p:nvPr>
        </p:nvSpPr>
        <p:spPr>
          <a:xfrm>
            <a:off x="395536" y="1484784"/>
            <a:ext cx="8280920" cy="1524000"/>
          </a:xfrm>
        </p:spPr>
        <p:txBody>
          <a:bodyPr/>
          <a:lstStyle/>
          <a:p>
            <a:pPr>
              <a:lnSpc>
                <a:spcPct val="95000"/>
              </a:lnSpc>
              <a:defRPr/>
            </a:pPr>
            <a:r>
              <a:rPr lang="en-US" dirty="0" smtClean="0"/>
              <a:t>ASP.NET </a:t>
            </a:r>
            <a:r>
              <a:rPr lang="en-US" dirty="0" smtClean="0"/>
              <a:t>State</a:t>
            </a:r>
            <a:r>
              <a:rPr lang="bg-BG" dirty="0" smtClean="0"/>
              <a:t> </a:t>
            </a:r>
            <a:r>
              <a:rPr lang="en-US" dirty="0" smtClean="0"/>
              <a:t>Management</a:t>
            </a:r>
            <a:endParaRPr lang="bg-BG" dirty="0" smtClean="0"/>
          </a:p>
        </p:txBody>
      </p:sp>
      <p:sp>
        <p:nvSpPr>
          <p:cNvPr id="3" name="Text Placeholder 2"/>
          <p:cNvSpPr>
            <a:spLocks noGrp="1"/>
          </p:cNvSpPr>
          <p:nvPr>
            <p:ph type="body" sz="quarter" idx="10"/>
          </p:nvPr>
        </p:nvSpPr>
        <p:spPr>
          <a:xfrm>
            <a:off x="457200" y="5302404"/>
            <a:ext cx="3352800" cy="523220"/>
          </a:xfrm>
        </p:spPr>
        <p:txBody>
          <a:bodyPr/>
          <a:lstStyle/>
          <a:p>
            <a:r>
              <a:rPr lang="en-US" dirty="0"/>
              <a:t>Svetlin </a:t>
            </a:r>
            <a:r>
              <a:rPr lang="en-US" dirty="0" smtClean="0"/>
              <a:t>Nakov</a:t>
            </a:r>
            <a:endParaRPr lang="en-US" dirty="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08" t="-12667" r="4015" b="-12627"/>
          <a:stretch/>
        </p:blipFill>
        <p:spPr bwMode="auto">
          <a:xfrm rot="21177485">
            <a:off x="454805" y="1699538"/>
            <a:ext cx="2881802" cy="1144231"/>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pic>
        <p:nvPicPr>
          <p:cNvPr id="2050" name="Picture 2" descr="data, group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5" y="3773996"/>
            <a:ext cx="1147191" cy="1147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464" y="4795002"/>
            <a:ext cx="1306806" cy="142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6143" y="667924"/>
            <a:ext cx="1284321" cy="1624611"/>
          </a:xfrm>
          <a:prstGeom prst="rect">
            <a:avLst/>
          </a:prstGeom>
        </p:spPr>
      </p:pic>
      <p:sp>
        <p:nvSpPr>
          <p:cNvPr id="27"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28" name="Text Placeholder 6"/>
          <p:cNvSpPr>
            <a:spLocks noGrp="1"/>
          </p:cNvSpPr>
          <p:nvPr>
            <p:ph type="body" sz="quarter" idx="12"/>
          </p:nvPr>
        </p:nvSpPr>
        <p:spPr>
          <a:xfrm>
            <a:off x="468351" y="6138446"/>
            <a:ext cx="3810000" cy="338554"/>
          </a:xfrm>
        </p:spPr>
        <p:txBody>
          <a:bodyPr/>
          <a:lstStyle/>
          <a:p>
            <a:r>
              <a:rPr lang="en-US" dirty="0" smtClean="0">
                <a:hlinkClick r:id="rId8"/>
              </a:rPr>
              <a:t>academy.telerik.com</a:t>
            </a:r>
            <a:r>
              <a:rPr lang="en-US" dirty="0" smtClean="0"/>
              <a:t>   </a:t>
            </a:r>
            <a:endParaRPr lang="en-US" dirty="0"/>
          </a:p>
        </p:txBody>
      </p:sp>
    </p:spTree>
    <p:extLst>
      <p:ext uri="{BB962C8B-B14F-4D97-AF65-F5344CB8AC3E}">
        <p14:creationId xmlns:p14="http://schemas.microsoft.com/office/powerpoint/2010/main" val="1045850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extLst>
      <p:ext uri="{BB962C8B-B14F-4D97-AF65-F5344CB8AC3E}">
        <p14:creationId xmlns:p14="http://schemas.microsoft.com/office/powerpoint/2010/main" val="2190410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066800"/>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a:t>
            </a:r>
            <a:r>
              <a:rPr lang="en-US" dirty="0" smtClean="0">
                <a:latin typeface="Consolas" panose="020B0609020204030204" pitchFamily="49" charset="0"/>
                <a:cs typeface="Consolas" panose="020B0609020204030204" pitchFamily="49" charset="0"/>
              </a:rPr>
              <a:t>302</a:t>
            </a:r>
            <a:r>
              <a:rPr lang="en-US" dirty="0" smtClean="0">
                <a:latin typeface="+mj-lt"/>
              </a:rPr>
              <a:t> Moved)</a:t>
            </a:r>
          </a:p>
          <a:p>
            <a:pPr lvl="1">
              <a:lnSpc>
                <a:spcPct val="100000"/>
              </a:lnSpc>
              <a:defRPr/>
            </a:pPr>
            <a:r>
              <a:rPr lang="en-US" dirty="0" smtClean="0">
                <a:latin typeface="+mj-lt"/>
              </a:rPr>
              <a:t>Asks the </a:t>
            </a:r>
            <a:r>
              <a:rPr lang="en-US" dirty="0" smtClean="0">
                <a:latin typeface="+mj-lt"/>
              </a:rPr>
              <a:t>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spcBef>
                <a:spcPts val="1200"/>
              </a:spcBef>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615108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286000"/>
            <a:ext cx="6704012" cy="1473200"/>
          </a:xfrm>
        </p:spPr>
        <p:txBody>
          <a:bodyPr/>
          <a:lstStyle/>
          <a:p>
            <a:pPr>
              <a:lnSpc>
                <a:spcPct val="105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068394"/>
            <a:ext cx="6480175" cy="45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b="1" dirty="0" smtClean="0">
                <a:solidFill>
                  <a:srgbClr val="FAF7C8"/>
                </a:solidFill>
                <a:effectLst>
                  <a:outerShdw blurRad="38100" dist="38100" dir="2700000" algn="tl">
                    <a:srgbClr val="000000">
                      <a:alpha val="43137"/>
                    </a:srgbClr>
                  </a:outerShdw>
                </a:effectLst>
              </a:rPr>
              <a:t>Live Demo</a:t>
            </a:r>
            <a:endParaRPr lang="bg-BG" sz="2800" b="1"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val="0"/>
              </a:ext>
            </a:extLst>
          </a:blip>
          <a:srcRect/>
          <a:stretch>
            <a:fillRect/>
          </a:stretch>
        </p:blipFill>
        <p:spPr bwMode="auto">
          <a:xfrm rot="350825">
            <a:off x="2858904" y="739946"/>
            <a:ext cx="3446586" cy="1679664"/>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val="0"/>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09787" y="4548746"/>
            <a:ext cx="2347432" cy="1760574"/>
          </a:xfrm>
          <a:prstGeom prst="roundRect">
            <a:avLst>
              <a:gd name="adj" fmla="val 812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21315" y="5013176"/>
            <a:ext cx="1922285" cy="1261019"/>
          </a:xfrm>
          <a:prstGeom prst="roundRect">
            <a:avLst>
              <a:gd name="adj" fmla="val 6609"/>
            </a:avLst>
          </a:prstGeom>
          <a:solidFill>
            <a:srgbClr val="FFFFFF">
              <a:shade val="85000"/>
            </a:srgbClr>
          </a:solidFill>
          <a:ln>
            <a:noFill/>
          </a:ln>
          <a:effectLst/>
        </p:spPr>
      </p:pic>
    </p:spTree>
    <p:extLst>
      <p:ext uri="{BB962C8B-B14F-4D97-AF65-F5344CB8AC3E}">
        <p14:creationId xmlns:p14="http://schemas.microsoft.com/office/powerpoint/2010/main" val="2119462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12096"/>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679280"/>
            <a:ext cx="7924800" cy="569120"/>
          </a:xfrm>
        </p:spPr>
        <p:txBody>
          <a:bodyPr/>
          <a:lstStyle/>
          <a:p>
            <a:r>
              <a:rPr lang="en-US" dirty="0" smtClean="0"/>
              <a:t>Cookies, Hidden </a:t>
            </a:r>
            <a:r>
              <a:rPr lang="en-US" dirty="0" smtClean="0"/>
              <a:t>Fields, </a:t>
            </a:r>
            <a:r>
              <a:rPr lang="en-US" dirty="0" smtClean="0"/>
              <a:t>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2878" y="1411643"/>
            <a:ext cx="2381250" cy="15430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83911">
            <a:off x="6607475" y="1563134"/>
            <a:ext cx="2319978" cy="11274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4801">
            <a:off x="710932" y="1003899"/>
            <a:ext cx="1152525" cy="23812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048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10344"/>
            <a:ext cx="7086600" cy="914400"/>
          </a:xfrm>
        </p:spPr>
        <p:txBody>
          <a:bodyPr/>
          <a:lstStyle/>
          <a:p>
            <a:r>
              <a:rPr lang="en-US" dirty="0"/>
              <a:t>State </a:t>
            </a:r>
            <a:r>
              <a:rPr lang="en-US" dirty="0" smtClean="0"/>
              <a:t>Management</a:t>
            </a:r>
            <a:br>
              <a:rPr lang="en-US" dirty="0" smtClean="0"/>
            </a:br>
            <a:r>
              <a:rPr lang="en-US" dirty="0" smtClean="0"/>
              <a:t>in </a:t>
            </a:r>
            <a:r>
              <a:rPr lang="en-US" dirty="0"/>
              <a:t>Web Applications</a:t>
            </a:r>
          </a:p>
        </p:txBody>
      </p:sp>
      <p:sp>
        <p:nvSpPr>
          <p:cNvPr id="3" name="Content Placeholder 2"/>
          <p:cNvSpPr>
            <a:spLocks noGrp="1"/>
          </p:cNvSpPr>
          <p:nvPr>
            <p:ph idx="1"/>
          </p:nvPr>
        </p:nvSpPr>
        <p:spPr>
          <a:xfrm>
            <a:off x="228600" y="1270000"/>
            <a:ext cx="8686800" cy="5292824"/>
          </a:xfrm>
        </p:spPr>
        <p:txBody>
          <a:bodyPr/>
          <a:lstStyle/>
          <a:p>
            <a:r>
              <a:rPr lang="en-US" dirty="0" smtClean="0"/>
              <a:t>The HTTP protocol is </a:t>
            </a:r>
            <a:r>
              <a:rPr lang="en-US" dirty="0" smtClean="0">
                <a:solidFill>
                  <a:schemeClr val="accent5">
                    <a:lumMod val="20000"/>
                    <a:lumOff val="80000"/>
                  </a:schemeClr>
                </a:solidFill>
              </a:rPr>
              <a:t>stateless</a:t>
            </a:r>
          </a:p>
          <a:p>
            <a:pPr lvl="1"/>
            <a:r>
              <a:rPr lang="en-US" dirty="0" smtClean="0"/>
              <a:t>No built-in way to implement a stateful </a:t>
            </a:r>
            <a:r>
              <a:rPr lang="en-US" dirty="0" smtClean="0"/>
              <a:t>interaction (session / conversation)</a:t>
            </a:r>
            <a:endParaRPr lang="en-US" dirty="0" smtClean="0"/>
          </a:p>
          <a:p>
            <a:r>
              <a:rPr lang="en-US" dirty="0" smtClean="0"/>
              <a:t>Preserving state between the HTTP requests:</a:t>
            </a:r>
          </a:p>
          <a:p>
            <a:pPr lvl="1"/>
            <a:r>
              <a:rPr lang="en-US" dirty="0" smtClean="0"/>
              <a:t>Cookies (used by the ASP.NET session)</a:t>
            </a:r>
          </a:p>
          <a:p>
            <a:pPr lvl="1"/>
            <a:r>
              <a:rPr lang="en-US" dirty="0" smtClean="0"/>
              <a:t>Hidden fields (used by the ASP.NET </a:t>
            </a:r>
            <a:r>
              <a:rPr lang="en-US" dirty="0" err="1" smtClean="0"/>
              <a:t>ViewState</a:t>
            </a:r>
            <a:r>
              <a:rPr lang="en-US" dirty="0" smtClean="0"/>
              <a:t>)</a:t>
            </a:r>
          </a:p>
          <a:p>
            <a:pPr lvl="1"/>
            <a:r>
              <a:rPr lang="en-US" dirty="0" smtClean="0"/>
              <a:t>HTML</a:t>
            </a:r>
            <a:r>
              <a:rPr lang="en-US" dirty="0" smtClean="0">
                <a:latin typeface="Consolas" panose="020B0609020204030204" pitchFamily="49" charset="0"/>
                <a:cs typeface="Consolas" panose="020B0609020204030204" pitchFamily="49" charset="0"/>
              </a:rPr>
              <a:t>5</a:t>
            </a:r>
            <a:r>
              <a:rPr lang="en-US" dirty="0" smtClean="0"/>
              <a:t> local storage / session storage</a:t>
            </a:r>
            <a:endParaRPr lang="en-US" dirty="0" smtClean="0"/>
          </a:p>
          <a:p>
            <a:pPr lvl="1"/>
            <a:r>
              <a:rPr lang="en-US" dirty="0" smtClean="0"/>
              <a:t>Parameterized </a:t>
            </a:r>
            <a:r>
              <a:rPr lang="en-US" dirty="0" smtClean="0"/>
              <a:t>addresses </a:t>
            </a:r>
            <a:r>
              <a:rPr lang="en-US" dirty="0" smtClean="0"/>
              <a:t>(used to implement cookieless session in ASP.NET)</a:t>
            </a:r>
            <a:endParaRPr lang="en-US" dirty="0"/>
          </a:p>
          <a:p>
            <a:endParaRPr lang="en-US" dirty="0"/>
          </a:p>
        </p:txBody>
      </p:sp>
    </p:spTree>
    <p:extLst>
      <p:ext uri="{BB962C8B-B14F-4D97-AF65-F5344CB8AC3E}">
        <p14:creationId xmlns:p14="http://schemas.microsoft.com/office/powerpoint/2010/main" val="39814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697512"/>
            <a:ext cx="777686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domain=nakov.com;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Expires=Wed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14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2015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10:18:14 GMT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83568" y="6000690"/>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b="1"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
        <p:nvSpPr>
          <p:cNvPr id="2" name="TextBox 1"/>
          <p:cNvSpPr txBox="1"/>
          <p:nvPr/>
        </p:nvSpPr>
        <p:spPr>
          <a:xfrm>
            <a:off x="666324" y="4265712"/>
            <a:ext cx="2000676" cy="400110"/>
          </a:xfrm>
          <a:prstGeom prst="rect">
            <a:avLst/>
          </a:prstGeom>
          <a:noFill/>
        </p:spPr>
        <p:txBody>
          <a:bodyPr wrap="none" rtlCol="0">
            <a:spAutoFit/>
          </a:bodyPr>
          <a:lstStyle/>
          <a:p>
            <a:r>
              <a:rPr lang="en-US" sz="2000" b="1" dirty="0" smtClean="0"/>
              <a:t>HTTP Response:</a:t>
            </a:r>
            <a:endParaRPr lang="en-US" sz="2000" b="1" dirty="0"/>
          </a:p>
        </p:txBody>
      </p:sp>
      <p:sp>
        <p:nvSpPr>
          <p:cNvPr id="9" name="TextBox 8"/>
          <p:cNvSpPr txBox="1"/>
          <p:nvPr/>
        </p:nvSpPr>
        <p:spPr>
          <a:xfrm>
            <a:off x="671018" y="5549900"/>
            <a:ext cx="1843582" cy="400110"/>
          </a:xfrm>
          <a:prstGeom prst="rect">
            <a:avLst/>
          </a:prstGeom>
          <a:noFill/>
        </p:spPr>
        <p:txBody>
          <a:bodyPr wrap="none" rtlCol="0">
            <a:spAutoFit/>
          </a:bodyPr>
          <a:lstStyle/>
          <a:p>
            <a:r>
              <a:rPr lang="en-US" sz="2000" b="1" dirty="0" smtClean="0"/>
              <a:t>HTTP Request:</a:t>
            </a:r>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916" y="5475387"/>
            <a:ext cx="1143000" cy="1152525"/>
          </a:xfrm>
          <a:prstGeom prst="rect">
            <a:avLst/>
          </a:prstGeom>
        </p:spPr>
      </p:pic>
    </p:spTree>
    <p:extLst>
      <p:ext uri="{BB962C8B-B14F-4D97-AF65-F5344CB8AC3E}">
        <p14:creationId xmlns:p14="http://schemas.microsoft.com/office/powerpoint/2010/main" val="3248335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dirty="0" smtClean="0"/>
              <a:t>Cookie Properties</a:t>
            </a:r>
            <a:endParaRPr lang="bg-BG" dirty="0" smtClean="0"/>
          </a:p>
        </p:txBody>
      </p:sp>
      <p:sp>
        <p:nvSpPr>
          <p:cNvPr id="505858" name="Rectangle 2"/>
          <p:cNvSpPr>
            <a:spLocks noGrp="1" noChangeArrowheads="1"/>
          </p:cNvSpPr>
          <p:nvPr>
            <p:ph idx="1"/>
          </p:nvPr>
        </p:nvSpPr>
        <p:spPr/>
        <p:txBody>
          <a:bodyPr/>
          <a:lstStyle/>
          <a:p>
            <a:pPr marL="450850" indent="-450850">
              <a:lnSpc>
                <a:spcPct val="100000"/>
              </a:lnSpc>
              <a:spcBef>
                <a:spcPts val="400"/>
              </a:spcBef>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Expires</a:t>
            </a:r>
          </a:p>
          <a:p>
            <a:pPr marL="990600" lvl="2" indent="-350838">
              <a:lnSpc>
                <a:spcPct val="100000"/>
              </a:lnSpc>
              <a:spcBef>
                <a:spcPts val="400"/>
              </a:spcBef>
              <a:defRPr/>
            </a:pPr>
            <a:r>
              <a:rPr lang="en-US" dirty="0" smtClean="0"/>
              <a:t>Sets when the validity of the cookie expires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Domain</a:t>
            </a:r>
          </a:p>
          <a:p>
            <a:pPr marL="990600" lvl="2" indent="-350838">
              <a:lnSpc>
                <a:spcPct val="100000"/>
              </a:lnSpc>
              <a:spcBef>
                <a:spcPts val="400"/>
              </a:spcBef>
              <a:defRPr/>
            </a:pPr>
            <a:r>
              <a:rPr lang="en-US" dirty="0" smtClean="0"/>
              <a:t>A domain to which the cookie belongs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Path</a:t>
            </a:r>
          </a:p>
          <a:p>
            <a:pPr marL="990600" lvl="2" indent="-350838">
              <a:lnSpc>
                <a:spcPct val="100000"/>
              </a:lnSpc>
              <a:spcBef>
                <a:spcPts val="400"/>
              </a:spcBef>
              <a:defRPr/>
            </a:pPr>
            <a:r>
              <a:rPr lang="en-US" dirty="0" smtClean="0"/>
              <a:t>Sets the </a:t>
            </a:r>
            <a:r>
              <a:rPr lang="en-US" dirty="0" smtClean="0"/>
              <a:t>root directory of the cookie</a:t>
            </a:r>
          </a:p>
          <a:p>
            <a:pPr marL="798513" lvl="1" indent="-450850">
              <a:lnSpc>
                <a:spcPct val="100000"/>
              </a:lnSpc>
              <a:spcBef>
                <a:spcPts val="400"/>
              </a:spcBef>
              <a:defRPr/>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Secure</a:t>
            </a:r>
            <a:r>
              <a:rPr lang="en-US" dirty="0" smtClean="0"/>
              <a:t> – transmit over encrypted channel</a:t>
            </a:r>
          </a:p>
          <a:p>
            <a:pPr marL="798513" lvl="1" indent="-450850">
              <a:lnSpc>
                <a:spcPct val="100000"/>
              </a:lnSpc>
              <a:spcBef>
                <a:spcPts val="400"/>
              </a:spcBef>
              <a:defRPr/>
            </a:pPr>
            <a:r>
              <a:rPr lang="en-US" noProof="1" smtClean="0">
                <a:solidFill>
                  <a:schemeClr val="accent5">
                    <a:lumMod val="20000"/>
                    <a:lumOff val="80000"/>
                  </a:schemeClr>
                </a:solidFill>
                <a:latin typeface="Consolas" panose="020B0609020204030204" pitchFamily="49" charset="0"/>
                <a:cs typeface="Consolas" panose="020B0609020204030204" pitchFamily="49" charset="0"/>
              </a:rPr>
              <a:t>HttpOnly</a:t>
            </a:r>
            <a:r>
              <a:rPr lang="en-US" dirty="0" smtClean="0"/>
              <a:t> – no JavaScript access</a:t>
            </a:r>
            <a:endParaRPr lang="en-US"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536" y="3797300"/>
            <a:ext cx="1360264" cy="1371600"/>
          </a:xfrm>
          <a:prstGeom prst="rect">
            <a:avLst/>
          </a:prstGeom>
        </p:spPr>
      </p:pic>
    </p:spTree>
    <p:extLst>
      <p:ext uri="{BB962C8B-B14F-4D97-AF65-F5344CB8AC3E}">
        <p14:creationId xmlns:p14="http://schemas.microsoft.com/office/powerpoint/2010/main" val="2668848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a:t>
            </a:r>
            <a:r>
              <a:rPr lang="en-US" dirty="0" smtClean="0"/>
              <a:t>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10000"/>
              </a:lnSpc>
              <a:defRPr/>
            </a:pPr>
            <a:r>
              <a:rPr lang="en-US" dirty="0" smtClean="0"/>
              <a:t>For Web applications </a:t>
            </a:r>
          </a:p>
          <a:p>
            <a:pPr marL="901700" lvl="1" indent="-271463">
              <a:lnSpc>
                <a:spcPct val="11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10000"/>
              </a:lnSpc>
              <a:defRPr/>
            </a:pPr>
            <a:r>
              <a:rPr lang="en-US" dirty="0" smtClean="0"/>
              <a:t>For client applications</a:t>
            </a:r>
          </a:p>
          <a:p>
            <a:pPr marL="901700" lvl="1" indent="-271463">
              <a:lnSpc>
                <a:spcPct val="11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1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10000"/>
              </a:lnSpc>
              <a:defRPr/>
            </a:pPr>
            <a:r>
              <a:rPr kumimoji="0" lang="en-US" noProof="1"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a:t>
            </a:r>
            <a:br>
              <a:rPr lang="en-US" dirty="0" smtClean="0"/>
            </a:br>
            <a:r>
              <a:rPr lang="en-US" dirty="0" smtClean="0"/>
              <a:t>the </a:t>
            </a:r>
            <a:r>
              <a:rPr lang="en-US" dirty="0" smtClean="0"/>
              <a:t>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295400"/>
            <a:ext cx="1587500" cy="160072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20612">
            <a:off x="7134694" y="4878015"/>
            <a:ext cx="1568735" cy="1550279"/>
          </a:xfrm>
          <a:prstGeom prst="rect">
            <a:avLst/>
          </a:prstGeom>
          <a:effectLst>
            <a:softEdge rad="31750"/>
          </a:effectLst>
        </p:spPr>
      </p:pic>
    </p:spTree>
    <p:extLst>
      <p:ext uri="{BB962C8B-B14F-4D97-AF65-F5344CB8AC3E}">
        <p14:creationId xmlns:p14="http://schemas.microsoft.com/office/powerpoint/2010/main" val="2181000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a:t>
            </a:r>
            <a:r>
              <a:rPr lang="en-US" sz="3800" dirty="0" smtClean="0"/>
              <a:t>with Cookies </a:t>
            </a:r>
            <a:r>
              <a:rPr lang="en-US" sz="3800" dirty="0" smtClean="0"/>
              <a:t>– Example</a:t>
            </a:r>
            <a:endParaRPr lang="bg-BG" sz="3800" dirty="0" smtClean="0"/>
          </a:p>
        </p:txBody>
      </p:sp>
      <p:sp>
        <p:nvSpPr>
          <p:cNvPr id="527367" name="Rectangle 7"/>
          <p:cNvSpPr>
            <a:spLocks noGrp="1" noChangeArrowheads="1"/>
          </p:cNvSpPr>
          <p:nvPr>
            <p:ph idx="1"/>
          </p:nvPr>
        </p:nvSpPr>
        <p:spPr>
          <a:xfrm>
            <a:off x="228600" y="990600"/>
            <a:ext cx="8686800" cy="5715000"/>
          </a:xfrm>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0"/>
              </a:spcBef>
              <a:spcAft>
                <a:spcPts val="600"/>
              </a:spcAft>
              <a:defRPr/>
            </a:pPr>
            <a:r>
              <a:rPr lang="en-US" sz="3200" dirty="0" smtClean="0"/>
              <a:t>Reading a </a:t>
            </a:r>
            <a:r>
              <a:rPr lang="en-US" sz="3200" dirty="0" smtClean="0"/>
              <a:t>cookie </a:t>
            </a:r>
            <a:r>
              <a:rPr lang="en-US" sz="3200" dirty="0" smtClean="0"/>
              <a:t>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18</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165600"/>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183" y="4942118"/>
            <a:ext cx="1471817" cy="1484082"/>
          </a:xfrm>
          <a:prstGeom prst="rect">
            <a:avLst/>
          </a:prstGeom>
        </p:spPr>
      </p:pic>
      <p:pic>
        <p:nvPicPr>
          <p:cNvPr id="3074" name="Picture 2" descr="http://tryityoumightlikeit.files.wordpress.com/2010/05/chocolate-almond-cookie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828800" y="4957558"/>
            <a:ext cx="3206824" cy="1453202"/>
          </a:xfrm>
          <a:prstGeom prst="rect">
            <a:avLst/>
          </a:prstGeom>
          <a:noFill/>
          <a:ln>
            <a:solidFill>
              <a:schemeClr val="accent4">
                <a:lumMod val="5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9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34858" y="1219200"/>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604160" y="2083296"/>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35424"/>
            <a:ext cx="1666875" cy="11906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val="0"/>
              </a:ext>
            </a:extLst>
          </a:blip>
          <a:srcRect/>
          <a:stretch>
            <a:fillRect/>
          </a:stretch>
        </p:blipFill>
        <p:spPr bwMode="auto">
          <a:xfrm>
            <a:off x="6185626" y="2875384"/>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34208" y="2947392"/>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06199">
            <a:off x="4497579" y="4409877"/>
            <a:ext cx="1471817" cy="1484082"/>
          </a:xfrm>
          <a:prstGeom prst="rect">
            <a:avLst/>
          </a:prstGeom>
          <a:scene3d>
            <a:camera prst="perspectiveHeroicExtremeLeftFacing"/>
            <a:lightRig rig="threePt" dir="t"/>
          </a:scene3d>
        </p:spPr>
      </p:pic>
    </p:spTree>
    <p:extLst>
      <p:ext uri="{BB962C8B-B14F-4D97-AF65-F5344CB8AC3E}">
        <p14:creationId xmlns:p14="http://schemas.microsoft.com/office/powerpoint/2010/main" val="1075780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980728"/>
            <a:ext cx="8496300" cy="5616624"/>
          </a:xfrm>
        </p:spPr>
        <p:txBody>
          <a:bodyPr/>
          <a:lstStyle/>
          <a:p>
            <a:pPr>
              <a:lnSpc>
                <a:spcPct val="100000"/>
              </a:lnSpc>
              <a:defRPr/>
            </a:pPr>
            <a:r>
              <a:rPr lang="en-US" dirty="0" smtClean="0"/>
              <a:t>ASP.NET Intrinsic Objects</a:t>
            </a:r>
            <a:endParaRPr lang="bg-BG" dirty="0" smtClean="0"/>
          </a:p>
          <a:p>
            <a:pPr>
              <a:lnSpc>
                <a:spcPct val="100000"/>
              </a:lnSpc>
              <a:defRPr/>
            </a:pPr>
            <a:r>
              <a:rPr lang="en-US" dirty="0" smtClean="0"/>
              <a:t>State Management in Web Applications</a:t>
            </a:r>
          </a:p>
          <a:p>
            <a:pPr marL="723900" lvl="1" indent="-368300">
              <a:lnSpc>
                <a:spcPct val="100000"/>
              </a:lnSpc>
              <a:defRPr/>
            </a:pPr>
            <a:r>
              <a:rPr lang="en-US" dirty="0" smtClean="0"/>
              <a:t>Cookies</a:t>
            </a:r>
          </a:p>
          <a:p>
            <a:pPr marL="723900" lvl="1" indent="-368300">
              <a:lnSpc>
                <a:spcPct val="100000"/>
              </a:lnSpc>
              <a:defRPr/>
            </a:pPr>
            <a:r>
              <a:rPr lang="en-US" dirty="0" smtClean="0"/>
              <a:t>Hidden Fields</a:t>
            </a:r>
            <a:endParaRPr lang="bg-BG" dirty="0" smtClean="0"/>
          </a:p>
          <a:p>
            <a:pPr marL="723900" lvl="1" indent="-368300">
              <a:lnSpc>
                <a:spcPct val="100000"/>
              </a:lnSpc>
              <a:defRPr/>
            </a:pPr>
            <a:r>
              <a:rPr lang="en-US" dirty="0" smtClean="0"/>
              <a:t>Parameterized Addresses</a:t>
            </a:r>
          </a:p>
          <a:p>
            <a:pPr>
              <a:lnSpc>
                <a:spcPct val="100000"/>
              </a:lnSpc>
              <a:defRPr/>
            </a:pPr>
            <a:r>
              <a:rPr lang="en-US" dirty="0" smtClean="0"/>
              <a:t>ASP.NET State Management</a:t>
            </a:r>
            <a:endParaRPr lang="bg-BG" dirty="0" smtClean="0"/>
          </a:p>
          <a:p>
            <a:pPr marL="723900" lvl="1" indent="-368300">
              <a:lnSpc>
                <a:spcPct val="100000"/>
              </a:lnSpc>
              <a:defRPr/>
            </a:pPr>
            <a:r>
              <a:rPr lang="en-US" dirty="0" smtClean="0"/>
              <a:t>Client side – View State</a:t>
            </a:r>
          </a:p>
          <a:p>
            <a:pPr marL="723900" lvl="1" indent="-368300">
              <a:lnSpc>
                <a:spcPct val="100000"/>
              </a:lnSpc>
              <a:defRPr/>
            </a:pPr>
            <a:r>
              <a:rPr lang="en-US" dirty="0" smtClean="0"/>
              <a:t>Server side – </a:t>
            </a:r>
            <a:r>
              <a:rPr lang="en-US" dirty="0" smtClean="0">
                <a:solidFill>
                  <a:srgbClr val="EBFFD2"/>
                </a:solidFill>
              </a:rPr>
              <a:t>Application State, Session State	</a:t>
            </a:r>
          </a:p>
          <a:p>
            <a:pPr>
              <a:lnSpc>
                <a:spcPct val="100000"/>
              </a:lnSpc>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758891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a:p>
            <a:pPr marL="798513" lvl="1" indent="-450850">
              <a:lnSpc>
                <a:spcPct val="100000"/>
              </a:lnSpc>
              <a:defRPr/>
            </a:pPr>
            <a:r>
              <a:rPr lang="en-US" dirty="0" smtClean="0"/>
              <a:t>ASP.NET ViewState is encrypted for security</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267200"/>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354724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 / Session Storage</a:t>
            </a:r>
            <a:endParaRPr lang="en-US" dirty="0"/>
          </a:p>
        </p:txBody>
      </p:sp>
      <p:sp>
        <p:nvSpPr>
          <p:cNvPr id="3" name="Content Placeholder 2"/>
          <p:cNvSpPr>
            <a:spLocks noGrp="1"/>
          </p:cNvSpPr>
          <p:nvPr>
            <p:ph idx="1"/>
          </p:nvPr>
        </p:nvSpPr>
        <p:spPr/>
        <p:txBody>
          <a:bodyPr/>
          <a:lstStyle/>
          <a:p>
            <a:r>
              <a:rPr lang="en-US" dirty="0" smtClean="0"/>
              <a:t>HTML5 provides client-side local and session storage (</a:t>
            </a:r>
            <a:r>
              <a:rPr lang="en-US" dirty="0"/>
              <a:t>through JavaScript</a:t>
            </a:r>
            <a:r>
              <a:rPr lang="en-US" dirty="0" smtClean="0"/>
              <a:t>)</a:t>
            </a:r>
          </a:p>
          <a:p>
            <a:pPr lvl="1"/>
            <a:r>
              <a:rPr lang="en-US" noProof="1" smtClean="0">
                <a:solidFill>
                  <a:schemeClr val="accent5">
                    <a:lumMod val="20000"/>
                    <a:lumOff val="80000"/>
                  </a:schemeClr>
                </a:solidFill>
                <a:latin typeface="Consolas" panose="020B0609020204030204" pitchFamily="49" charset="0"/>
                <a:cs typeface="Consolas" panose="020B0609020204030204" pitchFamily="49" charset="0"/>
              </a:rPr>
              <a:t>localStorage</a:t>
            </a:r>
            <a:r>
              <a:rPr lang="en-US" dirty="0" smtClean="0"/>
              <a:t> – stores </a:t>
            </a:r>
            <a:r>
              <a:rPr lang="en-US" dirty="0"/>
              <a:t>data </a:t>
            </a:r>
            <a:r>
              <a:rPr lang="en-US" dirty="0" smtClean="0"/>
              <a:t>long term</a:t>
            </a:r>
            <a:endParaRPr lang="en-US" dirty="0"/>
          </a:p>
          <a:p>
            <a:pPr lvl="1"/>
            <a:r>
              <a:rPr lang="en-US" noProof="1" smtClean="0">
                <a:solidFill>
                  <a:schemeClr val="accent5">
                    <a:lumMod val="20000"/>
                    <a:lumOff val="80000"/>
                  </a:schemeClr>
                </a:solidFill>
                <a:latin typeface="Consolas" panose="020B0609020204030204" pitchFamily="49" charset="0"/>
                <a:cs typeface="Consolas" panose="020B0609020204030204" pitchFamily="49" charset="0"/>
              </a:rPr>
              <a:t>sessionStorage</a:t>
            </a:r>
            <a:r>
              <a:rPr lang="en-US" dirty="0" smtClean="0"/>
              <a:t> – stores </a:t>
            </a:r>
            <a:r>
              <a:rPr lang="en-US" dirty="0"/>
              <a:t>data for one </a:t>
            </a:r>
            <a:r>
              <a:rPr lang="en-US" dirty="0" smtClean="0"/>
              <a:t>session</a:t>
            </a:r>
          </a:p>
          <a:p>
            <a:r>
              <a:rPr lang="en-US" dirty="0" smtClean="0"/>
              <a:t>Local data is stored per domain</a:t>
            </a:r>
          </a:p>
          <a:p>
            <a:pPr lvl="1"/>
            <a:r>
              <a:rPr lang="en-US" dirty="0" smtClean="0"/>
              <a:t>E.g.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academy.telerik.com</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nakov.com</a:t>
            </a:r>
            <a:r>
              <a:rPr lang="en-US" dirty="0" smtClean="0"/>
              <a:t> have different storages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Text Placeholder 1"/>
          <p:cNvSpPr txBox="1">
            <a:spLocks/>
          </p:cNvSpPr>
          <p:nvPr/>
        </p:nvSpPr>
        <p:spPr>
          <a:xfrm>
            <a:off x="575816" y="5238690"/>
            <a:ext cx="8009384" cy="10893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a:effectLst>
                  <a:outerShdw blurRad="38100" dist="38100" dir="2700000" algn="tl">
                    <a:srgbClr val="000000"/>
                  </a:outerShdw>
                </a:effectLst>
              </a:rPr>
              <a:t>localStorage.setItem</a:t>
            </a:r>
            <a:r>
              <a:rPr lang="en-US" noProof="1">
                <a:effectLst>
                  <a:outerShdw blurRad="38100" dist="38100" dir="2700000" algn="tl">
                    <a:srgbClr val="000000"/>
                  </a:outerShdw>
                </a:effectLst>
              </a:rPr>
              <a:t>(</a:t>
            </a:r>
            <a:r>
              <a:rPr lang="en-US" noProof="1" smtClean="0">
                <a:effectLst>
                  <a:outerShdw blurRad="38100" dist="38100" dir="2700000" algn="tl">
                    <a:srgbClr val="000000"/>
                  </a:outerShdw>
                </a:effectLst>
              </a:rPr>
              <a:t>'myColor', 'red');</a:t>
            </a:r>
            <a:endParaRPr lang="en-US" noProof="1">
              <a:effectLst>
                <a:outerShdw blurRad="38100" dist="38100" dir="2700000" algn="tl">
                  <a:srgbClr val="000000"/>
                </a:outerShdw>
              </a:effectLst>
            </a:endParaRPr>
          </a:p>
          <a:p>
            <a:pPr>
              <a:lnSpc>
                <a:spcPct val="110000"/>
              </a:lnSpc>
              <a:defRPr/>
            </a:pPr>
            <a:r>
              <a:rPr lang="en-US" noProof="1">
                <a:effectLst>
                  <a:outerShdw blurRad="38100" dist="38100" dir="2700000" algn="tl">
                    <a:srgbClr val="000000"/>
                  </a:outerShdw>
                </a:effectLst>
              </a:rPr>
              <a:t>var </a:t>
            </a:r>
            <a:r>
              <a:rPr lang="en-US" noProof="1" smtClean="0">
                <a:effectLst>
                  <a:outerShdw blurRad="38100" dist="38100" dir="2700000" algn="tl">
                    <a:srgbClr val="000000"/>
                  </a:outerShdw>
                </a:effectLst>
              </a:rPr>
              <a:t>color </a:t>
            </a:r>
            <a:r>
              <a:rPr lang="en-US" noProof="1">
                <a:effectLst>
                  <a:outerShdw blurRad="38100" dist="38100" dir="2700000" algn="tl">
                    <a:srgbClr val="000000"/>
                  </a:outerShdw>
                </a:effectLst>
              </a:rPr>
              <a:t>= </a:t>
            </a:r>
            <a:r>
              <a:rPr lang="en-US" noProof="1" smtClean="0">
                <a:effectLst>
                  <a:outerShdw blurRad="38100" dist="38100" dir="2700000" algn="tl">
                    <a:srgbClr val="000000"/>
                  </a:outerShdw>
                </a:effectLst>
              </a:rPr>
              <a:t>localStorage.getItem</a:t>
            </a:r>
            <a:r>
              <a:rPr lang="en-US" noProof="1">
                <a:effectLst>
                  <a:outerShdw blurRad="38100" dist="38100" dir="2700000" algn="tl">
                    <a:srgbClr val="000000"/>
                  </a:outerShdw>
                </a:effectLst>
              </a:rPr>
              <a:t>(</a:t>
            </a:r>
            <a:r>
              <a:rPr lang="en-US" noProof="1" smtClean="0">
                <a:effectLst>
                  <a:outerShdw blurRad="38100" dist="38100" dir="2700000" algn="tl">
                    <a:srgbClr val="000000"/>
                  </a:outerShdw>
                </a:effectLst>
              </a:rPr>
              <a:t>'myColor'); </a:t>
            </a:r>
            <a:r>
              <a:rPr lang="en-US" noProof="1">
                <a:effectLst>
                  <a:outerShdw blurRad="38100" dist="38100" dir="2700000" algn="tl">
                    <a:srgbClr val="000000"/>
                  </a:outerShdw>
                </a:effectLst>
              </a:rPr>
              <a:t>// </a:t>
            </a:r>
            <a:r>
              <a:rPr lang="en-US" noProof="1">
                <a:effectLst>
                  <a:outerShdw blurRad="38100" dist="38100" dir="2700000" algn="tl">
                    <a:srgbClr val="000000"/>
                  </a:outerShdw>
                </a:effectLst>
              </a:rPr>
              <a:t>-&gt; </a:t>
            </a:r>
            <a:r>
              <a:rPr lang="en-US" noProof="1" smtClean="0">
                <a:effectLst>
                  <a:outerShdw blurRad="38100" dist="38100" dir="2700000" algn="tl">
                    <a:srgbClr val="000000"/>
                  </a:outerShdw>
                </a:effectLst>
              </a:rPr>
              <a:t>'red'</a:t>
            </a:r>
            <a:endParaRPr lang="en-US" noProof="1">
              <a:effectLst>
                <a:outerShdw blurRad="38100" dist="38100" dir="2700000" algn="tl">
                  <a:srgbClr val="000000"/>
                </a:outerShdw>
              </a:effectLst>
            </a:endParaRPr>
          </a:p>
          <a:p>
            <a:pPr>
              <a:lnSpc>
                <a:spcPct val="110000"/>
              </a:lnSpc>
              <a:defRPr/>
            </a:pPr>
            <a:r>
              <a:rPr lang="en-US" noProof="1">
                <a:effectLst>
                  <a:outerShdw blurRad="38100" dist="38100" dir="2700000" algn="tl">
                    <a:srgbClr val="000000"/>
                  </a:outerShdw>
                </a:effectLst>
              </a:rPr>
              <a:t>localStorage.removeItem</a:t>
            </a:r>
            <a:r>
              <a:rPr lang="en-US" noProof="1">
                <a:effectLst>
                  <a:outerShdw blurRad="38100" dist="38100" dir="2700000" algn="tl">
                    <a:srgbClr val="000000"/>
                  </a:outerShdw>
                </a:effectLst>
              </a:rPr>
              <a:t>(</a:t>
            </a:r>
            <a:r>
              <a:rPr lang="en-US" noProof="1" smtClean="0">
                <a:effectLst>
                  <a:outerShdw blurRad="38100" dist="38100" dir="2700000" algn="tl">
                    <a:srgbClr val="000000"/>
                  </a:outerShdw>
                </a:effectLst>
              </a:rPr>
              <a:t>'myColor');</a:t>
            </a:r>
            <a:endParaRPr lang="en-US" dirty="0">
              <a:effectLst>
                <a:outerShdw blurRad="38100" dist="38100" dir="2700000" algn="tl">
                  <a:srgbClr val="000000"/>
                </a:outerShdw>
              </a:effectLst>
            </a:endParaRPr>
          </a:p>
        </p:txBody>
      </p:sp>
    </p:spTree>
    <p:extLst>
      <p:ext uri="{BB962C8B-B14F-4D97-AF65-F5344CB8AC3E}">
        <p14:creationId xmlns:p14="http://schemas.microsoft.com/office/powerpoint/2010/main" val="133744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a:t>
            </a:r>
            <a:r>
              <a:rPr lang="en-US" dirty="0" smtClean="0">
                <a:solidFill>
                  <a:schemeClr val="accent5">
                    <a:lumMod val="20000"/>
                    <a:lumOff val="80000"/>
                  </a:schemeClr>
                </a:solidFill>
              </a:rPr>
              <a:t>query </a:t>
            </a:r>
            <a:r>
              <a:rPr lang="en-US" dirty="0">
                <a:solidFill>
                  <a:schemeClr val="accent5">
                    <a:lumMod val="20000"/>
                    <a:lumOff val="80000"/>
                  </a:schemeClr>
                </a:solidFill>
              </a:rPr>
              <a:t>strings</a:t>
            </a:r>
            <a:endParaRPr lang="en-US" dirty="0" smtClean="0">
              <a:solidFill>
                <a:schemeClr val="accent5">
                  <a:lumMod val="20000"/>
                  <a:lumOff val="80000"/>
                </a:schemeClr>
              </a:solidFill>
            </a:endParaRPr>
          </a:p>
          <a:p>
            <a:pPr marL="450850" indent="-450850">
              <a:lnSpc>
                <a:spcPct val="100000"/>
              </a:lnSpc>
              <a:defRPr/>
            </a:pPr>
            <a:r>
              <a:rPr lang="en-US" dirty="0" smtClean="0"/>
              <a:t>Setting the parameters in the URL of a page after the "</a:t>
            </a:r>
            <a:r>
              <a:rPr lang="en-US" dirty="0" smtClean="0">
                <a:solidFill>
                  <a:schemeClr val="accent5">
                    <a:lumMod val="20000"/>
                    <a:lumOff val="80000"/>
                  </a:schemeClr>
                </a:solidFill>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04489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b="1"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763416"/>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b="1" noProof="1">
                <a:effectLst>
                  <a:outerShdw blurRad="38100" dist="38100" dir="2700000" algn="tl">
                    <a:srgbClr val="000000">
                      <a:alpha val="43137"/>
                    </a:srgbClr>
                  </a:outerShdw>
                </a:effectLst>
              </a:rPr>
              <a:t>http://asp.net/getstarted/default.aspx?tabid=61 </a:t>
            </a:r>
            <a:endParaRPr lang="en-US" b="1"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93665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143000"/>
            <a:ext cx="6336704" cy="1656184"/>
          </a:xfrm>
          <a:noFill/>
        </p:spPr>
        <p:txBody>
          <a:bodyPr/>
          <a:lstStyle/>
          <a:p>
            <a:pPr>
              <a:lnSpc>
                <a:spcPct val="100000"/>
              </a:lnSpc>
            </a:pPr>
            <a:r>
              <a:rPr lang="en-US" dirty="0" smtClean="0">
                <a:effectLst>
                  <a:outerShdw blurRad="38100" dist="38100" dir="2700000" algn="tl">
                    <a:srgbClr val="000000">
                      <a:alpha val="43137"/>
                    </a:srgbClr>
                  </a:outerShdw>
                </a:effectLst>
              </a:rPr>
              <a:t>ASP.NET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State Management</a:t>
            </a:r>
            <a:endParaRPr lang="bg-BG" dirty="0" smtClean="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000" y="3547290"/>
            <a:ext cx="1662720" cy="2216962"/>
          </a:xfrm>
          <a:prstGeom prst="roundRect">
            <a:avLst>
              <a:gd name="adj" fmla="val 6299"/>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81" y="3547290"/>
            <a:ext cx="1981200" cy="2216964"/>
          </a:xfrm>
          <a:prstGeom prst="rect">
            <a:avLst/>
          </a:prstGeom>
          <a:effectLst>
            <a:softEdge rad="31750"/>
          </a:effectLst>
        </p:spPr>
      </p:pic>
      <p:pic>
        <p:nvPicPr>
          <p:cNvPr id="4098" name="Picture 2" descr="http://images.techtipsgeek.com/post/cookie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3081" y="3276600"/>
            <a:ext cx="3092282" cy="275834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6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15888"/>
            <a:ext cx="6934200" cy="1103312"/>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447800"/>
            <a:ext cx="8686800" cy="5257800"/>
          </a:xfrm>
        </p:spPr>
        <p:txBody>
          <a:bodyPr/>
          <a:lstStyle/>
          <a:p>
            <a:pPr>
              <a:lnSpc>
                <a:spcPct val="100000"/>
              </a:lnSpc>
            </a:pPr>
            <a:r>
              <a:rPr lang="en-US" dirty="0" smtClean="0"/>
              <a:t>Client </a:t>
            </a:r>
            <a:r>
              <a:rPr lang="en-US" dirty="0" smtClean="0"/>
              <a:t>side state</a:t>
            </a:r>
            <a:endParaRPr lang="en-US" dirty="0" smtClean="0"/>
          </a:p>
          <a:p>
            <a:pPr lvl="1">
              <a:lnSpc>
                <a:spcPct val="100000"/>
              </a:lnSpc>
            </a:pPr>
            <a:r>
              <a:rPr lang="en-US" dirty="0"/>
              <a:t>View</a:t>
            </a:r>
            <a:r>
              <a:rPr lang="en-US" dirty="0" smtClean="0"/>
              <a:t> state</a:t>
            </a:r>
          </a:p>
          <a:p>
            <a:pPr>
              <a:lnSpc>
                <a:spcPct val="100000"/>
              </a:lnSpc>
              <a:spcBef>
                <a:spcPts val="1200"/>
              </a:spcBef>
            </a:pPr>
            <a:endParaRPr lang="en-US" dirty="0" smtClean="0"/>
          </a:p>
          <a:p>
            <a:pPr>
              <a:lnSpc>
                <a:spcPct val="100000"/>
              </a:lnSpc>
              <a:spcBef>
                <a:spcPts val="1200"/>
              </a:spcBef>
            </a:pPr>
            <a:endParaRPr lang="en-US" dirty="0" smtClean="0"/>
          </a:p>
          <a:p>
            <a:pPr>
              <a:lnSpc>
                <a:spcPct val="100000"/>
              </a:lnSpc>
              <a:spcBef>
                <a:spcPts val="1200"/>
              </a:spcBef>
            </a:pPr>
            <a:r>
              <a:rPr lang="en-US" dirty="0" smtClean="0"/>
              <a:t>Server side state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0" y="1524000"/>
            <a:ext cx="3771900" cy="1847978"/>
          </a:xfrm>
          <a:prstGeom prst="rect">
            <a:avLst/>
          </a:prstGeom>
          <a:effectLst>
            <a:softEdge rad="31750"/>
          </a:effectLst>
        </p:spPr>
      </p:pic>
      <p:pic>
        <p:nvPicPr>
          <p:cNvPr id="6146" name="Picture 2" descr="https://www.grc.com/cookies/DeleteCook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049" y="3724339"/>
            <a:ext cx="1909801"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77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556792"/>
            <a:ext cx="7924800" cy="1618458"/>
          </a:xfrm>
        </p:spPr>
        <p:txBody>
          <a:bodyPr/>
          <a:lstStyle/>
          <a:p>
            <a:r>
              <a:rPr lang="en-US" dirty="0" smtClean="0">
                <a:effectLst>
                  <a:outerShdw blurRad="38100" dist="38100" dir="2700000" algn="tl">
                    <a:srgbClr val="000000">
                      <a:alpha val="43137"/>
                    </a:srgbClr>
                  </a:outerShdw>
                </a:effectLst>
              </a:rPr>
              <a:t>ASP.NET Client Side State Management</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611560" y="3284984"/>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3786441"/>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610836"/>
            <a:ext cx="1694234" cy="1694234"/>
          </a:xfrm>
          <a:prstGeom prst="roundRect">
            <a:avLst>
              <a:gd name="adj" fmla="val 692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eye, view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2060">
            <a:off x="3774975" y="4226897"/>
            <a:ext cx="1805136" cy="180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27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dirty="0" smtClean="0"/>
              <a:t>ViewState keeps 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a:t>
            </a:r>
            <a:r>
              <a:rPr lang="en-US" noProof="1" smtClean="0"/>
              <a:t>(string) ViewState</a:t>
            </a:r>
            <a:r>
              <a:rPr lang="en-US" noProof="1"/>
              <a:t>["Username"];</a:t>
            </a:r>
          </a:p>
        </p:txBody>
      </p:sp>
      <p:sp>
        <p:nvSpPr>
          <p:cNvPr id="7" name="Text Placeholder 1"/>
          <p:cNvSpPr txBox="1">
            <a:spLocks/>
          </p:cNvSpPr>
          <p:nvPr/>
        </p:nvSpPr>
        <p:spPr>
          <a:xfrm>
            <a:off x="827584" y="510540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677393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a:xfrm>
            <a:off x="228600" y="889000"/>
            <a:ext cx="8686800" cy="5791200"/>
          </a:xfrm>
        </p:spPr>
        <p:txBody>
          <a:bodyPr/>
          <a:lstStyle/>
          <a:p>
            <a:pPr marL="450850" indent="-450850">
              <a:lnSpc>
                <a:spcPct val="100000"/>
              </a:lnSpc>
              <a:defRPr/>
            </a:pPr>
            <a:r>
              <a:rPr lang="en-US" dirty="0" smtClean="0">
                <a:latin typeface="+mj-lt"/>
              </a:rPr>
              <a:t>Data saved in the</a:t>
            </a:r>
            <a:r>
              <a:rPr lang="bg-BG" dirty="0" smtClean="0">
                <a:latin typeface="+mj-lt"/>
              </a:rPr>
              <a:t> </a:t>
            </a:r>
            <a:r>
              <a:rPr lang="en-US" noProof="1" smtClean="0">
                <a:solidFill>
                  <a:schemeClr val="accent5">
                    <a:lumMod val="20000"/>
                    <a:lumOff val="80000"/>
                  </a:schemeClr>
                </a:solidFill>
                <a:latin typeface="Consolas" pitchFamily="49" charset="0"/>
                <a:cs typeface="Consolas" pitchFamily="49" charset="0"/>
              </a:rPr>
              <a:t>ViewState</a:t>
            </a:r>
            <a:r>
              <a:rPr lang="en-US" dirty="0" smtClean="0">
                <a:latin typeface="+mj-lt"/>
              </a:rPr>
              <a:t> is:</a:t>
            </a:r>
          </a:p>
          <a:p>
            <a:pPr marL="798513" lvl="1" indent="-450850">
              <a:lnSpc>
                <a:spcPct val="100000"/>
              </a:lnSpc>
              <a:defRPr/>
            </a:pPr>
            <a:r>
              <a:rPr lang="en-US" dirty="0" smtClean="0">
                <a:latin typeface="+mj-lt"/>
              </a:rPr>
              <a:t>Serialized, encrypted and is </a:t>
            </a:r>
            <a:r>
              <a:rPr lang="en-US" dirty="0" smtClean="0">
                <a:latin typeface="+mj-lt"/>
              </a:rPr>
              <a:t>sent to the client in a hidden </a:t>
            </a:r>
            <a:r>
              <a:rPr lang="en-US" dirty="0" smtClean="0">
                <a:latin typeface="+mj-lt"/>
              </a:rPr>
              <a:t>form field</a:t>
            </a:r>
            <a:r>
              <a:rPr lang="en-US" dirty="0" smtClean="0">
                <a:latin typeface="+mj-lt"/>
              </a:rPr>
              <a:t>:</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798513" lvl="1"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a:t>
            </a:r>
            <a:r>
              <a:rPr lang="en-US" dirty="0" smtClean="0">
                <a:latin typeface="+mj-lt"/>
              </a:rPr>
              <a:t>used</a:t>
            </a:r>
          </a:p>
          <a:p>
            <a:pPr marL="798513" lvl="1" indent="-450850">
              <a:lnSpc>
                <a:spcPct val="100000"/>
              </a:lnSpc>
              <a:defRPr/>
            </a:pPr>
            <a:r>
              <a:rPr lang="en-US" dirty="0" smtClean="0">
                <a:latin typeface="+mj-lt"/>
              </a:rPr>
              <a:t>Encryption is based on machine key</a:t>
            </a:r>
            <a:endParaRPr lang="en-US" dirty="0" smtClean="0">
              <a:latin typeface="+mj-lt"/>
            </a:endParaRPr>
          </a:p>
        </p:txBody>
      </p:sp>
      <p:sp>
        <p:nvSpPr>
          <p:cNvPr id="5" name="Text Placeholder 1"/>
          <p:cNvSpPr txBox="1">
            <a:spLocks/>
          </p:cNvSpPr>
          <p:nvPr/>
        </p:nvSpPr>
        <p:spPr>
          <a:xfrm>
            <a:off x="467544" y="2692737"/>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513781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a:p>
            <a:pPr marL="450850" indent="-450850">
              <a:lnSpc>
                <a:spcPct val="100000"/>
              </a:lnSpc>
              <a:defRPr/>
            </a:pPr>
            <a:r>
              <a:rPr lang="en-US" dirty="0" smtClean="0"/>
              <a:t>To save the</a:t>
            </a:r>
            <a:r>
              <a:rPr lang="bg-BG" dirty="0" smtClean="0"/>
              <a:t> </a:t>
            </a:r>
            <a:r>
              <a:rPr lang="en-US" dirty="0">
                <a:solidFill>
                  <a:schemeClr val="accent5">
                    <a:lumMod val="20000"/>
                    <a:lumOff val="80000"/>
                  </a:schemeClr>
                </a:solidFill>
                <a:latin typeface="Consolas" pitchFamily="49" charset="0"/>
                <a:cs typeface="Consolas" pitchFamily="49" charset="0"/>
              </a:rPr>
              <a:t>ViewState</a:t>
            </a:r>
            <a:r>
              <a:rPr lang="en-US" dirty="0" smtClean="0"/>
              <a:t> at the server we can use</a:t>
            </a:r>
            <a:r>
              <a:rPr lang="bg-BG" dirty="0" smtClean="0"/>
              <a:t> </a:t>
            </a:r>
            <a:r>
              <a:rPr kumimoji="0" lang="bg-BG" dirty="0" smtClean="0">
                <a:solidFill>
                  <a:schemeClr val="accent5">
                    <a:lumMod val="20000"/>
                    <a:lumOff val="80000"/>
                  </a:schemeClr>
                </a:solidFill>
                <a:latin typeface="Consolas" pitchFamily="49" charset="0"/>
                <a:cs typeface="Consolas" pitchFamily="49" charset="0"/>
              </a:rPr>
              <a:t>SessionPageStatePersister</a:t>
            </a:r>
            <a:r>
              <a:rPr lang="bg-BG" dirty="0" smtClean="0">
                <a:solidFill>
                  <a:schemeClr val="accent5">
                    <a:lumMod val="20000"/>
                    <a:lumOff val="80000"/>
                  </a:schemeClr>
                </a:solidFill>
                <a:latin typeface="Consolas" pitchFamily="49" charset="0"/>
                <a:cs typeface="Consolas" pitchFamily="49" charset="0"/>
              </a:rPr>
              <a:t> </a:t>
            </a:r>
            <a:endParaRPr lang="en-US" dirty="0" smtClean="0">
              <a:solidFill>
                <a:schemeClr val="accent5">
                  <a:lumMod val="20000"/>
                  <a:lumOff val="80000"/>
                </a:schemeClr>
              </a:solidFill>
              <a:latin typeface="Consolas" pitchFamily="49" charset="0"/>
              <a:cs typeface="Consolas" pitchFamily="49" charset="0"/>
            </a:endParaRPr>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a:t>
            </a:r>
            <a:r>
              <a:rPr lang="en-US" noProof="1" smtClean="0"/>
              <a:t>labelName</a:t>
            </a:r>
            <a:r>
              <a:rPr lang="en-US" noProof="1"/>
              <a:t>" Runat="server</a:t>
            </a:r>
            <a:r>
              <a:rPr lang="en-US" noProof="1" smtClean="0"/>
              <a:t>"</a:t>
            </a:r>
          </a:p>
          <a:p>
            <a:pPr>
              <a:lnSpc>
                <a:spcPct val="100000"/>
              </a:lnSpc>
              <a:defRPr/>
            </a:pPr>
            <a:r>
              <a:rPr lang="en-US" noProof="1" smtClean="0"/>
              <a:t> Text="Software Academy" EnableViewState</a:t>
            </a:r>
            <a:r>
              <a:rPr lang="en-US" noProof="1"/>
              <a:t>="False"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739876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outerShdw blurRad="38100" dist="38100" dir="2700000" algn="tl">
                    <a:srgbClr val="000000">
                      <a:alpha val="43137"/>
                    </a:srgbClr>
                  </a:outerShdw>
                </a:effectLst>
              </a:rPr>
              <a:t>ASP.NET </a:t>
            </a:r>
            <a:br>
              <a:rPr lang="en-US" dirty="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Server Side State Management</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611560" y="3393280"/>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599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057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a:xfrm>
            <a:off x="228600" y="990600"/>
            <a:ext cx="8686800" cy="5715000"/>
          </a:xfrm>
        </p:spPr>
        <p:txBody>
          <a:bodyPr/>
          <a:lstStyle/>
          <a:p>
            <a:pPr marL="450850" indent="-450850">
              <a:lnSpc>
                <a:spcPct val="100000"/>
              </a:lnSpc>
              <a:defRPr/>
            </a:pPr>
            <a:r>
              <a:rPr lang="en-US" dirty="0" smtClean="0">
                <a:latin typeface="+mj-lt"/>
              </a:rPr>
              <a:t>The application state 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Application</a:t>
            </a:r>
            <a:r>
              <a:rPr lang="en-US" dirty="0" smtClean="0"/>
              <a:t> – a single </a:t>
            </a:r>
            <a:r>
              <a:rPr lang="en-US" dirty="0" smtClean="0"/>
              <a:t>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2395374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cs typeface="Consolas" pitchFamily="49" charset="0"/>
              </a:rPr>
              <a:t>Application State</a:t>
            </a:r>
            <a:r>
              <a:rPr lang="en-US" dirty="0" smtClean="0"/>
              <a:t> </a:t>
            </a:r>
            <a:r>
              <a:rPr lang="en-US" dirty="0" smtClean="0">
                <a:latin typeface="+mj-lt"/>
              </a:rPr>
              <a:t>is rarely used in the real world </a:t>
            </a:r>
            <a:r>
              <a:rPr lang="bg-BG" dirty="0" smtClean="0">
                <a:latin typeface="+mj-lt"/>
              </a:rPr>
              <a:t>(</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Using a database is a better choice</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133600"/>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1281389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676400"/>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580976"/>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119696">
            <a:off x="1674215" y="3722732"/>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86591">
            <a:off x="3666144" y="2968414"/>
            <a:ext cx="4615308" cy="3076873"/>
          </a:xfrm>
          <a:prstGeom prst="rect">
            <a:avLst/>
          </a:prstGeom>
          <a:noFill/>
          <a:effectLst>
            <a:softEdge rad="31750"/>
          </a:effectLst>
        </p:spPr>
      </p:pic>
    </p:spTree>
    <p:extLst>
      <p:ext uri="{BB962C8B-B14F-4D97-AF65-F5344CB8AC3E}">
        <p14:creationId xmlns:p14="http://schemas.microsoft.com/office/powerpoint/2010/main" val="3202788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990600"/>
            <a:ext cx="8686800" cy="5715000"/>
          </a:xfrm>
        </p:spPr>
        <p:txBody>
          <a:bodyPr/>
          <a:lstStyle/>
          <a:p>
            <a:pPr marL="450850" indent="-450850">
              <a:lnSpc>
                <a:spcPct val="100000"/>
              </a:lnSpc>
              <a:spcBef>
                <a:spcPts val="300"/>
              </a:spcBef>
              <a:defRPr/>
            </a:pPr>
            <a:r>
              <a:rPr lang="en-US" dirty="0" smtClean="0"/>
              <a:t>Storage of information at user level</a:t>
            </a:r>
            <a:r>
              <a:rPr lang="bg-BG" dirty="0" smtClean="0"/>
              <a:t> (</a:t>
            </a:r>
            <a:r>
              <a:rPr lang="en-US" dirty="0" smtClean="0"/>
              <a:t>different one for each user</a:t>
            </a:r>
            <a:r>
              <a:rPr lang="bg-BG" dirty="0" smtClean="0"/>
              <a:t>)</a:t>
            </a:r>
          </a:p>
          <a:p>
            <a:pPr marL="450850" indent="-450850">
              <a:lnSpc>
                <a:spcPct val="100000"/>
              </a:lnSpc>
              <a:spcBef>
                <a:spcPts val="300"/>
              </a:spcBef>
              <a:defRPr/>
            </a:pPr>
            <a:r>
              <a:rPr lang="en-US" dirty="0" smtClean="0"/>
              <a:t>The session is active:</a:t>
            </a:r>
          </a:p>
          <a:p>
            <a:pPr marL="901700" lvl="1" indent="-271463">
              <a:lnSpc>
                <a:spcPct val="100000"/>
              </a:lnSpc>
              <a:spcBef>
                <a:spcPts val="300"/>
              </a:spcBef>
              <a:defRPr/>
            </a:pPr>
            <a:r>
              <a:rPr lang="en-US" dirty="0" smtClean="0"/>
              <a:t>Till the user closes the browser or</a:t>
            </a:r>
          </a:p>
          <a:p>
            <a:pPr marL="901700" lvl="1" indent="-271463">
              <a:lnSpc>
                <a:spcPct val="100000"/>
              </a:lnSpc>
              <a:spcBef>
                <a:spcPts val="300"/>
              </a:spcBef>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100000"/>
              </a:lnSpc>
              <a:spcBef>
                <a:spcPts val="300"/>
              </a:spcBef>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100000"/>
              </a:lnSpc>
              <a:spcBef>
                <a:spcPts val="300"/>
              </a:spcBef>
              <a:defRPr/>
            </a:pPr>
            <a:r>
              <a:rPr lang="en-US" dirty="0" smtClean="0"/>
              <a:t>Created</a:t>
            </a:r>
            <a:r>
              <a:rPr lang="bg-BG" dirty="0" smtClean="0"/>
              <a:t> </a:t>
            </a:r>
            <a:r>
              <a:rPr lang="en-US" dirty="0" smtClean="0"/>
              <a:t>at first entry in the site</a:t>
            </a:r>
          </a:p>
          <a:p>
            <a:pPr marL="901700" lvl="1" indent="-271463">
              <a:lnSpc>
                <a:spcPct val="100000"/>
              </a:lnSpc>
              <a:spcBef>
                <a:spcPts val="300"/>
              </a:spcBef>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340717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deny/restrict </a:t>
            </a:r>
            <a:r>
              <a:rPr lang="bg-BG" dirty="0" smtClean="0"/>
              <a:t> </a:t>
            </a:r>
            <a:r>
              <a:rPr lang="en-US" dirty="0" smtClean="0"/>
              <a:t>access 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extLst>
      <p:ext uri="{BB962C8B-B14F-4D97-AF65-F5344CB8AC3E}">
        <p14:creationId xmlns:p14="http://schemas.microsoft.com/office/powerpoint/2010/main" val="1260048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191000"/>
            <a:ext cx="7626424"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&lt;system.web&gt;</a:t>
            </a:r>
          </a:p>
          <a:p>
            <a:pPr>
              <a:lnSpc>
                <a:spcPct val="100000"/>
              </a:lnSpc>
              <a:defRPr/>
            </a:pPr>
            <a:r>
              <a:rPr lang="en-US" noProof="1"/>
              <a:t> </a:t>
            </a:r>
            <a:r>
              <a:rPr lang="en-US" noProof="1" smtClean="0"/>
              <a:t> &lt;</a:t>
            </a:r>
            <a:r>
              <a:rPr lang="en-US" noProof="1"/>
              <a:t>sessionState </a:t>
            </a:r>
          </a:p>
          <a:p>
            <a:pPr>
              <a:lnSpc>
                <a:spcPct val="100000"/>
              </a:lnSpc>
              <a:defRPr/>
            </a:pPr>
            <a:r>
              <a:rPr lang="en-US" noProof="1" smtClean="0"/>
              <a:t>    cookieless</a:t>
            </a:r>
            <a:r>
              <a:rPr lang="en-US" noProof="1"/>
              <a:t>="true" mode="InProc" </a:t>
            </a:r>
          </a:p>
          <a:p>
            <a:pPr>
              <a:lnSpc>
                <a:spcPct val="100000"/>
              </a:lnSpc>
              <a:defRPr/>
            </a:pPr>
            <a:r>
              <a:rPr lang="en-US" noProof="1"/>
              <a:t> </a:t>
            </a:r>
            <a:r>
              <a:rPr lang="en-US" noProof="1" smtClean="0"/>
              <a:t>   timeout</a:t>
            </a:r>
            <a:r>
              <a:rPr lang="en-US" noProof="1"/>
              <a:t>="60" cookieName="MySite" /&gt;</a:t>
            </a:r>
          </a:p>
          <a:p>
            <a:pPr>
              <a:lnSpc>
                <a:spcPct val="100000"/>
              </a:lnSpc>
              <a:defRPr/>
            </a:pPr>
            <a:r>
              <a:rPr lang="en-US" noProof="1"/>
              <a:t>&lt;/system.web&gt;</a:t>
            </a:r>
            <a:endParaRPr lang="en-US"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402766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p>
          <a:p>
            <a:pPr marL="1193800" lvl="2" indent="-271463">
              <a:lnSpc>
                <a:spcPct val="100000"/>
              </a:lnSpc>
              <a:defRPr/>
            </a:pPr>
            <a:r>
              <a:rPr lang="en-US" dirty="0" smtClean="0"/>
              <a:t>A 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p>
          <a:p>
            <a:pPr marL="1193800" lvl="2" indent="-271463">
              <a:lnSpc>
                <a:spcPct val="100000"/>
              </a:lnSpc>
              <a:defRPr/>
            </a:pPr>
            <a:r>
              <a:rPr lang="en-US" dirty="0" smtClean="0"/>
              <a:t>Where the session is stored </a:t>
            </a:r>
            <a:r>
              <a:rPr lang="bg-BG" dirty="0" smtClean="0"/>
              <a:t>– </a:t>
            </a:r>
            <a:r>
              <a:rPr lang="en-US" dirty="0" smtClean="0"/>
              <a:t>in the current process</a:t>
            </a:r>
            <a:r>
              <a:rPr lang="bg-BG" dirty="0" smtClean="0"/>
              <a:t>, </a:t>
            </a:r>
            <a:r>
              <a:rPr lang="en-US" dirty="0" smtClean="0"/>
              <a:t>SQL Server</a:t>
            </a:r>
            <a:r>
              <a:rPr lang="bg-BG" dirty="0" smtClean="0"/>
              <a:t>, </a:t>
            </a:r>
            <a:r>
              <a:rPr lang="en-US" dirty="0" smtClean="0"/>
              <a:t>external state server</a:t>
            </a:r>
            <a:endParaRPr lang="bg-BG" dirty="0" smtClean="0"/>
          </a:p>
          <a:p>
            <a:pPr marL="901700" lvl="1" indent="-271463">
              <a:lnSpc>
                <a:spcPct val="100000"/>
              </a:lnSpc>
              <a:defRPr/>
            </a:pPr>
            <a:r>
              <a:rPr kumimoji="0" lang="en-US" noProof="1" smtClean="0">
                <a:solidFill>
                  <a:schemeClr val="accent5">
                    <a:lumMod val="20000"/>
                    <a:lumOff val="80000"/>
                  </a:schemeClr>
                </a:solidFill>
                <a:latin typeface="Consolas" pitchFamily="49" charset="0"/>
                <a:cs typeface="Consolas" pitchFamily="49" charset="0"/>
              </a:rPr>
              <a:t>Cookieless</a:t>
            </a:r>
          </a:p>
          <a:p>
            <a:pPr marL="901700" lvl="1" indent="-271463">
              <a:lnSpc>
                <a:spcPct val="100000"/>
              </a:lnSpc>
              <a:defRPr/>
            </a:pPr>
            <a:r>
              <a:rPr lang="en-US" dirty="0" smtClean="0"/>
              <a:t>A session that doesn’t use cookies </a:t>
            </a:r>
            <a:r>
              <a:rPr lang="bg-BG" dirty="0" smtClean="0"/>
              <a:t>–</a:t>
            </a:r>
            <a:r>
              <a:rPr lang="en-US" dirty="0" smtClean="0"/>
              <a:t> the </a:t>
            </a:r>
            <a:r>
              <a:rPr lang="en-US" noProof="1" smtClean="0">
                <a:solidFill>
                  <a:schemeClr val="accent5">
                    <a:lumMod val="20000"/>
                    <a:lumOff val="80000"/>
                  </a:schemeClr>
                </a:solidFill>
                <a:latin typeface="Consolas" pitchFamily="49" charset="0"/>
                <a:cs typeface="Consolas" pitchFamily="49" charset="0"/>
              </a:rPr>
              <a:t>SessionID</a:t>
            </a:r>
            <a:r>
              <a:rPr lang="en-US" dirty="0" smtClean="0"/>
              <a:t> is sent as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910592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889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250280"/>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3131574"/>
            <a:ext cx="4464496" cy="2964426"/>
          </a:xfrm>
          <a:prstGeom prst="roundRect">
            <a:avLst>
              <a:gd name="adj" fmla="val 700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4724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828800" y="210344"/>
            <a:ext cx="7086600" cy="914400"/>
          </a:xfrm>
        </p:spPr>
        <p:txBody>
          <a:bodyPr/>
          <a:lstStyle/>
          <a:p>
            <a:pPr>
              <a:defRPr/>
            </a:pPr>
            <a:r>
              <a:rPr lang="en-US" dirty="0" smtClean="0"/>
              <a:t>State Management – Recommendations</a:t>
            </a:r>
            <a:endParaRPr lang="bg-BG" dirty="0" smtClean="0"/>
          </a:p>
        </p:txBody>
      </p:sp>
      <p:sp>
        <p:nvSpPr>
          <p:cNvPr id="519171" name="Rectangle 3"/>
          <p:cNvSpPr>
            <a:spLocks noGrp="1" noChangeArrowheads="1"/>
          </p:cNvSpPr>
          <p:nvPr>
            <p:ph idx="1"/>
          </p:nvPr>
        </p:nvSpPr>
        <p:spPr>
          <a:xfrm>
            <a:off x="228600" y="1340768"/>
            <a:ext cx="8686800" cy="5364832"/>
          </a:xfrm>
        </p:spPr>
        <p:txBody>
          <a:bodyPr/>
          <a:lstStyle/>
          <a:p>
            <a:pPr marL="450850" indent="-450850">
              <a:lnSpc>
                <a:spcPct val="100000"/>
              </a:lnSpc>
              <a:defRPr/>
            </a:pPr>
            <a:r>
              <a:rPr lang="en-US" dirty="0" smtClean="0"/>
              <a:t>Use a</a:t>
            </a:r>
            <a:r>
              <a:rPr lang="bg-BG" dirty="0" smtClean="0"/>
              <a:t> </a:t>
            </a:r>
            <a:r>
              <a:rPr lang="en-US" dirty="0" smtClean="0"/>
              <a:t>wrapper class over the session</a:t>
            </a:r>
          </a:p>
          <a:p>
            <a:pPr marL="798513" lvl="1" indent="-450850">
              <a:lnSpc>
                <a:spcPct val="100000"/>
              </a:lnSpc>
              <a:defRPr/>
            </a:pPr>
            <a:r>
              <a:rPr lang="en-US" dirty="0" smtClean="0"/>
              <a:t>Put all session data in a property inside this wrapper class</a:t>
            </a:r>
          </a:p>
          <a:p>
            <a:pPr marL="798513" lvl="1" indent="-450850">
              <a:lnSpc>
                <a:spcPct val="100000"/>
              </a:lnSpc>
              <a:defRPr/>
            </a:pPr>
            <a:r>
              <a:rPr lang="en-US" dirty="0" smtClean="0"/>
              <a:t>All session data should be serializable</a:t>
            </a:r>
            <a:endParaRPr lang="bg-BG" dirty="0" smtClean="0"/>
          </a:p>
          <a:p>
            <a:pPr marL="450850" indent="-450850">
              <a:lnSpc>
                <a:spcPct val="100000"/>
              </a:lnSpc>
              <a:defRPr/>
            </a:pPr>
            <a:r>
              <a:rPr lang="en-US" dirty="0" smtClean="0"/>
              <a:t>Don’t save too much information in the </a:t>
            </a:r>
            <a:r>
              <a:rPr lang="en-US" dirty="0" smtClean="0">
                <a:solidFill>
                  <a:schemeClr val="accent5">
                    <a:lumMod val="20000"/>
                    <a:lumOff val="80000"/>
                  </a:schemeClr>
                </a:solidFill>
                <a:latin typeface="Consolas" pitchFamily="49" charset="0"/>
                <a:cs typeface="Consolas" pitchFamily="49" charset="0"/>
              </a:rPr>
              <a:t>Session</a:t>
            </a:r>
            <a:endParaRPr lang="bg-BG"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Don’t save lots of information in the</a:t>
            </a:r>
            <a:r>
              <a:rPr lang="bg-BG" dirty="0" smtClean="0"/>
              <a:t> </a:t>
            </a:r>
            <a:r>
              <a:rPr lang="en-US" noProof="1" smtClean="0">
                <a:solidFill>
                  <a:schemeClr val="accent5">
                    <a:lumMod val="20000"/>
                    <a:lumOff val="80000"/>
                  </a:schemeClr>
                </a:solidFill>
                <a:latin typeface="Consolas" pitchFamily="49" charset="0"/>
                <a:cs typeface="Consolas" pitchFamily="49" charset="0"/>
              </a:rPr>
              <a:t>ViewState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102472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4559463"/>
            <a:ext cx="6768752" cy="1538883"/>
          </a:xfrm>
          <a:noFill/>
        </p:spPr>
        <p:txBody>
          <a:bodyPr wrap="square" lIns="0" rIns="0">
            <a:spAutoFit/>
          </a:bodyPr>
          <a:lstStyle/>
          <a:p>
            <a:pPr>
              <a:lnSpc>
                <a:spcPct val="100000"/>
              </a:lnSpc>
            </a:pPr>
            <a:r>
              <a:rPr lang="en-US" dirty="0" smtClean="0">
                <a:effectLst>
                  <a:outerShdw blurRad="38100" dist="38100" dir="2700000" algn="tl">
                    <a:srgbClr val="000000">
                      <a:alpha val="43137"/>
                    </a:srgbClr>
                  </a:outerShdw>
                </a:effectLst>
              </a:rPr>
              <a:t>Manipulating the HTTP Response Headers</a:t>
            </a:r>
            <a:endParaRPr lang="bg-BG" dirty="0" smtClean="0">
              <a:effectLst>
                <a:outerShdw blurRad="38100" dist="38100" dir="2700000" algn="tl">
                  <a:srgbClr val="000000">
                    <a:alpha val="43137"/>
                  </a:srgbClr>
                </a:outerShdw>
              </a:effectLst>
            </a:endParaRPr>
          </a:p>
        </p:txBody>
      </p:sp>
      <p:pic>
        <p:nvPicPr>
          <p:cNvPr id="1028" name="Picture 4" descr="http, internet, network, url, websit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88770">
            <a:off x="5641138" y="1398546"/>
            <a:ext cx="2203512" cy="2203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fold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12" y="1576277"/>
            <a:ext cx="2361653" cy="23616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ngelog, mime, x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044" y="2106255"/>
            <a:ext cx="2093168" cy="20931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dit, editor, paper, pencil, writ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07470">
            <a:off x="3708756" y="732517"/>
            <a:ext cx="1687519" cy="16875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365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908721"/>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022966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16632"/>
            <a:ext cx="7086600" cy="914400"/>
          </a:xfrm>
        </p:spPr>
        <p:txBody>
          <a:bodyPr/>
          <a:lstStyle/>
          <a:p>
            <a:r>
              <a:rPr lang="en-US" dirty="0" smtClean="0">
                <a:effectLst>
                  <a:outerShdw blurRad="38100" dist="38100" dir="2700000" algn="tl">
                    <a:srgbClr val="000000">
                      <a:alpha val="43137"/>
                    </a:srgbClr>
                  </a:outerShdw>
                </a:effectLst>
              </a:rPr>
              <a:t>The HTTP Response Headers</a:t>
            </a:r>
            <a:endParaRPr lang="bg-BG" dirty="0" smtClean="0">
              <a:effectLst>
                <a:outerShdw blurRad="38100" dist="38100" dir="2700000" algn="tl">
                  <a:srgbClr val="000000">
                    <a:alpha val="43137"/>
                  </a:srgbClr>
                </a:outerShdw>
              </a:effectLst>
            </a:endParaRPr>
          </a:p>
        </p:txBody>
      </p:sp>
      <p:sp>
        <p:nvSpPr>
          <p:cNvPr id="602115" name="Rectangle 3"/>
          <p:cNvSpPr>
            <a:spLocks noGrp="1" noChangeArrowheads="1"/>
          </p:cNvSpPr>
          <p:nvPr>
            <p:ph idx="1"/>
          </p:nvPr>
        </p:nvSpPr>
        <p:spPr>
          <a:xfrm>
            <a:off x="228600" y="980728"/>
            <a:ext cx="8686800" cy="5616624"/>
          </a:xfrm>
        </p:spPr>
        <p:txBody>
          <a:bodyPr/>
          <a:lstStyle/>
          <a:p>
            <a:pPr marL="450850" indent="-450850">
              <a:lnSpc>
                <a:spcPct val="110000"/>
              </a:lnSpc>
              <a:spcBef>
                <a:spcPts val="0"/>
              </a:spcBef>
              <a:spcAft>
                <a:spcPts val="0"/>
              </a:spcAft>
              <a:defRPr/>
            </a:pPr>
            <a:r>
              <a:rPr lang="en-US" dirty="0" smtClean="0"/>
              <a:t>HTTP headers are part of the server response</a:t>
            </a:r>
          </a:p>
          <a:p>
            <a:pPr marL="798513" lvl="1" indent="-450850">
              <a:lnSpc>
                <a:spcPct val="110000"/>
              </a:lnSpc>
              <a:spcBef>
                <a:spcPts val="0"/>
              </a:spcBef>
              <a:spcAft>
                <a:spcPts val="0"/>
              </a:spcAft>
              <a:defRPr/>
            </a:pPr>
            <a:r>
              <a:rPr lang="en-US" dirty="0" smtClean="0"/>
              <a:t>Allow the server to pass additional information about the response</a:t>
            </a:r>
          </a:p>
          <a:p>
            <a:pPr marL="1193800" lvl="2" indent="-271463">
              <a:lnSpc>
                <a:spcPct val="110000"/>
              </a:lnSpc>
              <a:spcBef>
                <a:spcPts val="0"/>
              </a:spcBef>
              <a:spcAft>
                <a:spcPts val="0"/>
              </a:spcAft>
              <a:defRPr/>
            </a:pPr>
            <a:r>
              <a:rPr lang="en-US" dirty="0" smtClean="0"/>
              <a:t>Page content, MIME type, encoding, caching mode, cookies, HTTP response codes, etc.</a:t>
            </a:r>
          </a:p>
          <a:p>
            <a:pPr marL="798513" lvl="1" indent="-450850">
              <a:lnSpc>
                <a:spcPct val="110000"/>
              </a:lnSpc>
              <a:spcBef>
                <a:spcPts val="0"/>
              </a:spcBef>
              <a:spcAft>
                <a:spcPts val="0"/>
              </a:spcAft>
              <a:defRPr/>
            </a:pPr>
            <a:r>
              <a:rPr lang="en-US" dirty="0" smtClean="0"/>
              <a:t>Provide information about the server to the client Web browser</a:t>
            </a:r>
          </a:p>
          <a:p>
            <a:pPr marL="450850" indent="-450850">
              <a:lnSpc>
                <a:spcPct val="110000"/>
              </a:lnSpc>
              <a:spcBef>
                <a:spcPts val="0"/>
              </a:spcBef>
              <a:spcAft>
                <a:spcPts val="0"/>
              </a:spcAft>
              <a:defRPr/>
            </a:pPr>
            <a:r>
              <a:rPr lang="en-US" dirty="0" smtClean="0"/>
              <a:t>Accessible from code behind through </a:t>
            </a:r>
            <a:r>
              <a:rPr lang="en-US" noProof="1"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p>
          <a:p>
            <a:pPr marL="798513" lvl="1" indent="-450850">
              <a:lnSpc>
                <a:spcPct val="110000"/>
              </a:lnSpc>
              <a:spcBef>
                <a:spcPts val="0"/>
              </a:spcBef>
              <a:spcAft>
                <a:spcPts val="0"/>
              </a:spcAft>
              <a:defRPr/>
            </a:pPr>
            <a:r>
              <a:rPr lang="en-US" dirty="0" smtClean="0"/>
              <a:t>If the body contents is started to render, headers cannot be modified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29746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210344"/>
            <a:ext cx="7086600" cy="914400"/>
          </a:xfrm>
        </p:spPr>
        <p:txBody>
          <a:bodyPr/>
          <a:lstStyle/>
          <a:p>
            <a:r>
              <a:rPr lang="en-US" dirty="0" smtClean="0">
                <a:effectLst>
                  <a:outerShdw blurRad="38100" dist="38100" dir="2700000" algn="tl">
                    <a:srgbClr val="000000">
                      <a:alpha val="43137"/>
                    </a:srgbClr>
                  </a:outerShdw>
                </a:effectLst>
              </a:rPr>
              <a:t>Manipulating the HTTP Response Headers</a:t>
            </a:r>
            <a:endParaRPr lang="bg-BG" dirty="0" smtClean="0">
              <a:effectLst>
                <a:outerShdw blurRad="38100" dist="38100" dir="2700000" algn="tl">
                  <a:srgbClr val="000000">
                    <a:alpha val="43137"/>
                  </a:srgbClr>
                </a:outerShdw>
              </a:effectLst>
            </a:endParaRPr>
          </a:p>
        </p:txBody>
      </p:sp>
      <p:sp>
        <p:nvSpPr>
          <p:cNvPr id="604163" name="Rectangle 3"/>
          <p:cNvSpPr>
            <a:spLocks noGrp="1" noChangeArrowheads="1"/>
          </p:cNvSpPr>
          <p:nvPr>
            <p:ph idx="1"/>
          </p:nvPr>
        </p:nvSpPr>
        <p:spPr>
          <a:xfrm>
            <a:off x="228600" y="1340768"/>
            <a:ext cx="8686800" cy="5364832"/>
          </a:xfrm>
        </p:spPr>
        <p:txBody>
          <a:bodyPr/>
          <a:lstStyle/>
          <a:p>
            <a:pPr marL="450850" indent="-450850">
              <a:lnSpc>
                <a:spcPct val="100000"/>
              </a:lnSpc>
              <a:defRPr/>
            </a:pPr>
            <a:r>
              <a:rPr lang="en-US" dirty="0" smtClean="0"/>
              <a:t>Some widely-used response headers:</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rPr>
              <a:t> </a:t>
            </a:r>
            <a:r>
              <a:rPr lang="en-US" dirty="0" smtClean="0"/>
              <a:t>– </a:t>
            </a:r>
            <a:r>
              <a:rPr lang="en-US" dirty="0" smtClean="0">
                <a:latin typeface="+mj-lt"/>
              </a:rPr>
              <a:t>sets header encoding</a:t>
            </a:r>
          </a:p>
          <a:p>
            <a:pPr marL="901700" lvl="1" indent="-271463">
              <a:lnSpc>
                <a:spcPct val="100000"/>
              </a:lnSpc>
              <a:defRPr/>
            </a:pPr>
            <a:r>
              <a:rPr lang="bg-BG" dirty="0" smtClean="0">
                <a:latin typeface="Courier New" pitchFamily="49" charset="0"/>
              </a:rPr>
              <a:t>	</a:t>
            </a:r>
            <a:r>
              <a:rPr lang="en-US"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rPr>
              <a:t> </a:t>
            </a:r>
            <a:r>
              <a:rPr lang="en-US" dirty="0" smtClean="0"/>
              <a:t>– read only collection of headers</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rPr>
              <a:t> </a:t>
            </a:r>
            <a:r>
              <a:rPr lang="en-US" dirty="0" smtClean="0"/>
              <a:t>– MIME type of the output</a:t>
            </a:r>
            <a:r>
              <a:rPr lang="en-US" dirty="0" smtClean="0">
                <a:latin typeface="Courier New" pitchFamily="49" charset="0"/>
              </a:rPr>
              <a:t> </a:t>
            </a:r>
          </a:p>
          <a:p>
            <a:pPr marL="901700" lvl="1" indent="-271463">
              <a:lnSpc>
                <a:spcPct val="100000"/>
              </a:lnSpc>
              <a:defRPr/>
            </a:pPr>
            <a:r>
              <a:rPr lang="bg-BG" dirty="0" smtClean="0">
                <a:latin typeface="Consolas" pitchFamily="49" charset="0"/>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cs typeface="Consolas" pitchFamily="49" charset="0"/>
              </a:rPr>
              <a:t> </a:t>
            </a:r>
            <a:r>
              <a:rPr lang="en-US" dirty="0" smtClean="0"/>
              <a:t>– numbers of minutes before page cached in browser expires</a:t>
            </a:r>
            <a:r>
              <a:rPr lang="en-US" dirty="0" smtClean="0">
                <a:latin typeface="Courier New" pitchFamily="49" charset="0"/>
              </a:rPr>
              <a:t> </a:t>
            </a:r>
          </a:p>
          <a:p>
            <a:pPr marL="901700" lvl="1" indent="-271463">
              <a:lnSpc>
                <a:spcPct val="100000"/>
              </a:lnSpc>
              <a:defRPr/>
            </a:pPr>
            <a:r>
              <a:rPr lang="bg-BG" dirty="0" smtClean="0">
                <a:latin typeface="Courier New" pitchFamily="49" charset="0"/>
              </a:rPr>
              <a:t>	</a:t>
            </a:r>
            <a:r>
              <a:rPr lang="en-US" noProof="1"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defRPr/>
            </a:pPr>
            <a:r>
              <a:rPr lang="en-US" noProof="1" smtClean="0">
                <a:latin typeface="Courier New" pitchFamily="49" charset="0"/>
              </a:rPr>
              <a:t>	</a:t>
            </a:r>
            <a:r>
              <a:rPr lang="en-US" noProof="1" smtClean="0">
                <a:solidFill>
                  <a:schemeClr val="accent5">
                    <a:lumMod val="20000"/>
                    <a:lumOff val="80000"/>
                  </a:schemeClr>
                </a:solidFill>
                <a:latin typeface="Consolas" pitchFamily="49" charset="0"/>
                <a:cs typeface="Consolas" pitchFamily="49" charset="0"/>
              </a:rPr>
              <a:t>AppendHeader()</a:t>
            </a:r>
            <a:r>
              <a:rPr lang="en-US" sz="2800" dirty="0" smtClean="0">
                <a:solidFill>
                  <a:schemeClr val="accent5">
                    <a:lumMod val="20000"/>
                    <a:lumOff val="80000"/>
                  </a:schemeClr>
                </a:solidFill>
              </a:rPr>
              <a:t> </a:t>
            </a:r>
            <a:r>
              <a:rPr lang="en-US" sz="2800" dirty="0"/>
              <a:t>– </a:t>
            </a:r>
            <a:r>
              <a:rPr lang="en-US" dirty="0" smtClean="0">
                <a:latin typeface="+mj-lt"/>
              </a:rPr>
              <a:t>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723661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outerShdw blurRad="38100" dist="38100" dir="2700000" algn="tl">
                    <a:srgbClr val="000000">
                      <a:alpha val="43137"/>
                    </a:srgbClr>
                  </a:outerShdw>
                </a:effectLst>
              </a:rPr>
              <a:t>Manipulating the HTTP</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Response Headers – Example</a:t>
            </a:r>
            <a:endParaRPr lang="bg-BG" sz="3600" dirty="0" smtClean="0">
              <a:effectLst>
                <a:outerShdw blurRad="38100" dist="38100" dir="2700000" algn="tl">
                  <a:srgbClr val="000000">
                    <a:alpha val="43137"/>
                  </a:srgbClr>
                </a:outerShdw>
              </a:effectLst>
            </a:endParaRPr>
          </a:p>
        </p:txBody>
      </p:sp>
      <p:sp>
        <p:nvSpPr>
          <p:cNvPr id="607235" name="Rectangle 3"/>
          <p:cNvSpPr>
            <a:spLocks noGrp="1" noChangeArrowheads="1"/>
          </p:cNvSpPr>
          <p:nvPr>
            <p:ph idx="1"/>
          </p:nvPr>
        </p:nvSpPr>
        <p:spPr>
          <a:xfrm>
            <a:off x="228600" y="1268760"/>
            <a:ext cx="8686800" cy="5436840"/>
          </a:xfrm>
        </p:spPr>
        <p:txBody>
          <a:bodyPr/>
          <a:lstStyle/>
          <a:p>
            <a:pPr marL="450850" indent="-450850">
              <a:lnSpc>
                <a:spcPct val="110000"/>
              </a:lnSpc>
              <a:spcBef>
                <a:spcPts val="0"/>
              </a:spcBef>
              <a:spcAft>
                <a:spcPts val="0"/>
              </a:spcAft>
              <a:defRPr/>
            </a:pPr>
            <a:r>
              <a:rPr lang="en-US" dirty="0" smtClean="0"/>
              <a:t>Downloading image file generated at the server by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effectLst>
                  <a:outerShdw blurRad="38100" dist="38100" dir="2700000" algn="tl">
                    <a:srgbClr val="000000">
                      <a:alpha val="43137"/>
                    </a:srgbClr>
                  </a:outerShdw>
                </a:effectLst>
                <a:latin typeface="+mj-lt"/>
              </a:rPr>
              <a:pPr>
                <a:defRPr/>
              </a:pPr>
              <a:t>42</a:t>
            </a:fld>
            <a:endParaRPr lang="en-US" dirty="0">
              <a:solidFill>
                <a:schemeClr val="tx1">
                  <a:lumMod val="60000"/>
                  <a:lumOff val="4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67654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351904"/>
            <a:ext cx="6912768" cy="1477887"/>
          </a:xfrm>
          <a:noFill/>
        </p:spPr>
        <p:txBody>
          <a:bodyPr/>
          <a:lstStyle/>
          <a:p>
            <a:pPr>
              <a:lnSpc>
                <a:spcPct val="100000"/>
              </a:lnSpc>
            </a:pPr>
            <a:r>
              <a:rPr lang="en-US" dirty="0" smtClean="0">
                <a:effectLst>
                  <a:outerShdw blurRad="38100" dist="38100" dir="2700000" algn="tl">
                    <a:srgbClr val="000000">
                      <a:alpha val="43137"/>
                    </a:srgbClr>
                  </a:outerShdw>
                </a:effectLst>
              </a:rPr>
              <a:t>Dynamically Generate Image in ASP.NET Page</a:t>
            </a:r>
            <a:endParaRPr lang="bg-BG" dirty="0" smtClean="0">
              <a:effectLst>
                <a:outerShdw blurRad="38100" dist="38100" dir="2700000" algn="tl">
                  <a:srgbClr val="000000">
                    <a:alpha val="43137"/>
                  </a:srgbClr>
                </a:outerShdw>
              </a:effectLst>
            </a:endParaRPr>
          </a:p>
        </p:txBody>
      </p:sp>
      <p:sp>
        <p:nvSpPr>
          <p:cNvPr id="2" name="Subtitle 1"/>
          <p:cNvSpPr>
            <a:spLocks noGrp="1"/>
          </p:cNvSpPr>
          <p:nvPr>
            <p:ph type="subTitle" idx="1"/>
          </p:nvPr>
        </p:nvSpPr>
        <p:spPr>
          <a:xfrm>
            <a:off x="609600" y="2936080"/>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471592" y="3896072"/>
            <a:ext cx="3023344" cy="2261461"/>
          </a:xfrm>
          <a:prstGeom prst="roundRect">
            <a:avLst>
              <a:gd name="adj" fmla="val 655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42"/>
          <a:stretch/>
        </p:blipFill>
        <p:spPr bwMode="auto">
          <a:xfrm>
            <a:off x="403760" y="3824064"/>
            <a:ext cx="2296031"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clipping,picture,photo,pic,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79695">
            <a:off x="3056141" y="4221518"/>
            <a:ext cx="1831186" cy="183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25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State Management</a:t>
            </a:r>
          </a:p>
        </p:txBody>
      </p:sp>
      <p:sp>
        <p:nvSpPr>
          <p:cNvPr id="4" name="Text Placeholder 3"/>
          <p:cNvSpPr>
            <a:spLocks noGrp="1"/>
          </p:cNvSpPr>
          <p:nvPr>
            <p:ph type="body" sz="quarter" idx="10"/>
          </p:nvPr>
        </p:nvSpPr>
        <p:spPr>
          <a:xfrm>
            <a:off x="6115981" y="6400800"/>
            <a:ext cx="2909706" cy="369332"/>
          </a:xfrm>
        </p:spPr>
        <p:txBody>
          <a:bodyPr/>
          <a:lstStyle/>
          <a:p>
            <a:r>
              <a:rPr lang="en-US" dirty="0">
                <a:hlinkClick r:id="rId2"/>
              </a:rPr>
              <a:t>http://</a:t>
            </a:r>
            <a:r>
              <a:rPr lang="en-US" dirty="0" smtClean="0">
                <a:hlinkClick r:id="rId2"/>
              </a:rPr>
              <a:t>academy.telerik.com</a:t>
            </a:r>
            <a:endParaRPr lang="en-US" dirty="0"/>
          </a:p>
        </p:txBody>
      </p:sp>
    </p:spTree>
    <p:extLst>
      <p:ext uri="{BB962C8B-B14F-4D97-AF65-F5344CB8AC3E}">
        <p14:creationId xmlns:p14="http://schemas.microsoft.com/office/powerpoint/2010/main" val="1265141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a:xfrm>
            <a:off x="228600" y="1052736"/>
            <a:ext cx="8686800" cy="5544616"/>
          </a:xfrm>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data with cookies. The first page is a login page. The second one redirects to the first one if the expected cookie is missing.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535104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In ASPX page holding a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TextBox</a:t>
            </a:r>
            <a:r>
              <a:rPr lang="en-US" sz="2800" noProof="1" smtClean="0"/>
              <a:t> run </a:t>
            </a:r>
            <a:r>
              <a:rPr lang="en-US" sz="2800" noProof="1" smtClean="0"/>
              <a:t>a JavaScript </a:t>
            </a:r>
            <a:r>
              <a:rPr lang="en-US" sz="2800" noProof="1" smtClean="0"/>
              <a:t>code </a:t>
            </a:r>
            <a:r>
              <a:rPr lang="en-US" sz="2800" noProof="1" smtClean="0"/>
              <a:t>that deletes the ViewState hidden field variable in ASPX page.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66877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a:xfrm>
            <a:off x="228600" y="980728"/>
            <a:ext cx="8686800" cy="5638800"/>
          </a:xfrm>
        </p:spPr>
        <p:txBody>
          <a:bodyPr/>
          <a:lstStyle/>
          <a:p>
            <a:pPr marL="441325" indent="-441325">
              <a:lnSpc>
                <a:spcPct val="100000"/>
              </a:lnSpc>
              <a:buFont typeface="+mj-lt"/>
              <a:buAutoNum type="arabicPeriod" startAt="7"/>
              <a:tabLst/>
              <a:defRPr/>
            </a:pPr>
            <a:r>
              <a:rPr lang="en-US" sz="2800" noProof="1" smtClean="0"/>
              <a:t>* Implement </a:t>
            </a:r>
            <a:r>
              <a:rPr lang="en-US" sz="2800" noProof="1" smtClean="0"/>
              <a:t>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94448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936124"/>
            <a:ext cx="8686800" cy="5638800"/>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intrinsic </a:t>
            </a:r>
            <a:r>
              <a:rPr lang="en-US" dirty="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00" y="3251200"/>
            <a:ext cx="2853175" cy="3121423"/>
          </a:xfrm>
          <a:prstGeom prst="rect">
            <a:avLst/>
          </a:prstGeom>
        </p:spPr>
      </p:pic>
    </p:spTree>
    <p:extLst>
      <p:ext uri="{BB962C8B-B14F-4D97-AF65-F5344CB8AC3E}">
        <p14:creationId xmlns:p14="http://schemas.microsoft.com/office/powerpoint/2010/main" val="1251994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a:t>
            </a:r>
            <a:r>
              <a:rPr lang="en-US" dirty="0" smtClean="0"/>
              <a:t>request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Request</a:t>
            </a:r>
            <a:r>
              <a:rPr lang="en-US" dirty="0" smtClean="0"/>
              <a:t> object)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619303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908720"/>
            <a:ext cx="8496300" cy="5760640"/>
          </a:xfrm>
        </p:spPr>
        <p:txBody>
          <a:bodyPr/>
          <a:lstStyle/>
          <a:p>
            <a:pPr>
              <a:lnSpc>
                <a:spcPts val="36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a:t>
            </a:r>
            <a:r>
              <a:rPr lang="en-US" dirty="0"/>
              <a:t>response </a:t>
            </a:r>
            <a:r>
              <a:rPr lang="en-US" dirty="0" smtClean="0"/>
              <a:t>(</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Response</a:t>
            </a:r>
            <a:r>
              <a:rPr lang="en-US" dirty="0" smtClean="0"/>
              <a:t> </a:t>
            </a:r>
            <a:r>
              <a:rPr lang="en-US" dirty="0"/>
              <a:t>object)</a:t>
            </a:r>
            <a:endParaRPr lang="en-US" dirty="0" smtClean="0"/>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40805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990600"/>
            <a:ext cx="8496300" cy="560511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a:t>
            </a:r>
            <a:r>
              <a:rPr lang="en-US" dirty="0" smtClean="0"/>
              <a:t>– helper </a:t>
            </a:r>
            <a:r>
              <a:rPr lang="en-US" dirty="0" smtClean="0"/>
              <a:t>methods for processing HTTP </a:t>
            </a:r>
            <a:r>
              <a:rPr lang="en-US" dirty="0"/>
              <a:t>requests </a:t>
            </a:r>
            <a:r>
              <a:rPr lang="en-US" dirty="0" smtClean="0"/>
              <a:t>(</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Server</a:t>
            </a:r>
            <a:r>
              <a:rPr lang="en-US" dirty="0" smtClean="0"/>
              <a:t> </a:t>
            </a:r>
            <a:r>
              <a:rPr lang="en-US" dirty="0"/>
              <a:t>object</a:t>
            </a:r>
            <a:r>
              <a:rPr lang="en-US" dirty="0" smtClean="0"/>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450379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262070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5908</TotalTime>
  <Words>3262</Words>
  <Application>Microsoft Office PowerPoint</Application>
  <PresentationFormat>On-screen Show (4:3)</PresentationFormat>
  <Paragraphs>460</Paragraphs>
  <Slides>48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Cambria</vt:lpstr>
      <vt:lpstr>Consolas</vt:lpstr>
      <vt:lpstr>Corbel</vt:lpstr>
      <vt:lpstr>Courier New</vt:lpstr>
      <vt:lpstr>Times New Roman</vt:lpstr>
      <vt:lpstr>Wingdings</vt:lpstr>
      <vt:lpstr>Wingdings 2</vt:lpstr>
      <vt:lpstr>Telerik Academy</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State Management in Web Applications</vt:lpstr>
      <vt:lpstr>What is a Cookie?</vt:lpstr>
      <vt:lpstr>Cookie Properties</vt:lpstr>
      <vt:lpstr>Working with Cookies</vt:lpstr>
      <vt:lpstr>Working with Cookies – Example</vt:lpstr>
      <vt:lpstr>Cookies</vt:lpstr>
      <vt:lpstr>What are Hidden Fields?</vt:lpstr>
      <vt:lpstr>Local Storage / Session Storage</vt:lpstr>
      <vt:lpstr>Parameterized Addresses</vt:lpstr>
      <vt:lpstr>ASP.NET  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State Management – Recommendations</vt:lpstr>
      <vt:lpstr>Manipulating the HTTP Response Headers</vt:lpstr>
      <vt:lpstr>The HTTP Response Headers</vt:lpstr>
      <vt:lpstr>Manipulating the HTTP Response Headers</vt:lpstr>
      <vt:lpstr>Manipulating the HTTP  Response Headers – Example</vt:lpstr>
      <vt:lpstr>Dynamically Generate Image in ASP.NET Page</vt:lpstr>
      <vt:lpstr>ASP.NET State Management</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State Management</dc:title>
  <dc:subject>Telerik Software Academy</dc:subject>
  <dc:creator>Svetlin Nakov</dc:creator>
  <cp:keywords>ASP.NET, Web Forms</cp:keywords>
  <cp:lastModifiedBy>Svetlin Nakov</cp:lastModifiedBy>
  <cp:revision>617</cp:revision>
  <dcterms:created xsi:type="dcterms:W3CDTF">2007-12-08T16:03:35Z</dcterms:created>
  <dcterms:modified xsi:type="dcterms:W3CDTF">2013-09-10T14:52:27Z</dcterms:modified>
  <cp:category>ASP.NET, web development</cp:category>
</cp:coreProperties>
</file>