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3.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Lst>
  <p:notesMasterIdLst>
    <p:notesMasterId r:id="rId33"/>
  </p:notesMasterIdLst>
  <p:handoutMasterIdLst>
    <p:handoutMasterId r:id="rId34"/>
  </p:handoutMasterIdLst>
  <p:sldIdLst>
    <p:sldId id="256" r:id="rId3"/>
    <p:sldId id="257" r:id="rId4"/>
    <p:sldId id="258" r:id="rId5"/>
    <p:sldId id="259" r:id="rId6"/>
    <p:sldId id="261" r:id="rId7"/>
    <p:sldId id="262" r:id="rId8"/>
    <p:sldId id="264" r:id="rId9"/>
    <p:sldId id="265" r:id="rId10"/>
    <p:sldId id="266" r:id="rId11"/>
    <p:sldId id="267" r:id="rId12"/>
    <p:sldId id="268" r:id="rId13"/>
    <p:sldId id="269" r:id="rId14"/>
    <p:sldId id="270" r:id="rId15"/>
    <p:sldId id="273" r:id="rId16"/>
    <p:sldId id="271" r:id="rId17"/>
    <p:sldId id="272" r:id="rId18"/>
    <p:sldId id="275" r:id="rId19"/>
    <p:sldId id="276" r:id="rId20"/>
    <p:sldId id="292" r:id="rId21"/>
    <p:sldId id="289" r:id="rId22"/>
    <p:sldId id="278" r:id="rId23"/>
    <p:sldId id="279" r:id="rId24"/>
    <p:sldId id="288" r:id="rId25"/>
    <p:sldId id="291" r:id="rId26"/>
    <p:sldId id="283" r:id="rId27"/>
    <p:sldId id="284" r:id="rId28"/>
    <p:sldId id="293" r:id="rId29"/>
    <p:sldId id="290" r:id="rId30"/>
    <p:sldId id="282" r:id="rId31"/>
    <p:sldId id="294" r:id="rId32"/>
  </p:sldIdLst>
  <p:sldSz cx="9144000" cy="6858000" type="screen4x3"/>
  <p:notesSz cx="7099300" cy="10234613"/>
  <p:defaultTextStyle>
    <a:defPPr>
      <a:defRPr lang="en-GB"/>
    </a:defPPr>
    <a:lvl1pPr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defTabSz="449263" rtl="0" fontAlgn="base">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FF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15" autoAdjust="0"/>
    <p:restoredTop sz="92296" autoAdjust="0"/>
  </p:normalViewPr>
  <p:slideViewPr>
    <p:cSldViewPr>
      <p:cViewPr>
        <p:scale>
          <a:sx n="50" d="100"/>
          <a:sy n="50" d="100"/>
        </p:scale>
        <p:origin x="-288" y="-259"/>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070"/>
        <p:guide pos="209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endParaRPr lang="en-US"/>
          </a:p>
        </p:txBody>
      </p:sp>
      <p:sp>
        <p:nvSpPr>
          <p:cNvPr id="3" name="Date Placeholder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t"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9EBE728A-ADBE-4601-8347-DC5BC415C258}" type="datetimeFigureOut">
              <a:rPr lang="en-US"/>
              <a:pPr>
                <a:defRPr/>
              </a:pPr>
              <a:t>11-09-2013</a:t>
            </a:fld>
            <a:endParaRPr lang="en-US"/>
          </a:p>
        </p:txBody>
      </p:sp>
      <p:sp>
        <p:nvSpPr>
          <p:cNvPr id="4" name="Footer Placeholder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eaLnBrk="0" hangingPunct="0">
              <a:lnSpc>
                <a:spcPct val="93000"/>
              </a:lnSpc>
              <a:buClr>
                <a:srgbClr val="000000"/>
              </a:buClr>
              <a:buSzPct val="100000"/>
              <a:buFont typeface="Arial" pitchFamily="34" charset="0"/>
              <a:buNone/>
              <a:defRPr sz="1200"/>
            </a:lvl1pPr>
          </a:lstStyle>
          <a:p>
            <a:r>
              <a:rPr lang="en-US"/>
              <a:t>(c) 2005 National Academy for Software Development - http://academy.devbg.org. All rights reserved. Unauthorized copying or re-distribution is strictly prohibited.2008 NASD</a:t>
            </a:r>
          </a:p>
        </p:txBody>
      </p:sp>
      <p:sp>
        <p:nvSpPr>
          <p:cNvPr id="5" name="Slide Number Placeholder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59" tIns="45779" rIns="91559" bIns="45779" numCol="1" anchor="b" anchorCtr="0" compatLnSpc="1">
            <a:prstTxWarp prst="textNoShape">
              <a:avLst/>
            </a:prstTxWarp>
          </a:bodyPr>
          <a:lstStyle>
            <a:lvl1pPr algn="r" eaLnBrk="0" hangingPunct="0">
              <a:lnSpc>
                <a:spcPct val="93000"/>
              </a:lnSpc>
              <a:buClr>
                <a:srgbClr val="000000"/>
              </a:buClr>
              <a:buSzPct val="100000"/>
              <a:buFont typeface="Arial" charset="0"/>
              <a:buNone/>
              <a:defRPr sz="1200" smtClean="0">
                <a:latin typeface="Arial" charset="0"/>
                <a:cs typeface="Lucida Sans Unicode" charset="0"/>
              </a:defRPr>
            </a:lvl1pPr>
          </a:lstStyle>
          <a:p>
            <a:pPr>
              <a:defRPr/>
            </a:pPr>
            <a:fld id="{A7C3CB0C-B5F5-4C40-AA01-E9D329FEA6DD}" type="slidenum">
              <a:rPr lang="en-US"/>
              <a:pPr>
                <a:defRPr/>
              </a:pPr>
              <a:t>‹#›</a:t>
            </a:fld>
            <a:endParaRPr lang="en-US"/>
          </a:p>
        </p:txBody>
      </p:sp>
    </p:spTree>
    <p:extLst>
      <p:ext uri="{BB962C8B-B14F-4D97-AF65-F5344CB8AC3E}">
        <p14:creationId xmlns:p14="http://schemas.microsoft.com/office/powerpoint/2010/main" val="4284159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559" tIns="45779" rIns="91559" bIns="45779" anchor="ctr"/>
          <a:lstStyle/>
          <a:p>
            <a:pPr eaLnBrk="0" hangingPunct="0">
              <a:lnSpc>
                <a:spcPct val="93000"/>
              </a:lnSpc>
              <a:buClr>
                <a:srgbClr val="000000"/>
              </a:buClr>
              <a:buSzPct val="100000"/>
              <a:buFont typeface="Arial" charset="0"/>
              <a:buNone/>
              <a:defRPr/>
            </a:pPr>
            <a:endParaRPr lang="en-US">
              <a:latin typeface="Arial" charset="0"/>
              <a:cs typeface="Lucida Sans Unicode" charset="0"/>
            </a:endParaRPr>
          </a:p>
        </p:txBody>
      </p:sp>
      <p:sp>
        <p:nvSpPr>
          <p:cNvPr id="3074" name="Rectangle 2"/>
          <p:cNvSpPr>
            <a:spLocks noGrp="1" noChangeArrowheads="1"/>
          </p:cNvSpPr>
          <p:nvPr>
            <p:ph type="hdr"/>
          </p:nvPr>
        </p:nvSpPr>
        <p:spPr bwMode="auto">
          <a:xfrm>
            <a:off x="0"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r>
              <a:rPr lang="en-GB"/>
              <a:t>*</a:t>
            </a:r>
          </a:p>
        </p:txBody>
      </p:sp>
      <p:sp>
        <p:nvSpPr>
          <p:cNvPr id="3075" name="Rectangle 3"/>
          <p:cNvSpPr>
            <a:spLocks noGrp="1" noChangeArrowheads="1"/>
          </p:cNvSpPr>
          <p:nvPr>
            <p:ph type="dt"/>
          </p:nvPr>
        </p:nvSpPr>
        <p:spPr bwMode="auto">
          <a:xfrm>
            <a:off x="4022725" y="0"/>
            <a:ext cx="3074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t" anchorCtr="0" compatLnSpc="1">
            <a:prstTxWarp prst="textNoShape">
              <a:avLst/>
            </a:prstTxWarp>
          </a:bodyPr>
          <a:lstStyle>
            <a:lvl1pPr algn="r" hangingPunct="0">
              <a:buClr>
                <a:srgbClr val="000000"/>
              </a:buClr>
              <a:buSzPct val="45000"/>
              <a:buFont typeface="StarSymbol"/>
              <a:buNone/>
              <a:tabLst>
                <a:tab pos="725488" algn="l"/>
                <a:tab pos="1449388" algn="l"/>
                <a:tab pos="2174875" algn="l"/>
                <a:tab pos="2898775" algn="l"/>
              </a:tabLst>
              <a:defRPr sz="1100" i="1">
                <a:solidFill>
                  <a:srgbClr val="000000"/>
                </a:solidFill>
                <a:latin typeface="Times New Roman" pitchFamily="18" charset="0"/>
              </a:defRPr>
            </a:lvl1pPr>
          </a:lstStyle>
          <a:p>
            <a:fld id="{89015055-751F-47EF-B2DB-98E89EA16FD6}" type="datetimeFigureOut">
              <a:rPr lang="en-GB"/>
              <a:pPr/>
              <a:t>11/09/2013</a:t>
            </a:fld>
            <a:r>
              <a:rPr lang="en-GB"/>
              <a:t>02/17/0807/16/96</a:t>
            </a:r>
          </a:p>
        </p:txBody>
      </p:sp>
      <p:sp>
        <p:nvSpPr>
          <p:cNvPr id="34821" name="Rectangle 4"/>
          <p:cNvSpPr>
            <a:spLocks noGrp="1" noRot="1" noChangeAspect="1" noChangeArrowheads="1"/>
          </p:cNvSpPr>
          <p:nvPr>
            <p:ph type="sldImg"/>
          </p:nvPr>
        </p:nvSpPr>
        <p:spPr bwMode="auto">
          <a:xfrm>
            <a:off x="992188" y="768350"/>
            <a:ext cx="5113337" cy="3835400"/>
          </a:xfrm>
          <a:prstGeom prst="rect">
            <a:avLst/>
          </a:prstGeom>
          <a:solidFill>
            <a:srgbClr val="00CC99"/>
          </a:solidFill>
          <a:ln w="12600">
            <a:solidFill>
              <a:srgbClr val="000000"/>
            </a:solidFill>
            <a:miter lim="800000"/>
            <a:headEnd/>
            <a:tailEnd/>
          </a:ln>
        </p:spPr>
      </p:sp>
      <p:sp>
        <p:nvSpPr>
          <p:cNvPr id="3077" name="Rectangle 5"/>
          <p:cNvSpPr>
            <a:spLocks noGrp="1" noChangeArrowheads="1"/>
          </p:cNvSpPr>
          <p:nvPr>
            <p:ph type="body"/>
          </p:nvPr>
        </p:nvSpPr>
        <p:spPr bwMode="auto">
          <a:xfrm>
            <a:off x="946150" y="4860925"/>
            <a:ext cx="5205413"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5524" tIns="47942" rIns="95524" bIns="47942"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hangingPunct="0">
              <a:buClr>
                <a:srgbClr val="000000"/>
              </a:buClr>
              <a:buSzPct val="45000"/>
              <a:buFont typeface="StarSymbol"/>
              <a:buNone/>
              <a:tabLst>
                <a:tab pos="725488" algn="l"/>
                <a:tab pos="1449388" algn="l"/>
                <a:tab pos="2174875" algn="l"/>
                <a:tab pos="2898775" algn="l"/>
                <a:tab pos="3624263" algn="l"/>
                <a:tab pos="4349750" algn="l"/>
                <a:tab pos="5073650" algn="l"/>
                <a:tab pos="5799138" algn="l"/>
              </a:tabLst>
              <a:defRPr sz="1100" i="1">
                <a:solidFill>
                  <a:srgbClr val="000000"/>
                </a:solidFill>
                <a:latin typeface="Times New Roman" pitchFamily="18" charset="0"/>
              </a:defRPr>
            </a:lvl1pPr>
          </a:lstStyle>
          <a:p>
            <a:r>
              <a:rPr lang="en-GB"/>
              <a:t>(c) 2005 National Academy for Software Development - http://academy.devbg.org. All rights reserved. Unauthorized copying or re-distribution is strictly prohibited.2008 NASD</a:t>
            </a:r>
          </a:p>
        </p:txBody>
      </p:sp>
      <p:sp>
        <p:nvSpPr>
          <p:cNvPr id="3079" name="Rectangle 7"/>
          <p:cNvSpPr>
            <a:spLocks noGrp="1" noChangeArrowheads="1"/>
          </p:cNvSpPr>
          <p:nvPr>
            <p:ph type="sldNum"/>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9826" tIns="0" rIns="19826" bIns="0" numCol="1" anchor="b" anchorCtr="0" compatLnSpc="1">
            <a:prstTxWarp prst="textNoShape">
              <a:avLst/>
            </a:prstTxWarp>
          </a:bodyPr>
          <a:lstStyle>
            <a:lvl1pPr algn="r" eaLnBrk="1" hangingPunct="0">
              <a:lnSpc>
                <a:spcPct val="100000"/>
              </a:lnSpc>
              <a:buClr>
                <a:srgbClr val="000000"/>
              </a:buClr>
              <a:buSzPct val="45000"/>
              <a:buFont typeface="StarSymbol" charset="0"/>
              <a:buNone/>
              <a:tabLst>
                <a:tab pos="723900" algn="l"/>
              </a:tabLst>
              <a:defRPr sz="1100" i="1">
                <a:solidFill>
                  <a:srgbClr val="000000"/>
                </a:solidFill>
                <a:latin typeface="Times New Roman" pitchFamily="16" charset="0"/>
                <a:cs typeface="Lucida Sans Unicode" charset="0"/>
              </a:defRPr>
            </a:lvl1pPr>
          </a:lstStyle>
          <a:p>
            <a:pPr>
              <a:defRPr/>
            </a:pPr>
            <a:fld id="{3160087C-EF90-41A7-809B-03C693EE6E5F}" type="slidenum">
              <a:rPr lang="en-GB"/>
              <a:pPr>
                <a:defRPr/>
              </a:pPr>
              <a:t>‹#›</a:t>
            </a:fld>
            <a:r>
              <a:rPr lang="en-GB"/>
              <a:t>##</a:t>
            </a:r>
          </a:p>
        </p:txBody>
      </p:sp>
    </p:spTree>
    <p:extLst>
      <p:ext uri="{BB962C8B-B14F-4D97-AF65-F5344CB8AC3E}">
        <p14:creationId xmlns:p14="http://schemas.microsoft.com/office/powerpoint/2010/main" val="3381586378"/>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A0409BE-2D16-436B-B9DC-411085AF18B2}" type="slidenum">
              <a:rPr lang="en-GB"/>
              <a:pPr>
                <a:defRPr/>
              </a:pPr>
              <a:t>1</a:t>
            </a:fld>
            <a:r>
              <a:rPr lang="en-GB" dirty="0"/>
              <a:t>##</a:t>
            </a:r>
          </a:p>
        </p:txBody>
      </p:sp>
      <p:sp>
        <p:nvSpPr>
          <p:cNvPr id="3584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584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584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2D98482-3191-4375-B187-268848EDE10A}" type="slidenum">
              <a:rPr lang="en-GB" sz="1100" i="1">
                <a:solidFill>
                  <a:srgbClr val="000000"/>
                </a:solidFill>
                <a:latin typeface="Times New Roman" pitchFamily="18" charset="0"/>
              </a:rPr>
              <a:pPr algn="r" eaLnBrk="1">
                <a:lnSpc>
                  <a:spcPct val="100000"/>
                </a:lnSpc>
                <a:buSzPct val="45000"/>
                <a:buFont typeface="StarSymbol"/>
                <a:buNone/>
              </a:pPr>
              <a:t>1</a:t>
            </a:fld>
            <a:r>
              <a:rPr lang="en-GB" sz="1100" i="1" dirty="0">
                <a:solidFill>
                  <a:srgbClr val="000000"/>
                </a:solidFill>
                <a:latin typeface="Times New Roman" pitchFamily="18" charset="0"/>
              </a:rPr>
              <a:t>##</a:t>
            </a:r>
          </a:p>
        </p:txBody>
      </p:sp>
      <p:sp>
        <p:nvSpPr>
          <p:cNvPr id="35845"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5846" name="Rectangle 2"/>
          <p:cNvSpPr txBox="1">
            <a:spLocks noGrp="1" noChangeArrowheads="1"/>
          </p:cNvSpPr>
          <p:nvPr>
            <p:ph type="body" idx="1"/>
          </p:nvPr>
        </p:nvSpPr>
        <p:spPr>
          <a:xfrm>
            <a:off x="915988" y="5176838"/>
            <a:ext cx="5045075" cy="490537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E7928B70-3F4B-4BB6-92B2-59954C754154}" type="slidenum">
              <a:rPr lang="en-GB"/>
              <a:pPr>
                <a:defRPr/>
              </a:pPr>
              <a:t>10</a:t>
            </a:fld>
            <a:r>
              <a:rPr lang="en-GB"/>
              <a:t>##</a:t>
            </a:r>
          </a:p>
        </p:txBody>
      </p:sp>
      <p:sp>
        <p:nvSpPr>
          <p:cNvPr id="4710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710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710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BCA0E7A-B9AA-46D8-B746-4DCB048C3F0A}" type="slidenum">
              <a:rPr lang="en-GB" sz="1100" i="1">
                <a:solidFill>
                  <a:srgbClr val="000000"/>
                </a:solidFill>
                <a:latin typeface="Times New Roman" pitchFamily="18" charset="0"/>
              </a:rPr>
              <a:pPr algn="r" eaLnBrk="1">
                <a:lnSpc>
                  <a:spcPct val="100000"/>
                </a:lnSpc>
                <a:buSzPct val="45000"/>
                <a:buFont typeface="StarSymbol"/>
                <a:buNone/>
              </a:pPr>
              <a:t>10</a:t>
            </a:fld>
            <a:r>
              <a:rPr lang="en-GB" sz="1100" i="1">
                <a:solidFill>
                  <a:srgbClr val="000000"/>
                </a:solidFill>
                <a:latin typeface="Times New Roman" pitchFamily="18" charset="0"/>
              </a:rPr>
              <a:t>##</a:t>
            </a:r>
          </a:p>
        </p:txBody>
      </p:sp>
      <p:sp>
        <p:nvSpPr>
          <p:cNvPr id="4710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B181930-BE2A-41F1-9A1F-AF1039DD0647}" type="slidenum">
              <a:rPr lang="en-GB" sz="1100" i="1">
                <a:solidFill>
                  <a:srgbClr val="000000"/>
                </a:solidFill>
              </a:rPr>
              <a:pPr algn="r">
                <a:lnSpc>
                  <a:spcPct val="100000"/>
                </a:lnSpc>
              </a:pPr>
              <a:t>10</a:t>
            </a:fld>
            <a:r>
              <a:rPr lang="en-GB" sz="1100" i="1">
                <a:solidFill>
                  <a:srgbClr val="000000"/>
                </a:solidFill>
              </a:rPr>
              <a:t>##</a:t>
            </a:r>
          </a:p>
        </p:txBody>
      </p:sp>
      <p:sp>
        <p:nvSpPr>
          <p:cNvPr id="4711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711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711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711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711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4458C7A6-6116-4023-80FB-76ED25F70EEC}" type="slidenum">
              <a:rPr lang="en-GB" sz="1300">
                <a:solidFill>
                  <a:srgbClr val="000000"/>
                </a:solidFill>
                <a:latin typeface="Times New Roman" pitchFamily="18" charset="0"/>
              </a:rPr>
              <a:pPr algn="r" eaLnBrk="1" hangingPunct="1">
                <a:lnSpc>
                  <a:spcPct val="100000"/>
                </a:lnSpc>
                <a:buFont typeface="Times New Roman" pitchFamily="18" charset="0"/>
                <a:buNone/>
              </a:pPr>
              <a:t>10</a:t>
            </a:fld>
            <a:endParaRPr lang="en-GB" sz="1300">
              <a:solidFill>
                <a:srgbClr val="000000"/>
              </a:solidFill>
              <a:latin typeface="Times New Roman" pitchFamily="18" charset="0"/>
            </a:endParaRPr>
          </a:p>
        </p:txBody>
      </p:sp>
      <p:sp>
        <p:nvSpPr>
          <p:cNvPr id="4711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301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986A8CC-0322-4ACE-971A-F60D3B0D6A09}" type="slidenum">
              <a:rPr lang="en-GB"/>
              <a:pPr>
                <a:defRPr/>
              </a:pPr>
              <a:t>11</a:t>
            </a:fld>
            <a:r>
              <a:rPr lang="en-GB"/>
              <a:t>##</a:t>
            </a:r>
          </a:p>
        </p:txBody>
      </p:sp>
      <p:sp>
        <p:nvSpPr>
          <p:cNvPr id="4813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813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813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76C0A60-0DDD-4ABD-851C-0C0F90FC59E4}" type="slidenum">
              <a:rPr lang="en-GB" sz="1100" i="1">
                <a:solidFill>
                  <a:srgbClr val="000000"/>
                </a:solidFill>
                <a:latin typeface="Times New Roman" pitchFamily="18" charset="0"/>
              </a:rPr>
              <a:pPr algn="r" eaLnBrk="1">
                <a:lnSpc>
                  <a:spcPct val="100000"/>
                </a:lnSpc>
                <a:buSzPct val="45000"/>
                <a:buFont typeface="StarSymbol"/>
                <a:buNone/>
              </a:pPr>
              <a:t>11</a:t>
            </a:fld>
            <a:r>
              <a:rPr lang="en-GB" sz="1100" i="1">
                <a:solidFill>
                  <a:srgbClr val="000000"/>
                </a:solidFill>
                <a:latin typeface="Times New Roman" pitchFamily="18" charset="0"/>
              </a:rPr>
              <a:t>##</a:t>
            </a:r>
          </a:p>
        </p:txBody>
      </p:sp>
      <p:sp>
        <p:nvSpPr>
          <p:cNvPr id="4813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C5CB2A2-5CB9-48D6-82FB-8062EE6FE279}" type="slidenum">
              <a:rPr lang="en-GB" sz="1100" i="1">
                <a:solidFill>
                  <a:srgbClr val="000000"/>
                </a:solidFill>
              </a:rPr>
              <a:pPr algn="r">
                <a:lnSpc>
                  <a:spcPct val="100000"/>
                </a:lnSpc>
              </a:pPr>
              <a:t>11</a:t>
            </a:fld>
            <a:r>
              <a:rPr lang="en-GB" sz="1100" i="1">
                <a:solidFill>
                  <a:srgbClr val="000000"/>
                </a:solidFill>
              </a:rPr>
              <a:t>##</a:t>
            </a:r>
          </a:p>
        </p:txBody>
      </p:sp>
      <p:sp>
        <p:nvSpPr>
          <p:cNvPr id="4813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813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813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813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813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14603C79-8336-4103-8E42-6BE0B80A4B15}" type="slidenum">
              <a:rPr lang="en-GB" sz="1300">
                <a:solidFill>
                  <a:srgbClr val="000000"/>
                </a:solidFill>
                <a:latin typeface="Times New Roman" pitchFamily="18" charset="0"/>
              </a:rPr>
              <a:pPr algn="r" eaLnBrk="1" hangingPunct="1">
                <a:lnSpc>
                  <a:spcPct val="100000"/>
                </a:lnSpc>
                <a:buFont typeface="Times New Roman" pitchFamily="18" charset="0"/>
                <a:buNone/>
              </a:pPr>
              <a:t>11</a:t>
            </a:fld>
            <a:endParaRPr lang="en-GB" sz="1300">
              <a:solidFill>
                <a:srgbClr val="000000"/>
              </a:solidFill>
              <a:latin typeface="Times New Roman" pitchFamily="18" charset="0"/>
            </a:endParaRPr>
          </a:p>
        </p:txBody>
      </p:sp>
      <p:sp>
        <p:nvSpPr>
          <p:cNvPr id="4814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404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F78889E8-397D-4A14-BDD5-C4169EBF3167}" type="slidenum">
              <a:rPr lang="en-GB"/>
              <a:pPr>
                <a:defRPr/>
              </a:pPr>
              <a:t>12</a:t>
            </a:fld>
            <a:r>
              <a:rPr lang="en-GB"/>
              <a:t>##</a:t>
            </a:r>
          </a:p>
        </p:txBody>
      </p:sp>
      <p:sp>
        <p:nvSpPr>
          <p:cNvPr id="4915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915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915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BA465C5-1B84-47F6-A952-16F785DEB627}" type="slidenum">
              <a:rPr lang="en-GB" sz="1100" i="1">
                <a:solidFill>
                  <a:srgbClr val="000000"/>
                </a:solidFill>
                <a:latin typeface="Times New Roman" pitchFamily="18" charset="0"/>
              </a:rPr>
              <a:pPr algn="r" eaLnBrk="1">
                <a:lnSpc>
                  <a:spcPct val="100000"/>
                </a:lnSpc>
                <a:buSzPct val="45000"/>
                <a:buFont typeface="StarSymbol"/>
                <a:buNone/>
              </a:pPr>
              <a:t>12</a:t>
            </a:fld>
            <a:r>
              <a:rPr lang="en-GB" sz="1100" i="1">
                <a:solidFill>
                  <a:srgbClr val="000000"/>
                </a:solidFill>
                <a:latin typeface="Times New Roman" pitchFamily="18" charset="0"/>
              </a:rPr>
              <a:t>##</a:t>
            </a:r>
          </a:p>
        </p:txBody>
      </p:sp>
      <p:sp>
        <p:nvSpPr>
          <p:cNvPr id="4915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A07F5F2-735A-4A83-AB26-434FA2493F31}" type="slidenum">
              <a:rPr lang="en-GB" sz="1100" i="1">
                <a:solidFill>
                  <a:srgbClr val="000000"/>
                </a:solidFill>
              </a:rPr>
              <a:pPr algn="r">
                <a:lnSpc>
                  <a:spcPct val="100000"/>
                </a:lnSpc>
              </a:pPr>
              <a:t>12</a:t>
            </a:fld>
            <a:r>
              <a:rPr lang="en-GB" sz="1100" i="1">
                <a:solidFill>
                  <a:srgbClr val="000000"/>
                </a:solidFill>
              </a:rPr>
              <a:t>##</a:t>
            </a:r>
          </a:p>
        </p:txBody>
      </p:sp>
      <p:sp>
        <p:nvSpPr>
          <p:cNvPr id="4915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5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916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916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916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916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8FAA6F2-58D0-4954-AD8C-6CEBC717C65F}" type="slidenum">
              <a:rPr lang="en-GB" sz="1300">
                <a:solidFill>
                  <a:srgbClr val="000000"/>
                </a:solidFill>
                <a:latin typeface="Times New Roman" pitchFamily="18" charset="0"/>
              </a:rPr>
              <a:pPr algn="r" eaLnBrk="1" hangingPunct="1">
                <a:lnSpc>
                  <a:spcPct val="100000"/>
                </a:lnSpc>
                <a:buFont typeface="Times New Roman" pitchFamily="18" charset="0"/>
                <a:buNone/>
              </a:pPr>
              <a:t>12</a:t>
            </a:fld>
            <a:endParaRPr lang="en-GB" sz="1300">
              <a:solidFill>
                <a:srgbClr val="000000"/>
              </a:solidFill>
              <a:latin typeface="Times New Roman" pitchFamily="18" charset="0"/>
            </a:endParaRPr>
          </a:p>
        </p:txBody>
      </p:sp>
      <p:sp>
        <p:nvSpPr>
          <p:cNvPr id="4916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506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Валидатори</a:t>
            </a:r>
            <a:endParaRPr lang="en-GB" b="1" dirty="0">
              <a:effectLst>
                <a:outerShdw blurRad="38100" dist="38100" dir="2700000" algn="tl">
                  <a:srgbClr val="C0C0C0"/>
                </a:outerShdw>
              </a:effectLst>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RegularExpressionValidator</a:t>
            </a:r>
            <a:r>
              <a:rPr lang="en-GB" dirty="0">
                <a:latin typeface="Arial" charset="0"/>
                <a:cs typeface="Lucida Sans Unicode" charset="0"/>
              </a:rPr>
              <a:t>	-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предварително</a:t>
            </a:r>
            <a:r>
              <a:rPr lang="en-GB" dirty="0">
                <a:latin typeface="Arial" charset="0"/>
                <a:cs typeface="Lucida Sans Unicode" charset="0"/>
              </a:rPr>
              <a:t> </a:t>
            </a:r>
            <a:r>
              <a:rPr lang="en-GB" dirty="0" err="1">
                <a:latin typeface="Arial" charset="0"/>
                <a:cs typeface="Lucida Sans Unicode" charset="0"/>
              </a:rPr>
              <a:t>зададен</a:t>
            </a:r>
            <a:r>
              <a:rPr lang="en-GB" dirty="0">
                <a:latin typeface="Arial" charset="0"/>
                <a:cs typeface="Lucida Sans Unicode" charset="0"/>
              </a:rPr>
              <a:t> </a:t>
            </a:r>
            <a:r>
              <a:rPr lang="en-GB" dirty="0" err="1">
                <a:latin typeface="Arial" charset="0"/>
                <a:cs typeface="Lucida Sans Unicode" charset="0"/>
              </a:rPr>
              <a:t>шаблон</a:t>
            </a:r>
            <a:r>
              <a:rPr lang="en-GB" dirty="0">
                <a:latin typeface="Arial" charset="0"/>
                <a:cs typeface="Lucida Sans Unicode" charset="0"/>
              </a:rPr>
              <a:t>. </a:t>
            </a:r>
            <a:r>
              <a:rPr lang="en-GB" dirty="0" err="1">
                <a:latin typeface="Arial" charset="0"/>
                <a:cs typeface="Lucida Sans Unicode" charset="0"/>
              </a:rPr>
              <a:t>Шаблонът</a:t>
            </a:r>
            <a:r>
              <a:rPr lang="en-GB" dirty="0">
                <a:latin typeface="Arial" charset="0"/>
                <a:cs typeface="Lucida Sans Unicode" charset="0"/>
              </a:rPr>
              <a:t> е </a:t>
            </a:r>
            <a:r>
              <a:rPr lang="en-GB" dirty="0" err="1">
                <a:latin typeface="Arial" charset="0"/>
                <a:cs typeface="Lucida Sans Unicode" charset="0"/>
              </a:rPr>
              <a:t>описан</a:t>
            </a:r>
            <a:r>
              <a:rPr lang="en-GB" dirty="0">
                <a:latin typeface="Arial" charset="0"/>
                <a:cs typeface="Lucida Sans Unicode" charset="0"/>
              </a:rPr>
              <a:t> с </a:t>
            </a:r>
            <a:r>
              <a:rPr lang="en-GB" dirty="0" err="1">
                <a:latin typeface="Arial" charset="0"/>
                <a:cs typeface="Lucida Sans Unicode" charset="0"/>
              </a:rPr>
              <a:t>регулярен</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Примери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проверки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ЕГН, e-mail </a:t>
            </a:r>
            <a:r>
              <a:rPr lang="en-GB" dirty="0" err="1">
                <a:latin typeface="Arial" charset="0"/>
                <a:cs typeface="Lucida Sans Unicode" charset="0"/>
              </a:rPr>
              <a:t>адреси</a:t>
            </a:r>
            <a:r>
              <a:rPr lang="en-GB" dirty="0">
                <a:latin typeface="Arial" charset="0"/>
                <a:cs typeface="Lucida Sans Unicode" charset="0"/>
              </a:rPr>
              <a:t>, </a:t>
            </a:r>
            <a:r>
              <a:rPr lang="en-GB" dirty="0" err="1">
                <a:latin typeface="Arial" charset="0"/>
                <a:cs typeface="Lucida Sans Unicode" charset="0"/>
              </a:rPr>
              <a:t>телефонни</a:t>
            </a:r>
            <a:r>
              <a:rPr lang="en-GB" dirty="0">
                <a:latin typeface="Arial" charset="0"/>
                <a:cs typeface="Lucida Sans Unicode" charset="0"/>
              </a:rPr>
              <a:t> </a:t>
            </a:r>
            <a:r>
              <a:rPr lang="en-GB" dirty="0" err="1">
                <a:latin typeface="Arial" charset="0"/>
                <a:cs typeface="Lucida Sans Unicode" charset="0"/>
              </a:rPr>
              <a:t>номера</a:t>
            </a:r>
            <a:r>
              <a:rPr lang="en-GB" dirty="0">
                <a:latin typeface="Arial" charset="0"/>
                <a:cs typeface="Lucida Sans Unicode" charset="0"/>
              </a:rPr>
              <a:t>, </a:t>
            </a:r>
            <a:r>
              <a:rPr lang="en-GB" dirty="0" err="1">
                <a:latin typeface="Arial" charset="0"/>
                <a:cs typeface="Lucida Sans Unicode" charset="0"/>
              </a:rPr>
              <a:t>пощенски</a:t>
            </a:r>
            <a:r>
              <a:rPr lang="en-GB" dirty="0">
                <a:latin typeface="Arial" charset="0"/>
                <a:cs typeface="Lucida Sans Unicode" charset="0"/>
              </a:rPr>
              <a:t> </a:t>
            </a:r>
            <a:r>
              <a:rPr lang="en-GB" dirty="0" err="1">
                <a:latin typeface="Arial" charset="0"/>
                <a:cs typeface="Lucida Sans Unicode" charset="0"/>
              </a:rPr>
              <a:t>кодове</a:t>
            </a:r>
            <a:r>
              <a:rPr lang="en-GB" dirty="0">
                <a:latin typeface="Arial" charset="0"/>
                <a:cs typeface="Lucida Sans Unicode" charset="0"/>
              </a:rPr>
              <a:t>. Visual Studio .NET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много</a:t>
            </a:r>
            <a:r>
              <a:rPr lang="en-GB" dirty="0">
                <a:latin typeface="Arial" charset="0"/>
                <a:cs typeface="Lucida Sans Unicode" charset="0"/>
              </a:rPr>
              <a:t> </a:t>
            </a:r>
            <a:r>
              <a:rPr lang="en-GB" dirty="0" err="1">
                <a:latin typeface="Arial" charset="0"/>
                <a:cs typeface="Lucida Sans Unicode" charset="0"/>
              </a:rPr>
              <a:t>шаблони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проверка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най-известните</a:t>
            </a:r>
            <a:r>
              <a:rPr lang="en-GB" dirty="0">
                <a:latin typeface="Arial" charset="0"/>
                <a:cs typeface="Lucida Sans Unicode" charset="0"/>
              </a:rPr>
              <a:t> </a:t>
            </a:r>
            <a:r>
              <a:rPr lang="en-GB" dirty="0" err="1">
                <a:latin typeface="Arial" charset="0"/>
                <a:cs typeface="Lucida Sans Unicode" charset="0"/>
              </a:rPr>
              <a:t>формати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Повечето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приложими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България</a:t>
            </a:r>
            <a:r>
              <a:rPr lang="en-GB" dirty="0">
                <a:latin typeface="Arial" charset="0"/>
                <a:cs typeface="Lucida Sans Unicode" charset="0"/>
              </a:rPr>
              <a:t> </a:t>
            </a:r>
            <a:r>
              <a:rPr lang="en-GB" dirty="0" err="1">
                <a:latin typeface="Arial" charset="0"/>
                <a:cs typeface="Lucida Sans Unicode" charset="0"/>
              </a:rPr>
              <a:t>обаче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RequiredFieldValidator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някакви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единствената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изисква</a:t>
            </a:r>
            <a:r>
              <a:rPr lang="en-GB" dirty="0">
                <a:latin typeface="Arial" charset="0"/>
                <a:cs typeface="Lucida Sans Unicode" charset="0"/>
              </a:rPr>
              <a:t> </a:t>
            </a:r>
            <a:r>
              <a:rPr lang="en-GB" dirty="0" err="1">
                <a:latin typeface="Arial" charset="0"/>
                <a:cs typeface="Lucida Sans Unicode" charset="0"/>
              </a:rPr>
              <a:t>някаква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въведена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останали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приемат</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въведени</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ValidationSummary</a:t>
            </a:r>
            <a:r>
              <a:rPr lang="en-GB" dirty="0">
                <a:latin typeface="Arial" charset="0"/>
                <a:cs typeface="Lucida Sans Unicode" charset="0"/>
              </a:rPr>
              <a:t>		- </a:t>
            </a:r>
            <a:r>
              <a:rPr lang="en-GB" dirty="0" err="1">
                <a:latin typeface="Arial" charset="0"/>
                <a:cs typeface="Lucida Sans Unicode" charset="0"/>
              </a:rPr>
              <a:t>Изписва</a:t>
            </a:r>
            <a:r>
              <a:rPr lang="en-GB" dirty="0">
                <a:latin typeface="Arial" charset="0"/>
                <a:cs typeface="Lucida Sans Unicode" charset="0"/>
              </a:rPr>
              <a:t> </a:t>
            </a:r>
            <a:r>
              <a:rPr lang="en-GB" dirty="0" err="1">
                <a:latin typeface="Arial" charset="0"/>
                <a:cs typeface="Lucida Sans Unicode" charset="0"/>
              </a:rPr>
              <a:t>обобщение</a:t>
            </a:r>
            <a:r>
              <a:rPr lang="en-GB" dirty="0">
                <a:latin typeface="Arial" charset="0"/>
                <a:cs typeface="Lucida Sans Unicode" charset="0"/>
              </a:rPr>
              <a:t> (</a:t>
            </a:r>
            <a:r>
              <a:rPr lang="en-GB" dirty="0" err="1">
                <a:latin typeface="Arial" charset="0"/>
                <a:cs typeface="Lucida Sans Unicode" charset="0"/>
              </a:rPr>
              <a:t>резюмира</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грешки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Тази</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поставя</a:t>
            </a:r>
            <a:r>
              <a:rPr lang="en-GB" dirty="0">
                <a:latin typeface="Arial" charset="0"/>
                <a:cs typeface="Lucida Sans Unicode" charset="0"/>
              </a:rPr>
              <a:t> </a:t>
            </a:r>
            <a:r>
              <a:rPr lang="en-GB" dirty="0" err="1">
                <a:latin typeface="Arial" charset="0"/>
                <a:cs typeface="Lucida Sans Unicode" charset="0"/>
              </a:rPr>
              <a:t>най-често</a:t>
            </a:r>
            <a:r>
              <a:rPr lang="en-GB" dirty="0">
                <a:latin typeface="Arial" charset="0"/>
                <a:cs typeface="Lucida Sans Unicode" charset="0"/>
              </a:rPr>
              <a:t> </a:t>
            </a:r>
            <a:r>
              <a:rPr lang="en-GB" dirty="0" err="1">
                <a:latin typeface="Arial" charset="0"/>
                <a:cs typeface="Lucida Sans Unicode" charset="0"/>
              </a:rPr>
              <a:t>до</a:t>
            </a:r>
            <a:r>
              <a:rPr lang="en-GB" dirty="0">
                <a:latin typeface="Arial" charset="0"/>
                <a:cs typeface="Lucida Sans Unicode" charset="0"/>
              </a:rPr>
              <a:t> </a:t>
            </a:r>
            <a:r>
              <a:rPr lang="en-GB" dirty="0" err="1">
                <a:latin typeface="Arial" charset="0"/>
                <a:cs typeface="Lucida Sans Unicode" charset="0"/>
              </a:rPr>
              <a:t>бутона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потвърждаване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даде</a:t>
            </a:r>
            <a:r>
              <a:rPr lang="en-GB" dirty="0">
                <a:latin typeface="Arial" charset="0"/>
                <a:cs typeface="Lucida Sans Unicode" charset="0"/>
              </a:rPr>
              <a:t> </a:t>
            </a:r>
            <a:r>
              <a:rPr lang="en-GB" dirty="0" err="1">
                <a:latin typeface="Arial" charset="0"/>
                <a:cs typeface="Lucida Sans Unicode" charset="0"/>
              </a:rPr>
              <a:t>информация</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дълги</a:t>
            </a:r>
            <a:r>
              <a:rPr lang="en-GB" dirty="0">
                <a:latin typeface="Arial" charset="0"/>
                <a:cs typeface="Lucida Sans Unicode" charset="0"/>
              </a:rPr>
              <a:t> </a:t>
            </a:r>
            <a:r>
              <a:rPr lang="en-GB" dirty="0" err="1">
                <a:latin typeface="Arial" charset="0"/>
                <a:cs typeface="Lucida Sans Unicode" charset="0"/>
              </a:rPr>
              <a:t>страници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B070FC33-593B-4DA9-96AB-44B23C82A4DB}" type="slidenum">
              <a:rPr lang="en-GB"/>
              <a:pPr>
                <a:defRPr/>
              </a:pPr>
              <a:t>13</a:t>
            </a:fld>
            <a:r>
              <a:rPr lang="en-GB"/>
              <a:t>##</a:t>
            </a:r>
          </a:p>
        </p:txBody>
      </p:sp>
      <p:sp>
        <p:nvSpPr>
          <p:cNvPr id="5017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017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018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BC207B4-CB11-4666-B483-188D8CBE5F04}" type="slidenum">
              <a:rPr lang="en-GB" sz="1100" i="1">
                <a:solidFill>
                  <a:srgbClr val="000000"/>
                </a:solidFill>
                <a:latin typeface="Times New Roman" pitchFamily="18" charset="0"/>
              </a:rPr>
              <a:pPr algn="r" eaLnBrk="1">
                <a:lnSpc>
                  <a:spcPct val="100000"/>
                </a:lnSpc>
                <a:buSzPct val="45000"/>
                <a:buFont typeface="StarSymbol"/>
                <a:buNone/>
              </a:pPr>
              <a:t>13</a:t>
            </a:fld>
            <a:r>
              <a:rPr lang="en-GB" sz="1100" i="1">
                <a:solidFill>
                  <a:srgbClr val="000000"/>
                </a:solidFill>
                <a:latin typeface="Times New Roman" pitchFamily="18" charset="0"/>
              </a:rPr>
              <a:t>##</a:t>
            </a:r>
          </a:p>
        </p:txBody>
      </p:sp>
      <p:sp>
        <p:nvSpPr>
          <p:cNvPr id="5018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5018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14</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14</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14</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14</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е </a:t>
            </a:r>
            <a:r>
              <a:rPr lang="en-GB" dirty="0" err="1">
                <a:latin typeface="Arial" charset="0"/>
                <a:cs typeface="Lucida Sans Unicode" charset="0"/>
              </a:rPr>
              <a:t>била</a:t>
            </a:r>
            <a:r>
              <a:rPr lang="en-GB" dirty="0">
                <a:latin typeface="Arial" charset="0"/>
                <a:cs typeface="Lucida Sans Unicode" charset="0"/>
              </a:rPr>
              <a:t> </a:t>
            </a:r>
            <a:r>
              <a:rPr lang="en-GB" dirty="0" err="1">
                <a:latin typeface="Arial" charset="0"/>
                <a:cs typeface="Lucida Sans Unicode" charset="0"/>
              </a:rPr>
              <a:t>поставена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задават</a:t>
            </a:r>
            <a:r>
              <a:rPr lang="en-GB" dirty="0">
                <a:latin typeface="Arial" charset="0"/>
                <a:cs typeface="Lucida Sans Unicode" charset="0"/>
              </a:rPr>
              <a:t> </a:t>
            </a:r>
            <a:r>
              <a:rPr lang="en-GB" dirty="0" err="1">
                <a:latin typeface="Arial" charset="0"/>
                <a:cs typeface="Lucida Sans Unicode" charset="0"/>
              </a:rPr>
              <a:t>параметрите</a:t>
            </a:r>
            <a:r>
              <a:rPr lang="en-GB" dirty="0">
                <a:latin typeface="Arial" charset="0"/>
                <a:cs typeface="Lucida Sans Unicode" charset="0"/>
              </a:rPr>
              <a:t> й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израз</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и </a:t>
            </a:r>
            <a:r>
              <a:rPr lang="en-GB" dirty="0" err="1">
                <a:latin typeface="Arial" charset="0"/>
                <a:cs typeface="Lucida Sans Unicode" charset="0"/>
              </a:rPr>
              <a:t>текстово</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Те</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бъдат</a:t>
            </a:r>
            <a:r>
              <a:rPr lang="en-GB" dirty="0">
                <a:latin typeface="Arial" charset="0"/>
                <a:cs typeface="Lucida Sans Unicode" charset="0"/>
              </a:rPr>
              <a:t> </a:t>
            </a:r>
            <a:r>
              <a:rPr lang="en-GB" dirty="0" err="1">
                <a:latin typeface="Arial" charset="0"/>
                <a:cs typeface="Lucida Sans Unicode" charset="0"/>
              </a:rPr>
              <a:t>обяснени</a:t>
            </a:r>
            <a:r>
              <a:rPr lang="en-GB" dirty="0">
                <a:latin typeface="Arial" charset="0"/>
                <a:cs typeface="Lucida Sans Unicode" charset="0"/>
              </a:rPr>
              <a:t> </a:t>
            </a:r>
            <a:r>
              <a:rPr lang="en-GB" dirty="0" err="1">
                <a:latin typeface="Arial" charset="0"/>
                <a:cs typeface="Lucida Sans Unicode" charset="0"/>
              </a:rPr>
              <a:t>по-късно</a:t>
            </a:r>
            <a:r>
              <a:rPr lang="en-GB" dirty="0">
                <a:latin typeface="Arial" charset="0"/>
                <a:cs typeface="Lucida Sans Unicode" charset="0"/>
              </a:rPr>
              <a:t>. </a:t>
            </a:r>
            <a:r>
              <a:rPr lang="en-GB" dirty="0" err="1">
                <a:latin typeface="Arial" charset="0"/>
                <a:cs typeface="Lucida Sans Unicode" charset="0"/>
              </a:rPr>
              <a:t>Ето</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id="</a:t>
            </a:r>
            <a:r>
              <a:rPr lang="en-GB" dirty="0" err="1">
                <a:latin typeface="Arial" charset="0"/>
                <a:cs typeface="Lucida Sans Unicode" charset="0"/>
              </a:rPr>
              <a:t>validator_id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a:t>
            </a:r>
            <a:r>
              <a:rPr lang="en-GB" dirty="0" err="1">
                <a:latin typeface="Arial" charset="0"/>
                <a:cs typeface="Lucida Sans Unicode" charset="0"/>
              </a:rPr>
              <a:t>runat</a:t>
            </a:r>
            <a:r>
              <a:rPr lang="en-GB" dirty="0">
                <a:latin typeface="Arial" charset="0"/>
                <a:cs typeface="Lucida Sans Unicode" charset="0"/>
              </a:rPr>
              <a:t>="server"</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ControlToValidate="</a:t>
            </a:r>
            <a:r>
              <a:rPr lang="en-GB" dirty="0" err="1">
                <a:latin typeface="Arial" charset="0"/>
                <a:cs typeface="Lucida Sans Unicode" charset="0"/>
              </a:rPr>
              <a:t>control_id</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ErrorMessage="</a:t>
            </a:r>
            <a:r>
              <a:rPr lang="en-GB" dirty="0" err="1">
                <a:latin typeface="Arial" charset="0"/>
                <a:cs typeface="Lucida Sans Unicode" charset="0"/>
              </a:rPr>
              <a:t>error_message_for_error_summary</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Display="</a:t>
            </a:r>
            <a:r>
              <a:rPr lang="en-GB" dirty="0" err="1">
                <a:latin typeface="Arial" charset="0"/>
                <a:cs typeface="Lucida Sans Unicode" charset="0"/>
              </a:rPr>
              <a:t>static|dynamic|none</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	Text="</a:t>
            </a:r>
            <a:r>
              <a:rPr lang="en-GB" dirty="0" err="1">
                <a:latin typeface="Arial" charset="0"/>
                <a:cs typeface="Lucida Sans Unicode" charset="0"/>
              </a:rPr>
              <a:t>Text_to_display_by_input_control</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477B882-0856-4873-BCF7-37C361825F8D}" type="slidenum">
              <a:rPr lang="en-GB"/>
              <a:pPr>
                <a:defRPr/>
              </a:pPr>
              <a:t>15</a:t>
            </a:fld>
            <a:r>
              <a:rPr lang="en-GB"/>
              <a:t>##</a:t>
            </a:r>
          </a:p>
        </p:txBody>
      </p:sp>
      <p:sp>
        <p:nvSpPr>
          <p:cNvPr id="5120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120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120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5B219A5D-4A97-461B-8B1C-6E899BA26708}" type="slidenum">
              <a:rPr lang="en-GB" sz="1100" i="1">
                <a:solidFill>
                  <a:srgbClr val="000000"/>
                </a:solidFill>
                <a:latin typeface="Times New Roman" pitchFamily="18" charset="0"/>
              </a:rPr>
              <a:pPr algn="r" eaLnBrk="1">
                <a:lnSpc>
                  <a:spcPct val="100000"/>
                </a:lnSpc>
                <a:buSzPct val="45000"/>
                <a:buFont typeface="StarSymbol"/>
                <a:buNone/>
              </a:pPr>
              <a:t>15</a:t>
            </a:fld>
            <a:r>
              <a:rPr lang="en-GB" sz="1100" i="1">
                <a:solidFill>
                  <a:srgbClr val="000000"/>
                </a:solidFill>
                <a:latin typeface="Times New Roman" pitchFamily="18" charset="0"/>
              </a:rPr>
              <a:t>##</a:t>
            </a:r>
          </a:p>
        </p:txBody>
      </p:sp>
      <p:sp>
        <p:nvSpPr>
          <p:cNvPr id="5120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2415CB82-A650-47EB-A3C1-1D9008D1011F}" type="slidenum">
              <a:rPr lang="en-GB" sz="1100" i="1">
                <a:solidFill>
                  <a:srgbClr val="000000"/>
                </a:solidFill>
              </a:rPr>
              <a:pPr algn="r">
                <a:lnSpc>
                  <a:spcPct val="100000"/>
                </a:lnSpc>
              </a:pPr>
              <a:t>15</a:t>
            </a:fld>
            <a:r>
              <a:rPr lang="en-GB" sz="1100" i="1">
                <a:solidFill>
                  <a:srgbClr val="000000"/>
                </a:solidFill>
              </a:rPr>
              <a:t>##</a:t>
            </a:r>
          </a:p>
        </p:txBody>
      </p:sp>
      <p:sp>
        <p:nvSpPr>
          <p:cNvPr id="5120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120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120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121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121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915C0C6-F4BB-4BA9-BDC3-6AEA40CC54B7}" type="slidenum">
              <a:rPr lang="en-GB" sz="1300">
                <a:solidFill>
                  <a:srgbClr val="000000"/>
                </a:solidFill>
                <a:latin typeface="Times New Roman" pitchFamily="18" charset="0"/>
              </a:rPr>
              <a:pPr algn="r" eaLnBrk="1" hangingPunct="1">
                <a:lnSpc>
                  <a:spcPct val="100000"/>
                </a:lnSpc>
                <a:buFont typeface="Times New Roman" pitchFamily="18" charset="0"/>
                <a:buNone/>
              </a:pPr>
              <a:t>15</a:t>
            </a:fld>
            <a:endParaRPr lang="en-GB" sz="1300">
              <a:solidFill>
                <a:srgbClr val="000000"/>
              </a:solidFill>
              <a:latin typeface="Times New Roman" pitchFamily="18" charset="0"/>
            </a:endParaRPr>
          </a:p>
        </p:txBody>
      </p:sp>
      <p:sp>
        <p:nvSpPr>
          <p:cNvPr id="5121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711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Общи</a:t>
            </a:r>
            <a:r>
              <a:rPr lang="en-GB" b="1" dirty="0">
                <a:latin typeface="Arial" charset="0"/>
                <a:cs typeface="Lucida Sans Unicode" charset="0"/>
              </a:rPr>
              <a:t> </a:t>
            </a:r>
            <a:r>
              <a:rPr lang="en-GB" b="1" dirty="0" err="1">
                <a:latin typeface="Arial" charset="0"/>
                <a:cs typeface="Lucida Sans Unicode" charset="0"/>
              </a:rPr>
              <a:t>свойства</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Всяка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собствени</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дефинират</a:t>
            </a:r>
            <a:r>
              <a:rPr lang="en-GB" dirty="0">
                <a:latin typeface="Arial" charset="0"/>
                <a:cs typeface="Lucida Sans Unicode" charset="0"/>
              </a:rPr>
              <a:t> </a:t>
            </a:r>
            <a:r>
              <a:rPr lang="en-GB" dirty="0" err="1">
                <a:latin typeface="Arial" charset="0"/>
                <a:cs typeface="Lucida Sans Unicode" charset="0"/>
              </a:rPr>
              <a:t>поведението</a:t>
            </a:r>
            <a:r>
              <a:rPr lang="en-GB" dirty="0">
                <a:latin typeface="Arial" charset="0"/>
                <a:cs typeface="Lucida Sans Unicode" charset="0"/>
              </a:rPr>
              <a:t> й.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споделят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всички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без</a:t>
            </a:r>
            <a:r>
              <a:rPr lang="en-GB" dirty="0">
                <a:latin typeface="Arial" charset="0"/>
                <a:cs typeface="Lucida Sans Unicode" charset="0"/>
              </a:rPr>
              <a:t> ValidationSummary).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EnableClientScript и ControlToValidate: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EnableClientScript</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код</a:t>
            </a:r>
            <a:r>
              <a:rPr lang="en-GB" dirty="0">
                <a:latin typeface="Arial" charset="0"/>
                <a:cs typeface="Lucida Sans Unicode" charset="0"/>
              </a:rPr>
              <a:t>, </a:t>
            </a:r>
            <a:r>
              <a:rPr lang="en-GB" dirty="0" err="1">
                <a:latin typeface="Arial" charset="0"/>
                <a:cs typeface="Lucida Sans Unicode" charset="0"/>
              </a:rPr>
              <a:t>който</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извършва</a:t>
            </a:r>
            <a:r>
              <a:rPr lang="en-GB" dirty="0">
                <a:latin typeface="Arial" charset="0"/>
                <a:cs typeface="Lucida Sans Unicode" charset="0"/>
              </a:rPr>
              <a:t> </a:t>
            </a:r>
            <a:r>
              <a:rPr lang="en-GB" dirty="0" err="1">
                <a:latin typeface="Arial" charset="0"/>
                <a:cs typeface="Lucida Sans Unicode" charset="0"/>
              </a:rPr>
              <a:t>валидирането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 е true. ASP.NET </a:t>
            </a:r>
            <a:r>
              <a:rPr lang="en-GB" dirty="0" err="1">
                <a:latin typeface="Arial" charset="0"/>
                <a:cs typeface="Lucida Sans Unicode" charset="0"/>
              </a:rPr>
              <a:t>създава</a:t>
            </a:r>
            <a:r>
              <a:rPr lang="en-GB" dirty="0">
                <a:latin typeface="Arial" charset="0"/>
                <a:cs typeface="Lucida Sans Unicode" charset="0"/>
              </a:rPr>
              <a:t> </a:t>
            </a:r>
            <a:r>
              <a:rPr lang="en-GB" dirty="0" err="1">
                <a:latin typeface="Arial" charset="0"/>
                <a:cs typeface="Lucida Sans Unicode" charset="0"/>
              </a:rPr>
              <a:t>процедури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клиента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Microsoft </a:t>
            </a:r>
            <a:r>
              <a:rPr lang="en-GB" dirty="0" err="1">
                <a:latin typeface="Arial" charset="0"/>
                <a:cs typeface="Lucida Sans Unicode" charset="0"/>
              </a:rPr>
              <a:t>JScript</a:t>
            </a:r>
            <a:r>
              <a:rPr lang="en-GB" dirty="0">
                <a:latin typeface="Arial" charset="0"/>
                <a:cs typeface="Lucida Sans Unicode" charset="0"/>
              </a:rPr>
              <a:t> .NET, </a:t>
            </a:r>
            <a:r>
              <a:rPr lang="en-GB" dirty="0" err="1">
                <a:latin typeface="Arial" charset="0"/>
                <a:cs typeface="Lucida Sans Unicode" charset="0"/>
              </a:rPr>
              <a:t>както</a:t>
            </a:r>
            <a:r>
              <a:rPr lang="en-GB" dirty="0">
                <a:latin typeface="Arial" charset="0"/>
                <a:cs typeface="Lucida Sans Unicode" charset="0"/>
              </a:rPr>
              <a:t> и </a:t>
            </a:r>
            <a:r>
              <a:rPr lang="en-GB" dirty="0" err="1">
                <a:latin typeface="Arial" charset="0"/>
                <a:cs typeface="Lucida Sans Unicode" charset="0"/>
              </a:rPr>
              <a:t>такива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сървъра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 и Visual Basic .NET. </a:t>
            </a:r>
            <a:r>
              <a:rPr lang="en-GB" dirty="0" err="1">
                <a:latin typeface="Arial" charset="0"/>
                <a:cs typeface="Lucida Sans Unicode" charset="0"/>
              </a:rPr>
              <a:t>Поради</a:t>
            </a:r>
            <a:r>
              <a:rPr lang="en-GB" dirty="0">
                <a:latin typeface="Arial" charset="0"/>
                <a:cs typeface="Lucida Sans Unicode" charset="0"/>
              </a:rPr>
              <a:t> </a:t>
            </a:r>
            <a:r>
              <a:rPr lang="en-GB" dirty="0" err="1">
                <a:latin typeface="Arial" charset="0"/>
                <a:cs typeface="Lucida Sans Unicode" charset="0"/>
              </a:rPr>
              <a:t>разликите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езиците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клиентска</a:t>
            </a:r>
            <a:r>
              <a:rPr lang="en-GB" dirty="0">
                <a:latin typeface="Arial" charset="0"/>
                <a:cs typeface="Lucida Sans Unicode" charset="0"/>
              </a:rPr>
              <a:t> и </a:t>
            </a:r>
            <a:r>
              <a:rPr lang="en-GB" dirty="0" err="1">
                <a:latin typeface="Arial" charset="0"/>
                <a:cs typeface="Lucida Sans Unicode" charset="0"/>
              </a:rPr>
              <a:t>сървърна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могат</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появят</a:t>
            </a:r>
            <a:r>
              <a:rPr lang="en-GB" dirty="0">
                <a:latin typeface="Arial" charset="0"/>
                <a:cs typeface="Lucida Sans Unicode" charset="0"/>
              </a:rPr>
              <a:t> </a:t>
            </a:r>
            <a:r>
              <a:rPr lang="en-GB" dirty="0" err="1">
                <a:latin typeface="Arial" charset="0"/>
                <a:cs typeface="Lucida Sans Unicode" charset="0"/>
              </a:rPr>
              <a:t>малки</a:t>
            </a:r>
            <a:r>
              <a:rPr lang="en-GB" dirty="0">
                <a:latin typeface="Arial" charset="0"/>
                <a:cs typeface="Lucida Sans Unicode" charset="0"/>
              </a:rPr>
              <a:t> </a:t>
            </a:r>
            <a:r>
              <a:rPr lang="en-GB" dirty="0" err="1">
                <a:latin typeface="Arial" charset="0"/>
                <a:cs typeface="Lucida Sans Unicode" charset="0"/>
              </a:rPr>
              <a:t>разлики</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имплементацията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ControlToValidate</a:t>
            </a:r>
            <a:r>
              <a:rPr lang="en-GB" dirty="0">
                <a:latin typeface="Arial" charset="0"/>
                <a:cs typeface="Lucida Sans Unicode" charset="0"/>
              </a:rPr>
              <a:t> –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приемаща</a:t>
            </a:r>
            <a:r>
              <a:rPr lang="en-GB" dirty="0">
                <a:latin typeface="Arial" charset="0"/>
                <a:cs typeface="Lucida Sans Unicode" charset="0"/>
              </a:rPr>
              <a:t> </a:t>
            </a:r>
            <a:r>
              <a:rPr lang="en-GB" dirty="0" err="1">
                <a:latin typeface="Arial" charset="0"/>
                <a:cs typeface="Lucida Sans Unicode" charset="0"/>
              </a:rPr>
              <a:t>вход</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потребителя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валидира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CA24FA2-0F56-4EB5-874C-BEEAC07A852A}" type="slidenum">
              <a:rPr lang="en-GB"/>
              <a:pPr>
                <a:defRPr/>
              </a:pPr>
              <a:t>16</a:t>
            </a:fld>
            <a:r>
              <a:rPr lang="en-GB"/>
              <a:t>##</a:t>
            </a:r>
          </a:p>
        </p:txBody>
      </p:sp>
      <p:sp>
        <p:nvSpPr>
          <p:cNvPr id="5222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222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222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D06058B8-3E63-4B57-BEAA-7D4608A93848}" type="slidenum">
              <a:rPr lang="en-GB" sz="1100" i="1">
                <a:solidFill>
                  <a:srgbClr val="000000"/>
                </a:solidFill>
                <a:latin typeface="Times New Roman" pitchFamily="18" charset="0"/>
              </a:rPr>
              <a:pPr algn="r" eaLnBrk="1">
                <a:lnSpc>
                  <a:spcPct val="100000"/>
                </a:lnSpc>
                <a:buSzPct val="45000"/>
                <a:buFont typeface="StarSymbol"/>
                <a:buNone/>
              </a:pPr>
              <a:t>16</a:t>
            </a:fld>
            <a:r>
              <a:rPr lang="en-GB" sz="1100" i="1">
                <a:solidFill>
                  <a:srgbClr val="000000"/>
                </a:solidFill>
                <a:latin typeface="Times New Roman" pitchFamily="18" charset="0"/>
              </a:rPr>
              <a:t>##</a:t>
            </a:r>
          </a:p>
        </p:txBody>
      </p:sp>
      <p:sp>
        <p:nvSpPr>
          <p:cNvPr id="5222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E80B8AD-F55F-4591-B713-6A4BF6449EB1}" type="slidenum">
              <a:rPr lang="en-GB" sz="1100" i="1">
                <a:solidFill>
                  <a:srgbClr val="000000"/>
                </a:solidFill>
              </a:rPr>
              <a:pPr algn="r">
                <a:lnSpc>
                  <a:spcPct val="100000"/>
                </a:lnSpc>
              </a:pPr>
              <a:t>16</a:t>
            </a:fld>
            <a:r>
              <a:rPr lang="en-GB" sz="1100" i="1">
                <a:solidFill>
                  <a:srgbClr val="000000"/>
                </a:solidFill>
              </a:rPr>
              <a:t>##</a:t>
            </a:r>
          </a:p>
        </p:txBody>
      </p:sp>
      <p:sp>
        <p:nvSpPr>
          <p:cNvPr id="5223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223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223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223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223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E2BC99B-20F3-4495-B023-574BCA1EE488}" type="slidenum">
              <a:rPr lang="en-GB" sz="1300">
                <a:solidFill>
                  <a:srgbClr val="000000"/>
                </a:solidFill>
                <a:latin typeface="Times New Roman" pitchFamily="18" charset="0"/>
              </a:rPr>
              <a:pPr algn="r" eaLnBrk="1" hangingPunct="1">
                <a:lnSpc>
                  <a:spcPct val="100000"/>
                </a:lnSpc>
                <a:buFont typeface="Times New Roman" pitchFamily="18" charset="0"/>
                <a:buNone/>
              </a:pPr>
              <a:t>16</a:t>
            </a:fld>
            <a:endParaRPr lang="en-GB" sz="1300">
              <a:solidFill>
                <a:srgbClr val="000000"/>
              </a:solidFill>
              <a:latin typeface="Times New Roman" pitchFamily="18" charset="0"/>
            </a:endParaRPr>
          </a:p>
        </p:txBody>
      </p:sp>
      <p:sp>
        <p:nvSpPr>
          <p:cNvPr id="5223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813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Courier New" pitchFamily="49" charset="0"/>
                <a:cs typeface="Lucida Sans Unicode" charset="0"/>
              </a:rPr>
              <a:t> Type</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Контролите</a:t>
            </a:r>
            <a:r>
              <a:rPr lang="en-GB" dirty="0">
                <a:latin typeface="Arial" charset="0"/>
                <a:cs typeface="Lucida Sans Unicode" charset="0"/>
              </a:rPr>
              <a:t> RangeValidator и CompareValidator </a:t>
            </a:r>
            <a:r>
              <a:rPr lang="en-GB" dirty="0" err="1">
                <a:latin typeface="Arial" charset="0"/>
                <a:cs typeface="Lucida Sans Unicode" charset="0"/>
              </a:rPr>
              <a:t>имат</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Type,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типа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Visual Studio .NET </a:t>
            </a:r>
            <a:r>
              <a:rPr lang="en-GB" dirty="0" err="1">
                <a:latin typeface="Arial" charset="0"/>
                <a:cs typeface="Lucida Sans Unicode" charset="0"/>
              </a:rPr>
              <a:t>автоматично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нагласи</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свойство</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ControlToValidate. </a:t>
            </a: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String, Integer, Double,  Date и Currency.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71D7B78-C966-489C-83AF-18A8B1AF9D14}" type="slidenum">
              <a:rPr lang="en-GB"/>
              <a:pPr>
                <a:defRPr/>
              </a:pPr>
              <a:t>17</a:t>
            </a:fld>
            <a:r>
              <a:rPr lang="en-GB"/>
              <a:t>##</a:t>
            </a:r>
          </a:p>
        </p:txBody>
      </p:sp>
      <p:sp>
        <p:nvSpPr>
          <p:cNvPr id="5427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427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427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00AF7BC-99BF-4C38-98AC-1C9642E5EF45}" type="slidenum">
              <a:rPr lang="en-GB" sz="1100" i="1">
                <a:solidFill>
                  <a:srgbClr val="000000"/>
                </a:solidFill>
                <a:latin typeface="Times New Roman" pitchFamily="18" charset="0"/>
              </a:rPr>
              <a:pPr algn="r" eaLnBrk="1">
                <a:lnSpc>
                  <a:spcPct val="100000"/>
                </a:lnSpc>
                <a:buSzPct val="45000"/>
                <a:buFont typeface="StarSymbol"/>
                <a:buNone/>
              </a:pPr>
              <a:t>17</a:t>
            </a:fld>
            <a:r>
              <a:rPr lang="en-GB" sz="1100" i="1">
                <a:solidFill>
                  <a:srgbClr val="000000"/>
                </a:solidFill>
                <a:latin typeface="Times New Roman" pitchFamily="18" charset="0"/>
              </a:rPr>
              <a:t>##</a:t>
            </a:r>
          </a:p>
        </p:txBody>
      </p:sp>
      <p:sp>
        <p:nvSpPr>
          <p:cNvPr id="5427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E6D4C11-A318-4EFA-B21A-C0685D72572F}" type="slidenum">
              <a:rPr lang="en-GB" sz="1100" i="1">
                <a:solidFill>
                  <a:srgbClr val="000000"/>
                </a:solidFill>
              </a:rPr>
              <a:pPr algn="r">
                <a:lnSpc>
                  <a:spcPct val="100000"/>
                </a:lnSpc>
              </a:pPr>
              <a:t>17</a:t>
            </a:fld>
            <a:r>
              <a:rPr lang="en-GB" sz="1100" i="1">
                <a:solidFill>
                  <a:srgbClr val="000000"/>
                </a:solidFill>
              </a:rPr>
              <a:t>##</a:t>
            </a:r>
          </a:p>
        </p:txBody>
      </p:sp>
      <p:sp>
        <p:nvSpPr>
          <p:cNvPr id="5427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7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428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428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428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428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8814EAE-A8D1-4920-8FBF-9DA8FD1CC423}" type="slidenum">
              <a:rPr lang="en-GB" sz="1300">
                <a:solidFill>
                  <a:srgbClr val="000000"/>
                </a:solidFill>
                <a:latin typeface="Times New Roman" pitchFamily="18" charset="0"/>
              </a:rPr>
              <a:pPr algn="r" eaLnBrk="1" hangingPunct="1">
                <a:lnSpc>
                  <a:spcPct val="100000"/>
                </a:lnSpc>
                <a:buFont typeface="Times New Roman" pitchFamily="18" charset="0"/>
                <a:buNone/>
              </a:pPr>
              <a:t>17</a:t>
            </a:fld>
            <a:endParaRPr lang="en-GB" sz="1300">
              <a:solidFill>
                <a:srgbClr val="000000"/>
              </a:solidFill>
              <a:latin typeface="Times New Roman" pitchFamily="18" charset="0"/>
            </a:endParaRPr>
          </a:p>
        </p:txBody>
      </p:sp>
      <p:sp>
        <p:nvSpPr>
          <p:cNvPr id="5428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1209" name="Text Box 9"/>
          <p:cNvSpPr txBox="1">
            <a:spLocks noGrp="1" noChangeArrowheads="1"/>
          </p:cNvSpPr>
          <p:nvPr>
            <p:ph type="body"/>
          </p:nvPr>
        </p:nvSpPr>
        <p:spPr>
          <a:xfrm>
            <a:off x="946150" y="4860925"/>
            <a:ext cx="5207000" cy="4681538"/>
          </a:xfrm>
          <a:noFill/>
          <a:ln/>
        </p:spPr>
        <p:txBody>
          <a:bodyPr lIns="96966" tIns="48303" rIns="96966" bIns="48303"/>
          <a:lstStyle/>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ErrorMessage</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съдържат</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свойства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ErrorMessage и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ErrorMessage е </a:t>
            </a:r>
            <a:r>
              <a:rPr lang="en-GB" dirty="0" err="1">
                <a:latin typeface="Arial" charset="0"/>
                <a:cs typeface="Lucida Sans Unicode" charset="0"/>
              </a:rPr>
              <a:t>съобщение</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е </a:t>
            </a:r>
            <a:r>
              <a:rPr lang="en-GB" dirty="0" err="1">
                <a:latin typeface="Arial" charset="0"/>
                <a:cs typeface="Lucida Sans Unicode" charset="0"/>
              </a:rPr>
              <a:t>задействана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не</a:t>
            </a:r>
            <a:r>
              <a:rPr lang="en-GB" dirty="0">
                <a:latin typeface="Arial" charset="0"/>
                <a:cs typeface="Lucida Sans Unicode" charset="0"/>
              </a:rPr>
              <a:t> е </a:t>
            </a:r>
            <a:r>
              <a:rPr lang="en-GB" dirty="0" err="1">
                <a:latin typeface="Arial" charset="0"/>
                <a:cs typeface="Lucida Sans Unicode" charset="0"/>
              </a:rPr>
              <a:t>зададено</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ValidationSummary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ако</a:t>
            </a:r>
            <a:r>
              <a:rPr lang="en-GB" dirty="0">
                <a:latin typeface="Arial" charset="0"/>
                <a:cs typeface="Lucida Sans Unicode" charset="0"/>
              </a:rPr>
              <a:t> е </a:t>
            </a:r>
            <a:r>
              <a:rPr lang="en-GB" dirty="0" err="1">
                <a:latin typeface="Arial" charset="0"/>
                <a:cs typeface="Lucida Sans Unicode" charset="0"/>
              </a:rPr>
              <a:t>използвано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а </a:t>
            </a:r>
            <a:r>
              <a:rPr lang="en-GB" dirty="0" err="1">
                <a:latin typeface="Arial" charset="0"/>
                <a:cs typeface="Lucida Sans Unicode" charset="0"/>
              </a:rPr>
              <a:t>текстът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ErrorMessage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изписва</a:t>
            </a:r>
            <a:r>
              <a:rPr lang="en-GB" dirty="0">
                <a:latin typeface="Arial" charset="0"/>
                <a:cs typeface="Lucida Sans Unicode" charset="0"/>
              </a:rPr>
              <a:t> в </a:t>
            </a:r>
            <a:r>
              <a:rPr lang="en-GB" dirty="0" err="1">
                <a:latin typeface="Arial" charset="0"/>
                <a:cs typeface="Lucida Sans Unicode" charset="0"/>
              </a:rPr>
              <a:t>контролата</a:t>
            </a:r>
            <a:r>
              <a:rPr lang="en-GB" dirty="0">
                <a:latin typeface="Arial" charset="0"/>
                <a:cs typeface="Lucida Sans Unicode" charset="0"/>
              </a:rPr>
              <a:t> ValidationSummary.</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Местоположение</a:t>
            </a:r>
            <a:r>
              <a:rPr lang="en-GB" b="1" dirty="0">
                <a:latin typeface="Arial" charset="0"/>
                <a:cs typeface="Lucida Sans Unicode" charset="0"/>
              </a:rPr>
              <a:t> </a:t>
            </a:r>
            <a:r>
              <a:rPr lang="en-GB" b="1" dirty="0" err="1">
                <a:latin typeface="Arial" charset="0"/>
                <a:cs typeface="Lucida Sans Unicode" charset="0"/>
              </a:rPr>
              <a:t>на</a:t>
            </a:r>
            <a:r>
              <a:rPr lang="en-GB" b="1" dirty="0">
                <a:latin typeface="Arial" charset="0"/>
                <a:cs typeface="Lucida Sans Unicode" charset="0"/>
              </a:rPr>
              <a:t> </a:t>
            </a:r>
            <a:r>
              <a:rPr lang="en-GB" b="1" dirty="0" err="1">
                <a:latin typeface="Arial" charset="0"/>
                <a:cs typeface="Lucida Sans Unicode" charset="0"/>
              </a:rPr>
              <a:t>контролите</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Важно</a:t>
            </a:r>
            <a:r>
              <a:rPr lang="en-GB" dirty="0">
                <a:latin typeface="Arial" charset="0"/>
                <a:cs typeface="Lucida Sans Unicode" charset="0"/>
              </a:rPr>
              <a:t> е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разположат</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страницата</a:t>
            </a:r>
            <a:r>
              <a:rPr lang="en-GB" dirty="0">
                <a:latin typeface="Arial" charset="0"/>
                <a:cs typeface="Lucida Sans Unicode" charset="0"/>
              </a:rPr>
              <a:t>, </a:t>
            </a:r>
            <a:r>
              <a:rPr lang="en-GB" dirty="0" err="1">
                <a:latin typeface="Arial" charset="0"/>
                <a:cs typeface="Lucida Sans Unicode" charset="0"/>
              </a:rPr>
              <a:t>че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ясно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коя</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отговарят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Visual Studio .NET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е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същата</a:t>
            </a:r>
            <a:r>
              <a:rPr lang="en-GB" dirty="0">
                <a:latin typeface="Arial" charset="0"/>
                <a:cs typeface="Lucida Sans Unicode" charset="0"/>
              </a:rPr>
              <a:t> </a:t>
            </a:r>
            <a:r>
              <a:rPr lang="en-GB" dirty="0" err="1">
                <a:latin typeface="Arial" charset="0"/>
                <a:cs typeface="Lucida Sans Unicode" charset="0"/>
              </a:rPr>
              <a:t>страница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която</a:t>
            </a:r>
            <a:r>
              <a:rPr lang="en-GB" dirty="0">
                <a:latin typeface="Arial" charset="0"/>
                <a:cs typeface="Lucida Sans Unicode" charset="0"/>
              </a:rPr>
              <a:t> </a:t>
            </a:r>
            <a:r>
              <a:rPr lang="en-GB" dirty="0" err="1">
                <a:latin typeface="Arial" charset="0"/>
                <a:cs typeface="Lucida Sans Unicode" charset="0"/>
              </a:rPr>
              <a:t>съобщението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появи</a:t>
            </a:r>
            <a:r>
              <a:rPr lang="en-GB" dirty="0">
                <a:latin typeface="Arial" charset="0"/>
                <a:cs typeface="Lucida Sans Unicode" charset="0"/>
              </a:rPr>
              <a: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Text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Задаване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Text  </a:t>
            </a:r>
            <a:r>
              <a:rPr lang="en-GB" dirty="0" err="1">
                <a:latin typeface="Arial" charset="0"/>
                <a:cs typeface="Lucida Sans Unicode" charset="0"/>
              </a:rPr>
              <a:t>във</a:t>
            </a:r>
            <a:r>
              <a:rPr lang="en-GB" dirty="0">
                <a:latin typeface="Arial" charset="0"/>
                <a:cs typeface="Lucida Sans Unicode" charset="0"/>
              </a:rPr>
              <a:t> Visual Studio .NET: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&lt;</a:t>
            </a:r>
            <a:r>
              <a:rPr lang="en-GB" dirty="0" err="1">
                <a:latin typeface="Arial" charset="0"/>
                <a:cs typeface="Lucida Sans Unicode" charset="0"/>
              </a:rPr>
              <a:t>asp:type_of_validator</a:t>
            </a:r>
            <a:r>
              <a:rPr lang="en-GB" dirty="0">
                <a:latin typeface="Arial" charset="0"/>
                <a:cs typeface="Lucida Sans Unicode" charset="0"/>
              </a:rPr>
              <a:t>...&gt;Text&lt;/</a:t>
            </a:r>
            <a:r>
              <a:rPr lang="en-GB" dirty="0" err="1">
                <a:latin typeface="Arial" charset="0"/>
                <a:cs typeface="Lucida Sans Unicode" charset="0"/>
              </a:rPr>
              <a:t>asp:type_of_validator</a:t>
            </a:r>
            <a:r>
              <a:rPr lang="en-GB" dirty="0">
                <a:latin typeface="Arial" charset="0"/>
                <a:cs typeface="Lucida Sans Unicode" charset="0"/>
              </a:rPr>
              <a:t>&gt;</a:t>
            </a:r>
          </a:p>
          <a:p>
            <a:pPr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929AB70-85D4-43C0-8BA8-9C0B9A61297F}" type="slidenum">
              <a:rPr lang="en-GB"/>
              <a:pPr>
                <a:defRPr/>
              </a:pPr>
              <a:t>18</a:t>
            </a:fld>
            <a:r>
              <a:rPr lang="en-GB"/>
              <a:t>##</a:t>
            </a:r>
          </a:p>
        </p:txBody>
      </p:sp>
      <p:sp>
        <p:nvSpPr>
          <p:cNvPr id="5529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529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530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896A9D2-1F65-487F-99D5-D4CE1513AE32}" type="slidenum">
              <a:rPr lang="en-GB" sz="1100" i="1">
                <a:solidFill>
                  <a:srgbClr val="000000"/>
                </a:solidFill>
                <a:latin typeface="Times New Roman" pitchFamily="18" charset="0"/>
              </a:rPr>
              <a:pPr algn="r" eaLnBrk="1">
                <a:lnSpc>
                  <a:spcPct val="100000"/>
                </a:lnSpc>
                <a:buSzPct val="45000"/>
                <a:buFont typeface="StarSymbol"/>
                <a:buNone/>
              </a:pPr>
              <a:t>18</a:t>
            </a:fld>
            <a:r>
              <a:rPr lang="en-GB" sz="1100" i="1">
                <a:solidFill>
                  <a:srgbClr val="000000"/>
                </a:solidFill>
                <a:latin typeface="Times New Roman" pitchFamily="18" charset="0"/>
              </a:rPr>
              <a:t>##</a:t>
            </a:r>
          </a:p>
        </p:txBody>
      </p:sp>
      <p:sp>
        <p:nvSpPr>
          <p:cNvPr id="55301"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507E959-320B-473B-B34F-680670EC3330}" type="slidenum">
              <a:rPr lang="en-GB" sz="1100" i="1">
                <a:solidFill>
                  <a:srgbClr val="000000"/>
                </a:solidFill>
              </a:rPr>
              <a:pPr algn="r">
                <a:lnSpc>
                  <a:spcPct val="100000"/>
                </a:lnSpc>
              </a:pPr>
              <a:t>18</a:t>
            </a:fld>
            <a:r>
              <a:rPr lang="en-GB" sz="1100" i="1">
                <a:solidFill>
                  <a:srgbClr val="000000"/>
                </a:solidFill>
              </a:rPr>
              <a:t>##</a:t>
            </a:r>
          </a:p>
        </p:txBody>
      </p:sp>
      <p:sp>
        <p:nvSpPr>
          <p:cNvPr id="55302"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530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530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530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530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58D5691C-41A5-478C-9B7F-FCEEADC3265B}" type="slidenum">
              <a:rPr lang="en-GB" sz="1300">
                <a:solidFill>
                  <a:srgbClr val="000000"/>
                </a:solidFill>
                <a:latin typeface="Times New Roman" pitchFamily="18" charset="0"/>
              </a:rPr>
              <a:pPr algn="r" eaLnBrk="1" hangingPunct="1">
                <a:lnSpc>
                  <a:spcPct val="100000"/>
                </a:lnSpc>
                <a:buFont typeface="Times New Roman" pitchFamily="18" charset="0"/>
                <a:buNone/>
              </a:pPr>
              <a:t>18</a:t>
            </a:fld>
            <a:endParaRPr lang="en-GB" sz="1300">
              <a:solidFill>
                <a:srgbClr val="000000"/>
              </a:solidFill>
              <a:latin typeface="Times New Roman" pitchFamily="18" charset="0"/>
            </a:endParaRPr>
          </a:p>
        </p:txBody>
      </p:sp>
      <p:sp>
        <p:nvSpPr>
          <p:cNvPr id="5530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223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EE89CCA-27E5-4506-AF17-6BF9E4CF228D}" type="slidenum">
              <a:rPr lang="en-GB"/>
              <a:pPr>
                <a:defRPr/>
              </a:pPr>
              <a:t>19</a:t>
            </a:fld>
            <a:r>
              <a:rPr lang="en-GB"/>
              <a:t>##</a:t>
            </a:r>
          </a:p>
        </p:txBody>
      </p:sp>
      <p:sp>
        <p:nvSpPr>
          <p:cNvPr id="5325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325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325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85013902-FBE9-4D59-81BC-A24C98976D55}" type="slidenum">
              <a:rPr lang="en-GB" sz="1100" i="1">
                <a:solidFill>
                  <a:srgbClr val="000000"/>
                </a:solidFill>
                <a:latin typeface="Times New Roman" pitchFamily="18" charset="0"/>
              </a:rPr>
              <a:pPr algn="r" eaLnBrk="1">
                <a:lnSpc>
                  <a:spcPct val="100000"/>
                </a:lnSpc>
                <a:buSzPct val="45000"/>
                <a:buFont typeface="StarSymbol"/>
                <a:buNone/>
              </a:pPr>
              <a:t>19</a:t>
            </a:fld>
            <a:r>
              <a:rPr lang="en-GB" sz="1100" i="1">
                <a:solidFill>
                  <a:srgbClr val="000000"/>
                </a:solidFill>
                <a:latin typeface="Times New Roman" pitchFamily="18" charset="0"/>
              </a:rPr>
              <a:t>##</a:t>
            </a:r>
          </a:p>
        </p:txBody>
      </p:sp>
      <p:sp>
        <p:nvSpPr>
          <p:cNvPr id="5325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E21F896-1192-4937-88CA-527FE16C3E88}" type="slidenum">
              <a:rPr lang="en-GB" sz="1100" i="1">
                <a:solidFill>
                  <a:srgbClr val="000000"/>
                </a:solidFill>
              </a:rPr>
              <a:pPr algn="r">
                <a:lnSpc>
                  <a:spcPct val="100000"/>
                </a:lnSpc>
              </a:pPr>
              <a:t>19</a:t>
            </a:fld>
            <a:r>
              <a:rPr lang="en-GB" sz="1100" i="1">
                <a:solidFill>
                  <a:srgbClr val="000000"/>
                </a:solidFill>
              </a:rPr>
              <a:t>##</a:t>
            </a:r>
          </a:p>
        </p:txBody>
      </p:sp>
      <p:sp>
        <p:nvSpPr>
          <p:cNvPr id="5325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325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325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325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325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064E2B4-18B7-4151-9225-C6DC301C159F}" type="slidenum">
              <a:rPr lang="en-GB" sz="1300">
                <a:solidFill>
                  <a:srgbClr val="000000"/>
                </a:solidFill>
                <a:latin typeface="Times New Roman" pitchFamily="18" charset="0"/>
              </a:rPr>
              <a:pPr algn="r" eaLnBrk="1" hangingPunct="1">
                <a:lnSpc>
                  <a:spcPct val="100000"/>
                </a:lnSpc>
                <a:buFont typeface="Times New Roman" pitchFamily="18" charset="0"/>
                <a:buNone/>
              </a:pPr>
              <a:t>19</a:t>
            </a:fld>
            <a:endParaRPr lang="en-GB" sz="1300">
              <a:solidFill>
                <a:srgbClr val="000000"/>
              </a:solidFill>
              <a:latin typeface="Times New Roman" pitchFamily="18" charset="0"/>
            </a:endParaRPr>
          </a:p>
        </p:txBody>
      </p:sp>
      <p:sp>
        <p:nvSpPr>
          <p:cNvPr id="5326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9161"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dirty="0"/>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31568EC8-93A7-4668-BDF0-67B66545498E}" type="slidenum">
              <a:rPr lang="en-GB"/>
              <a:pPr>
                <a:defRPr/>
              </a:pPr>
              <a:t>2</a:t>
            </a:fld>
            <a:r>
              <a:rPr lang="en-GB" dirty="0"/>
              <a:t>##</a:t>
            </a:r>
          </a:p>
        </p:txBody>
      </p:sp>
      <p:sp>
        <p:nvSpPr>
          <p:cNvPr id="368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dirty="0">
                <a:solidFill>
                  <a:srgbClr val="000000"/>
                </a:solidFill>
                <a:latin typeface="Times New Roman" pitchFamily="18" charset="0"/>
              </a:rPr>
              <a:t>*</a:t>
            </a:r>
          </a:p>
        </p:txBody>
      </p:sp>
      <p:sp>
        <p:nvSpPr>
          <p:cNvPr id="368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dirty="0">
                <a:solidFill>
                  <a:srgbClr val="000000"/>
                </a:solidFill>
                <a:latin typeface="Times New Roman" pitchFamily="18" charset="0"/>
              </a:rPr>
              <a:t>2008 NASD</a:t>
            </a:r>
          </a:p>
        </p:txBody>
      </p:sp>
      <p:sp>
        <p:nvSpPr>
          <p:cNvPr id="368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BE84AB5-7800-43AE-B6F7-41484A3CEA4F}" type="slidenum">
              <a:rPr lang="en-GB" sz="1100" i="1">
                <a:solidFill>
                  <a:srgbClr val="000000"/>
                </a:solidFill>
                <a:latin typeface="Times New Roman" pitchFamily="18" charset="0"/>
              </a:rPr>
              <a:pPr algn="r" eaLnBrk="1">
                <a:lnSpc>
                  <a:spcPct val="100000"/>
                </a:lnSpc>
                <a:buSzPct val="45000"/>
                <a:buFont typeface="StarSymbol"/>
                <a:buNone/>
              </a:pPr>
              <a:t>2</a:t>
            </a:fld>
            <a:r>
              <a:rPr lang="en-GB" sz="1100" i="1" dirty="0">
                <a:solidFill>
                  <a:srgbClr val="000000"/>
                </a:solidFill>
                <a:latin typeface="Times New Roman" pitchFamily="18" charset="0"/>
              </a:rPr>
              <a:t>##</a:t>
            </a:r>
          </a:p>
        </p:txBody>
      </p:sp>
      <p:sp>
        <p:nvSpPr>
          <p:cNvPr id="3686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E204A7FB-98C0-46CD-A768-1F8170DA24CB}" type="slidenum">
              <a:rPr lang="en-GB" sz="1100" i="1">
                <a:solidFill>
                  <a:srgbClr val="000000"/>
                </a:solidFill>
              </a:rPr>
              <a:pPr algn="r">
                <a:lnSpc>
                  <a:spcPct val="100000"/>
                </a:lnSpc>
              </a:pPr>
              <a:t>2</a:t>
            </a:fld>
            <a:r>
              <a:rPr lang="en-GB" sz="1100" i="1" dirty="0">
                <a:solidFill>
                  <a:srgbClr val="000000"/>
                </a:solidFill>
              </a:rPr>
              <a:t>##</a:t>
            </a:r>
          </a:p>
        </p:txBody>
      </p:sp>
      <p:sp>
        <p:nvSpPr>
          <p:cNvPr id="3687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dirty="0">
                <a:solidFill>
                  <a:srgbClr val="000000"/>
                </a:solidFill>
              </a:rPr>
              <a:t>*</a:t>
            </a:r>
          </a:p>
        </p:txBody>
      </p:sp>
      <p:sp>
        <p:nvSpPr>
          <p:cNvPr id="3687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dirty="0">
                <a:solidFill>
                  <a:srgbClr val="000000"/>
                </a:solidFill>
              </a:rPr>
              <a:t>02/17/0807/16/96</a:t>
            </a:r>
          </a:p>
        </p:txBody>
      </p:sp>
      <p:sp>
        <p:nvSpPr>
          <p:cNvPr id="3687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dirty="0">
                <a:solidFill>
                  <a:srgbClr val="000000"/>
                </a:solidFill>
                <a:latin typeface="Times New Roman" pitchFamily="18" charset="0"/>
              </a:rPr>
              <a:t>17.02.08</a:t>
            </a:r>
          </a:p>
        </p:txBody>
      </p:sp>
      <p:sp>
        <p:nvSpPr>
          <p:cNvPr id="3687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dirty="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687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C7231824-62D6-46FA-AB6F-4624C61CC9A9}" type="slidenum">
              <a:rPr lang="en-GB" sz="1300">
                <a:solidFill>
                  <a:srgbClr val="000000"/>
                </a:solidFill>
                <a:latin typeface="Times New Roman" pitchFamily="18" charset="0"/>
              </a:rPr>
              <a:pPr algn="r" eaLnBrk="1" hangingPunct="1">
                <a:lnSpc>
                  <a:spcPct val="100000"/>
                </a:lnSpc>
                <a:buFont typeface="Times New Roman" pitchFamily="18" charset="0"/>
                <a:buNone/>
              </a:pPr>
              <a:t>2</a:t>
            </a:fld>
            <a:endParaRPr lang="en-GB" sz="1300" dirty="0">
              <a:solidFill>
                <a:srgbClr val="000000"/>
              </a:solidFill>
              <a:latin typeface="Times New Roman" pitchFamily="18" charset="0"/>
            </a:endParaRPr>
          </a:p>
        </p:txBody>
      </p:sp>
      <p:sp>
        <p:nvSpPr>
          <p:cNvPr id="3687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dirty="0"/>
          </a:p>
        </p:txBody>
      </p:sp>
      <p:sp>
        <p:nvSpPr>
          <p:cNvPr id="3277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a:effectLst>
                  <a:outerShdw blurRad="38100" dist="38100" dir="2700000" algn="tl">
                    <a:srgbClr val="C0C0C0"/>
                  </a:outerShdw>
                </a:effectLst>
                <a:latin typeface="Arial" charset="0"/>
                <a:cs typeface="Lucida Sans Unicode" charset="0"/>
              </a:rPr>
              <a:t>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Съдържание - Контроли</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45FCAB70-CEE7-4040-A5A0-CD70A38FA5B7}" type="slidenum">
              <a:rPr lang="en-GB"/>
              <a:pPr>
                <a:defRPr/>
              </a:pPr>
              <a:t>20</a:t>
            </a:fld>
            <a:r>
              <a:rPr lang="en-GB"/>
              <a:t>##</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950C8B25-648C-46DD-8141-0EE82915D7CD}" type="slidenum">
              <a:rPr lang="en-GB"/>
              <a:pPr>
                <a:defRPr/>
              </a:pPr>
              <a:t>21</a:t>
            </a:fld>
            <a:r>
              <a:rPr lang="en-GB"/>
              <a:t>##</a:t>
            </a:r>
          </a:p>
        </p:txBody>
      </p:sp>
      <p:sp>
        <p:nvSpPr>
          <p:cNvPr id="5734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734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734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E2485480-5D2B-4326-833F-1E0A6319696C}" type="slidenum">
              <a:rPr lang="en-GB" sz="1100" i="1">
                <a:solidFill>
                  <a:srgbClr val="000000"/>
                </a:solidFill>
                <a:latin typeface="Times New Roman" pitchFamily="18" charset="0"/>
              </a:rPr>
              <a:pPr algn="r" eaLnBrk="1">
                <a:lnSpc>
                  <a:spcPct val="100000"/>
                </a:lnSpc>
                <a:buSzPct val="45000"/>
                <a:buFont typeface="StarSymbol"/>
                <a:buNone/>
              </a:pPr>
              <a:t>21</a:t>
            </a:fld>
            <a:r>
              <a:rPr lang="en-GB" sz="1100" i="1">
                <a:solidFill>
                  <a:srgbClr val="000000"/>
                </a:solidFill>
                <a:latin typeface="Times New Roman" pitchFamily="18" charset="0"/>
              </a:rPr>
              <a:t>##</a:t>
            </a:r>
          </a:p>
        </p:txBody>
      </p:sp>
      <p:sp>
        <p:nvSpPr>
          <p:cNvPr id="5734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53B1363E-A6D2-4DA5-B0B4-C5D31811D9D6}" type="slidenum">
              <a:rPr lang="en-GB" sz="1100" i="1">
                <a:solidFill>
                  <a:srgbClr val="000000"/>
                </a:solidFill>
              </a:rPr>
              <a:pPr algn="r">
                <a:lnSpc>
                  <a:spcPct val="100000"/>
                </a:lnSpc>
              </a:pPr>
              <a:t>21</a:t>
            </a:fld>
            <a:r>
              <a:rPr lang="en-GB" sz="1100" i="1">
                <a:solidFill>
                  <a:srgbClr val="000000"/>
                </a:solidFill>
              </a:rPr>
              <a:t>##</a:t>
            </a:r>
          </a:p>
        </p:txBody>
      </p:sp>
      <p:sp>
        <p:nvSpPr>
          <p:cNvPr id="5735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735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735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735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735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B819E353-AE41-42C0-B02F-1B3243D3D9FA}" type="slidenum">
              <a:rPr lang="en-GB" sz="1300">
                <a:solidFill>
                  <a:srgbClr val="000000"/>
                </a:solidFill>
                <a:latin typeface="Times New Roman" pitchFamily="18" charset="0"/>
              </a:rPr>
              <a:pPr algn="r" eaLnBrk="1" hangingPunct="1">
                <a:lnSpc>
                  <a:spcPct val="100000"/>
                </a:lnSpc>
                <a:buFont typeface="Times New Roman" pitchFamily="18" charset="0"/>
                <a:buNone/>
              </a:pPr>
              <a:t>21</a:t>
            </a:fld>
            <a:endParaRPr lang="en-GB" sz="1300">
              <a:solidFill>
                <a:srgbClr val="000000"/>
              </a:solidFill>
              <a:latin typeface="Times New Roman" pitchFamily="18" charset="0"/>
            </a:endParaRPr>
          </a:p>
        </p:txBody>
      </p:sp>
      <p:sp>
        <p:nvSpPr>
          <p:cNvPr id="5735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4281" name="Text Box 9"/>
          <p:cNvSpPr txBox="1">
            <a:spLocks noGrp="1" noChangeArrowheads="1"/>
          </p:cNvSpPr>
          <p:nvPr>
            <p:ph type="body"/>
          </p:nvPr>
        </p:nvSpPr>
        <p:spPr>
          <a:xfrm>
            <a:off x="946150" y="4860925"/>
            <a:ext cx="5207000" cy="5762625"/>
          </a:xfrm>
          <a:noFill/>
          <a:ln/>
        </p:spPr>
        <p:txBody>
          <a:bodyPr lIns="96966" tIns="48303" rIns="96966" bIns="48303"/>
          <a:lstStyle/>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Бележки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автора</a:t>
            </a:r>
            <a:r>
              <a:rPr lang="en-GB" sz="800" b="1" dirty="0">
                <a:effectLst>
                  <a:outerShdw blurRad="38100" dist="38100" dir="2700000" algn="tl">
                    <a:srgbClr val="C0C0C0"/>
                  </a:outerShdw>
                </a:effectLst>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effectLst>
                  <a:outerShdw blurRad="38100" dist="38100" dir="2700000" algn="tl">
                    <a:srgbClr val="C0C0C0"/>
                  </a:outerShdw>
                </a:effectLst>
                <a:latin typeface="Arial" charset="0"/>
                <a:cs typeface="Lucida Sans Unicode" charset="0"/>
              </a:rPr>
              <a:t>Комбиниране</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на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контроли</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за</a:t>
            </a:r>
            <a:r>
              <a:rPr lang="en-GB" sz="800" b="1" dirty="0">
                <a:effectLst>
                  <a:outerShdw blurRad="38100" dist="38100" dir="2700000" algn="tl">
                    <a:srgbClr val="C0C0C0"/>
                  </a:outerShdw>
                </a:effectLst>
                <a:latin typeface="Arial" charset="0"/>
                <a:cs typeface="Lucida Sans Unicode" charset="0"/>
              </a:rPr>
              <a:t> </a:t>
            </a:r>
            <a:r>
              <a:rPr lang="en-GB" sz="800" b="1" dirty="0" err="1">
                <a:effectLst>
                  <a:outerShdw blurRad="38100" dist="38100" dir="2700000" algn="tl">
                    <a:srgbClr val="C0C0C0"/>
                  </a:outerShdw>
                </a:effectLst>
                <a:latin typeface="Arial" charset="0"/>
                <a:cs typeface="Lucida Sans Unicode" charset="0"/>
              </a:rPr>
              <a:t>валидация</a:t>
            </a:r>
            <a:endParaRPr lang="en-GB" sz="800" b="1" dirty="0">
              <a:effectLst>
                <a:outerShdw blurRad="38100" dist="38100" dir="2700000" algn="tl">
                  <a:srgbClr val="C0C0C0"/>
                </a:outerShdw>
              </a:effectLst>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Понякога</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нужни</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едно</a:t>
            </a:r>
            <a:r>
              <a:rPr lang="en-GB" sz="800" dirty="0">
                <a:latin typeface="Arial" charset="0"/>
                <a:cs typeface="Lucida Sans Unicode" charset="0"/>
              </a:rPr>
              <a:t> и </a:t>
            </a:r>
            <a:r>
              <a:rPr lang="en-GB" sz="800" dirty="0" err="1">
                <a:latin typeface="Arial" charset="0"/>
                <a:cs typeface="Lucida Sans Unicode" charset="0"/>
              </a:rPr>
              <a:t>също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с </a:t>
            </a:r>
            <a:r>
              <a:rPr lang="en-GB" sz="800" dirty="0" err="1">
                <a:latin typeface="Arial" charset="0"/>
                <a:cs typeface="Lucida Sans Unicode" charset="0"/>
              </a:rPr>
              <a:t>входни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Например</a:t>
            </a:r>
            <a:r>
              <a:rPr lang="en-GB" sz="800" dirty="0">
                <a:latin typeface="Arial" charset="0"/>
                <a:cs typeface="Lucida Sans Unicode" charset="0"/>
              </a:rPr>
              <a:t> </a:t>
            </a:r>
            <a:r>
              <a:rPr lang="en-GB" sz="800" dirty="0" err="1">
                <a:latin typeface="Arial" charset="0"/>
                <a:cs typeface="Lucida Sans Unicode" charset="0"/>
              </a:rPr>
              <a:t>при</a:t>
            </a:r>
            <a:r>
              <a:rPr lang="en-GB" sz="800" dirty="0">
                <a:latin typeface="Arial" charset="0"/>
                <a:cs typeface="Lucida Sans Unicode" charset="0"/>
              </a:rPr>
              <a:t> </a:t>
            </a:r>
            <a:r>
              <a:rPr lang="en-GB" sz="800" dirty="0" err="1">
                <a:latin typeface="Arial" charset="0"/>
                <a:cs typeface="Lucida Sans Unicode" charset="0"/>
              </a:rPr>
              <a:t>въвеждане</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телефон</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провери</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то</a:t>
            </a:r>
            <a:r>
              <a:rPr lang="en-GB" sz="800" dirty="0">
                <a:latin typeface="Arial" charset="0"/>
                <a:cs typeface="Lucida Sans Unicode" charset="0"/>
              </a:rPr>
              <a:t> </a:t>
            </a:r>
            <a:r>
              <a:rPr lang="en-GB" sz="800" dirty="0" err="1">
                <a:latin typeface="Arial" charset="0"/>
                <a:cs typeface="Lucida Sans Unicode" charset="0"/>
              </a:rPr>
              <a:t>отговаря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определен</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и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съществува</a:t>
            </a:r>
            <a:r>
              <a:rPr lang="en-GB" sz="800" dirty="0">
                <a:latin typeface="Arial" charset="0"/>
                <a:cs typeface="Lucida Sans Unicode" charset="0"/>
              </a:rPr>
              <a:t>, </a:t>
            </a:r>
            <a:r>
              <a:rPr lang="en-GB" sz="800" dirty="0" err="1">
                <a:latin typeface="Arial" charset="0"/>
                <a:cs typeface="Lucida Sans Unicode" charset="0"/>
              </a:rPr>
              <a:t>като</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потърси</a:t>
            </a:r>
            <a:r>
              <a:rPr lang="en-GB" sz="800" dirty="0">
                <a:latin typeface="Arial" charset="0"/>
                <a:cs typeface="Lucida Sans Unicode" charset="0"/>
              </a:rPr>
              <a:t> в </a:t>
            </a:r>
            <a:r>
              <a:rPr lang="en-GB" sz="800" dirty="0" err="1">
                <a:latin typeface="Arial" charset="0"/>
                <a:cs typeface="Lucida Sans Unicode" charset="0"/>
              </a:rPr>
              <a:t>база</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този</a:t>
            </a:r>
            <a:r>
              <a:rPr lang="en-GB" sz="800" dirty="0">
                <a:latin typeface="Arial" charset="0"/>
                <a:cs typeface="Lucida Sans Unicode" charset="0"/>
              </a:rPr>
              <a:t> </a:t>
            </a:r>
            <a:r>
              <a:rPr lang="en-GB" sz="800" dirty="0" err="1">
                <a:latin typeface="Arial" charset="0"/>
                <a:cs typeface="Lucida Sans Unicode" charset="0"/>
              </a:rPr>
              <a:t>сценарий</a:t>
            </a:r>
            <a:r>
              <a:rPr lang="en-GB" sz="800" dirty="0">
                <a:latin typeface="Arial" charset="0"/>
                <a:cs typeface="Lucida Sans Unicode" charset="0"/>
              </a:rPr>
              <a:t> </a:t>
            </a:r>
            <a:r>
              <a:rPr lang="en-GB" sz="800" dirty="0" err="1">
                <a:latin typeface="Arial" charset="0"/>
                <a:cs typeface="Lucida Sans Unicode" charset="0"/>
              </a:rPr>
              <a:t>TextBox</a:t>
            </a:r>
            <a:r>
              <a:rPr lang="en-GB" sz="800" dirty="0">
                <a:latin typeface="Arial" charset="0"/>
                <a:cs typeface="Lucida Sans Unicode" charset="0"/>
              </a:rPr>
              <a:t> </a:t>
            </a:r>
            <a:r>
              <a:rPr lang="en-GB" sz="800" dirty="0" err="1">
                <a:latin typeface="Arial" charset="0"/>
                <a:cs typeface="Lucida Sans Unicode" charset="0"/>
              </a:rPr>
              <a:t>контролата</a:t>
            </a:r>
            <a:r>
              <a:rPr lang="en-GB" sz="800" dirty="0">
                <a:latin typeface="Arial" charset="0"/>
                <a:cs typeface="Lucida Sans Unicode" charset="0"/>
              </a:rPr>
              <a:t> </a:t>
            </a:r>
            <a:r>
              <a:rPr lang="en-GB" sz="800" dirty="0" err="1">
                <a:latin typeface="Arial" charset="0"/>
                <a:cs typeface="Lucida Sans Unicode" charset="0"/>
              </a:rPr>
              <a:t>ще</a:t>
            </a:r>
            <a:r>
              <a:rPr lang="en-GB" sz="800" dirty="0">
                <a:latin typeface="Arial" charset="0"/>
                <a:cs typeface="Lucida Sans Unicode" charset="0"/>
              </a:rPr>
              <a:t> </a:t>
            </a:r>
            <a:r>
              <a:rPr lang="en-GB" sz="800" dirty="0" err="1">
                <a:latin typeface="Arial" charset="0"/>
                <a:cs typeface="Lucida Sans Unicode" charset="0"/>
              </a:rPr>
              <a:t>трябва</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свърже</a:t>
            </a:r>
            <a:r>
              <a:rPr lang="en-GB" sz="800" dirty="0">
                <a:latin typeface="Arial" charset="0"/>
                <a:cs typeface="Lucida Sans Unicode" charset="0"/>
              </a:rPr>
              <a:t> с RequiredFieldValidator и RegularExpressionValidator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проверка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шаблоните</a:t>
            </a:r>
            <a:r>
              <a:rPr lang="en-GB" sz="800" dirty="0">
                <a:latin typeface="Arial" charset="0"/>
                <a:cs typeface="Lucida Sans Unicode" charset="0"/>
              </a:rPr>
              <a:t>, и CustomValidator с </a:t>
            </a:r>
            <a:r>
              <a:rPr lang="en-GB" sz="800" dirty="0" err="1">
                <a:latin typeface="Arial" charset="0"/>
                <a:cs typeface="Lucida Sans Unicode" charset="0"/>
              </a:rPr>
              <a:t>достъп</a:t>
            </a:r>
            <a:r>
              <a:rPr lang="en-GB" sz="800" dirty="0">
                <a:latin typeface="Arial" charset="0"/>
                <a:cs typeface="Lucida Sans Unicode" charset="0"/>
              </a:rPr>
              <a:t> </a:t>
            </a:r>
            <a:r>
              <a:rPr lang="en-GB" sz="800" dirty="0" err="1">
                <a:latin typeface="Arial" charset="0"/>
                <a:cs typeface="Lucida Sans Unicode" charset="0"/>
              </a:rPr>
              <a:t>до</a:t>
            </a:r>
            <a:r>
              <a:rPr lang="en-GB" sz="800" dirty="0">
                <a:latin typeface="Arial" charset="0"/>
                <a:cs typeface="Lucida Sans Unicode" charset="0"/>
              </a:rPr>
              <a:t> </a:t>
            </a:r>
            <a:r>
              <a:rPr lang="en-GB" sz="800" dirty="0" err="1">
                <a:latin typeface="Arial" charset="0"/>
                <a:cs typeface="Lucida Sans Unicode" charset="0"/>
              </a:rPr>
              <a:t>бази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b="1" dirty="0" err="1">
                <a:latin typeface="Arial" charset="0"/>
                <a:cs typeface="Lucida Sans Unicode" charset="0"/>
              </a:rPr>
              <a:t>Множество</a:t>
            </a:r>
            <a:r>
              <a:rPr lang="en-GB" sz="800" b="1" dirty="0">
                <a:latin typeface="Arial" charset="0"/>
                <a:cs typeface="Lucida Sans Unicode" charset="0"/>
              </a:rPr>
              <a:t> </a:t>
            </a:r>
            <a:r>
              <a:rPr lang="en-GB" sz="800" b="1" dirty="0" err="1">
                <a:latin typeface="Arial" charset="0"/>
                <a:cs typeface="Lucida Sans Unicode" charset="0"/>
              </a:rPr>
              <a:t>контроли</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валидация</a:t>
            </a:r>
            <a:r>
              <a:rPr lang="en-GB" sz="800" b="1" dirty="0">
                <a:latin typeface="Arial" charset="0"/>
                <a:cs typeface="Lucida Sans Unicode" charset="0"/>
              </a:rPr>
              <a:t> </a:t>
            </a:r>
            <a:r>
              <a:rPr lang="en-GB" sz="800" b="1" dirty="0" err="1">
                <a:latin typeface="Arial" charset="0"/>
                <a:cs typeface="Lucida Sans Unicode" charset="0"/>
              </a:rPr>
              <a:t>на</a:t>
            </a:r>
            <a:r>
              <a:rPr lang="en-GB" sz="800" b="1" dirty="0">
                <a:latin typeface="Arial" charset="0"/>
                <a:cs typeface="Lucida Sans Unicode" charset="0"/>
              </a:rPr>
              <a:t> </a:t>
            </a:r>
            <a:r>
              <a:rPr lang="en-GB" sz="800" b="1" dirty="0" err="1">
                <a:latin typeface="Arial" charset="0"/>
                <a:cs typeface="Lucida Sans Unicode" charset="0"/>
              </a:rPr>
              <a:t>една</a:t>
            </a:r>
            <a:r>
              <a:rPr lang="en-GB" sz="800" b="1" dirty="0">
                <a:latin typeface="Arial" charset="0"/>
                <a:cs typeface="Lucida Sans Unicode" charset="0"/>
              </a:rPr>
              <a:t> </a:t>
            </a:r>
            <a:r>
              <a:rPr lang="en-GB" sz="800" b="1" dirty="0" err="1">
                <a:latin typeface="Arial" charset="0"/>
                <a:cs typeface="Lucida Sans Unicode" charset="0"/>
              </a:rPr>
              <a:t>контрола</a:t>
            </a:r>
            <a:r>
              <a:rPr lang="en-GB" sz="800" b="1" dirty="0">
                <a:latin typeface="Arial" charset="0"/>
                <a:cs typeface="Lucida Sans Unicode" charset="0"/>
              </a:rPr>
              <a:t> </a:t>
            </a:r>
            <a:r>
              <a:rPr lang="en-GB" sz="800" b="1" dirty="0" err="1">
                <a:latin typeface="Arial" charset="0"/>
                <a:cs typeface="Lucida Sans Unicode" charset="0"/>
              </a:rPr>
              <a:t>за</a:t>
            </a:r>
            <a:r>
              <a:rPr lang="en-GB" sz="800" b="1" dirty="0">
                <a:latin typeface="Arial" charset="0"/>
                <a:cs typeface="Lucida Sans Unicode" charset="0"/>
              </a:rPr>
              <a:t> </a:t>
            </a:r>
            <a:r>
              <a:rPr lang="en-GB" sz="800" b="1" dirty="0" err="1">
                <a:latin typeface="Arial" charset="0"/>
                <a:cs typeface="Lucida Sans Unicode" charset="0"/>
              </a:rPr>
              <a:t>входни</a:t>
            </a:r>
            <a:r>
              <a:rPr lang="en-GB" sz="800" b="1" dirty="0">
                <a:latin typeface="Arial" charset="0"/>
                <a:cs typeface="Lucida Sans Unicode" charset="0"/>
              </a:rPr>
              <a:t> </a:t>
            </a:r>
            <a:r>
              <a:rPr lang="en-GB" sz="800" b="1" dirty="0" err="1">
                <a:latin typeface="Arial" charset="0"/>
                <a:cs typeface="Lucida Sans Unicode" charset="0"/>
              </a:rPr>
              <a:t>данни</a:t>
            </a:r>
            <a:endParaRPr lang="en-GB" sz="800" b="1"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Могат</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се</a:t>
            </a:r>
            <a:r>
              <a:rPr lang="en-GB" sz="800" dirty="0">
                <a:latin typeface="Arial" charset="0"/>
                <a:cs typeface="Lucida Sans Unicode" charset="0"/>
              </a:rPr>
              <a:t> </a:t>
            </a:r>
            <a:r>
              <a:rPr lang="en-GB" sz="800" dirty="0" err="1">
                <a:latin typeface="Arial" charset="0"/>
                <a:cs typeface="Lucida Sans Unicode" charset="0"/>
              </a:rPr>
              <a:t>асоциират</a:t>
            </a:r>
            <a:r>
              <a:rPr lang="en-GB" sz="800" dirty="0">
                <a:latin typeface="Arial" charset="0"/>
                <a:cs typeface="Lucida Sans Unicode" charset="0"/>
              </a:rPr>
              <a:t> </a:t>
            </a:r>
            <a:r>
              <a:rPr lang="en-GB" sz="800" dirty="0" err="1">
                <a:latin typeface="Arial" charset="0"/>
                <a:cs typeface="Lucida Sans Unicode" charset="0"/>
              </a:rPr>
              <a:t>множество</a:t>
            </a:r>
            <a:r>
              <a:rPr lang="en-GB" sz="800" dirty="0">
                <a:latin typeface="Arial" charset="0"/>
                <a:cs typeface="Lucida Sans Unicode" charset="0"/>
              </a:rPr>
              <a:t> </a:t>
            </a:r>
            <a:r>
              <a:rPr lang="en-GB" sz="800" dirty="0" err="1">
                <a:latin typeface="Arial" charset="0"/>
                <a:cs typeface="Lucida Sans Unicode" charset="0"/>
              </a:rPr>
              <a:t>контроли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дадено</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от</a:t>
            </a:r>
            <a:r>
              <a:rPr lang="en-GB" sz="800" dirty="0">
                <a:latin typeface="Arial" charset="0"/>
                <a:cs typeface="Lucida Sans Unicode" charset="0"/>
              </a:rPr>
              <a:t> </a:t>
            </a:r>
            <a:r>
              <a:rPr lang="en-GB" sz="800" dirty="0" err="1">
                <a:latin typeface="Arial" charset="0"/>
                <a:cs typeface="Lucida Sans Unicode" charset="0"/>
              </a:rPr>
              <a:t>потребителя</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Това</a:t>
            </a:r>
            <a:r>
              <a:rPr lang="en-GB" sz="800" dirty="0">
                <a:latin typeface="Arial" charset="0"/>
                <a:cs typeface="Lucida Sans Unicode" charset="0"/>
              </a:rPr>
              <a:t> </a:t>
            </a:r>
            <a:r>
              <a:rPr lang="en-GB" sz="800" dirty="0" err="1">
                <a:latin typeface="Arial" charset="0"/>
                <a:cs typeface="Lucida Sans Unicode" charset="0"/>
              </a:rPr>
              <a:t>позволява</a:t>
            </a:r>
            <a:r>
              <a:rPr lang="en-GB" sz="800" dirty="0">
                <a:latin typeface="Arial" charset="0"/>
                <a:cs typeface="Lucida Sans Unicode" charset="0"/>
              </a:rPr>
              <a:t> </a:t>
            </a:r>
            <a:r>
              <a:rPr lang="en-GB" sz="800" dirty="0" err="1">
                <a:latin typeface="Arial" charset="0"/>
                <a:cs typeface="Lucida Sans Unicode" charset="0"/>
              </a:rPr>
              <a:t>потребителските</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a:t>
            </a:r>
            <a:r>
              <a:rPr lang="en-GB" sz="800" dirty="0" err="1">
                <a:latin typeface="Arial" charset="0"/>
                <a:cs typeface="Lucida Sans Unicode" charset="0"/>
              </a:rPr>
              <a:t>да</a:t>
            </a:r>
            <a:r>
              <a:rPr lang="en-GB" sz="800" dirty="0">
                <a:latin typeface="Arial" charset="0"/>
                <a:cs typeface="Lucida Sans Unicode" charset="0"/>
              </a:rPr>
              <a:t> </a:t>
            </a:r>
            <a:r>
              <a:rPr lang="en-GB" sz="800" dirty="0" err="1">
                <a:latin typeface="Arial" charset="0"/>
                <a:cs typeface="Lucida Sans Unicode" charset="0"/>
              </a:rPr>
              <a:t>бъдат</a:t>
            </a:r>
            <a:r>
              <a:rPr lang="en-GB" sz="800" dirty="0">
                <a:latin typeface="Arial" charset="0"/>
                <a:cs typeface="Lucida Sans Unicode" charset="0"/>
              </a:rPr>
              <a:t> </a:t>
            </a:r>
            <a:r>
              <a:rPr lang="en-GB" sz="800" dirty="0" err="1">
                <a:latin typeface="Arial" charset="0"/>
                <a:cs typeface="Lucida Sans Unicode" charset="0"/>
              </a:rPr>
              <a:t>проверявани</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няколко</a:t>
            </a:r>
            <a:r>
              <a:rPr lang="en-GB" sz="800" dirty="0">
                <a:latin typeface="Arial" charset="0"/>
                <a:cs typeface="Lucida Sans Unicode" charset="0"/>
              </a:rPr>
              <a:t> </a:t>
            </a:r>
            <a:r>
              <a:rPr lang="en-GB" sz="800" dirty="0" err="1">
                <a:latin typeface="Arial" charset="0"/>
                <a:cs typeface="Lucida Sans Unicode" charset="0"/>
              </a:rPr>
              <a:t>изисквания</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коректност</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err="1">
                <a:latin typeface="Arial" charset="0"/>
                <a:cs typeface="Lucida Sans Unicode" charset="0"/>
              </a:rPr>
              <a:t>Пример</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Дефинира</a:t>
            </a:r>
            <a:r>
              <a:rPr lang="en-GB" sz="800" dirty="0">
                <a:latin typeface="Arial" charset="0"/>
                <a:cs typeface="Lucida Sans Unicode" charset="0"/>
              </a:rPr>
              <a:t> </a:t>
            </a:r>
            <a:r>
              <a:rPr lang="en-GB" sz="800" dirty="0" err="1">
                <a:latin typeface="Arial" charset="0"/>
                <a:cs typeface="Lucida Sans Unicode" charset="0"/>
              </a:rPr>
              <a:t>код</a:t>
            </a:r>
            <a:r>
              <a:rPr lang="en-GB" sz="800" dirty="0">
                <a:latin typeface="Arial" charset="0"/>
                <a:cs typeface="Lucida Sans Unicode" charset="0"/>
              </a:rPr>
              <a:t>, </a:t>
            </a:r>
            <a:r>
              <a:rPr lang="en-GB" sz="800" dirty="0" err="1">
                <a:latin typeface="Arial" charset="0"/>
                <a:cs typeface="Lucida Sans Unicode" charset="0"/>
              </a:rPr>
              <a:t>който</a:t>
            </a:r>
            <a:r>
              <a:rPr lang="en-GB" sz="800" dirty="0">
                <a:latin typeface="Arial" charset="0"/>
                <a:cs typeface="Lucida Sans Unicode" charset="0"/>
              </a:rPr>
              <a:t> </a:t>
            </a:r>
            <a:r>
              <a:rPr lang="en-GB" sz="800" dirty="0" err="1">
                <a:latin typeface="Arial" charset="0"/>
                <a:cs typeface="Lucida Sans Unicode" charset="0"/>
              </a:rPr>
              <a:t>създава</a:t>
            </a:r>
            <a:r>
              <a:rPr lang="en-GB" sz="800" dirty="0">
                <a:latin typeface="Arial" charset="0"/>
                <a:cs typeface="Lucida Sans Unicode" charset="0"/>
              </a:rPr>
              <a:t> </a:t>
            </a:r>
            <a:r>
              <a:rPr lang="en-GB" sz="800" dirty="0" err="1">
                <a:latin typeface="Arial" charset="0"/>
                <a:cs typeface="Lucida Sans Unicode" charset="0"/>
              </a:rPr>
              <a:t>поле</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 id="txtPhone1" </a:t>
            </a:r>
            <a:r>
              <a:rPr lang="en-GB" sz="800" dirty="0" err="1">
                <a:latin typeface="Arial" charset="0"/>
                <a:cs typeface="Lucida Sans Unicode" charset="0"/>
              </a:rPr>
              <a:t>runat</a:t>
            </a:r>
            <a:r>
              <a:rPr lang="en-GB" sz="800" dirty="0">
                <a:latin typeface="Arial" charset="0"/>
                <a:cs typeface="Lucida Sans Unicode" charset="0"/>
              </a:rPr>
              <a:t>="server"&gt;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asp:TextBox</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валидация</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са</a:t>
            </a:r>
            <a:r>
              <a:rPr lang="en-GB" sz="800" dirty="0">
                <a:latin typeface="Arial" charset="0"/>
                <a:cs typeface="Lucida Sans Unicode" charset="0"/>
              </a:rPr>
              <a:t> </a:t>
            </a:r>
            <a:r>
              <a:rPr lang="en-GB" sz="800" dirty="0" err="1">
                <a:latin typeface="Arial" charset="0"/>
                <a:cs typeface="Lucida Sans Unicode" charset="0"/>
              </a:rPr>
              <a:t>въведени</a:t>
            </a:r>
            <a:r>
              <a:rPr lang="en-GB" sz="800" dirty="0">
                <a:latin typeface="Arial" charset="0"/>
                <a:cs typeface="Lucida Sans Unicode" charset="0"/>
              </a:rPr>
              <a:t> </a:t>
            </a:r>
            <a:r>
              <a:rPr lang="en-GB" sz="800" dirty="0" err="1">
                <a:latin typeface="Arial" charset="0"/>
                <a:cs typeface="Lucida Sans Unicode" charset="0"/>
              </a:rPr>
              <a:t>данни</a:t>
            </a:r>
            <a:r>
              <a:rPr lang="en-GB" sz="800" dirty="0">
                <a:latin typeface="Arial" charset="0"/>
                <a:cs typeface="Lucida Sans Unicode" charset="0"/>
              </a:rPr>
              <a:t> в </a:t>
            </a:r>
            <a:r>
              <a:rPr lang="en-GB" sz="800" dirty="0" err="1">
                <a:latin typeface="Arial" charset="0"/>
                <a:cs typeface="Lucida Sans Unicode" charset="0"/>
              </a:rPr>
              <a:t>контролата</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id="RequiredtxtPhone1Validator1"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 telephone number is required"</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asp:RequiredFieldValidator</a:t>
            </a:r>
            <a:r>
              <a:rPr lang="en-GB" sz="800" dirty="0">
                <a:latin typeface="Arial" charset="0"/>
                <a:cs typeface="Lucida Sans Unicode" charset="0"/>
              </a:rPr>
              <a: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 </a:t>
            </a:r>
            <a:r>
              <a:rPr lang="en-GB" sz="800" dirty="0" err="1">
                <a:latin typeface="Arial" charset="0"/>
                <a:cs typeface="Lucida Sans Unicode" charset="0"/>
              </a:rPr>
              <a:t>Следната</a:t>
            </a:r>
            <a:r>
              <a:rPr lang="en-GB" sz="800" dirty="0">
                <a:latin typeface="Arial" charset="0"/>
                <a:cs typeface="Lucida Sans Unicode" charset="0"/>
              </a:rPr>
              <a:t> </a:t>
            </a:r>
            <a:r>
              <a:rPr lang="en-GB" sz="800" dirty="0" err="1">
                <a:latin typeface="Arial" charset="0"/>
                <a:cs typeface="Lucida Sans Unicode" charset="0"/>
              </a:rPr>
              <a:t>контрола</a:t>
            </a:r>
            <a:r>
              <a:rPr lang="en-GB" sz="800" dirty="0">
                <a:latin typeface="Arial" charset="0"/>
                <a:cs typeface="Lucida Sans Unicode" charset="0"/>
              </a:rPr>
              <a:t> </a:t>
            </a:r>
            <a:r>
              <a:rPr lang="en-GB" sz="800" dirty="0" err="1">
                <a:latin typeface="Arial" charset="0"/>
                <a:cs typeface="Lucida Sans Unicode" charset="0"/>
              </a:rPr>
              <a:t>проверява</a:t>
            </a:r>
            <a:r>
              <a:rPr lang="en-GB" sz="800" dirty="0">
                <a:latin typeface="Arial" charset="0"/>
                <a:cs typeface="Lucida Sans Unicode" charset="0"/>
              </a:rPr>
              <a:t> </a:t>
            </a:r>
            <a:r>
              <a:rPr lang="en-GB" sz="800" dirty="0" err="1">
                <a:latin typeface="Arial" charset="0"/>
                <a:cs typeface="Lucida Sans Unicode" charset="0"/>
              </a:rPr>
              <a:t>дали</a:t>
            </a:r>
            <a:r>
              <a:rPr lang="en-GB" sz="800" dirty="0">
                <a:latin typeface="Arial" charset="0"/>
                <a:cs typeface="Lucida Sans Unicode" charset="0"/>
              </a:rPr>
              <a:t> </a:t>
            </a:r>
            <a:r>
              <a:rPr lang="en-GB" sz="800" dirty="0" err="1">
                <a:latin typeface="Arial" charset="0"/>
                <a:cs typeface="Lucida Sans Unicode" charset="0"/>
              </a:rPr>
              <a:t>телефонът</a:t>
            </a:r>
            <a:r>
              <a:rPr lang="en-GB" sz="800" dirty="0">
                <a:latin typeface="Arial" charset="0"/>
                <a:cs typeface="Lucida Sans Unicode" charset="0"/>
              </a:rPr>
              <a:t> </a:t>
            </a:r>
            <a:r>
              <a:rPr lang="en-GB" sz="800" dirty="0" err="1">
                <a:latin typeface="Arial" charset="0"/>
                <a:cs typeface="Lucida Sans Unicode" charset="0"/>
              </a:rPr>
              <a:t>съответства</a:t>
            </a:r>
            <a:r>
              <a:rPr lang="en-GB" sz="800" dirty="0">
                <a:latin typeface="Arial" charset="0"/>
                <a:cs typeface="Lucida Sans Unicode" charset="0"/>
              </a:rPr>
              <a:t> </a:t>
            </a:r>
            <a:r>
              <a:rPr lang="en-GB" sz="800" dirty="0" err="1">
                <a:latin typeface="Arial" charset="0"/>
                <a:cs typeface="Lucida Sans Unicode" charset="0"/>
              </a:rPr>
              <a:t>на</a:t>
            </a:r>
            <a:r>
              <a:rPr lang="en-GB" sz="800" dirty="0">
                <a:latin typeface="Arial" charset="0"/>
                <a:cs typeface="Lucida Sans Unicode" charset="0"/>
              </a:rPr>
              <a:t> </a:t>
            </a:r>
            <a:r>
              <a:rPr lang="en-GB" sz="800" dirty="0" err="1">
                <a:latin typeface="Arial" charset="0"/>
                <a:cs typeface="Lucida Sans Unicode" charset="0"/>
              </a:rPr>
              <a:t>шаблон</a:t>
            </a:r>
            <a:r>
              <a:rPr lang="en-GB" sz="800" dirty="0">
                <a:latin typeface="Arial" charset="0"/>
                <a:cs typeface="Lucida Sans Unicode" charset="0"/>
              </a:rPr>
              <a:t> </a:t>
            </a:r>
            <a:r>
              <a:rPr lang="en-GB" sz="800" dirty="0" err="1">
                <a:latin typeface="Arial" charset="0"/>
                <a:cs typeface="Lucida Sans Unicode" charset="0"/>
              </a:rPr>
              <a:t>за</a:t>
            </a:r>
            <a:r>
              <a:rPr lang="en-GB" sz="800" dirty="0">
                <a:latin typeface="Arial" charset="0"/>
                <a:cs typeface="Lucida Sans Unicode" charset="0"/>
              </a:rPr>
              <a:t> </a:t>
            </a:r>
            <a:r>
              <a:rPr lang="en-GB" sz="800" dirty="0" err="1">
                <a:latin typeface="Arial" charset="0"/>
                <a:cs typeface="Lucida Sans Unicode" charset="0"/>
              </a:rPr>
              <a:t>телефонен</a:t>
            </a:r>
            <a:r>
              <a:rPr lang="en-GB" sz="800" dirty="0">
                <a:latin typeface="Arial" charset="0"/>
                <a:cs typeface="Lucida Sans Unicode" charset="0"/>
              </a:rPr>
              <a:t> </a:t>
            </a:r>
            <a:r>
              <a:rPr lang="en-GB" sz="800" dirty="0" err="1">
                <a:latin typeface="Arial" charset="0"/>
                <a:cs typeface="Lucida Sans Unicode" charset="0"/>
              </a:rPr>
              <a:t>номер</a:t>
            </a:r>
            <a:r>
              <a:rPr lang="en-GB" sz="800" dirty="0">
                <a:latin typeface="Arial" charset="0"/>
                <a:cs typeface="Lucida Sans Unicode" charset="0"/>
              </a:rPr>
              <a:t> --&gt;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endParaRPr lang="en-GB" sz="800" dirty="0">
              <a:latin typeface="Arial" charset="0"/>
              <a:cs typeface="Lucida Sans Unicode" charset="0"/>
            </a:endParaRP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id="RegulartxtPhone1Validator1"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runat</a:t>
            </a:r>
            <a:r>
              <a:rPr lang="en-GB" sz="800" dirty="0">
                <a:latin typeface="Arial" charset="0"/>
                <a:cs typeface="Lucida Sans Unicode" charset="0"/>
              </a:rPr>
              <a:t>="server"</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ErrorMessage=_</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"This telephone number is not formatted correctly"</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ControlToValidate="txtPhone1"</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a:t>
            </a:r>
            <a:r>
              <a:rPr lang="en-GB" sz="800" dirty="0" err="1">
                <a:latin typeface="Arial" charset="0"/>
                <a:cs typeface="Lucida Sans Unicode" charset="0"/>
              </a:rPr>
              <a:t>ValidationExpression</a:t>
            </a:r>
            <a:r>
              <a:rPr lang="en-GB" sz="800" dirty="0">
                <a:latin typeface="Arial" charset="0"/>
                <a:cs typeface="Lucida Sans Unicode" charset="0"/>
              </a:rPr>
              <a: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"((\(\d{3}\) ?)|(\d{3}-))?\d{3}-\d{4}"</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	Text="*"&gt;</a:t>
            </a:r>
          </a:p>
          <a:p>
            <a:pPr eaLnBrk="1" hangingPunct="1">
              <a:lnSpc>
                <a:spcPct val="80000"/>
              </a:lnSpc>
              <a:spcBef>
                <a:spcPts val="3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800" dirty="0">
                <a:latin typeface="Arial" charset="0"/>
                <a:cs typeface="Lucida Sans Unicode" charset="0"/>
              </a:rPr>
              <a:t>&lt;/</a:t>
            </a:r>
            <a:r>
              <a:rPr lang="en-GB" sz="800" dirty="0" err="1">
                <a:latin typeface="Arial" charset="0"/>
                <a:cs typeface="Lucida Sans Unicode" charset="0"/>
              </a:rPr>
              <a:t>asp:RegularExpressionValidator</a:t>
            </a:r>
            <a:r>
              <a:rPr lang="en-GB" sz="800" dirty="0">
                <a:latin typeface="Arial" charset="0"/>
                <a:cs typeface="Lucida Sans Unicode" charset="0"/>
              </a:rPr>
              <a:t>&gt;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6633C6AD-6458-4EFF-BA90-6384E73476BA}" type="slidenum">
              <a:rPr lang="en-GB"/>
              <a:pPr>
                <a:defRPr/>
              </a:pPr>
              <a:t>22</a:t>
            </a:fld>
            <a:r>
              <a:rPr lang="en-GB"/>
              <a:t>##</a:t>
            </a:r>
          </a:p>
        </p:txBody>
      </p:sp>
      <p:sp>
        <p:nvSpPr>
          <p:cNvPr id="5837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837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837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255368AF-AB25-4C8B-9ECF-366B6E7026F4}" type="slidenum">
              <a:rPr lang="en-GB" sz="1100" i="1">
                <a:solidFill>
                  <a:srgbClr val="000000"/>
                </a:solidFill>
                <a:latin typeface="Times New Roman" pitchFamily="18" charset="0"/>
              </a:rPr>
              <a:pPr algn="r" eaLnBrk="1">
                <a:lnSpc>
                  <a:spcPct val="100000"/>
                </a:lnSpc>
                <a:buSzPct val="45000"/>
                <a:buFont typeface="StarSymbol"/>
                <a:buNone/>
              </a:pPr>
              <a:t>22</a:t>
            </a:fld>
            <a:r>
              <a:rPr lang="en-GB" sz="1100" i="1">
                <a:solidFill>
                  <a:srgbClr val="000000"/>
                </a:solidFill>
                <a:latin typeface="Times New Roman" pitchFamily="18" charset="0"/>
              </a:rPr>
              <a:t>##</a:t>
            </a:r>
          </a:p>
        </p:txBody>
      </p:sp>
      <p:sp>
        <p:nvSpPr>
          <p:cNvPr id="58373"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8F920D8A-45D2-4755-BD26-91103818B6AF}" type="slidenum">
              <a:rPr lang="en-GB" sz="1100" i="1">
                <a:solidFill>
                  <a:srgbClr val="000000"/>
                </a:solidFill>
              </a:rPr>
              <a:pPr algn="r">
                <a:lnSpc>
                  <a:spcPct val="100000"/>
                </a:lnSpc>
              </a:pPr>
              <a:t>22</a:t>
            </a:fld>
            <a:r>
              <a:rPr lang="en-GB" sz="1100" i="1">
                <a:solidFill>
                  <a:srgbClr val="000000"/>
                </a:solidFill>
              </a:rPr>
              <a:t>##</a:t>
            </a:r>
          </a:p>
        </p:txBody>
      </p:sp>
      <p:sp>
        <p:nvSpPr>
          <p:cNvPr id="58374"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5"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8376"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8377"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8378"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8379"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6F14A9EE-0D92-409F-A07B-42F9F3918D3C}" type="slidenum">
              <a:rPr lang="en-GB" sz="1300">
                <a:solidFill>
                  <a:srgbClr val="000000"/>
                </a:solidFill>
                <a:latin typeface="Times New Roman" pitchFamily="18" charset="0"/>
              </a:rPr>
              <a:pPr algn="r" eaLnBrk="1" hangingPunct="1">
                <a:lnSpc>
                  <a:spcPct val="100000"/>
                </a:lnSpc>
                <a:buFont typeface="Times New Roman" pitchFamily="18" charset="0"/>
                <a:buNone/>
              </a:pPr>
              <a:t>22</a:t>
            </a:fld>
            <a:endParaRPr lang="en-GB" sz="1300">
              <a:solidFill>
                <a:srgbClr val="000000"/>
              </a:solidFill>
              <a:latin typeface="Times New Roman" pitchFamily="18" charset="0"/>
            </a:endParaRPr>
          </a:p>
        </p:txBody>
      </p:sp>
      <p:sp>
        <p:nvSpPr>
          <p:cNvPr id="58380"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530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effectLst>
                  <a:outerShdw blurRad="38100" dist="38100" dir="2700000" algn="tl">
                    <a:srgbClr val="C0C0C0"/>
                  </a:outerShdw>
                </a:effectLst>
                <a:latin typeface="Arial" charset="0"/>
                <a:cs typeface="Lucida Sans Unicode" charset="0"/>
              </a:rPr>
              <a:t>Бележки</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на</a:t>
            </a:r>
            <a:r>
              <a:rPr lang="en-GB" sz="1000" b="1" dirty="0">
                <a:effectLst>
                  <a:outerShdw blurRad="38100" dist="38100" dir="2700000" algn="tl">
                    <a:srgbClr val="C0C0C0"/>
                  </a:outerShdw>
                </a:effectLst>
                <a:latin typeface="Arial" charset="0"/>
                <a:cs typeface="Lucida Sans Unicode" charset="0"/>
              </a:rPr>
              <a:t> </a:t>
            </a:r>
            <a:r>
              <a:rPr lang="en-GB" sz="1000" b="1" dirty="0" err="1">
                <a:effectLst>
                  <a:outerShdw blurRad="38100" dist="38100" dir="2700000" algn="tl">
                    <a:srgbClr val="C0C0C0"/>
                  </a:outerShdw>
                </a:effectLst>
                <a:latin typeface="Arial" charset="0"/>
                <a:cs typeface="Lucida Sans Unicode" charset="0"/>
              </a:rPr>
              <a:t>автора</a:t>
            </a:r>
            <a:r>
              <a:rPr lang="en-GB" sz="1000" b="1" dirty="0">
                <a:effectLst>
                  <a:outerShdw blurRad="38100" dist="38100" dir="2700000" algn="tl">
                    <a:srgbClr val="C0C0C0"/>
                  </a:outerShdw>
                </a:effectLst>
                <a:latin typeface="Arial" charset="0"/>
                <a:cs typeface="Lucida Sans Unicode" charset="0"/>
              </a:rPr>
              <a:t>:</a:t>
            </a:r>
          </a:p>
          <a:p>
            <a:pPr eaLnBrk="1" hangingPunct="1">
              <a:lnSpc>
                <a:spcPct val="90000"/>
              </a:lnSpc>
              <a:spcBef>
                <a:spcPts val="52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1" i="1" u="sng" dirty="0" err="1">
                <a:latin typeface="Arial" charset="0"/>
                <a:cs typeface="Lucida Sans Unicode" charset="0"/>
              </a:rPr>
              <a:t>Валидация</a:t>
            </a:r>
            <a:r>
              <a:rPr lang="en-GB" sz="1400" b="1" i="1" u="sng" dirty="0">
                <a:latin typeface="Arial" charset="0"/>
                <a:cs typeface="Lucida Sans Unicode" charset="0"/>
              </a:rPr>
              <a:t> </a:t>
            </a:r>
            <a:r>
              <a:rPr lang="en-GB" sz="1400" b="1" i="1" u="sng" dirty="0" err="1">
                <a:latin typeface="Arial" charset="0"/>
                <a:cs typeface="Lucida Sans Unicode" charset="0"/>
              </a:rPr>
              <a:t>на</a:t>
            </a:r>
            <a:r>
              <a:rPr lang="en-GB" sz="1400" b="1" i="1" u="sng" dirty="0">
                <a:latin typeface="Arial" charset="0"/>
                <a:cs typeface="Lucida Sans Unicode" charset="0"/>
              </a:rPr>
              <a:t> </a:t>
            </a:r>
            <a:r>
              <a:rPr lang="en-GB" sz="1400" b="1" i="1" u="sng" dirty="0" err="1">
                <a:latin typeface="Arial" charset="0"/>
                <a:cs typeface="Lucida Sans Unicode" charset="0"/>
              </a:rPr>
              <a:t>страница</a:t>
            </a:r>
            <a:endParaRPr lang="en-GB" sz="1400" b="1" i="1" u="sng"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.NET </a:t>
            </a:r>
            <a:r>
              <a:rPr lang="en-GB" sz="1000" dirty="0" err="1">
                <a:latin typeface="Arial" charset="0"/>
                <a:cs typeface="Lucida Sans Unicode" charset="0"/>
              </a:rPr>
              <a:t>позволява</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провери</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a:t>
            </a:r>
            <a:r>
              <a:rPr lang="en-GB" sz="1000" dirty="0" err="1">
                <a:latin typeface="Arial" charset="0"/>
                <a:cs typeface="Lucida Sans Unicode" charset="0"/>
              </a:rPr>
              <a:t>са</a:t>
            </a:r>
            <a:r>
              <a:rPr lang="en-GB" sz="1000" dirty="0">
                <a:latin typeface="Arial" charset="0"/>
                <a:cs typeface="Lucida Sans Unicode" charset="0"/>
              </a:rPr>
              <a:t> </a:t>
            </a:r>
            <a:r>
              <a:rPr lang="en-GB" sz="1000" dirty="0" err="1">
                <a:latin typeface="Arial" charset="0"/>
                <a:cs typeface="Lucida Sans Unicode" charset="0"/>
              </a:rPr>
              <a:t>валидни</a:t>
            </a:r>
            <a:r>
              <a:rPr lang="en-GB" sz="1000" dirty="0">
                <a:latin typeface="Arial" charset="0"/>
                <a:cs typeface="Lucida Sans Unicode" charset="0"/>
              </a:rPr>
              <a:t>, </a:t>
            </a:r>
            <a:r>
              <a:rPr lang="en-GB" sz="1000" dirty="0" err="1">
                <a:latin typeface="Arial" charset="0"/>
                <a:cs typeface="Lucida Sans Unicode" charset="0"/>
              </a:rPr>
              <a:t>преди</a:t>
            </a:r>
            <a:r>
              <a:rPr lang="en-GB" sz="1000" dirty="0">
                <a:latin typeface="Arial" charset="0"/>
                <a:cs typeface="Lucida Sans Unicode" charset="0"/>
              </a:rPr>
              <a:t>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изпълни</a:t>
            </a:r>
            <a:r>
              <a:rPr lang="en-GB" sz="1000" dirty="0">
                <a:latin typeface="Arial" charset="0"/>
                <a:cs typeface="Lucida Sans Unicode" charset="0"/>
              </a:rPr>
              <a:t> </a:t>
            </a:r>
            <a:r>
              <a:rPr lang="en-GB" sz="1000" dirty="0" err="1">
                <a:latin typeface="Arial" charset="0"/>
                <a:cs typeface="Lucida Sans Unicode" charset="0"/>
              </a:rPr>
              <a:t>какъвто</a:t>
            </a:r>
            <a:r>
              <a:rPr lang="en-GB" sz="1000" dirty="0">
                <a:latin typeface="Arial" charset="0"/>
                <a:cs typeface="Lucida Sans Unicode" charset="0"/>
              </a:rPr>
              <a:t> и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било</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изчислява</a:t>
            </a:r>
            <a:r>
              <a:rPr lang="en-GB" sz="1000" dirty="0">
                <a:latin typeface="Arial" charset="0"/>
                <a:cs typeface="Lucida Sans Unicode" charset="0"/>
              </a:rPr>
              <a:t>, </a:t>
            </a:r>
            <a:r>
              <a:rPr lang="en-GB" sz="1000" dirty="0" err="1">
                <a:latin typeface="Arial" charset="0"/>
                <a:cs typeface="Lucida Sans Unicode" charset="0"/>
              </a:rPr>
              <a:t>като</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прави</a:t>
            </a:r>
            <a:r>
              <a:rPr lang="en-GB" sz="1000" dirty="0">
                <a:latin typeface="Arial" charset="0"/>
                <a:cs typeface="Lucida Sans Unicode" charset="0"/>
              </a:rPr>
              <a:t> </a:t>
            </a:r>
            <a:r>
              <a:rPr lang="en-GB" sz="1000" dirty="0" err="1">
                <a:latin typeface="Arial" charset="0"/>
                <a:cs typeface="Lucida Sans Unicode" charset="0"/>
              </a:rPr>
              <a:t>логическо</a:t>
            </a:r>
            <a:r>
              <a:rPr lang="en-GB" sz="1000" dirty="0">
                <a:latin typeface="Arial" charset="0"/>
                <a:cs typeface="Lucida Sans Unicode" charset="0"/>
              </a:rPr>
              <a:t> "И"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всички</a:t>
            </a:r>
            <a:r>
              <a:rPr lang="en-GB" sz="1000" dirty="0">
                <a:latin typeface="Arial" charset="0"/>
                <a:cs typeface="Lucida Sans Unicode" charset="0"/>
              </a:rPr>
              <a:t> </a:t>
            </a:r>
            <a:r>
              <a:rPr lang="en-GB" sz="1000" dirty="0" err="1">
                <a:latin typeface="Arial" charset="0"/>
                <a:cs typeface="Lucida Sans Unicode" charset="0"/>
              </a:rPr>
              <a:t>контроли</a:t>
            </a:r>
            <a:r>
              <a:rPr lang="en-GB" sz="1000" dirty="0">
                <a:latin typeface="Arial" charset="0"/>
                <a:cs typeface="Lucida Sans Unicode" charset="0"/>
              </a:rPr>
              <a:t> </a:t>
            </a:r>
            <a:r>
              <a:rPr lang="en-GB" sz="1000" dirty="0" err="1">
                <a:latin typeface="Arial" charset="0"/>
                <a:cs typeface="Lucida Sans Unicode" charset="0"/>
              </a:rPr>
              <a:t>за</a:t>
            </a:r>
            <a:r>
              <a:rPr lang="en-GB" sz="1000" dirty="0">
                <a:latin typeface="Arial" charset="0"/>
                <a:cs typeface="Lucida Sans Unicode" charset="0"/>
              </a:rPr>
              <a:t> </a:t>
            </a:r>
            <a:r>
              <a:rPr lang="en-GB" sz="1000" dirty="0" err="1">
                <a:latin typeface="Arial" charset="0"/>
                <a:cs typeface="Lucida Sans Unicode" charset="0"/>
              </a:rPr>
              <a:t>валидация</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Ако</a:t>
            </a:r>
            <a:r>
              <a:rPr lang="en-GB" sz="1000" dirty="0">
                <a:latin typeface="Arial" charset="0"/>
                <a:cs typeface="Lucida Sans Unicode" charset="0"/>
              </a:rPr>
              <a:t> </a:t>
            </a:r>
            <a:r>
              <a:rPr lang="en-GB" sz="1000" dirty="0" err="1">
                <a:latin typeface="Arial" charset="0"/>
                <a:cs typeface="Lucida Sans Unicode" charset="0"/>
              </a:rPr>
              <a:t>има</a:t>
            </a:r>
            <a:r>
              <a:rPr lang="en-GB" sz="1000" dirty="0">
                <a:latin typeface="Arial" charset="0"/>
                <a:cs typeface="Lucida Sans Unicode" charset="0"/>
              </a:rPr>
              <a:t> </a:t>
            </a:r>
            <a:r>
              <a:rPr lang="en-GB" sz="1000" dirty="0" err="1">
                <a:latin typeface="Arial" charset="0"/>
                <a:cs typeface="Lucida Sans Unicode" charset="0"/>
              </a:rPr>
              <a:t>дори</a:t>
            </a:r>
            <a:r>
              <a:rPr lang="en-GB" sz="1000" dirty="0">
                <a:latin typeface="Arial" charset="0"/>
                <a:cs typeface="Lucida Sans Unicode" charset="0"/>
              </a:rPr>
              <a:t> </a:t>
            </a:r>
            <a:r>
              <a:rPr lang="en-GB" sz="1000" dirty="0" err="1">
                <a:latin typeface="Arial" charset="0"/>
                <a:cs typeface="Lucida Sans Unicode" charset="0"/>
              </a:rPr>
              <a:t>една</a:t>
            </a:r>
            <a:r>
              <a:rPr lang="en-GB" sz="1000" dirty="0">
                <a:latin typeface="Arial" charset="0"/>
                <a:cs typeface="Lucida Sans Unicode" charset="0"/>
              </a:rPr>
              <a:t> </a:t>
            </a:r>
            <a:r>
              <a:rPr lang="en-GB" sz="1000" dirty="0" err="1">
                <a:latin typeface="Arial" charset="0"/>
                <a:cs typeface="Lucida Sans Unicode" charset="0"/>
              </a:rPr>
              <a:t>грешка</a:t>
            </a:r>
            <a:r>
              <a:rPr lang="en-GB" sz="1000" dirty="0">
                <a:latin typeface="Arial" charset="0"/>
                <a:cs typeface="Lucida Sans Unicode" charset="0"/>
              </a:rPr>
              <a:t>, </a:t>
            </a:r>
            <a:r>
              <a:rPr lang="en-GB" sz="1000" dirty="0" err="1">
                <a:latin typeface="Arial" charset="0"/>
                <a:cs typeface="Lucida Sans Unicode" charset="0"/>
              </a:rPr>
              <a:t>свойството</a:t>
            </a:r>
            <a:r>
              <a:rPr lang="en-GB" sz="1000" dirty="0">
                <a:latin typeface="Arial" charset="0"/>
                <a:cs typeface="Lucida Sans Unicode" charset="0"/>
              </a:rPr>
              <a:t> IsValid </a:t>
            </a:r>
            <a:r>
              <a:rPr lang="en-GB" sz="1000" dirty="0" err="1">
                <a:latin typeface="Arial" charset="0"/>
                <a:cs typeface="Lucida Sans Unicode" charset="0"/>
              </a:rPr>
              <a:t>връща</a:t>
            </a:r>
            <a:r>
              <a:rPr lang="en-GB" sz="1000" dirty="0">
                <a:latin typeface="Arial" charset="0"/>
                <a:cs typeface="Lucida Sans Unicode" charset="0"/>
              </a:rPr>
              <a:t> false.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dirty="0" err="1">
                <a:latin typeface="Arial" charset="0"/>
                <a:cs typeface="Lucida Sans Unicode" charset="0"/>
              </a:rPr>
              <a:t>Пример</a:t>
            </a:r>
            <a:r>
              <a:rPr lang="en-GB" sz="1000" b="1" dirty="0">
                <a:latin typeface="Arial" charset="0"/>
                <a:cs typeface="Lucida Sans Unicode" charset="0"/>
              </a:rPr>
              <a:t> </a:t>
            </a:r>
            <a:r>
              <a:rPr lang="en-GB" sz="1000" b="1" dirty="0" err="1">
                <a:latin typeface="Arial" charset="0"/>
                <a:cs typeface="Lucida Sans Unicode" charset="0"/>
              </a:rPr>
              <a:t>със</a:t>
            </a:r>
            <a:r>
              <a:rPr lang="en-GB" sz="1000" b="1" dirty="0">
                <a:latin typeface="Arial" charset="0"/>
                <a:cs typeface="Lucida Sans Unicode" charset="0"/>
              </a:rPr>
              <a:t> </a:t>
            </a:r>
            <a:r>
              <a:rPr lang="en-GB" sz="1000" b="1" dirty="0" err="1">
                <a:latin typeface="Arial" charset="0"/>
                <a:cs typeface="Lucida Sans Unicode" charset="0"/>
              </a:rPr>
              <a:t>свойството</a:t>
            </a:r>
            <a:r>
              <a:rPr lang="en-GB" sz="1000" b="1" dirty="0">
                <a:latin typeface="Arial" charset="0"/>
                <a:cs typeface="Lucida Sans Unicode" charset="0"/>
              </a:rPr>
              <a:t>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err="1">
                <a:latin typeface="Arial" charset="0"/>
                <a:cs typeface="Lucida Sans Unicode" charset="0"/>
              </a:rPr>
              <a:t>Следният</a:t>
            </a:r>
            <a:r>
              <a:rPr lang="en-GB" sz="1000" dirty="0">
                <a:latin typeface="Arial" charset="0"/>
                <a:cs typeface="Lucida Sans Unicode" charset="0"/>
              </a:rPr>
              <a:t> </a:t>
            </a:r>
            <a:r>
              <a:rPr lang="en-GB" sz="1000" dirty="0" err="1">
                <a:latin typeface="Arial" charset="0"/>
                <a:cs typeface="Lucida Sans Unicode" charset="0"/>
              </a:rPr>
              <a:t>фрагмент</a:t>
            </a:r>
            <a:r>
              <a:rPr lang="en-GB" sz="1000" dirty="0">
                <a:latin typeface="Arial" charset="0"/>
                <a:cs typeface="Lucida Sans Unicode" charset="0"/>
              </a:rPr>
              <a:t> </a:t>
            </a:r>
            <a:r>
              <a:rPr lang="en-GB" sz="1000" dirty="0" err="1">
                <a:latin typeface="Arial" charset="0"/>
                <a:cs typeface="Lucida Sans Unicode" charset="0"/>
              </a:rPr>
              <a:t>от</a:t>
            </a:r>
            <a:r>
              <a:rPr lang="en-GB" sz="1000" dirty="0">
                <a:latin typeface="Arial" charset="0"/>
                <a:cs typeface="Lucida Sans Unicode" charset="0"/>
              </a:rPr>
              <a:t> </a:t>
            </a:r>
            <a:r>
              <a:rPr lang="en-GB" sz="1000" dirty="0" err="1">
                <a:latin typeface="Arial" charset="0"/>
                <a:cs typeface="Lucida Sans Unicode" charset="0"/>
              </a:rPr>
              <a:t>код</a:t>
            </a:r>
            <a:r>
              <a:rPr lang="en-GB" sz="1000" dirty="0">
                <a:latin typeface="Arial" charset="0"/>
                <a:cs typeface="Lucida Sans Unicode" charset="0"/>
              </a:rPr>
              <a:t> </a:t>
            </a:r>
            <a:r>
              <a:rPr lang="en-GB" sz="1000" dirty="0" err="1">
                <a:latin typeface="Arial" charset="0"/>
                <a:cs typeface="Lucida Sans Unicode" charset="0"/>
              </a:rPr>
              <a:t>проверява</a:t>
            </a:r>
            <a:r>
              <a:rPr lang="en-GB" sz="1000" dirty="0">
                <a:latin typeface="Arial" charset="0"/>
                <a:cs typeface="Lucida Sans Unicode" charset="0"/>
              </a:rPr>
              <a:t> </a:t>
            </a:r>
            <a:r>
              <a:rPr lang="en-GB" sz="1000" dirty="0" err="1">
                <a:latin typeface="Arial" charset="0"/>
                <a:cs typeface="Lucida Sans Unicode" charset="0"/>
              </a:rPr>
              <a:t>дали</a:t>
            </a:r>
            <a:r>
              <a:rPr lang="en-GB" sz="1000" dirty="0">
                <a:latin typeface="Arial" charset="0"/>
                <a:cs typeface="Lucida Sans Unicode" charset="0"/>
              </a:rPr>
              <a:t> </a:t>
            </a:r>
            <a:r>
              <a:rPr lang="en-GB" sz="1000" dirty="0" err="1">
                <a:latin typeface="Arial" charset="0"/>
                <a:cs typeface="Lucida Sans Unicode" charset="0"/>
              </a:rPr>
              <a:t>цялата</a:t>
            </a:r>
            <a:r>
              <a:rPr lang="en-GB" sz="1000" dirty="0">
                <a:latin typeface="Arial" charset="0"/>
                <a:cs typeface="Lucida Sans Unicode" charset="0"/>
              </a:rPr>
              <a:t> </a:t>
            </a:r>
            <a:r>
              <a:rPr lang="en-GB" sz="1000" dirty="0" err="1">
                <a:latin typeface="Arial" charset="0"/>
                <a:cs typeface="Lucida Sans Unicode" charset="0"/>
              </a:rPr>
              <a:t>страница</a:t>
            </a:r>
            <a:r>
              <a:rPr lang="en-GB" sz="1000" dirty="0">
                <a:latin typeface="Arial" charset="0"/>
                <a:cs typeface="Lucida Sans Unicode" charset="0"/>
              </a:rPr>
              <a:t> е </a:t>
            </a:r>
            <a:r>
              <a:rPr lang="en-GB" sz="1000" dirty="0" err="1">
                <a:latin typeface="Arial" charset="0"/>
                <a:cs typeface="Lucida Sans Unicode" charset="0"/>
              </a:rPr>
              <a:t>валидна</a:t>
            </a:r>
            <a:r>
              <a:rPr lang="en-GB" sz="1000" dirty="0">
                <a:latin typeface="Arial" charset="0"/>
                <a:cs typeface="Lucida Sans Unicode" charset="0"/>
              </a:rPr>
              <a:t>. </a:t>
            </a:r>
            <a:r>
              <a:rPr lang="en-GB" sz="1000" dirty="0" err="1">
                <a:latin typeface="Arial" charset="0"/>
                <a:cs typeface="Lucida Sans Unicode" charset="0"/>
              </a:rPr>
              <a:t>Важно</a:t>
            </a:r>
            <a:r>
              <a:rPr lang="en-GB" sz="1000" dirty="0">
                <a:latin typeface="Arial" charset="0"/>
                <a:cs typeface="Lucida Sans Unicode" charset="0"/>
              </a:rPr>
              <a:t> е </a:t>
            </a:r>
            <a:r>
              <a:rPr lang="en-GB" sz="1000" dirty="0" err="1">
                <a:latin typeface="Arial" charset="0"/>
                <a:cs typeface="Lucida Sans Unicode" charset="0"/>
              </a:rPr>
              <a:t>да</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отбележи</a:t>
            </a:r>
            <a:r>
              <a:rPr lang="en-GB" sz="1000" dirty="0">
                <a:latin typeface="Arial" charset="0"/>
                <a:cs typeface="Lucida Sans Unicode" charset="0"/>
              </a:rPr>
              <a:t>, </a:t>
            </a:r>
            <a:r>
              <a:rPr lang="en-GB" sz="1000" dirty="0" err="1">
                <a:latin typeface="Arial" charset="0"/>
                <a:cs typeface="Lucida Sans Unicode" charset="0"/>
              </a:rPr>
              <a:t>че</a:t>
            </a:r>
            <a:r>
              <a:rPr lang="en-GB" sz="1000" dirty="0">
                <a:latin typeface="Arial" charset="0"/>
                <a:cs typeface="Lucida Sans Unicode" charset="0"/>
              </a:rPr>
              <a:t> else </a:t>
            </a:r>
            <a:r>
              <a:rPr lang="en-GB" sz="1000" dirty="0" err="1">
                <a:latin typeface="Arial" charset="0"/>
                <a:cs typeface="Lucida Sans Unicode" charset="0"/>
              </a:rPr>
              <a:t>клауза</a:t>
            </a:r>
            <a:r>
              <a:rPr lang="en-GB" sz="1000" dirty="0">
                <a:latin typeface="Arial" charset="0"/>
                <a:cs typeface="Lucida Sans Unicode" charset="0"/>
              </a:rPr>
              <a:t> </a:t>
            </a:r>
            <a:r>
              <a:rPr lang="en-GB" sz="1000" dirty="0" err="1">
                <a:latin typeface="Arial" charset="0"/>
                <a:cs typeface="Lucida Sans Unicode" charset="0"/>
              </a:rPr>
              <a:t>не</a:t>
            </a:r>
            <a:r>
              <a:rPr lang="en-GB" sz="1000" dirty="0">
                <a:latin typeface="Arial" charset="0"/>
                <a:cs typeface="Lucida Sans Unicode" charset="0"/>
              </a:rPr>
              <a:t> е </a:t>
            </a:r>
            <a:r>
              <a:rPr lang="en-GB" sz="1000" dirty="0" err="1">
                <a:latin typeface="Arial" charset="0"/>
                <a:cs typeface="Lucida Sans Unicode" charset="0"/>
              </a:rPr>
              <a:t>нужна</a:t>
            </a:r>
            <a:r>
              <a:rPr lang="en-GB" sz="1000" dirty="0">
                <a:latin typeface="Arial" charset="0"/>
                <a:cs typeface="Lucida Sans Unicode" charset="0"/>
              </a:rPr>
              <a:t> – </a:t>
            </a:r>
            <a:r>
              <a:rPr lang="en-GB" sz="1000" dirty="0" err="1">
                <a:latin typeface="Arial" charset="0"/>
                <a:cs typeface="Lucida Sans Unicode" charset="0"/>
              </a:rPr>
              <a:t>страницата</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се</a:t>
            </a:r>
            <a:r>
              <a:rPr lang="en-GB" sz="1000" dirty="0">
                <a:latin typeface="Arial" charset="0"/>
                <a:cs typeface="Lucida Sans Unicode" charset="0"/>
              </a:rPr>
              <a:t> </a:t>
            </a:r>
            <a:r>
              <a:rPr lang="en-GB" sz="1000" dirty="0" err="1">
                <a:latin typeface="Arial" charset="0"/>
                <a:cs typeface="Lucida Sans Unicode" charset="0"/>
              </a:rPr>
              <a:t>върне</a:t>
            </a:r>
            <a:r>
              <a:rPr lang="en-GB" sz="1000" dirty="0">
                <a:latin typeface="Arial" charset="0"/>
                <a:cs typeface="Lucida Sans Unicode" charset="0"/>
              </a:rPr>
              <a:t> </a:t>
            </a:r>
            <a:r>
              <a:rPr lang="en-GB" sz="1000" dirty="0" err="1">
                <a:latin typeface="Arial" charset="0"/>
                <a:cs typeface="Lucida Sans Unicode" charset="0"/>
              </a:rPr>
              <a:t>на</a:t>
            </a:r>
            <a:r>
              <a:rPr lang="en-GB" sz="1000" dirty="0">
                <a:latin typeface="Arial" charset="0"/>
                <a:cs typeface="Lucida Sans Unicode" charset="0"/>
              </a:rPr>
              <a:t> </a:t>
            </a:r>
            <a:r>
              <a:rPr lang="en-GB" sz="1000" dirty="0" err="1">
                <a:latin typeface="Arial" charset="0"/>
                <a:cs typeface="Lucida Sans Unicode" charset="0"/>
              </a:rPr>
              <a:t>потребителя</a:t>
            </a:r>
            <a:r>
              <a:rPr lang="en-GB" sz="1000" dirty="0">
                <a:latin typeface="Arial" charset="0"/>
                <a:cs typeface="Lucida Sans Unicode" charset="0"/>
              </a:rPr>
              <a:t> и </a:t>
            </a:r>
            <a:r>
              <a:rPr lang="en-GB" sz="1000" dirty="0" err="1">
                <a:latin typeface="Arial" charset="0"/>
                <a:cs typeface="Lucida Sans Unicode" charset="0"/>
              </a:rPr>
              <a:t>грешките</a:t>
            </a:r>
            <a:r>
              <a:rPr lang="en-GB" sz="1000" dirty="0">
                <a:latin typeface="Arial" charset="0"/>
                <a:cs typeface="Lucida Sans Unicode" charset="0"/>
              </a:rPr>
              <a:t> </a:t>
            </a:r>
            <a:r>
              <a:rPr lang="en-GB" sz="1000" dirty="0" err="1">
                <a:latin typeface="Arial" charset="0"/>
                <a:cs typeface="Lucida Sans Unicode" charset="0"/>
              </a:rPr>
              <a:t>автоматично</a:t>
            </a:r>
            <a:r>
              <a:rPr lang="en-GB" sz="1000" dirty="0">
                <a:latin typeface="Arial" charset="0"/>
                <a:cs typeface="Lucida Sans Unicode" charset="0"/>
              </a:rPr>
              <a:t> </a:t>
            </a:r>
            <a:r>
              <a:rPr lang="en-GB" sz="1000" dirty="0" err="1">
                <a:latin typeface="Arial" charset="0"/>
                <a:cs typeface="Lucida Sans Unicode" charset="0"/>
              </a:rPr>
              <a:t>ще</a:t>
            </a:r>
            <a:r>
              <a:rPr lang="en-GB" sz="1000" dirty="0">
                <a:latin typeface="Arial" charset="0"/>
                <a:cs typeface="Lucida Sans Unicode" charset="0"/>
              </a:rPr>
              <a:t> </a:t>
            </a:r>
            <a:r>
              <a:rPr lang="en-GB" sz="1000" dirty="0" err="1">
                <a:latin typeface="Arial" charset="0"/>
                <a:cs typeface="Lucida Sans Unicode" charset="0"/>
              </a:rPr>
              <a:t>бъдат</a:t>
            </a:r>
            <a:r>
              <a:rPr lang="en-GB" sz="1000" dirty="0">
                <a:latin typeface="Arial" charset="0"/>
                <a:cs typeface="Lucida Sans Unicode" charset="0"/>
              </a:rPr>
              <a:t> </a:t>
            </a:r>
            <a:r>
              <a:rPr lang="en-GB" sz="1000" dirty="0" err="1">
                <a:latin typeface="Arial" charset="0"/>
                <a:cs typeface="Lucida Sans Unicode" charset="0"/>
              </a:rPr>
              <a:t>изведени</a:t>
            </a: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charset="0"/>
              <a:cs typeface="Lucida Sans Unicode" charset="0"/>
            </a:endParaRP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private void </a:t>
            </a:r>
            <a:r>
              <a:rPr lang="en-GB" sz="1000" dirty="0" err="1">
                <a:latin typeface="Arial" charset="0"/>
                <a:cs typeface="Lucida Sans Unicode" charset="0"/>
              </a:rPr>
              <a:t>CmdSubmit_Click</a:t>
            </a:r>
            <a:r>
              <a:rPr lang="en-GB" sz="1000" dirty="0">
                <a:latin typeface="Arial" charset="0"/>
                <a:cs typeface="Lucida Sans Unicode" charset="0"/>
              </a:rPr>
              <a:t>(object s, </a:t>
            </a:r>
            <a:r>
              <a:rPr lang="en-GB" sz="1000" dirty="0" err="1">
                <a:latin typeface="Arial" charset="0"/>
                <a:cs typeface="Lucida Sans Unicode" charset="0"/>
              </a:rPr>
              <a:t>System.EventArgs</a:t>
            </a:r>
            <a:r>
              <a:rPr lang="en-GB" sz="1000" dirty="0">
                <a:latin typeface="Arial" charset="0"/>
                <a:cs typeface="Lucida Sans Unicode" charset="0"/>
              </a:rPr>
              <a:t> 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if (Page.IsValid)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r>
              <a:rPr lang="en-GB" sz="1000" dirty="0" err="1">
                <a:latin typeface="Arial" charset="0"/>
                <a:cs typeface="Lucida Sans Unicode" charset="0"/>
              </a:rPr>
              <a:t>Message.Text</a:t>
            </a:r>
            <a:r>
              <a:rPr lang="en-GB" sz="1000" dirty="0">
                <a:latin typeface="Arial" charset="0"/>
                <a:cs typeface="Lucida Sans Unicode" charset="0"/>
              </a:rPr>
              <a:t> = "Page is Valid!";</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 Perform database updates or other logic here</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	}</a:t>
            </a:r>
          </a:p>
          <a:p>
            <a:pPr eaLnBrk="1" hangingPunct="1">
              <a:lnSpc>
                <a:spcPct val="9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dirty="0">
                <a:latin typeface="Arial" charset="0"/>
                <a:cs typeface="Lucida Sans Unicode"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335F8C3A-041A-42F2-9C64-7CB294FF3F24}" type="slidenum">
              <a:rPr lang="en-GB"/>
              <a:pPr>
                <a:defRPr/>
              </a:pPr>
              <a:t>23</a:t>
            </a:fld>
            <a:r>
              <a:rPr lang="en-GB"/>
              <a:t>##</a:t>
            </a: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CB12F9C-8865-408F-94A2-A7650BC03464}" type="slidenum">
              <a:rPr lang="en-GB"/>
              <a:pPr>
                <a:defRPr/>
              </a:pPr>
              <a:t>25</a:t>
            </a:fld>
            <a:r>
              <a:rPr lang="en-GB"/>
              <a:t>##</a:t>
            </a:r>
          </a:p>
        </p:txBody>
      </p:sp>
      <p:sp>
        <p:nvSpPr>
          <p:cNvPr id="5939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5939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5939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46BB1E4D-3FD0-4867-BBD3-87936A029343}" type="slidenum">
              <a:rPr lang="en-GB" sz="1100" i="1">
                <a:solidFill>
                  <a:srgbClr val="000000"/>
                </a:solidFill>
                <a:latin typeface="Times New Roman" pitchFamily="18" charset="0"/>
              </a:rPr>
              <a:pPr algn="r" eaLnBrk="1">
                <a:lnSpc>
                  <a:spcPct val="100000"/>
                </a:lnSpc>
                <a:buSzPct val="45000"/>
                <a:buFont typeface="StarSymbol"/>
                <a:buNone/>
              </a:pPr>
              <a:t>25</a:t>
            </a:fld>
            <a:r>
              <a:rPr lang="en-GB" sz="1100" i="1">
                <a:solidFill>
                  <a:srgbClr val="000000"/>
                </a:solidFill>
                <a:latin typeface="Times New Roman" pitchFamily="18" charset="0"/>
              </a:rPr>
              <a:t>##</a:t>
            </a:r>
          </a:p>
        </p:txBody>
      </p:sp>
      <p:sp>
        <p:nvSpPr>
          <p:cNvPr id="59397"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02AAC4AB-53B7-4BFA-B8D3-2E54BE83A891}" type="slidenum">
              <a:rPr lang="en-GB" sz="1100" i="1">
                <a:solidFill>
                  <a:srgbClr val="000000"/>
                </a:solidFill>
              </a:rPr>
              <a:pPr algn="r">
                <a:lnSpc>
                  <a:spcPct val="100000"/>
                </a:lnSpc>
              </a:pPr>
              <a:t>25</a:t>
            </a:fld>
            <a:r>
              <a:rPr lang="en-GB" sz="1100" i="1">
                <a:solidFill>
                  <a:srgbClr val="000000"/>
                </a:solidFill>
              </a:rPr>
              <a:t>##</a:t>
            </a:r>
          </a:p>
        </p:txBody>
      </p:sp>
      <p:sp>
        <p:nvSpPr>
          <p:cNvPr id="59398"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39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5940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5940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5940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5940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8E6CE2E-72D8-4F62-8D6B-ED988182D07D}" type="slidenum">
              <a:rPr lang="en-GB" sz="1300">
                <a:solidFill>
                  <a:srgbClr val="000000"/>
                </a:solidFill>
                <a:latin typeface="Times New Roman" pitchFamily="18" charset="0"/>
              </a:rPr>
              <a:pPr algn="r" eaLnBrk="1" hangingPunct="1">
                <a:lnSpc>
                  <a:spcPct val="100000"/>
                </a:lnSpc>
                <a:buFont typeface="Times New Roman" pitchFamily="18" charset="0"/>
                <a:buNone/>
              </a:pPr>
              <a:t>25</a:t>
            </a:fld>
            <a:endParaRPr lang="en-GB" sz="1300">
              <a:solidFill>
                <a:srgbClr val="000000"/>
              </a:solidFill>
              <a:latin typeface="Times New Roman" pitchFamily="18" charset="0"/>
            </a:endParaRPr>
          </a:p>
        </p:txBody>
      </p:sp>
      <p:sp>
        <p:nvSpPr>
          <p:cNvPr id="5940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066AF7D1-C7BE-4B64-8B8F-571F82EF36F1}" type="slidenum">
              <a:rPr lang="en-GB"/>
              <a:pPr>
                <a:defRPr/>
              </a:pPr>
              <a:t>26</a:t>
            </a:fld>
            <a:r>
              <a:rPr lang="en-GB"/>
              <a:t>##</a:t>
            </a:r>
          </a:p>
        </p:txBody>
      </p:sp>
      <p:sp>
        <p:nvSpPr>
          <p:cNvPr id="6041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041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042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C27A3880-953E-4A56-B4C0-760959810C39}" type="slidenum">
              <a:rPr lang="en-GB" sz="1100" i="1">
                <a:solidFill>
                  <a:srgbClr val="000000"/>
                </a:solidFill>
                <a:latin typeface="Times New Roman" pitchFamily="18" charset="0"/>
              </a:rPr>
              <a:pPr algn="r" eaLnBrk="1">
                <a:lnSpc>
                  <a:spcPct val="100000"/>
                </a:lnSpc>
                <a:buSzPct val="45000"/>
                <a:buFont typeface="StarSymbol"/>
                <a:buNone/>
              </a:pPr>
              <a:t>26</a:t>
            </a:fld>
            <a:r>
              <a:rPr lang="en-GB" sz="1100" i="1">
                <a:solidFill>
                  <a:srgbClr val="000000"/>
                </a:solidFill>
                <a:latin typeface="Times New Roman" pitchFamily="18" charset="0"/>
              </a:rPr>
              <a:t>##</a:t>
            </a:r>
          </a:p>
        </p:txBody>
      </p:sp>
      <p:sp>
        <p:nvSpPr>
          <p:cNvPr id="60421"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F2228AB1-20CF-4067-B8B4-443D1EEA6084}" type="slidenum">
              <a:rPr lang="en-GB" sz="1100" i="1">
                <a:solidFill>
                  <a:srgbClr val="000000"/>
                </a:solidFill>
              </a:rPr>
              <a:pPr algn="r">
                <a:lnSpc>
                  <a:spcPct val="100000"/>
                </a:lnSpc>
              </a:pPr>
              <a:t>26</a:t>
            </a:fld>
            <a:r>
              <a:rPr lang="en-GB" sz="1100" i="1">
                <a:solidFill>
                  <a:srgbClr val="000000"/>
                </a:solidFill>
              </a:rPr>
              <a:t>##</a:t>
            </a:r>
          </a:p>
        </p:txBody>
      </p:sp>
      <p:sp>
        <p:nvSpPr>
          <p:cNvPr id="60422"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3"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60424"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60425"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60426"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60427"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ED0DCA36-6F00-4034-8FF7-A680401BDC35}" type="slidenum">
              <a:rPr lang="en-GB" sz="1300">
                <a:solidFill>
                  <a:srgbClr val="000000"/>
                </a:solidFill>
                <a:latin typeface="Times New Roman" pitchFamily="18" charset="0"/>
              </a:rPr>
              <a:pPr algn="r" eaLnBrk="1" hangingPunct="1">
                <a:lnSpc>
                  <a:spcPct val="100000"/>
                </a:lnSpc>
                <a:buFont typeface="Times New Roman" pitchFamily="18" charset="0"/>
                <a:buNone/>
              </a:pPr>
              <a:t>26</a:t>
            </a:fld>
            <a:endParaRPr lang="en-GB" sz="1300">
              <a:solidFill>
                <a:srgbClr val="000000"/>
              </a:solidFill>
              <a:latin typeface="Times New Roman" pitchFamily="18" charset="0"/>
            </a:endParaRPr>
          </a:p>
        </p:txBody>
      </p:sp>
      <p:sp>
        <p:nvSpPr>
          <p:cNvPr id="60428"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5325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Свойството</a:t>
            </a:r>
            <a:r>
              <a:rPr lang="en-GB" b="1"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Свойството</a:t>
            </a:r>
            <a:r>
              <a:rPr lang="en-GB" dirty="0">
                <a:latin typeface="Arial" charset="0"/>
                <a:cs typeface="Lucida Sans Unicode" charset="0"/>
              </a:rPr>
              <a:t> Display </a:t>
            </a:r>
            <a:r>
              <a:rPr lang="en-GB" dirty="0" err="1">
                <a:latin typeface="Arial" charset="0"/>
                <a:cs typeface="Lucida Sans Unicode" charset="0"/>
              </a:rPr>
              <a:t>указва</a:t>
            </a:r>
            <a:r>
              <a:rPr lang="en-GB" dirty="0">
                <a:latin typeface="Arial" charset="0"/>
                <a:cs typeface="Lucida Sans Unicode" charset="0"/>
              </a:rPr>
              <a:t> </a:t>
            </a:r>
            <a:r>
              <a:rPr lang="en-GB" dirty="0" err="1">
                <a:latin typeface="Arial" charset="0"/>
                <a:cs typeface="Lucida Sans Unicode" charset="0"/>
              </a:rPr>
              <a:t>разстоянието</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няколко</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когато</a:t>
            </a:r>
            <a:r>
              <a:rPr lang="en-GB" b="1" dirty="0">
                <a:latin typeface="Arial" charset="0"/>
                <a:cs typeface="Lucida Sans Unicode" charset="0"/>
              </a:rPr>
              <a:t> </a:t>
            </a:r>
            <a:r>
              <a:rPr lang="en-GB" dirty="0" err="1">
                <a:latin typeface="Arial" charset="0"/>
                <a:cs typeface="Lucida Sans Unicode" charset="0"/>
              </a:rPr>
              <a:t>уеб</a:t>
            </a:r>
            <a:r>
              <a:rPr lang="en-GB" dirty="0">
                <a:latin typeface="Arial" charset="0"/>
                <a:cs typeface="Lucida Sans Unicode" charset="0"/>
              </a:rPr>
              <a:t> </a:t>
            </a:r>
            <a:r>
              <a:rPr lang="en-GB" dirty="0" err="1">
                <a:latin typeface="Arial" charset="0"/>
                <a:cs typeface="Lucida Sans Unicode" charset="0"/>
              </a:rPr>
              <a:t>формата</a:t>
            </a:r>
            <a:r>
              <a:rPr lang="en-GB" dirty="0">
                <a:latin typeface="Arial" charset="0"/>
                <a:cs typeface="Lucida Sans Unicode" charset="0"/>
              </a:rPr>
              <a:t> е с FlowLayout. </a:t>
            </a:r>
            <a:r>
              <a:rPr lang="en-GB" dirty="0" err="1">
                <a:latin typeface="Arial" charset="0"/>
                <a:cs typeface="Lucida Sans Unicode" charset="0"/>
              </a:rPr>
              <a:t>Свойството</a:t>
            </a:r>
            <a:r>
              <a:rPr lang="en-GB" dirty="0">
                <a:latin typeface="Arial" charset="0"/>
                <a:cs typeface="Lucida Sans Unicode" charset="0"/>
              </a:rPr>
              <a:t> </a:t>
            </a:r>
            <a:r>
              <a:rPr lang="en-GB" dirty="0" err="1">
                <a:latin typeface="Arial" charset="0"/>
                <a:cs typeface="Lucida Sans Unicode" charset="0"/>
              </a:rPr>
              <a:t>влияе</a:t>
            </a:r>
            <a:r>
              <a:rPr lang="en-GB" dirty="0">
                <a:latin typeface="Arial" charset="0"/>
                <a:cs typeface="Lucida Sans Unicode" charset="0"/>
              </a:rPr>
              <a:t> </a:t>
            </a:r>
            <a:r>
              <a:rPr lang="en-GB" dirty="0" err="1">
                <a:latin typeface="Arial" charset="0"/>
                <a:cs typeface="Lucida Sans Unicode" charset="0"/>
              </a:rPr>
              <a:t>само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мястото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Съобщенията</a:t>
            </a:r>
            <a:r>
              <a:rPr lang="en-GB" dirty="0">
                <a:latin typeface="Arial" charset="0"/>
                <a:cs typeface="Lucida Sans Unicode" charset="0"/>
              </a:rPr>
              <a:t>, </a:t>
            </a:r>
            <a:r>
              <a:rPr lang="en-GB" dirty="0" err="1">
                <a:latin typeface="Arial" charset="0"/>
                <a:cs typeface="Lucida Sans Unicode" charset="0"/>
              </a:rPr>
              <a:t>които</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показват</a:t>
            </a:r>
            <a:r>
              <a:rPr lang="en-GB" dirty="0">
                <a:latin typeface="Arial" charset="0"/>
                <a:cs typeface="Lucida Sans Unicode" charset="0"/>
              </a:rPr>
              <a:t> </a:t>
            </a:r>
            <a:r>
              <a:rPr lang="en-GB" dirty="0" err="1">
                <a:latin typeface="Arial" charset="0"/>
                <a:cs typeface="Lucida Sans Unicode" charset="0"/>
              </a:rPr>
              <a:t>във</a:t>
            </a:r>
            <a:r>
              <a:rPr lang="en-GB" dirty="0">
                <a:latin typeface="Arial" charset="0"/>
                <a:cs typeface="Lucida Sans Unicode" charset="0"/>
              </a:rPr>
              <a:t> ValidationSummary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влияят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свойството</a:t>
            </a:r>
            <a:r>
              <a:rPr lang="en-GB" dirty="0">
                <a:latin typeface="Arial" charset="0"/>
                <a:cs typeface="Lucida Sans Unicode" charset="0"/>
              </a:rPr>
              <a:t> Display.</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charset="0"/>
                <a:cs typeface="Lucida Sans Unicode" charset="0"/>
              </a:rPr>
              <a:t>Възможни</a:t>
            </a:r>
            <a:r>
              <a:rPr lang="en-GB" dirty="0">
                <a:latin typeface="Arial" charset="0"/>
                <a:cs typeface="Lucida Sans Unicode" charset="0"/>
              </a:rPr>
              <a:t> </a:t>
            </a:r>
            <a:r>
              <a:rPr lang="en-GB" dirty="0" err="1">
                <a:latin typeface="Arial" charset="0"/>
                <a:cs typeface="Lucida Sans Unicode" charset="0"/>
              </a:rPr>
              <a:t>са</a:t>
            </a:r>
            <a:r>
              <a:rPr lang="en-GB" dirty="0">
                <a:latin typeface="Arial" charset="0"/>
                <a:cs typeface="Lucida Sans Unicode" charset="0"/>
              </a:rPr>
              <a:t> </a:t>
            </a:r>
            <a:r>
              <a:rPr lang="en-GB" dirty="0" err="1">
                <a:latin typeface="Arial" charset="0"/>
                <a:cs typeface="Lucida Sans Unicode" charset="0"/>
              </a:rPr>
              <a:t>следните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Static		- </a:t>
            </a:r>
            <a:r>
              <a:rPr lang="en-GB" dirty="0" err="1">
                <a:latin typeface="Arial" charset="0"/>
                <a:cs typeface="Lucida Sans Unicode" charset="0"/>
              </a:rPr>
              <a:t>Дефинира</a:t>
            </a:r>
            <a:r>
              <a:rPr lang="en-GB" dirty="0">
                <a:latin typeface="Arial" charset="0"/>
                <a:cs typeface="Lucida Sans Unicode" charset="0"/>
              </a:rPr>
              <a:t> </a:t>
            </a:r>
            <a:r>
              <a:rPr lang="en-GB" dirty="0" err="1">
                <a:latin typeface="Arial" charset="0"/>
                <a:cs typeface="Lucida Sans Unicode" charset="0"/>
              </a:rPr>
              <a:t>фиксирано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Така</a:t>
            </a:r>
            <a:r>
              <a:rPr lang="en-GB" dirty="0">
                <a:latin typeface="Arial" charset="0"/>
                <a:cs typeface="Lucida Sans Unicode" charset="0"/>
              </a:rPr>
              <a:t> </a:t>
            </a:r>
            <a:r>
              <a:rPr lang="en-GB" dirty="0" err="1">
                <a:latin typeface="Arial" charset="0"/>
                <a:cs typeface="Lucida Sans Unicode" charset="0"/>
              </a:rPr>
              <a:t>контролата</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дори</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което</a:t>
            </a:r>
            <a:r>
              <a:rPr lang="en-GB" dirty="0">
                <a:latin typeface="Arial" charset="0"/>
                <a:cs typeface="Lucida Sans Unicode" charset="0"/>
              </a:rPr>
              <a:t> </a:t>
            </a:r>
            <a:r>
              <a:rPr lang="en-GB" dirty="0" err="1">
                <a:latin typeface="Arial" charset="0"/>
                <a:cs typeface="Lucida Sans Unicode" charset="0"/>
              </a:rPr>
              <a:t>ще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използва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показване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грешката</a:t>
            </a:r>
            <a:r>
              <a:rPr lang="en-GB" dirty="0">
                <a:latin typeface="Arial" charset="0"/>
                <a:cs typeface="Lucida Sans Unicode" charset="0"/>
              </a:rPr>
              <a:t>. </a:t>
            </a:r>
            <a:r>
              <a:rPr lang="en-GB" dirty="0" err="1">
                <a:latin typeface="Arial" charset="0"/>
                <a:cs typeface="Lucida Sans Unicode" charset="0"/>
              </a:rPr>
              <a:t>Стойност</a:t>
            </a:r>
            <a:r>
              <a:rPr lang="en-GB" dirty="0">
                <a:latin typeface="Arial" charset="0"/>
                <a:cs typeface="Lucida Sans Unicode" charset="0"/>
              </a:rPr>
              <a:t> </a:t>
            </a:r>
            <a:r>
              <a:rPr lang="en-GB" dirty="0" err="1">
                <a:latin typeface="Arial" charset="0"/>
                <a:cs typeface="Lucida Sans Unicode" charset="0"/>
              </a:rPr>
              <a:t>по</a:t>
            </a:r>
            <a:r>
              <a:rPr lang="en-GB" dirty="0">
                <a:latin typeface="Arial" charset="0"/>
                <a:cs typeface="Lucida Sans Unicode" charset="0"/>
              </a:rPr>
              <a:t> </a:t>
            </a:r>
            <a:r>
              <a:rPr lang="en-GB" dirty="0" err="1">
                <a:latin typeface="Arial" charset="0"/>
                <a:cs typeface="Lucida Sans Unicode" charset="0"/>
              </a:rPr>
              <a:t>подразбиране</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Dynamic	- </a:t>
            </a:r>
            <a:r>
              <a:rPr lang="en-GB" dirty="0" err="1">
                <a:latin typeface="Arial" charset="0"/>
                <a:cs typeface="Lucida Sans Unicode" charset="0"/>
              </a:rPr>
              <a:t>Празно</a:t>
            </a:r>
            <a:r>
              <a:rPr lang="en-GB" dirty="0">
                <a:latin typeface="Arial" charset="0"/>
                <a:cs typeface="Lucida Sans Unicode" charset="0"/>
              </a:rPr>
              <a:t> </a:t>
            </a:r>
            <a:r>
              <a:rPr lang="en-GB" dirty="0" err="1">
                <a:latin typeface="Arial" charset="0"/>
                <a:cs typeface="Lucida Sans Unicode" charset="0"/>
              </a:rPr>
              <a:t>място</a:t>
            </a:r>
            <a:r>
              <a:rPr lang="en-GB" dirty="0">
                <a:latin typeface="Arial" charset="0"/>
                <a:cs typeface="Lucida Sans Unicode" charset="0"/>
              </a:rPr>
              <a:t> </a:t>
            </a:r>
            <a:r>
              <a:rPr lang="en-GB" dirty="0" err="1">
                <a:latin typeface="Arial" charset="0"/>
                <a:cs typeface="Lucida Sans Unicode" charset="0"/>
              </a:rPr>
              <a:t>не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заема</a:t>
            </a:r>
            <a:r>
              <a:rPr lang="en-GB" dirty="0">
                <a:latin typeface="Arial" charset="0"/>
                <a:cs typeface="Lucida Sans Unicode" charset="0"/>
              </a:rPr>
              <a:t>,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няма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При</a:t>
            </a:r>
            <a:r>
              <a:rPr lang="en-GB" dirty="0">
                <a:latin typeface="Arial" charset="0"/>
                <a:cs typeface="Lucida Sans Unicode" charset="0"/>
              </a:rPr>
              <a:t> </a:t>
            </a:r>
            <a:r>
              <a:rPr lang="en-GB" dirty="0" err="1">
                <a:latin typeface="Arial" charset="0"/>
                <a:cs typeface="Lucida Sans Unicode" charset="0"/>
              </a:rPr>
              <a:t>поява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 </a:t>
            </a:r>
            <a:r>
              <a:rPr lang="en-GB" dirty="0" err="1">
                <a:latin typeface="Arial" charset="0"/>
                <a:cs typeface="Lucida Sans Unicode" charset="0"/>
              </a:rPr>
              <a:t>има</a:t>
            </a:r>
            <a:r>
              <a:rPr lang="en-GB" dirty="0">
                <a:latin typeface="Arial" charset="0"/>
                <a:cs typeface="Lucida Sans Unicode" charset="0"/>
              </a:rPr>
              <a:t> </a:t>
            </a:r>
            <a:r>
              <a:rPr lang="en-GB" dirty="0" err="1">
                <a:latin typeface="Arial" charset="0"/>
                <a:cs typeface="Lucida Sans Unicode" charset="0"/>
              </a:rPr>
              <a:t>възможност</a:t>
            </a:r>
            <a:r>
              <a:rPr lang="en-GB" dirty="0">
                <a:latin typeface="Arial" charset="0"/>
                <a:cs typeface="Lucida Sans Unicode" charset="0"/>
              </a:rPr>
              <a:t> </a:t>
            </a:r>
            <a:r>
              <a:rPr lang="en-GB" dirty="0" err="1">
                <a:latin typeface="Arial" charset="0"/>
                <a:cs typeface="Lucida Sans Unicode" charset="0"/>
              </a:rPr>
              <a:t>контролите</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разместят</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None		- </a:t>
            </a:r>
            <a:r>
              <a:rPr lang="en-GB" dirty="0" err="1">
                <a:latin typeface="Arial" charset="0"/>
                <a:cs typeface="Lucida Sans Unicode" charset="0"/>
              </a:rPr>
              <a:t>Блокира</a:t>
            </a:r>
            <a:r>
              <a:rPr lang="en-GB" dirty="0">
                <a:latin typeface="Arial" charset="0"/>
                <a:cs typeface="Lucida Sans Unicode" charset="0"/>
              </a:rPr>
              <a:t> </a:t>
            </a:r>
            <a:r>
              <a:rPr lang="en-GB" dirty="0" err="1">
                <a:latin typeface="Arial" charset="0"/>
                <a:cs typeface="Lucida Sans Unicode" charset="0"/>
              </a:rPr>
              <a:t>показването</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съобщения</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грешка</a:t>
            </a:r>
            <a:r>
              <a:rPr lang="en-GB" dirty="0">
                <a:latin typeface="Arial" charset="0"/>
                <a:cs typeface="Lucida Sans Unicode"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5" name="Rectangle 7"/>
          <p:cNvSpPr>
            <a:spLocks noGrp="1" noChangeArrowheads="1"/>
          </p:cNvSpPr>
          <p:nvPr>
            <p:ph type="sldNum"/>
          </p:nvPr>
        </p:nvSpPr>
        <p:spPr>
          <a:ln/>
        </p:spPr>
        <p:txBody>
          <a:bodyPr/>
          <a:lstStyle/>
          <a:p>
            <a:pPr>
              <a:defRPr/>
            </a:pPr>
            <a:fld id="{666F5D35-60E3-4212-AE4F-2EDB9CC2E589}" type="slidenum">
              <a:rPr lang="en-GB"/>
              <a:pPr>
                <a:defRPr/>
              </a:pPr>
              <a:t>27</a:t>
            </a:fld>
            <a:r>
              <a:rPr lang="en-GB"/>
              <a:t>##</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51E62C4D-EDC4-467C-BB55-150D3F496150}" type="slidenum">
              <a:rPr lang="en-GB"/>
              <a:pPr>
                <a:defRPr/>
              </a:pPr>
              <a:t>29</a:t>
            </a:fld>
            <a:r>
              <a:rPr lang="en-GB"/>
              <a:t>##</a:t>
            </a:r>
          </a:p>
        </p:txBody>
      </p:sp>
      <p:sp>
        <p:nvSpPr>
          <p:cNvPr id="6246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6246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6246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A5451280-67E3-4F21-9397-F91048E699D7}" type="slidenum">
              <a:rPr lang="en-GB" sz="1100" i="1">
                <a:solidFill>
                  <a:srgbClr val="000000"/>
                </a:solidFill>
                <a:latin typeface="Times New Roman" pitchFamily="18" charset="0"/>
              </a:rPr>
              <a:pPr algn="r" eaLnBrk="1">
                <a:lnSpc>
                  <a:spcPct val="100000"/>
                </a:lnSpc>
                <a:buSzPct val="45000"/>
                <a:buFont typeface="StarSymbol"/>
                <a:buNone/>
              </a:pPr>
              <a:t>29</a:t>
            </a:fld>
            <a:r>
              <a:rPr lang="en-GB" sz="1100" i="1">
                <a:solidFill>
                  <a:srgbClr val="000000"/>
                </a:solidFill>
                <a:latin typeface="Times New Roman" pitchFamily="18" charset="0"/>
              </a:rPr>
              <a:t>##</a:t>
            </a:r>
          </a:p>
        </p:txBody>
      </p:sp>
      <p:sp>
        <p:nvSpPr>
          <p:cNvPr id="62469" name="Rectangle 1"/>
          <p:cNvSpPr txBox="1">
            <a:spLocks noGrp="1" noRot="1" noChangeAspect="1" noChangeArrowheads="1" noTextEdit="1"/>
          </p:cNvSpPr>
          <p:nvPr>
            <p:ph type="sldImg"/>
          </p:nvPr>
        </p:nvSpPr>
        <p:spPr>
          <a:xfrm>
            <a:off x="992188" y="768350"/>
            <a:ext cx="5116512" cy="3836988"/>
          </a:xfrm>
          <a:solidFill>
            <a:srgbClr val="FFFFFF"/>
          </a:solidFill>
          <a:ln/>
        </p:spPr>
      </p:sp>
      <p:sp>
        <p:nvSpPr>
          <p:cNvPr id="62470" name="Rectangle 2"/>
          <p:cNvSpPr txBox="1">
            <a:spLocks noGrp="1" noChangeArrowheads="1"/>
          </p:cNvSpPr>
          <p:nvPr>
            <p:ph type="body" idx="1"/>
          </p:nvPr>
        </p:nvSpPr>
        <p:spPr>
          <a:xfrm>
            <a:off x="946150" y="4860925"/>
            <a:ext cx="5207000" cy="4606925"/>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E394C6A1-2247-4442-9DC7-483DD1B6C0A4}" type="slidenum">
              <a:rPr lang="en-GB"/>
              <a:pPr>
                <a:defRPr/>
              </a:pPr>
              <a:t>3</a:t>
            </a:fld>
            <a:r>
              <a:rPr lang="en-GB"/>
              <a:t>##</a:t>
            </a:r>
          </a:p>
        </p:txBody>
      </p:sp>
      <p:sp>
        <p:nvSpPr>
          <p:cNvPr id="37890"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7891"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7892"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F4C0D917-14C6-489C-8CDC-9818431FBDCF}" type="slidenum">
              <a:rPr lang="en-GB" sz="1100" i="1">
                <a:solidFill>
                  <a:srgbClr val="000000"/>
                </a:solidFill>
                <a:latin typeface="Times New Roman" pitchFamily="18" charset="0"/>
              </a:rPr>
              <a:pPr algn="r" eaLnBrk="1">
                <a:lnSpc>
                  <a:spcPct val="100000"/>
                </a:lnSpc>
                <a:buSzPct val="45000"/>
                <a:buFont typeface="StarSymbol"/>
                <a:buNone/>
              </a:pPr>
              <a:t>3</a:t>
            </a:fld>
            <a:r>
              <a:rPr lang="en-GB" sz="1100" i="1">
                <a:solidFill>
                  <a:srgbClr val="000000"/>
                </a:solidFill>
                <a:latin typeface="Times New Roman" pitchFamily="18" charset="0"/>
              </a:rPr>
              <a:t>##</a:t>
            </a:r>
          </a:p>
        </p:txBody>
      </p:sp>
      <p:sp>
        <p:nvSpPr>
          <p:cNvPr id="37893"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37894"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269AB92A-A3E1-4024-813D-E5267A053E1D}" type="slidenum">
              <a:rPr lang="en-GB"/>
              <a:pPr>
                <a:defRPr/>
              </a:pPr>
              <a:t>4</a:t>
            </a:fld>
            <a:r>
              <a:rPr lang="en-GB"/>
              <a:t>##</a:t>
            </a:r>
          </a:p>
        </p:txBody>
      </p:sp>
      <p:sp>
        <p:nvSpPr>
          <p:cNvPr id="3891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3891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3891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087F565E-9D58-4D64-BE35-486A77284BC1}" type="slidenum">
              <a:rPr lang="en-GB" sz="1100" i="1">
                <a:solidFill>
                  <a:srgbClr val="000000"/>
                </a:solidFill>
                <a:latin typeface="Times New Roman" pitchFamily="18" charset="0"/>
              </a:rPr>
              <a:pPr algn="r" eaLnBrk="1">
                <a:lnSpc>
                  <a:spcPct val="100000"/>
                </a:lnSpc>
                <a:buSzPct val="45000"/>
                <a:buFont typeface="StarSymbol"/>
                <a:buNone/>
              </a:pPr>
              <a:t>4</a:t>
            </a:fld>
            <a:r>
              <a:rPr lang="en-GB" sz="1100" i="1">
                <a:solidFill>
                  <a:srgbClr val="000000"/>
                </a:solidFill>
                <a:latin typeface="Times New Roman" pitchFamily="18" charset="0"/>
              </a:rPr>
              <a:t>##</a:t>
            </a:r>
          </a:p>
        </p:txBody>
      </p:sp>
      <p:sp>
        <p:nvSpPr>
          <p:cNvPr id="3891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DD53E218-F7E8-4610-A022-F46C1A4CAE17}" type="slidenum">
              <a:rPr lang="en-GB" sz="1100" i="1">
                <a:solidFill>
                  <a:srgbClr val="000000"/>
                </a:solidFill>
              </a:rPr>
              <a:pPr algn="r">
                <a:lnSpc>
                  <a:spcPct val="100000"/>
                </a:lnSpc>
              </a:pPr>
              <a:t>4</a:t>
            </a:fld>
            <a:r>
              <a:rPr lang="en-GB" sz="1100" i="1">
                <a:solidFill>
                  <a:srgbClr val="000000"/>
                </a:solidFill>
              </a:rPr>
              <a:t>##</a:t>
            </a:r>
          </a:p>
        </p:txBody>
      </p:sp>
      <p:sp>
        <p:nvSpPr>
          <p:cNvPr id="3891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1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3892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3892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3892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3892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799FB41D-E1E8-4FFB-92CE-021201D2682B}" type="slidenum">
              <a:rPr lang="en-GB" sz="1300">
                <a:solidFill>
                  <a:srgbClr val="000000"/>
                </a:solidFill>
                <a:latin typeface="Times New Roman" pitchFamily="18" charset="0"/>
              </a:rPr>
              <a:pPr algn="r" eaLnBrk="1" hangingPunct="1">
                <a:lnSpc>
                  <a:spcPct val="100000"/>
                </a:lnSpc>
                <a:buFont typeface="Times New Roman" pitchFamily="18" charset="0"/>
                <a:buNone/>
              </a:pPr>
              <a:t>4</a:t>
            </a:fld>
            <a:endParaRPr lang="en-GB" sz="1300">
              <a:solidFill>
                <a:srgbClr val="000000"/>
              </a:solidFill>
              <a:latin typeface="Times New Roman" pitchFamily="18" charset="0"/>
            </a:endParaRPr>
          </a:p>
        </p:txBody>
      </p:sp>
      <p:sp>
        <p:nvSpPr>
          <p:cNvPr id="3892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482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въведените от потребителя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Когато потребителят въвежда данни, програмистът е имал очаквания за типа на данните. Грешни входни данни (като минимум) ще забавят потребителя, а могат дори да "счупят" приложението. Сравняването им срещу определени стойности, област на допустими стойности или формат се нарича 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E19646C-BA4E-437D-8692-8F7BFC72E7EF}" type="slidenum">
              <a:rPr lang="en-GB"/>
              <a:pPr>
                <a:defRPr/>
              </a:pPr>
              <a:t>5</a:t>
            </a:fld>
            <a:r>
              <a:rPr lang="en-GB"/>
              <a:t>##</a:t>
            </a:r>
          </a:p>
        </p:txBody>
      </p:sp>
      <p:sp>
        <p:nvSpPr>
          <p:cNvPr id="4096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096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096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B60007C9-FD41-4DCF-94D4-33DBED2329DE}" type="slidenum">
              <a:rPr lang="en-GB" sz="1100" i="1">
                <a:solidFill>
                  <a:srgbClr val="000000"/>
                </a:solidFill>
                <a:latin typeface="Times New Roman" pitchFamily="18" charset="0"/>
              </a:rPr>
              <a:pPr algn="r" eaLnBrk="1">
                <a:lnSpc>
                  <a:spcPct val="100000"/>
                </a:lnSpc>
                <a:buSzPct val="45000"/>
                <a:buFont typeface="StarSymbol"/>
                <a:buNone/>
              </a:pPr>
              <a:t>5</a:t>
            </a:fld>
            <a:r>
              <a:rPr lang="en-GB" sz="1100" i="1">
                <a:solidFill>
                  <a:srgbClr val="000000"/>
                </a:solidFill>
                <a:latin typeface="Times New Roman" pitchFamily="18" charset="0"/>
              </a:rPr>
              <a:t>##</a:t>
            </a:r>
          </a:p>
        </p:txBody>
      </p:sp>
      <p:sp>
        <p:nvSpPr>
          <p:cNvPr id="40965" name="Text Box 1"/>
          <p:cNvSpPr txBox="1">
            <a:spLocks noChangeArrowheads="1"/>
          </p:cNvSpPr>
          <p:nvPr/>
        </p:nvSpPr>
        <p:spPr bwMode="auto">
          <a:xfrm>
            <a:off x="5927725" y="9721850"/>
            <a:ext cx="1171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45CB6E15-2654-4373-97E9-6BB8526C7C1B}" type="slidenum">
              <a:rPr lang="en-GB" sz="1100" i="1">
                <a:solidFill>
                  <a:srgbClr val="000000"/>
                </a:solidFill>
              </a:rPr>
              <a:pPr algn="r">
                <a:lnSpc>
                  <a:spcPct val="100000"/>
                </a:lnSpc>
              </a:pPr>
              <a:t>5</a:t>
            </a:fld>
            <a:r>
              <a:rPr lang="en-GB" sz="1100" i="1">
                <a:solidFill>
                  <a:srgbClr val="000000"/>
                </a:solidFill>
              </a:rPr>
              <a:t>##</a:t>
            </a:r>
          </a:p>
        </p:txBody>
      </p:sp>
      <p:sp>
        <p:nvSpPr>
          <p:cNvPr id="40966" name="Text Box 2"/>
          <p:cNvSpPr txBox="1">
            <a:spLocks noChangeArrowheads="1"/>
          </p:cNvSpPr>
          <p:nvPr/>
        </p:nvSpPr>
        <p:spPr bwMode="auto">
          <a:xfrm>
            <a:off x="0" y="9721850"/>
            <a:ext cx="56959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096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096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097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097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91965974-DC28-46D8-B366-1305EA8343C7}" type="slidenum">
              <a:rPr lang="en-GB" sz="1300">
                <a:solidFill>
                  <a:srgbClr val="000000"/>
                </a:solidFill>
                <a:latin typeface="Times New Roman" pitchFamily="18" charset="0"/>
              </a:rPr>
              <a:pPr algn="r" eaLnBrk="1" hangingPunct="1">
                <a:lnSpc>
                  <a:spcPct val="100000"/>
                </a:lnSpc>
                <a:buFont typeface="Times New Roman" pitchFamily="18" charset="0"/>
                <a:buNone/>
              </a:pPr>
              <a:t>5</a:t>
            </a:fld>
            <a:endParaRPr lang="en-GB" sz="1300">
              <a:solidFill>
                <a:srgbClr val="000000"/>
              </a:solidFill>
              <a:latin typeface="Times New Roman" pitchFamily="18" charset="0"/>
            </a:endParaRPr>
          </a:p>
        </p:txBody>
      </p:sp>
      <p:sp>
        <p:nvSpPr>
          <p:cNvPr id="4097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687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Валидиране на входните данни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Това е процесът на проверка дали потребителски въведените данни на една уеб форма отговарят на предварително зададен входен формат. Данните, които не отговарят, предизвикват съобщение за грешка и уеб формата спира да се изпълнява, докато грешката не бъде поправена.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Предефинирани входни формати</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Предефинираните входни формати могат да включват някакъв брой букви, използване на цифри (дали е позволено или не), обхват от позволени стойности или математическа формула.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45C79F55-FF9D-482E-B39D-55ACAA2073BD}" type="slidenum">
              <a:rPr lang="en-GB"/>
              <a:pPr>
                <a:defRPr/>
              </a:pPr>
              <a:t>6</a:t>
            </a:fld>
            <a:r>
              <a:rPr lang="en-GB"/>
              <a:t>##</a:t>
            </a:r>
          </a:p>
        </p:txBody>
      </p:sp>
      <p:sp>
        <p:nvSpPr>
          <p:cNvPr id="41986"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1987"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1988"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9E5F8CB6-26FD-4CDC-9109-B3AC49B8449B}" type="slidenum">
              <a:rPr lang="en-GB" sz="1100" i="1">
                <a:solidFill>
                  <a:srgbClr val="000000"/>
                </a:solidFill>
                <a:latin typeface="Times New Roman" pitchFamily="18" charset="0"/>
              </a:rPr>
              <a:pPr algn="r" eaLnBrk="1">
                <a:lnSpc>
                  <a:spcPct val="100000"/>
                </a:lnSpc>
                <a:buSzPct val="45000"/>
                <a:buFont typeface="StarSymbol"/>
                <a:buNone/>
              </a:pPr>
              <a:t>6</a:t>
            </a:fld>
            <a:r>
              <a:rPr lang="en-GB" sz="1100" i="1">
                <a:solidFill>
                  <a:srgbClr val="000000"/>
                </a:solidFill>
                <a:latin typeface="Times New Roman" pitchFamily="18" charset="0"/>
              </a:rPr>
              <a:t>##</a:t>
            </a:r>
          </a:p>
        </p:txBody>
      </p:sp>
      <p:sp>
        <p:nvSpPr>
          <p:cNvPr id="41989"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9C50A220-E27C-4FFE-96E5-92DA89E1FA20}" type="slidenum">
              <a:rPr lang="en-GB" sz="1100" i="1">
                <a:solidFill>
                  <a:srgbClr val="000000"/>
                </a:solidFill>
              </a:rPr>
              <a:pPr algn="r">
                <a:lnSpc>
                  <a:spcPct val="100000"/>
                </a:lnSpc>
              </a:pPr>
              <a:t>6</a:t>
            </a:fld>
            <a:r>
              <a:rPr lang="en-GB" sz="1100" i="1">
                <a:solidFill>
                  <a:srgbClr val="000000"/>
                </a:solidFill>
              </a:rPr>
              <a:t>##</a:t>
            </a:r>
          </a:p>
        </p:txBody>
      </p:sp>
      <p:sp>
        <p:nvSpPr>
          <p:cNvPr id="41990"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1"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1992"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1993"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1994"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1995"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3B36365B-8D39-4773-9B18-A49C37E71406}" type="slidenum">
              <a:rPr lang="en-GB" sz="1300">
                <a:solidFill>
                  <a:srgbClr val="000000"/>
                </a:solidFill>
                <a:latin typeface="Times New Roman" pitchFamily="18" charset="0"/>
              </a:rPr>
              <a:pPr algn="r" eaLnBrk="1" hangingPunct="1">
                <a:lnSpc>
                  <a:spcPct val="100000"/>
                </a:lnSpc>
                <a:buFont typeface="Times New Roman" pitchFamily="18" charset="0"/>
                <a:buNone/>
              </a:pPr>
              <a:t>6</a:t>
            </a:fld>
            <a:endParaRPr lang="en-GB" sz="1300">
              <a:solidFill>
                <a:srgbClr val="000000"/>
              </a:solidFill>
              <a:latin typeface="Times New Roman" pitchFamily="18" charset="0"/>
            </a:endParaRPr>
          </a:p>
        </p:txBody>
      </p:sp>
      <p:sp>
        <p:nvSpPr>
          <p:cNvPr id="41996"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7897"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effectLst>
                  <a:outerShdw blurRad="38100" dist="38100" dir="2700000" algn="tl">
                    <a:srgbClr val="C0C0C0"/>
                  </a:outerShdw>
                </a:effectLst>
                <a:latin typeface="Arial" charset="0"/>
                <a:cs typeface="Lucida Sans Unicode" charset="0"/>
              </a:rPr>
              <a:t>Бележки на автора:</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latin typeface="Arial" charset="0"/>
                <a:cs typeface="Lucida Sans Unicode" charset="0"/>
              </a:rPr>
              <a:t>Къде се извършва валидирането</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atin typeface="Arial" charset="0"/>
                <a:cs typeface="Lucida Sans Unicode" charset="0"/>
              </a:rPr>
              <a:t>Самата проверка се извършва на сървъра. Може да има проверка и на клиента. Без значение дали има валидация при клиента или не, основното валидириране се извършва на сървъра, защото злонамерен потребител може да промени валидирането, извършвано при клиента. За валидиране при клиента четете по-надолу.</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atin typeface="Arial" charset="0"/>
              <a:cs typeface="Lucida Sans Unico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76AB68A2-ED29-412B-878D-67C3C957CCDB}" type="slidenum">
              <a:rPr lang="en-GB"/>
              <a:pPr>
                <a:defRPr/>
              </a:pPr>
              <a:t>7</a:t>
            </a:fld>
            <a:r>
              <a:rPr lang="en-GB"/>
              <a:t>##</a:t>
            </a:r>
          </a:p>
        </p:txBody>
      </p:sp>
      <p:sp>
        <p:nvSpPr>
          <p:cNvPr id="44034"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4035"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4036"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359B5E9-87D6-4805-9EA3-1A66BFA4F143}" type="slidenum">
              <a:rPr lang="en-GB" sz="1100" i="1">
                <a:solidFill>
                  <a:srgbClr val="000000"/>
                </a:solidFill>
                <a:latin typeface="Times New Roman" pitchFamily="18" charset="0"/>
              </a:rPr>
              <a:pPr algn="r" eaLnBrk="1">
                <a:lnSpc>
                  <a:spcPct val="100000"/>
                </a:lnSpc>
                <a:buSzPct val="45000"/>
                <a:buFont typeface="StarSymbol"/>
                <a:buNone/>
              </a:pPr>
              <a:t>7</a:t>
            </a:fld>
            <a:r>
              <a:rPr lang="en-GB" sz="1100" i="1">
                <a:solidFill>
                  <a:srgbClr val="000000"/>
                </a:solidFill>
                <a:latin typeface="Times New Roman" pitchFamily="18" charset="0"/>
              </a:rPr>
              <a:t>##</a:t>
            </a:r>
          </a:p>
        </p:txBody>
      </p:sp>
      <p:sp>
        <p:nvSpPr>
          <p:cNvPr id="44037"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978B4DB-BB73-4335-B915-19DE317623BE}" type="slidenum">
              <a:rPr lang="en-GB" sz="1100" i="1">
                <a:solidFill>
                  <a:srgbClr val="000000"/>
                </a:solidFill>
              </a:rPr>
              <a:pPr algn="r">
                <a:lnSpc>
                  <a:spcPct val="100000"/>
                </a:lnSpc>
              </a:pPr>
              <a:t>7</a:t>
            </a:fld>
            <a:r>
              <a:rPr lang="en-GB" sz="1100" i="1">
                <a:solidFill>
                  <a:srgbClr val="000000"/>
                </a:solidFill>
              </a:rPr>
              <a:t>##</a:t>
            </a:r>
          </a:p>
        </p:txBody>
      </p:sp>
      <p:sp>
        <p:nvSpPr>
          <p:cNvPr id="44038"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39"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4040"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4041"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4042"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4043"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D5545777-DB3F-4910-96E9-8CDB6EACF761}" type="slidenum">
              <a:rPr lang="en-GB" sz="1300">
                <a:solidFill>
                  <a:srgbClr val="000000"/>
                </a:solidFill>
                <a:latin typeface="Times New Roman" pitchFamily="18" charset="0"/>
              </a:rPr>
              <a:pPr algn="r" eaLnBrk="1" hangingPunct="1">
                <a:lnSpc>
                  <a:spcPct val="100000"/>
                </a:lnSpc>
                <a:buFont typeface="Times New Roman" pitchFamily="18" charset="0"/>
                <a:buNone/>
              </a:pPr>
              <a:t>7</a:t>
            </a:fld>
            <a:endParaRPr lang="en-GB" sz="1300">
              <a:solidFill>
                <a:srgbClr val="000000"/>
              </a:solidFill>
              <a:latin typeface="Times New Roman" pitchFamily="18" charset="0"/>
            </a:endParaRPr>
          </a:p>
        </p:txBody>
      </p:sp>
      <p:sp>
        <p:nvSpPr>
          <p:cNvPr id="44044"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39945"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effectLst>
                  <a:outerShdw blurRad="38100" dist="38100" dir="2700000" algn="tl">
                    <a:srgbClr val="C0C0C0"/>
                  </a:outerShdw>
                </a:effectLst>
                <a:latin typeface="Arial" charset="0"/>
                <a:cs typeface="Lucida Sans Unicode" charset="0"/>
              </a:rPr>
              <a:t>Бележки на автора: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Spoofing/Malicious code</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effectLst>
                  <a:outerShdw blurRad="38100" dist="38100" dir="2700000" algn="tl">
                    <a:srgbClr val="C0C0C0"/>
                  </a:outerShdw>
                </a:effectLst>
                <a:latin typeface="Arial" charset="0"/>
                <a:cs typeface="Lucida Sans Unicode" charset="0"/>
              </a:rPr>
              <a:t>Валидацията подобрява и сигурността.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effectLst>
                <a:outerShdw blurRad="38100" dist="38100" dir="2700000" algn="tl">
                  <a:srgbClr val="C0C0C0"/>
                </a:outerShdw>
              </a:effectLst>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Spoofing</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Spoofing се нарича атака, при която потребителят модифицира HTML страницата, която е изпратена до него, и тогава връща стойности, все едно е въвел правилни данни за ауторизация. Валидацията е податлива на spoofing, само когато се прави на клиентската страна, защото потребителят може променя кода за валидация. В ASP.NET валидацията (освен на клиента) винаги се повтаря и на сървъра, където потребителят не може модифицира кода или да избегне механизма.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1">
                <a:latin typeface="Arial" charset="0"/>
                <a:cs typeface="Lucida Sans Unicode" charset="0"/>
              </a:rPr>
              <a:t>Злонамерен код</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Злонамерен код (Malicious Code) - Когато потребител може да добавя неограничен текст в уеб страница чрез контроли за входни данни, които не се валидират, той може да вкара злонамерен код. Когато потребителят направи нова заявка, вече записаният код може да е много опасен.</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a:latin typeface="Arial" charset="0"/>
              <a:cs typeface="Lucida Sans Unicode" charset="0"/>
            </a:endParaRP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Например, ако сте решили да не валидирате потребителското име, защото имате потребители от цял свят и не можете да измислите универсален формат, срещу който да валидирате, злонамерен потребител може да причини: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-Въвеждайки твърде много символи, може да се получи препълване на</a:t>
            </a:r>
            <a:r>
              <a:rPr lang="en-GB" sz="1000" b="1">
                <a:latin typeface="Arial" charset="0"/>
                <a:cs typeface="Lucida Sans Unicode" charset="0"/>
              </a:rPr>
              <a:t> </a:t>
            </a:r>
            <a:r>
              <a:rPr lang="en-GB" sz="1000">
                <a:latin typeface="Arial" charset="0"/>
                <a:cs typeface="Lucida Sans Unicode" charset="0"/>
              </a:rPr>
              <a:t>някой буфер и сървърът да престане да функционира</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-Промяна на привилегиите на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-Създаване на нови потребители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-Изпълняване на SQL заявки</a:t>
            </a:r>
          </a:p>
          <a:p>
            <a:pPr eaLnBrk="1" hangingPunct="1">
              <a:lnSpc>
                <a:spcPct val="80000"/>
              </a:lnSpc>
              <a:spcBef>
                <a:spcPts val="3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a:latin typeface="Arial" charset="0"/>
                <a:cs typeface="Lucida Sans Unicode" charset="0"/>
              </a:rPr>
              <a:t>-Открадване на информацията от база от данни</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8" name="Rectangle 7"/>
          <p:cNvSpPr>
            <a:spLocks noGrp="1" noChangeArrowheads="1"/>
          </p:cNvSpPr>
          <p:nvPr>
            <p:ph type="sldNum"/>
          </p:nvPr>
        </p:nvSpPr>
        <p:spPr>
          <a:ln/>
        </p:spPr>
        <p:txBody>
          <a:bodyPr/>
          <a:lstStyle/>
          <a:p>
            <a:pPr>
              <a:defRPr/>
            </a:pPr>
            <a:fld id="{1FFED94B-4B52-4B3C-ABE6-B98BB2BC7ABE}" type="slidenum">
              <a:rPr lang="en-GB"/>
              <a:pPr>
                <a:defRPr/>
              </a:pPr>
              <a:t>8</a:t>
            </a:fld>
            <a:r>
              <a:rPr lang="en-GB"/>
              <a:t>##</a:t>
            </a:r>
          </a:p>
        </p:txBody>
      </p:sp>
      <p:sp>
        <p:nvSpPr>
          <p:cNvPr id="45058"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5059"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5060"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770AF384-2B39-4D2D-AC3E-C8EF654606DB}" type="slidenum">
              <a:rPr lang="en-GB" sz="1100" i="1">
                <a:solidFill>
                  <a:srgbClr val="000000"/>
                </a:solidFill>
                <a:latin typeface="Times New Roman" pitchFamily="18" charset="0"/>
              </a:rPr>
              <a:pPr algn="r" eaLnBrk="1">
                <a:lnSpc>
                  <a:spcPct val="100000"/>
                </a:lnSpc>
                <a:buSzPct val="45000"/>
                <a:buFont typeface="StarSymbol"/>
                <a:buNone/>
              </a:pPr>
              <a:t>8</a:t>
            </a:fld>
            <a:r>
              <a:rPr lang="en-GB" sz="1100" i="1">
                <a:solidFill>
                  <a:srgbClr val="000000"/>
                </a:solidFill>
                <a:latin typeface="Times New Roman" pitchFamily="18" charset="0"/>
              </a:rPr>
              <a:t>##</a:t>
            </a:r>
          </a:p>
        </p:txBody>
      </p:sp>
      <p:sp>
        <p:nvSpPr>
          <p:cNvPr id="45061" name="Rectangle 1"/>
          <p:cNvSpPr txBox="1">
            <a:spLocks noGrp="1" noRot="1" noChangeAspect="1" noChangeArrowheads="1" noTextEdit="1"/>
          </p:cNvSpPr>
          <p:nvPr>
            <p:ph type="sldImg"/>
          </p:nvPr>
        </p:nvSpPr>
        <p:spPr>
          <a:xfrm>
            <a:off x="714375" y="817563"/>
            <a:ext cx="5448300" cy="4086225"/>
          </a:xfrm>
          <a:solidFill>
            <a:srgbClr val="FFFFFF"/>
          </a:solidFill>
          <a:ln/>
        </p:spPr>
      </p:sp>
      <p:sp>
        <p:nvSpPr>
          <p:cNvPr id="45062" name="Rectangle 2"/>
          <p:cNvSpPr txBox="1">
            <a:spLocks noGrp="1" noChangeArrowheads="1"/>
          </p:cNvSpPr>
          <p:nvPr>
            <p:ph type="body" idx="1"/>
          </p:nvPr>
        </p:nvSpPr>
        <p:spPr>
          <a:xfrm>
            <a:off x="915988" y="5176838"/>
            <a:ext cx="5045075" cy="490537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6"/>
          <p:cNvSpPr>
            <a:spLocks noGrp="1" noChangeArrowheads="1"/>
          </p:cNvSpPr>
          <p:nvPr>
            <p:ph type="ftr"/>
          </p:nvPr>
        </p:nvSpPr>
        <p:spPr>
          <a:ln/>
        </p:spPr>
        <p:txBody>
          <a:bodyPr/>
          <a:lstStyle/>
          <a:p>
            <a:r>
              <a:rPr lang="en-GB"/>
              <a:t>(c) 2005 National Academy for Software Development - http://academy.devbg.org. All rights reserved. Unauthorized copying or re-distribution is strictly prohibited.2008 NASD</a:t>
            </a:r>
          </a:p>
        </p:txBody>
      </p:sp>
      <p:sp>
        <p:nvSpPr>
          <p:cNvPr id="15" name="Rectangle 7"/>
          <p:cNvSpPr>
            <a:spLocks noGrp="1" noChangeArrowheads="1"/>
          </p:cNvSpPr>
          <p:nvPr>
            <p:ph type="sldNum"/>
          </p:nvPr>
        </p:nvSpPr>
        <p:spPr>
          <a:ln/>
        </p:spPr>
        <p:txBody>
          <a:bodyPr/>
          <a:lstStyle/>
          <a:p>
            <a:pPr>
              <a:defRPr/>
            </a:pPr>
            <a:fld id="{D7B109E7-187D-4C15-BDF4-F40B4CAE0035}" type="slidenum">
              <a:rPr lang="en-GB"/>
              <a:pPr>
                <a:defRPr/>
              </a:pPr>
              <a:t>9</a:t>
            </a:fld>
            <a:r>
              <a:rPr lang="en-GB"/>
              <a:t>##</a:t>
            </a:r>
          </a:p>
        </p:txBody>
      </p:sp>
      <p:sp>
        <p:nvSpPr>
          <p:cNvPr id="46082" name="Rectangle 2"/>
          <p:cNvSpPr>
            <a:spLocks noGrp="1" noChangeArrowheads="1"/>
          </p:cNvSpPr>
          <p:nvPr>
            <p:ph type="hdr" sz="quarter"/>
          </p:nvPr>
        </p:nvSpPr>
        <p:spPr>
          <a:noFill/>
        </p:spPr>
        <p:txBody>
          <a:bodyPr/>
          <a:lstStyle>
            <a:lvl1pPr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a:solidFill>
                  <a:srgbClr val="000000"/>
                </a:solidFill>
                <a:latin typeface="Times New Roman" pitchFamily="18" charset="0"/>
              </a:rPr>
              <a:t>*</a:t>
            </a:r>
          </a:p>
        </p:txBody>
      </p:sp>
      <p:sp>
        <p:nvSpPr>
          <p:cNvPr id="46083" name="Rectangle 6"/>
          <p:cNvSpPr txBox="1">
            <a:spLocks noGrp="1" noChangeArrowheads="1"/>
          </p:cNvSpPr>
          <p:nvPr/>
        </p:nvSpPr>
        <p:spPr bwMode="auto">
          <a:xfrm>
            <a:off x="0" y="9723438"/>
            <a:ext cx="56943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 pos="1449388" algn="l"/>
                <a:tab pos="2174875" algn="l"/>
                <a:tab pos="2898775" algn="l"/>
                <a:tab pos="3624263" algn="l"/>
                <a:tab pos="4349750" algn="l"/>
                <a:tab pos="5073650" algn="l"/>
                <a:tab pos="5799138" algn="l"/>
              </a:tabLst>
              <a:defRPr sz="2400">
                <a:solidFill>
                  <a:schemeClr val="bg1"/>
                </a:solidFill>
                <a:latin typeface="Arial" pitchFamily="34" charset="0"/>
                <a:cs typeface="Lucida Sans Unicode" pitchFamily="34" charset="0"/>
              </a:defRPr>
            </a:lvl9pPr>
          </a:lstStyle>
          <a:p>
            <a:pPr eaLnBrk="1">
              <a:lnSpc>
                <a:spcPct val="100000"/>
              </a:lnSpc>
              <a:buSzPct val="45000"/>
              <a:buFont typeface="StarSymbol"/>
              <a:buNone/>
            </a:pPr>
            <a:r>
              <a:rPr lang="en-GB" sz="1100" i="1">
                <a:solidFill>
                  <a:srgbClr val="000000"/>
                </a:solidFill>
                <a:latin typeface="Times New Roman" pitchFamily="18" charset="0"/>
              </a:rPr>
              <a:t>2008 NASD</a:t>
            </a:r>
          </a:p>
        </p:txBody>
      </p:sp>
      <p:sp>
        <p:nvSpPr>
          <p:cNvPr id="46084" name="Rectangle 7"/>
          <p:cNvSpPr txBox="1">
            <a:spLocks noGrp="1" noChangeArrowheads="1"/>
          </p:cNvSpPr>
          <p:nvPr/>
        </p:nvSpPr>
        <p:spPr bwMode="auto">
          <a:xfrm>
            <a:off x="5927725" y="9723438"/>
            <a:ext cx="1169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725488" algn="l"/>
              </a:tabLst>
              <a:defRPr sz="2400">
                <a:solidFill>
                  <a:schemeClr val="bg1"/>
                </a:solidFill>
                <a:latin typeface="Arial" pitchFamily="34" charset="0"/>
                <a:cs typeface="Lucida Sans Unicode" pitchFamily="34" charset="0"/>
              </a:defRPr>
            </a:lvl9pPr>
          </a:lstStyle>
          <a:p>
            <a:pPr algn="r" eaLnBrk="1">
              <a:lnSpc>
                <a:spcPct val="100000"/>
              </a:lnSpc>
              <a:buSzPct val="45000"/>
              <a:buFont typeface="StarSymbol"/>
              <a:buNone/>
            </a:pPr>
            <a:fld id="{1754E4F7-A22C-4FEF-AD69-51B5673C71C9}" type="slidenum">
              <a:rPr lang="en-GB" sz="1100" i="1">
                <a:solidFill>
                  <a:srgbClr val="000000"/>
                </a:solidFill>
                <a:latin typeface="Times New Roman" pitchFamily="18" charset="0"/>
              </a:rPr>
              <a:pPr algn="r" eaLnBrk="1">
                <a:lnSpc>
                  <a:spcPct val="100000"/>
                </a:lnSpc>
                <a:buSzPct val="45000"/>
                <a:buFont typeface="StarSymbol"/>
                <a:buNone/>
              </a:pPr>
              <a:t>9</a:t>
            </a:fld>
            <a:r>
              <a:rPr lang="en-GB" sz="1100" i="1">
                <a:solidFill>
                  <a:srgbClr val="000000"/>
                </a:solidFill>
                <a:latin typeface="Times New Roman" pitchFamily="18" charset="0"/>
              </a:rPr>
              <a:t>##</a:t>
            </a:r>
          </a:p>
        </p:txBody>
      </p:sp>
      <p:sp>
        <p:nvSpPr>
          <p:cNvPr id="46085" name="Text Box 1"/>
          <p:cNvSpPr txBox="1">
            <a:spLocks noChangeArrowheads="1"/>
          </p:cNvSpPr>
          <p:nvPr/>
        </p:nvSpPr>
        <p:spPr bwMode="auto">
          <a:xfrm>
            <a:off x="5927725" y="9723438"/>
            <a:ext cx="1171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fld id="{B24A0F23-1277-49EC-9083-2E82C698D33C}" type="slidenum">
              <a:rPr lang="en-GB" sz="1100" i="1">
                <a:solidFill>
                  <a:srgbClr val="000000"/>
                </a:solidFill>
              </a:rPr>
              <a:pPr algn="r">
                <a:lnSpc>
                  <a:spcPct val="100000"/>
                </a:lnSpc>
              </a:pPr>
              <a:t>9</a:t>
            </a:fld>
            <a:r>
              <a:rPr lang="en-GB" sz="1100" i="1">
                <a:solidFill>
                  <a:srgbClr val="000000"/>
                </a:solidFill>
              </a:rPr>
              <a:t>##</a:t>
            </a:r>
          </a:p>
        </p:txBody>
      </p:sp>
      <p:sp>
        <p:nvSpPr>
          <p:cNvPr id="46086" name="Text Box 2"/>
          <p:cNvSpPr txBox="1">
            <a:spLocks noChangeArrowheads="1"/>
          </p:cNvSpPr>
          <p:nvPr/>
        </p:nvSpPr>
        <p:spPr bwMode="auto">
          <a:xfrm>
            <a:off x="0" y="9723438"/>
            <a:ext cx="56959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7" name="Text Box 3"/>
          <p:cNvSpPr txBox="1">
            <a:spLocks noChangeArrowheads="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nSpc>
                <a:spcPct val="100000"/>
              </a:lnSpc>
            </a:pPr>
            <a:r>
              <a:rPr lang="en-GB" sz="1100" i="1">
                <a:solidFill>
                  <a:srgbClr val="000000"/>
                </a:solidFill>
              </a:rPr>
              <a:t>*</a:t>
            </a:r>
          </a:p>
        </p:txBody>
      </p:sp>
      <p:sp>
        <p:nvSpPr>
          <p:cNvPr id="46088" name="Text Box 4"/>
          <p:cNvSpPr txBox="1">
            <a:spLocks noChangeArrowheads="1"/>
          </p:cNvSpPr>
          <p:nvPr/>
        </p:nvSpPr>
        <p:spPr bwMode="auto">
          <a:xfrm>
            <a:off x="4022725"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826" tIns="0" rIns="19826" bIns="0"/>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a:lnSpc>
                <a:spcPct val="100000"/>
              </a:lnSpc>
            </a:pPr>
            <a:r>
              <a:rPr lang="en-GB" sz="1100" i="1">
                <a:solidFill>
                  <a:srgbClr val="000000"/>
                </a:solidFill>
              </a:rPr>
              <a:t>02/17/0807/16/96</a:t>
            </a:r>
          </a:p>
        </p:txBody>
      </p:sp>
      <p:sp>
        <p:nvSpPr>
          <p:cNvPr id="46089" name="Text Box 5"/>
          <p:cNvSpPr txBox="1">
            <a:spLocks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r>
              <a:rPr lang="en-GB" sz="1300">
                <a:solidFill>
                  <a:srgbClr val="000000"/>
                </a:solidFill>
                <a:latin typeface="Times New Roman" pitchFamily="18" charset="0"/>
              </a:rPr>
              <a:t>17.02.08</a:t>
            </a:r>
          </a:p>
        </p:txBody>
      </p:sp>
      <p:sp>
        <p:nvSpPr>
          <p:cNvPr id="46090" name="Text Box 6"/>
          <p:cNvSpPr txBox="1">
            <a:spLocks noChangeArrowheads="1"/>
          </p:cNvSpPr>
          <p:nvPr/>
        </p:nvSpPr>
        <p:spPr bwMode="auto">
          <a:xfrm>
            <a:off x="0"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eaLnBrk="1" hangingPunct="1">
              <a:lnSpc>
                <a:spcPct val="100000"/>
              </a:lnSpc>
              <a:buFont typeface="Times New Roman" pitchFamily="18" charset="0"/>
              <a:buNone/>
            </a:pPr>
            <a:r>
              <a:rPr lang="en-GB" sz="1300">
                <a:solidFill>
                  <a:srgbClr val="000000"/>
                </a:solidFill>
                <a:latin typeface="Times New Roman" pitchFamily="18" charset="0"/>
              </a:rPr>
              <a:t>Copyright (c) 2005 National Academy of Software Development, Ltd. All rights reserved. Unauthorized copying or re-distribution is strictly prohibited.</a:t>
            </a:r>
          </a:p>
        </p:txBody>
      </p:sp>
      <p:sp>
        <p:nvSpPr>
          <p:cNvPr id="46091" name="Text Box 7"/>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966" tIns="48303" rIns="96966" bIns="48303" anchor="b"/>
          <a:lstStyle>
            <a:lvl1pPr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tabLst>
                <a:tab pos="0" algn="l"/>
                <a:tab pos="915988" algn="l"/>
                <a:tab pos="1830388" algn="l"/>
                <a:tab pos="2746375" algn="l"/>
                <a:tab pos="3662363" algn="l"/>
                <a:tab pos="4578350" algn="l"/>
                <a:tab pos="5492750" algn="l"/>
                <a:tab pos="6408738" algn="l"/>
                <a:tab pos="7324725" algn="l"/>
                <a:tab pos="8240713" algn="l"/>
                <a:tab pos="9155113" algn="l"/>
                <a:tab pos="10071100" algn="l"/>
              </a:tabLst>
              <a:defRPr sz="2400">
                <a:solidFill>
                  <a:schemeClr val="bg1"/>
                </a:solidFill>
                <a:latin typeface="Arial" pitchFamily="34" charset="0"/>
                <a:cs typeface="Lucida Sans Unicode" pitchFamily="34" charset="0"/>
              </a:defRPr>
            </a:lvl9pPr>
          </a:lstStyle>
          <a:p>
            <a:pPr algn="r" eaLnBrk="1" hangingPunct="1">
              <a:lnSpc>
                <a:spcPct val="100000"/>
              </a:lnSpc>
              <a:buFont typeface="Times New Roman" pitchFamily="18" charset="0"/>
              <a:buNone/>
            </a:pPr>
            <a:fld id="{259B84AE-F651-4611-825F-D08225F87DF8}" type="slidenum">
              <a:rPr lang="en-GB" sz="1300">
                <a:solidFill>
                  <a:srgbClr val="000000"/>
                </a:solidFill>
                <a:latin typeface="Times New Roman" pitchFamily="18" charset="0"/>
              </a:rPr>
              <a:pPr algn="r" eaLnBrk="1" hangingPunct="1">
                <a:lnSpc>
                  <a:spcPct val="100000"/>
                </a:lnSpc>
                <a:buFont typeface="Times New Roman" pitchFamily="18" charset="0"/>
                <a:buNone/>
              </a:pPr>
              <a:t>9</a:t>
            </a:fld>
            <a:endParaRPr lang="en-GB" sz="1300">
              <a:solidFill>
                <a:srgbClr val="000000"/>
              </a:solidFill>
              <a:latin typeface="Times New Roman" pitchFamily="18" charset="0"/>
            </a:endParaRPr>
          </a:p>
        </p:txBody>
      </p:sp>
      <p:sp>
        <p:nvSpPr>
          <p:cNvPr id="46092" name="Text Box 8"/>
          <p:cNvSpPr txBox="1">
            <a:spLocks noChangeArrowheads="1"/>
          </p:cNvSpPr>
          <p:nvPr/>
        </p:nvSpPr>
        <p:spPr bwMode="auto">
          <a:xfrm>
            <a:off x="1219200" y="768350"/>
            <a:ext cx="4660900" cy="3836988"/>
          </a:xfrm>
          <a:prstGeom prst="rect">
            <a:avLst/>
          </a:prstGeom>
          <a:solidFill>
            <a:srgbClr val="FFFFFF"/>
          </a:solidFill>
          <a:ln w="9525">
            <a:solidFill>
              <a:srgbClr val="000000"/>
            </a:solidFill>
            <a:miter lim="800000"/>
            <a:headEnd/>
            <a:tailEnd/>
          </a:ln>
        </p:spPr>
        <p:txBody>
          <a:bodyPr wrap="none" lIns="91559" tIns="45779" rIns="91559" bIns="45779" anchor="ctr"/>
          <a:lstStyle>
            <a:lvl1pPr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1pPr>
            <a:lvl2pPr marL="744538" indent="-28733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2pPr>
            <a:lvl3pPr marL="11445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3pPr>
            <a:lvl4pPr marL="1601788" indent="-228600"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4pPr>
            <a:lvl5pPr marL="2060575" indent="-230188" eaLnBrk="0" hangingPunct="0">
              <a:lnSpc>
                <a:spcPct val="93000"/>
              </a:lnSpc>
              <a:buClr>
                <a:srgbClr val="000000"/>
              </a:buClr>
              <a:buSzPct val="100000"/>
              <a:buFont typeface="Arial" pitchFamily="34" charset="0"/>
              <a:defRPr sz="2400">
                <a:solidFill>
                  <a:schemeClr val="bg1"/>
                </a:solidFill>
                <a:latin typeface="Arial" pitchFamily="34" charset="0"/>
                <a:cs typeface="Lucida Sans Unicode" pitchFamily="34" charset="0"/>
              </a:defRPr>
            </a:lvl5pPr>
            <a:lvl6pPr marL="25177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6pPr>
            <a:lvl7pPr marL="29749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7pPr>
            <a:lvl8pPr marL="34321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8pPr>
            <a:lvl9pPr marL="3889375" indent="-230188" defTabSz="449263"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cs typeface="Lucida Sans Unicode" pitchFamily="34" charset="0"/>
              </a:defRPr>
            </a:lvl9pPr>
          </a:lstStyle>
          <a:p>
            <a:endParaRPr lang="en-US"/>
          </a:p>
        </p:txBody>
      </p:sp>
      <p:sp>
        <p:nvSpPr>
          <p:cNvPr id="41993" name="Text Box 9"/>
          <p:cNvSpPr txBox="1">
            <a:spLocks noGrp="1" noChangeArrowheads="1"/>
          </p:cNvSpPr>
          <p:nvPr>
            <p:ph type="body"/>
          </p:nvPr>
        </p:nvSpPr>
        <p:spPr>
          <a:xfrm>
            <a:off x="946150" y="4860925"/>
            <a:ext cx="5207000" cy="4605338"/>
          </a:xfrm>
          <a:noFill/>
          <a:ln/>
        </p:spPr>
        <p:txBody>
          <a:bodyPr lIns="96966" tIns="48303" rIns="96966" bIns="48303"/>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effectLst>
                  <a:outerShdw blurRad="38100" dist="38100" dir="2700000" algn="tl">
                    <a:srgbClr val="C0C0C0"/>
                  </a:outerShdw>
                </a:effectLst>
                <a:latin typeface="Arial" charset="0"/>
                <a:cs typeface="Lucida Sans Unicode" charset="0"/>
              </a:rPr>
              <a:t>Бележки</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на</a:t>
            </a:r>
            <a:r>
              <a:rPr lang="en-GB" b="1" dirty="0">
                <a:effectLst>
                  <a:outerShdw blurRad="38100" dist="38100" dir="2700000" algn="tl">
                    <a:srgbClr val="C0C0C0"/>
                  </a:outerShdw>
                </a:effectLst>
                <a:latin typeface="Arial" charset="0"/>
                <a:cs typeface="Lucida Sans Unicode" charset="0"/>
              </a:rPr>
              <a:t> </a:t>
            </a:r>
            <a:r>
              <a:rPr lang="en-GB" b="1" dirty="0" err="1">
                <a:effectLst>
                  <a:outerShdw blurRad="38100" dist="38100" dir="2700000" algn="tl">
                    <a:srgbClr val="C0C0C0"/>
                  </a:outerShdw>
                </a:effectLst>
                <a:latin typeface="Arial" charset="0"/>
                <a:cs typeface="Lucida Sans Unicode" charset="0"/>
              </a:rPr>
              <a:t>автора</a:t>
            </a:r>
            <a:r>
              <a:rPr lang="en-GB" b="1" dirty="0">
                <a:effectLst>
                  <a:outerShdw blurRad="38100" dist="38100" dir="2700000" algn="tl">
                    <a:srgbClr val="C0C0C0"/>
                  </a:outerShdw>
                </a:effectLst>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Arial" charset="0"/>
                <a:cs typeface="Lucida Sans Unicode" charset="0"/>
              </a:rPr>
              <a:t>Контроли</a:t>
            </a:r>
            <a:r>
              <a:rPr lang="en-GB" b="1" dirty="0">
                <a:latin typeface="Arial" charset="0"/>
                <a:cs typeface="Lucida Sans Unicode" charset="0"/>
              </a:rPr>
              <a:t> </a:t>
            </a:r>
            <a:r>
              <a:rPr lang="en-GB" b="1" dirty="0" err="1">
                <a:latin typeface="Arial" charset="0"/>
                <a:cs typeface="Lucida Sans Unicode" charset="0"/>
              </a:rPr>
              <a:t>за</a:t>
            </a:r>
            <a:r>
              <a:rPr lang="en-GB" b="1" dirty="0">
                <a:latin typeface="Arial" charset="0"/>
                <a:cs typeface="Lucida Sans Unicode" charset="0"/>
              </a:rPr>
              <a:t> </a:t>
            </a:r>
            <a:r>
              <a:rPr lang="en-GB" b="1" dirty="0" err="1">
                <a:latin typeface="Arial" charset="0"/>
                <a:cs typeface="Lucida Sans Unicode" charset="0"/>
              </a:rPr>
              <a:t>валидация</a:t>
            </a:r>
            <a:endParaRPr lang="en-GB" b="1"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charset="0"/>
                <a:cs typeface="Lucida Sans Unicode" charset="0"/>
              </a:rPr>
              <a:t>ASP.NET </a:t>
            </a:r>
            <a:r>
              <a:rPr lang="en-GB" dirty="0" err="1">
                <a:latin typeface="Arial" charset="0"/>
                <a:cs typeface="Lucida Sans Unicode" charset="0"/>
              </a:rPr>
              <a:t>улеснява</a:t>
            </a:r>
            <a:r>
              <a:rPr lang="en-GB" dirty="0">
                <a:latin typeface="Arial" charset="0"/>
                <a:cs typeface="Lucida Sans Unicode" charset="0"/>
              </a:rPr>
              <a:t> </a:t>
            </a:r>
            <a:r>
              <a:rPr lang="en-GB" dirty="0" err="1">
                <a:latin typeface="Arial" charset="0"/>
                <a:cs typeface="Lucida Sans Unicode" charset="0"/>
              </a:rPr>
              <a:t>значително</a:t>
            </a:r>
            <a:r>
              <a:rPr lang="en-GB" dirty="0">
                <a:latin typeface="Arial" charset="0"/>
                <a:cs typeface="Lucida Sans Unicode" charset="0"/>
              </a:rPr>
              <a:t> </a:t>
            </a:r>
            <a:r>
              <a:rPr lang="en-GB" dirty="0" err="1">
                <a:latin typeface="Arial" charset="0"/>
                <a:cs typeface="Lucida Sans Unicode" charset="0"/>
              </a:rPr>
              <a:t>процеса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валидация</a:t>
            </a:r>
            <a:r>
              <a:rPr lang="en-GB" dirty="0">
                <a:latin typeface="Arial" charset="0"/>
                <a:cs typeface="Lucida Sans Unicode" charset="0"/>
              </a:rPr>
              <a:t>, </a:t>
            </a:r>
            <a:r>
              <a:rPr lang="en-GB" dirty="0" err="1">
                <a:latin typeface="Arial" charset="0"/>
                <a:cs typeface="Lucida Sans Unicode" charset="0"/>
              </a:rPr>
              <a:t>като</a:t>
            </a:r>
            <a:r>
              <a:rPr lang="en-GB" dirty="0">
                <a:latin typeface="Arial" charset="0"/>
                <a:cs typeface="Lucida Sans Unicode" charset="0"/>
              </a:rPr>
              <a:t>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готови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валидация</a:t>
            </a:r>
            <a:endParaRPr lang="en-GB" dirty="0">
              <a:latin typeface="Arial" charset="0"/>
              <a:cs typeface="Lucida Sans Unicode"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CompareValidator</a:t>
            </a:r>
            <a:r>
              <a:rPr lang="en-GB" dirty="0">
                <a:latin typeface="Arial" charset="0"/>
                <a:cs typeface="Lucida Sans Unicode" charset="0"/>
              </a:rPr>
              <a:t>			- </a:t>
            </a:r>
            <a:r>
              <a:rPr lang="en-GB" dirty="0" err="1">
                <a:latin typeface="Arial" charset="0"/>
                <a:cs typeface="Lucida Sans Unicode" charset="0"/>
              </a:rPr>
              <a:t>Сравнява</a:t>
            </a:r>
            <a:r>
              <a:rPr lang="en-GB" dirty="0">
                <a:latin typeface="Arial" charset="0"/>
                <a:cs typeface="Lucida Sans Unicode" charset="0"/>
              </a:rPr>
              <a:t>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с </a:t>
            </a:r>
            <a:r>
              <a:rPr lang="en-GB" dirty="0" err="1">
                <a:latin typeface="Arial" charset="0"/>
                <a:cs typeface="Lucida Sans Unicode" charset="0"/>
              </a:rPr>
              <a:t>входните</a:t>
            </a:r>
            <a:r>
              <a:rPr lang="en-GB" dirty="0">
                <a:latin typeface="Arial" charset="0"/>
                <a:cs typeface="Lucida Sans Unicode" charset="0"/>
              </a:rPr>
              <a:t> </a:t>
            </a:r>
            <a:r>
              <a:rPr lang="en-GB" dirty="0" err="1">
                <a:latin typeface="Arial" charset="0"/>
                <a:cs typeface="Lucida Sans Unicode" charset="0"/>
              </a:rPr>
              <a:t>данни</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друга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константен</a:t>
            </a:r>
            <a:r>
              <a:rPr lang="en-GB" dirty="0">
                <a:latin typeface="Arial" charset="0"/>
                <a:cs typeface="Lucida Sans Unicode" charset="0"/>
              </a:rPr>
              <a:t> </a:t>
            </a:r>
            <a:r>
              <a:rPr lang="en-GB" dirty="0" err="1">
                <a:latin typeface="Arial" charset="0"/>
                <a:cs typeface="Lucida Sans Unicode" charset="0"/>
              </a:rPr>
              <a:t>текст</a:t>
            </a:r>
            <a:r>
              <a:rPr lang="en-GB" dirty="0">
                <a:latin typeface="Arial" charset="0"/>
                <a:cs typeface="Lucida Sans Unicode" charset="0"/>
              </a:rPr>
              <a:t>. </a:t>
            </a:r>
            <a:r>
              <a:rPr lang="en-GB" dirty="0" err="1">
                <a:latin typeface="Arial" charset="0"/>
                <a:cs typeface="Lucida Sans Unicode" charset="0"/>
              </a:rPr>
              <a:t>Пример</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използването</a:t>
            </a:r>
            <a:r>
              <a:rPr lang="en-GB" dirty="0">
                <a:latin typeface="Arial" charset="0"/>
                <a:cs typeface="Lucida Sans Unicode" charset="0"/>
              </a:rPr>
              <a:t> й е, </a:t>
            </a:r>
            <a:r>
              <a:rPr lang="en-GB" dirty="0" err="1">
                <a:latin typeface="Arial" charset="0"/>
                <a:cs typeface="Lucida Sans Unicode" charset="0"/>
              </a:rPr>
              <a:t>когато</a:t>
            </a:r>
            <a:r>
              <a:rPr lang="en-GB" dirty="0">
                <a:latin typeface="Arial" charset="0"/>
                <a:cs typeface="Lucida Sans Unicode" charset="0"/>
              </a:rPr>
              <a:t> </a:t>
            </a:r>
            <a:r>
              <a:rPr lang="en-GB" dirty="0" err="1">
                <a:latin typeface="Arial" charset="0"/>
                <a:cs typeface="Lucida Sans Unicode" charset="0"/>
              </a:rPr>
              <a:t>паролата</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въведе</a:t>
            </a:r>
            <a:r>
              <a:rPr lang="en-GB" dirty="0">
                <a:latin typeface="Arial" charset="0"/>
                <a:cs typeface="Lucida Sans Unicode" charset="0"/>
              </a:rPr>
              <a:t> </a:t>
            </a:r>
            <a:r>
              <a:rPr lang="en-GB" dirty="0" err="1">
                <a:latin typeface="Arial" charset="0"/>
                <a:cs typeface="Lucida Sans Unicode" charset="0"/>
              </a:rPr>
              <a:t>два</a:t>
            </a:r>
            <a:r>
              <a:rPr lang="en-GB" dirty="0">
                <a:latin typeface="Arial" charset="0"/>
                <a:cs typeface="Lucida Sans Unicode" charset="0"/>
              </a:rPr>
              <a:t> </a:t>
            </a:r>
            <a:r>
              <a:rPr lang="en-GB" dirty="0" err="1">
                <a:latin typeface="Arial" charset="0"/>
                <a:cs typeface="Lucida Sans Unicode" charset="0"/>
              </a:rPr>
              <a:t>пъти</a:t>
            </a:r>
            <a:r>
              <a:rPr lang="en-GB" dirty="0">
                <a:latin typeface="Arial" charset="0"/>
                <a:cs typeface="Lucida Sans Unicode" charset="0"/>
              </a:rPr>
              <a:t> в </a:t>
            </a:r>
            <a:r>
              <a:rPr lang="en-GB" dirty="0" err="1">
                <a:latin typeface="Arial" charset="0"/>
                <a:cs typeface="Lucida Sans Unicode" charset="0"/>
              </a:rPr>
              <a:t>последователни</a:t>
            </a:r>
            <a:r>
              <a:rPr lang="en-GB" dirty="0">
                <a:latin typeface="Arial" charset="0"/>
                <a:cs typeface="Lucida Sans Unicode" charset="0"/>
              </a:rPr>
              <a:t> </a:t>
            </a:r>
            <a:r>
              <a:rPr lang="en-GB" dirty="0" err="1">
                <a:latin typeface="Arial" charset="0"/>
                <a:cs typeface="Lucida Sans Unicode" charset="0"/>
              </a:rPr>
              <a:t>полета</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CustomValidator</a:t>
            </a:r>
            <a:r>
              <a:rPr lang="en-GB" dirty="0">
                <a:latin typeface="Arial" charset="0"/>
                <a:cs typeface="Lucida Sans Unicode" charset="0"/>
              </a:rPr>
              <a:t>			- </a:t>
            </a:r>
            <a:r>
              <a:rPr lang="en-GB" dirty="0" err="1">
                <a:latin typeface="Arial" charset="0"/>
                <a:cs typeface="Lucida Sans Unicode" charset="0"/>
              </a:rPr>
              <a:t>Предоставя</a:t>
            </a:r>
            <a:r>
              <a:rPr lang="en-GB" dirty="0">
                <a:latin typeface="Arial" charset="0"/>
                <a:cs typeface="Lucida Sans Unicode" charset="0"/>
              </a:rPr>
              <a:t> </a:t>
            </a:r>
            <a:r>
              <a:rPr lang="en-GB" dirty="0" err="1">
                <a:latin typeface="Arial" charset="0"/>
                <a:cs typeface="Lucida Sans Unicode" charset="0"/>
              </a:rPr>
              <a:t>скеле</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написване</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собствена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Програмистът</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напише</a:t>
            </a:r>
            <a:r>
              <a:rPr lang="en-GB" dirty="0">
                <a:latin typeface="Arial" charset="0"/>
                <a:cs typeface="Lucida Sans Unicode" charset="0"/>
              </a:rPr>
              <a:t> </a:t>
            </a:r>
            <a:r>
              <a:rPr lang="en-GB" dirty="0" err="1">
                <a:latin typeface="Arial" charset="0"/>
                <a:cs typeface="Lucida Sans Unicode" charset="0"/>
              </a:rPr>
              <a:t>логиката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a:t>
            </a:r>
            <a:r>
              <a:rPr lang="en-GB" dirty="0" err="1">
                <a:latin typeface="Arial" charset="0"/>
                <a:cs typeface="Lucida Sans Unicode" charset="0"/>
              </a:rPr>
              <a:t>валидиране</a:t>
            </a:r>
            <a:r>
              <a:rPr lang="en-GB" dirty="0">
                <a:latin typeface="Arial" charset="0"/>
                <a:cs typeface="Lucida Sans Unicode" charset="0"/>
              </a:rPr>
              <a:t>. </a:t>
            </a:r>
            <a:r>
              <a:rPr lang="en-GB" dirty="0" err="1">
                <a:latin typeface="Arial" charset="0"/>
                <a:cs typeface="Lucida Sans Unicode" charset="0"/>
              </a:rPr>
              <a:t>Примерно</a:t>
            </a:r>
            <a:r>
              <a:rPr lang="en-GB" dirty="0">
                <a:latin typeface="Arial" charset="0"/>
                <a:cs typeface="Lucida Sans Unicode" charset="0"/>
              </a:rPr>
              <a:t> </a:t>
            </a:r>
            <a:r>
              <a:rPr lang="en-GB" dirty="0" err="1">
                <a:latin typeface="Arial" charset="0"/>
                <a:cs typeface="Lucida Sans Unicode" charset="0"/>
              </a:rPr>
              <a:t>използване</a:t>
            </a:r>
            <a:r>
              <a:rPr lang="en-GB" dirty="0">
                <a:latin typeface="Arial" charset="0"/>
                <a:cs typeface="Lucida Sans Unicode" charset="0"/>
              </a:rPr>
              <a:t> </a:t>
            </a:r>
            <a:r>
              <a:rPr lang="en-GB" dirty="0" err="1">
                <a:latin typeface="Arial" charset="0"/>
                <a:cs typeface="Lucida Sans Unicode" charset="0"/>
              </a:rPr>
              <a:t>би</a:t>
            </a:r>
            <a:r>
              <a:rPr lang="en-GB" dirty="0">
                <a:latin typeface="Arial" charset="0"/>
                <a:cs typeface="Lucida Sans Unicode" charset="0"/>
              </a:rPr>
              <a:t> </a:t>
            </a:r>
            <a:r>
              <a:rPr lang="en-GB" dirty="0" err="1">
                <a:latin typeface="Arial" charset="0"/>
                <a:cs typeface="Lucida Sans Unicode" charset="0"/>
              </a:rPr>
              <a:t>било</a:t>
            </a:r>
            <a:r>
              <a:rPr lang="en-GB" dirty="0">
                <a:latin typeface="Arial" charset="0"/>
                <a:cs typeface="Lucida Sans Unicode" charset="0"/>
              </a:rPr>
              <a:t>, </a:t>
            </a:r>
            <a:r>
              <a:rPr lang="en-GB" dirty="0" err="1">
                <a:latin typeface="Arial" charset="0"/>
                <a:cs typeface="Lucida Sans Unicode" charset="0"/>
              </a:rPr>
              <a:t>ако</a:t>
            </a:r>
            <a:r>
              <a:rPr lang="en-GB" dirty="0">
                <a:latin typeface="Arial" charset="0"/>
                <a:cs typeface="Lucida Sans Unicode" charset="0"/>
              </a:rPr>
              <a:t> </a:t>
            </a:r>
            <a:r>
              <a:rPr lang="en-GB" dirty="0" err="1">
                <a:latin typeface="Arial" charset="0"/>
                <a:cs typeface="Lucida Sans Unicode" charset="0"/>
              </a:rPr>
              <a:t>трябва</a:t>
            </a:r>
            <a:r>
              <a:rPr lang="en-GB" dirty="0">
                <a:latin typeface="Arial" charset="0"/>
                <a:cs typeface="Lucida Sans Unicode" charset="0"/>
              </a:rPr>
              <a:t> </a:t>
            </a:r>
            <a:r>
              <a:rPr lang="en-GB" dirty="0" err="1">
                <a:latin typeface="Arial" charset="0"/>
                <a:cs typeface="Lucida Sans Unicode" charset="0"/>
              </a:rPr>
              <a:t>да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провери</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едно</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е </a:t>
            </a:r>
            <a:r>
              <a:rPr lang="en-GB" dirty="0" err="1">
                <a:latin typeface="Arial" charset="0"/>
                <a:cs typeface="Lucida Sans Unicode" charset="0"/>
              </a:rPr>
              <a:t>просто</a:t>
            </a:r>
            <a:r>
              <a:rPr lang="en-GB" dirty="0">
                <a:latin typeface="Arial" charset="0"/>
                <a:cs typeface="Lucida Sans Unicode" charset="0"/>
              </a:rPr>
              <a:t> (</a:t>
            </a:r>
            <a:r>
              <a:rPr lang="en-GB" dirty="0" err="1">
                <a:latin typeface="Arial" charset="0"/>
                <a:cs typeface="Lucida Sans Unicode" charset="0"/>
              </a:rPr>
              <a:t>първо</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текстовото</a:t>
            </a:r>
            <a:r>
              <a:rPr lang="en-GB" dirty="0">
                <a:latin typeface="Arial" charset="0"/>
                <a:cs typeface="Lucida Sans Unicode" charset="0"/>
              </a:rPr>
              <a:t> </a:t>
            </a:r>
            <a:r>
              <a:rPr lang="en-GB" dirty="0" err="1">
                <a:latin typeface="Arial" charset="0"/>
                <a:cs typeface="Lucida Sans Unicode" charset="0"/>
              </a:rPr>
              <a:t>поле</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прави</a:t>
            </a:r>
            <a:r>
              <a:rPr lang="en-GB" dirty="0">
                <a:latin typeface="Arial" charset="0"/>
                <a:cs typeface="Lucida Sans Unicode" charset="0"/>
              </a:rPr>
              <a:t> </a:t>
            </a:r>
            <a:r>
              <a:rPr lang="en-GB" dirty="0" err="1">
                <a:latin typeface="Arial" charset="0"/>
                <a:cs typeface="Lucida Sans Unicode" charset="0"/>
              </a:rPr>
              <a:t>число</a:t>
            </a:r>
            <a:r>
              <a:rPr lang="en-GB" dirty="0">
                <a:latin typeface="Arial" charset="0"/>
                <a:cs typeface="Lucida Sans Unicode" charset="0"/>
              </a:rPr>
              <a:t> и </a:t>
            </a:r>
            <a:r>
              <a:rPr lang="en-GB" dirty="0" err="1">
                <a:latin typeface="Arial" charset="0"/>
                <a:cs typeface="Lucida Sans Unicode" charset="0"/>
              </a:rPr>
              <a:t>след</a:t>
            </a:r>
            <a:r>
              <a:rPr lang="en-GB" dirty="0">
                <a:latin typeface="Arial" charset="0"/>
                <a:cs typeface="Lucida Sans Unicode" charset="0"/>
              </a:rPr>
              <a:t> </a:t>
            </a:r>
            <a:r>
              <a:rPr lang="en-GB" dirty="0" err="1">
                <a:latin typeface="Arial" charset="0"/>
                <a:cs typeface="Lucida Sans Unicode" charset="0"/>
              </a:rPr>
              <a:t>това</a:t>
            </a:r>
            <a:r>
              <a:rPr lang="en-GB" dirty="0">
                <a:latin typeface="Arial" charset="0"/>
                <a:cs typeface="Lucida Sans Unicode" charset="0"/>
              </a:rPr>
              <a:t> </a:t>
            </a:r>
            <a:r>
              <a:rPr lang="en-GB" dirty="0" err="1">
                <a:latin typeface="Arial" charset="0"/>
                <a:cs typeface="Lucida Sans Unicode" charset="0"/>
              </a:rPr>
              <a:t>се</a:t>
            </a:r>
            <a:r>
              <a:rPr lang="en-GB" dirty="0">
                <a:latin typeface="Arial" charset="0"/>
                <a:cs typeface="Lucida Sans Unicode" charset="0"/>
              </a:rPr>
              <a:t>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за</a:t>
            </a:r>
            <a:r>
              <a:rPr lang="en-GB" dirty="0">
                <a:latin typeface="Arial" charset="0"/>
                <a:cs typeface="Lucida Sans Unicode" charset="0"/>
              </a:rPr>
              <a:t> </a:t>
            </a:r>
            <a:r>
              <a:rPr lang="en-GB" dirty="0" err="1">
                <a:latin typeface="Arial" charset="0"/>
                <a:cs typeface="Lucida Sans Unicode" charset="0"/>
              </a:rPr>
              <a:t>делители</a:t>
            </a:r>
            <a:r>
              <a:rPr lang="en-GB" dirty="0">
                <a:latin typeface="Arial" charset="0"/>
                <a:cs typeface="Lucida Sans Unicode" charset="0"/>
              </a:rPr>
              <a:t>).</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u="sng" dirty="0">
                <a:latin typeface="Arial" charset="0"/>
                <a:cs typeface="Lucida Sans Unicode" charset="0"/>
              </a:rPr>
              <a:t>RangeValidator</a:t>
            </a:r>
            <a:r>
              <a:rPr lang="en-GB" dirty="0">
                <a:latin typeface="Arial" charset="0"/>
                <a:cs typeface="Lucida Sans Unicode" charset="0"/>
              </a:rPr>
              <a:t>			- </a:t>
            </a:r>
            <a:r>
              <a:rPr lang="en-GB" dirty="0" err="1">
                <a:latin typeface="Arial" charset="0"/>
                <a:cs typeface="Lucida Sans Unicode" charset="0"/>
              </a:rPr>
              <a:t>Контрола</a:t>
            </a:r>
            <a:r>
              <a:rPr lang="en-GB" dirty="0">
                <a:latin typeface="Arial" charset="0"/>
                <a:cs typeface="Lucida Sans Unicode" charset="0"/>
              </a:rPr>
              <a:t> </a:t>
            </a:r>
            <a:r>
              <a:rPr lang="en-GB" dirty="0" err="1">
                <a:latin typeface="Arial" charset="0"/>
                <a:cs typeface="Lucida Sans Unicode" charset="0"/>
              </a:rPr>
              <a:t>подобна</a:t>
            </a:r>
            <a:r>
              <a:rPr lang="en-GB" dirty="0">
                <a:latin typeface="Arial" charset="0"/>
                <a:cs typeface="Lucida Sans Unicode" charset="0"/>
              </a:rPr>
              <a:t> </a:t>
            </a:r>
            <a:r>
              <a:rPr lang="en-GB" dirty="0" err="1">
                <a:latin typeface="Arial" charset="0"/>
                <a:cs typeface="Lucida Sans Unicode" charset="0"/>
              </a:rPr>
              <a:t>на</a:t>
            </a:r>
            <a:r>
              <a:rPr lang="en-GB" dirty="0">
                <a:latin typeface="Arial" charset="0"/>
                <a:cs typeface="Lucida Sans Unicode" charset="0"/>
              </a:rPr>
              <a:t> CompareValidator. </a:t>
            </a:r>
            <a:r>
              <a:rPr lang="en-GB" dirty="0" err="1">
                <a:latin typeface="Arial" charset="0"/>
                <a:cs typeface="Lucida Sans Unicode" charset="0"/>
              </a:rPr>
              <a:t>Проверява</a:t>
            </a:r>
            <a:r>
              <a:rPr lang="en-GB" dirty="0">
                <a:latin typeface="Arial" charset="0"/>
                <a:cs typeface="Lucida Sans Unicode" charset="0"/>
              </a:rPr>
              <a:t> </a:t>
            </a:r>
            <a:r>
              <a:rPr lang="en-GB" dirty="0" err="1">
                <a:latin typeface="Arial" charset="0"/>
                <a:cs typeface="Lucida Sans Unicode" charset="0"/>
              </a:rPr>
              <a:t>дали</a:t>
            </a:r>
            <a:r>
              <a:rPr lang="en-GB" dirty="0">
                <a:latin typeface="Arial" charset="0"/>
                <a:cs typeface="Lucida Sans Unicode" charset="0"/>
              </a:rPr>
              <a:t> </a:t>
            </a:r>
            <a:r>
              <a:rPr lang="en-GB" dirty="0" err="1">
                <a:latin typeface="Arial" charset="0"/>
                <a:cs typeface="Lucida Sans Unicode" charset="0"/>
              </a:rPr>
              <a:t>входът</a:t>
            </a:r>
            <a:r>
              <a:rPr lang="en-GB" dirty="0">
                <a:latin typeface="Arial" charset="0"/>
                <a:cs typeface="Lucida Sans Unicode" charset="0"/>
              </a:rPr>
              <a:t> </a:t>
            </a:r>
            <a:r>
              <a:rPr lang="en-GB" dirty="0" err="1">
                <a:latin typeface="Arial" charset="0"/>
                <a:cs typeface="Lucida Sans Unicode" charset="0"/>
              </a:rPr>
              <a:t>от</a:t>
            </a:r>
            <a:r>
              <a:rPr lang="en-GB" dirty="0">
                <a:latin typeface="Arial" charset="0"/>
                <a:cs typeface="Lucida Sans Unicode" charset="0"/>
              </a:rPr>
              <a:t> </a:t>
            </a:r>
            <a:r>
              <a:rPr lang="en-GB" dirty="0" err="1">
                <a:latin typeface="Arial" charset="0"/>
                <a:cs typeface="Lucida Sans Unicode" charset="0"/>
              </a:rPr>
              <a:t>една</a:t>
            </a:r>
            <a:r>
              <a:rPr lang="en-GB" dirty="0">
                <a:latin typeface="Arial" charset="0"/>
                <a:cs typeface="Lucida Sans Unicode" charset="0"/>
              </a:rPr>
              <a:t> </a:t>
            </a:r>
            <a:r>
              <a:rPr lang="en-GB" dirty="0" err="1">
                <a:latin typeface="Arial" charset="0"/>
                <a:cs typeface="Lucida Sans Unicode" charset="0"/>
              </a:rPr>
              <a:t>контрола</a:t>
            </a:r>
            <a:r>
              <a:rPr lang="en-GB" dirty="0">
                <a:latin typeface="Arial" charset="0"/>
                <a:cs typeface="Lucida Sans Unicode" charset="0"/>
              </a:rPr>
              <a:t> е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константни</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или</a:t>
            </a:r>
            <a:r>
              <a:rPr lang="en-GB" dirty="0">
                <a:latin typeface="Arial" charset="0"/>
                <a:cs typeface="Lucida Sans Unicode" charset="0"/>
              </a:rPr>
              <a:t> </a:t>
            </a:r>
            <a:r>
              <a:rPr lang="en-GB" dirty="0" err="1">
                <a:latin typeface="Arial" charset="0"/>
                <a:cs typeface="Lucida Sans Unicode" charset="0"/>
              </a:rPr>
              <a:t>между</a:t>
            </a:r>
            <a:r>
              <a:rPr lang="en-GB" dirty="0">
                <a:latin typeface="Arial" charset="0"/>
                <a:cs typeface="Lucida Sans Unicode" charset="0"/>
              </a:rPr>
              <a:t> </a:t>
            </a:r>
            <a:r>
              <a:rPr lang="en-GB" dirty="0" err="1">
                <a:latin typeface="Arial" charset="0"/>
                <a:cs typeface="Lucida Sans Unicode" charset="0"/>
              </a:rPr>
              <a:t>две</a:t>
            </a:r>
            <a:r>
              <a:rPr lang="en-GB" dirty="0">
                <a:latin typeface="Arial" charset="0"/>
                <a:cs typeface="Lucida Sans Unicode" charset="0"/>
              </a:rPr>
              <a:t> </a:t>
            </a:r>
            <a:r>
              <a:rPr lang="en-GB" dirty="0" err="1">
                <a:latin typeface="Arial" charset="0"/>
                <a:cs typeface="Lucida Sans Unicode" charset="0"/>
              </a:rPr>
              <a:t>стойности</a:t>
            </a:r>
            <a:r>
              <a:rPr lang="en-GB" dirty="0">
                <a:latin typeface="Arial" charset="0"/>
                <a:cs typeface="Lucida Sans Unicode" charset="0"/>
              </a:rPr>
              <a:t>, </a:t>
            </a:r>
            <a:r>
              <a:rPr lang="en-GB" dirty="0" err="1">
                <a:latin typeface="Arial" charset="0"/>
                <a:cs typeface="Lucida Sans Unicode" charset="0"/>
              </a:rPr>
              <a:t>зададени</a:t>
            </a:r>
            <a:r>
              <a:rPr lang="en-GB" dirty="0">
                <a:latin typeface="Arial" charset="0"/>
                <a:cs typeface="Lucida Sans Unicode" charset="0"/>
              </a:rPr>
              <a:t> в </a:t>
            </a:r>
            <a:r>
              <a:rPr lang="en-GB" dirty="0" err="1">
                <a:latin typeface="Arial" charset="0"/>
                <a:cs typeface="Lucida Sans Unicode" charset="0"/>
              </a:rPr>
              <a:t>други</a:t>
            </a:r>
            <a:r>
              <a:rPr lang="en-GB" dirty="0">
                <a:latin typeface="Arial" charset="0"/>
                <a:cs typeface="Lucida Sans Unicode" charset="0"/>
              </a:rPr>
              <a:t> </a:t>
            </a:r>
            <a:r>
              <a:rPr lang="en-GB" dirty="0" err="1">
                <a:latin typeface="Arial" charset="0"/>
                <a:cs typeface="Lucida Sans Unicode" charset="0"/>
              </a:rPr>
              <a:t>контроли</a:t>
            </a:r>
            <a:r>
              <a:rPr lang="en-GB" dirty="0">
                <a:latin typeface="Arial" charset="0"/>
                <a:cs typeface="Lucida Sans Unicode"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94211" name="Rectangle 3"/>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30657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7791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91295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33939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835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27309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9258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99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92709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1738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93187" name="Rectangle 3"/>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pitchFamily="34"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1.gif"/><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Svetlin Nakov</a:t>
            </a:r>
            <a:endParaRPr lang="en-US" dirty="0"/>
          </a:p>
        </p:txBody>
      </p:sp>
      <p:sp>
        <p:nvSpPr>
          <p:cNvPr id="4" name="Title 3"/>
          <p:cNvSpPr>
            <a:spLocks noGrp="1"/>
          </p:cNvSpPr>
          <p:nvPr>
            <p:ph type="ctrTitle"/>
          </p:nvPr>
        </p:nvSpPr>
        <p:spPr>
          <a:xfrm>
            <a:off x="457200" y="2276872"/>
            <a:ext cx="8229600" cy="771128"/>
          </a:xfrm>
        </p:spPr>
        <p:txBody>
          <a:bodyPr/>
          <a:lstStyle/>
          <a:p>
            <a:r>
              <a:rPr lang="en-US" dirty="0" smtClean="0"/>
              <a:t>Validation Controls</a:t>
            </a:r>
            <a:endParaRPr lang="en-US" dirty="0"/>
          </a:p>
        </p:txBody>
      </p:sp>
      <p:sp>
        <p:nvSpPr>
          <p:cNvPr id="5" name="Subtitle 4"/>
          <p:cNvSpPr>
            <a:spLocks noGrp="1"/>
          </p:cNvSpPr>
          <p:nvPr>
            <p:ph type="subTitle" idx="1"/>
          </p:nvPr>
        </p:nvSpPr>
        <p:spPr/>
        <p:txBody>
          <a:bodyPr/>
          <a:lstStyle/>
          <a:p>
            <a:r>
              <a:rPr lang="en-US" dirty="0" smtClean="0"/>
              <a:t>Data Validation, Data Validators, Validation Groups</a:t>
            </a:r>
            <a:endParaRPr lang="en-US" dirty="0"/>
          </a:p>
        </p:txBody>
      </p:sp>
      <p:sp>
        <p:nvSpPr>
          <p:cNvPr id="7" name="Text Placeholder 6"/>
          <p:cNvSpPr>
            <a:spLocks noGrp="1"/>
          </p:cNvSpPr>
          <p:nvPr>
            <p:ph type="body" sz="quarter" idx="11"/>
          </p:nvPr>
        </p:nvSpPr>
        <p:spPr>
          <a:xfrm>
            <a:off x="457200" y="5757446"/>
            <a:ext cx="2090957" cy="369332"/>
          </a:xfrm>
        </p:spPr>
        <p:txBody>
          <a:bodyPr/>
          <a:lstStyle/>
          <a:p>
            <a:r>
              <a:rPr lang="en-US" dirty="0" smtClean="0"/>
              <a:t>Telerik Corporation</a:t>
            </a:r>
            <a:endParaRPr lang="en-US" dirty="0"/>
          </a:p>
        </p:txBody>
      </p:sp>
      <p:sp>
        <p:nvSpPr>
          <p:cNvPr id="8" name="Text Placeholder 7"/>
          <p:cNvSpPr>
            <a:spLocks noGrp="1"/>
          </p:cNvSpPr>
          <p:nvPr>
            <p:ph type="body" sz="quarter" idx="12"/>
          </p:nvPr>
        </p:nvSpPr>
        <p:spPr/>
        <p:txBody>
          <a:bodyPr/>
          <a:lstStyle/>
          <a:p>
            <a:r>
              <a:rPr lang="en-US" dirty="0" smtClean="0"/>
              <a:t>www.telerik.com</a:t>
            </a:r>
            <a:endParaRPr lang="en-US" dirty="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0081615">
            <a:off x="730752" y="992507"/>
            <a:ext cx="2017752" cy="1605924"/>
          </a:xfrm>
          <a:prstGeom prst="roundRect">
            <a:avLst>
              <a:gd name="adj" fmla="val 46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C:\Trash\pen-writ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581128"/>
            <a:ext cx="2724894" cy="1816597"/>
          </a:xfrm>
          <a:prstGeom prst="roundRect">
            <a:avLst>
              <a:gd name="adj" fmla="val 1461"/>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5364088" y="4293095"/>
            <a:ext cx="1188958" cy="11559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Trash\labyrinth.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7904" y="490414"/>
            <a:ext cx="4885133" cy="1435444"/>
          </a:xfrm>
          <a:prstGeom prst="rect">
            <a:avLst/>
          </a:prstGeom>
          <a:ln>
            <a:noFill/>
          </a:ln>
          <a:effectLst>
            <a:softEdge rad="63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(2)</a:t>
            </a:r>
          </a:p>
        </p:txBody>
      </p:sp>
      <p:sp>
        <p:nvSpPr>
          <p:cNvPr id="15362" name="Text Box 2"/>
          <p:cNvSpPr txBox="1">
            <a:spLocks noChangeArrowheads="1"/>
          </p:cNvSpPr>
          <p:nvPr/>
        </p:nvSpPr>
        <p:spPr bwMode="auto">
          <a:xfrm>
            <a:off x="179387" y="1268413"/>
            <a:ext cx="8785226" cy="533400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US" noProof="1" smtClean="0">
                <a:solidFill>
                  <a:schemeClr val="accent5">
                    <a:lumMod val="20000"/>
                    <a:lumOff val="80000"/>
                  </a:schemeClr>
                </a:solidFill>
                <a:latin typeface="Consolas" pitchFamily="49" charset="0"/>
                <a:cs typeface="Consolas" pitchFamily="49" charset="0"/>
              </a:rPr>
              <a:t>RangeValidator</a:t>
            </a:r>
          </a:p>
          <a:p>
            <a:pPr lvl="1">
              <a:lnSpc>
                <a:spcPct val="110000"/>
              </a:lnSpc>
            </a:pPr>
            <a:r>
              <a:rPr lang="en-GB" dirty="0" smtClean="0"/>
              <a:t>Checks </a:t>
            </a:r>
            <a:r>
              <a:rPr lang="en-GB" dirty="0"/>
              <a:t>if the input is in given range of values</a:t>
            </a:r>
          </a:p>
          <a:p>
            <a:pPr lvl="2">
              <a:lnSpc>
                <a:spcPct val="110000"/>
              </a:lnSpc>
            </a:pPr>
            <a:r>
              <a:rPr lang="en-GB" dirty="0"/>
              <a:t>Between two constant values, e.g. [5..10]</a:t>
            </a:r>
          </a:p>
          <a:p>
            <a:pPr lvl="2">
              <a:lnSpc>
                <a:spcPct val="110000"/>
              </a:lnSpc>
            </a:pPr>
            <a:r>
              <a:rPr lang="en-GB" dirty="0"/>
              <a:t>Between two values of other controls</a:t>
            </a:r>
          </a:p>
          <a:p>
            <a:pPr>
              <a:lnSpc>
                <a:spcPct val="110000"/>
              </a:lnSpc>
            </a:pPr>
            <a:r>
              <a:rPr lang="en-US" noProof="1" smtClean="0">
                <a:solidFill>
                  <a:schemeClr val="accent5">
                    <a:lumMod val="20000"/>
                    <a:lumOff val="80000"/>
                  </a:schemeClr>
                </a:solidFill>
                <a:latin typeface="Consolas" pitchFamily="49" charset="0"/>
                <a:cs typeface="Consolas" pitchFamily="49" charset="0"/>
              </a:rPr>
              <a:t>CustomValidator</a:t>
            </a:r>
          </a:p>
          <a:p>
            <a:pPr lvl="1">
              <a:lnSpc>
                <a:spcPct val="110000"/>
              </a:lnSpc>
            </a:pPr>
            <a:r>
              <a:rPr lang="en-GB" dirty="0" smtClean="0"/>
              <a:t>Provides </a:t>
            </a:r>
            <a:r>
              <a:rPr lang="en-GB" dirty="0"/>
              <a:t>a </a:t>
            </a:r>
            <a:r>
              <a:rPr lang="en-GB" dirty="0" smtClean="0"/>
              <a:t>standard way for </a:t>
            </a:r>
            <a:r>
              <a:rPr lang="en-GB" dirty="0"/>
              <a:t>writing your own validation logic</a:t>
            </a:r>
          </a:p>
          <a:p>
            <a:pPr lvl="1">
              <a:lnSpc>
                <a:spcPct val="110000"/>
              </a:lnSpc>
            </a:pPr>
            <a:r>
              <a:rPr lang="en-GB" dirty="0"/>
              <a:t>The programmer needs to implement the </a:t>
            </a:r>
            <a:r>
              <a:rPr lang="en-GB" dirty="0" smtClean="0"/>
              <a:t>logic</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(3)</a:t>
            </a:r>
          </a:p>
        </p:txBody>
      </p:sp>
      <p:sp>
        <p:nvSpPr>
          <p:cNvPr id="16386" name="Text Box 2"/>
          <p:cNvSpPr txBox="1">
            <a:spLocks noChangeArrowheads="1"/>
          </p:cNvSpPr>
          <p:nvPr/>
        </p:nvSpPr>
        <p:spPr bwMode="auto">
          <a:xfrm>
            <a:off x="179387" y="1124745"/>
            <a:ext cx="8785226" cy="5472608"/>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RegularExpressionValidator</a:t>
            </a:r>
          </a:p>
          <a:p>
            <a:pPr lvl="1">
              <a:lnSpc>
                <a:spcPct val="110000"/>
              </a:lnSpc>
            </a:pPr>
            <a:r>
              <a:rPr lang="en-GB" dirty="0"/>
              <a:t>Checks the input against a regular expression </a:t>
            </a:r>
            <a:r>
              <a:rPr lang="en-GB" dirty="0" smtClean="0"/>
              <a:t>pattern, e.g. </a:t>
            </a:r>
            <a:r>
              <a:rPr lang="en-GB" dirty="0" smtClean="0">
                <a:solidFill>
                  <a:schemeClr val="accent5">
                    <a:lumMod val="20000"/>
                    <a:lumOff val="80000"/>
                  </a:schemeClr>
                </a:solidFill>
                <a:latin typeface="Consolas" pitchFamily="49" charset="0"/>
                <a:cs typeface="Consolas" pitchFamily="49" charset="0"/>
              </a:rPr>
              <a:t>[1-9][0-9]+</a:t>
            </a:r>
            <a:endParaRPr lang="en-GB" dirty="0">
              <a:solidFill>
                <a:schemeClr val="accent5">
                  <a:lumMod val="20000"/>
                  <a:lumOff val="80000"/>
                </a:schemeClr>
              </a:solidFill>
              <a:latin typeface="Consolas" pitchFamily="49" charset="0"/>
              <a:cs typeface="Consolas" pitchFamily="49" charset="0"/>
            </a:endParaRPr>
          </a:p>
          <a:p>
            <a:pPr lvl="1">
              <a:lnSpc>
                <a:spcPct val="110000"/>
              </a:lnSpc>
            </a:pPr>
            <a:r>
              <a:rPr lang="en-GB" dirty="0" smtClean="0"/>
              <a:t>Examples:</a:t>
            </a:r>
          </a:p>
          <a:p>
            <a:pPr lvl="2">
              <a:lnSpc>
                <a:spcPct val="110000"/>
              </a:lnSpc>
            </a:pPr>
            <a:r>
              <a:rPr lang="en-GB" dirty="0" smtClean="0"/>
              <a:t>Checking SSN</a:t>
            </a:r>
            <a:r>
              <a:rPr lang="en-GB" dirty="0"/>
              <a:t>, e-mail addresses, phones, </a:t>
            </a:r>
            <a:r>
              <a:rPr lang="en-GB" dirty="0" smtClean="0"/>
              <a:t>etc.</a:t>
            </a:r>
            <a:endParaRPr lang="en-GB" dirty="0"/>
          </a:p>
          <a:p>
            <a:pPr lvl="1">
              <a:lnSpc>
                <a:spcPct val="110000"/>
              </a:lnSpc>
            </a:pPr>
            <a:r>
              <a:rPr lang="en-GB" dirty="0"/>
              <a:t>Visual Studio </a:t>
            </a:r>
            <a:r>
              <a:rPr lang="en-GB" dirty="0" smtClean="0"/>
              <a:t>provides </a:t>
            </a:r>
            <a:r>
              <a:rPr lang="en-GB" dirty="0"/>
              <a:t>many </a:t>
            </a:r>
            <a:r>
              <a:rPr lang="en-GB" dirty="0" smtClean="0"/>
              <a:t>predefined patterns </a:t>
            </a:r>
            <a:r>
              <a:rPr lang="en-GB" dirty="0"/>
              <a:t>for the most common </a:t>
            </a:r>
            <a:r>
              <a:rPr lang="en-GB" dirty="0" smtClean="0"/>
              <a:t>validations</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 (4)</a:t>
            </a:r>
          </a:p>
        </p:txBody>
      </p:sp>
      <p:sp>
        <p:nvSpPr>
          <p:cNvPr id="17410" name="Text Box 2"/>
          <p:cNvSpPr txBox="1">
            <a:spLocks noChangeArrowheads="1"/>
          </p:cNvSpPr>
          <p:nvPr/>
        </p:nvSpPr>
        <p:spPr bwMode="auto">
          <a:xfrm>
            <a:off x="179387" y="981075"/>
            <a:ext cx="4680645" cy="561627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ValidationSummary</a:t>
            </a:r>
          </a:p>
          <a:p>
            <a:pPr lvl="1">
              <a:lnSpc>
                <a:spcPct val="100000"/>
              </a:lnSpc>
            </a:pPr>
            <a:r>
              <a:rPr lang="en-GB" dirty="0" smtClean="0"/>
              <a:t>A </a:t>
            </a:r>
            <a:r>
              <a:rPr lang="en-GB" dirty="0"/>
              <a:t>summary of all </a:t>
            </a:r>
            <a:r>
              <a:rPr lang="en-GB" dirty="0" smtClean="0"/>
              <a:t>errors </a:t>
            </a:r>
            <a:r>
              <a:rPr lang="en-GB" dirty="0"/>
              <a:t>generated by the validation </a:t>
            </a:r>
            <a:r>
              <a:rPr lang="en-GB" dirty="0" smtClean="0"/>
              <a:t>controls on the page</a:t>
            </a:r>
          </a:p>
          <a:p>
            <a:pPr lvl="1">
              <a:lnSpc>
                <a:spcPct val="100000"/>
              </a:lnSpc>
            </a:pPr>
            <a:r>
              <a:rPr lang="en-GB" dirty="0" smtClean="0"/>
              <a:t>Provides an information about all errors in all page fields</a:t>
            </a:r>
            <a:endParaRPr lang="en-GB" dirty="0"/>
          </a:p>
          <a:p>
            <a:pPr lvl="1">
              <a:lnSpc>
                <a:spcPct val="100000"/>
              </a:lnSpc>
            </a:pPr>
            <a:r>
              <a:rPr lang="en-GB" dirty="0"/>
              <a:t>Usually placed near the submit button</a:t>
            </a:r>
          </a:p>
        </p:txBody>
      </p:sp>
      <p:pic>
        <p:nvPicPr>
          <p:cNvPr id="4098" name="Picture 2" descr="http://weblogs.asp.net/blogs/samirgeorge/Resul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204863"/>
            <a:ext cx="3622528" cy="2939033"/>
          </a:xfrm>
          <a:prstGeom prst="roundRect">
            <a:avLst>
              <a:gd name="adj" fmla="val 8879"/>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31640" y="1340768"/>
            <a:ext cx="6480720" cy="2125958"/>
          </a:xfrm>
        </p:spPr>
        <p:txBody>
          <a:bodyPr/>
          <a:lstStyle/>
          <a:p>
            <a:pPr>
              <a:lnSpc>
                <a:spcPts val="5400"/>
              </a:lnSpc>
            </a:pPr>
            <a:r>
              <a:rPr lang="en-US" dirty="0"/>
              <a:t>ASP.NET Validation </a:t>
            </a:r>
            <a:r>
              <a:rPr lang="en-US" dirty="0" smtClean="0"/>
              <a:t>Controls – Common Properties</a:t>
            </a:r>
            <a:endParaRPr lang="en-US" dirty="0"/>
          </a:p>
        </p:txBody>
      </p:sp>
      <p:pic>
        <p:nvPicPr>
          <p:cNvPr id="4099"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76200" y1="21774" x2="76200" y2="21774"/>
                        <a14:foregroundMark x1="92000" y1="16935" x2="64400" y2="6452"/>
                        <a14:foregroundMark x1="92600" y1="6452" x2="57600" y2="7863"/>
                        <a14:foregroundMark x1="59600" y1="18952" x2="83600" y2="20363"/>
                        <a14:foregroundMark x1="59600" y1="23185" x2="72600" y2="23185"/>
                        <a14:foregroundMark x1="68600" y1="28024" x2="68600" y2="28024"/>
                        <a14:foregroundMark x1="63000" y1="28629" x2="63000" y2="28629"/>
                        <a14:foregroundMark x1="69200" y1="93145" x2="73000" y2="93347"/>
                        <a14:foregroundMark x1="66200" y1="98185" x2="66200" y2="98185"/>
                        <a14:foregroundMark x1="68000" y1="98185" x2="68000" y2="98185"/>
                        <a14:foregroundMark x1="82600" y1="95968" x2="82600" y2="95968"/>
                        <a14:foregroundMark x1="84400" y1="95766" x2="84400" y2="95766"/>
                        <a14:foregroundMark x1="16200" y1="94960" x2="16200" y2="94960"/>
                        <a14:foregroundMark x1="8800" y1="96573" x2="8800" y2="96573"/>
                        <a14:foregroundMark x1="7400" y1="96573" x2="7400" y2="96573"/>
                        <a14:foregroundMark x1="21200" y1="96976" x2="21200" y2="96976"/>
                      </a14:backgroundRemoval>
                    </a14:imgEffect>
                  </a14:imgLayer>
                </a14:imgProps>
              </a:ext>
              <a:ext uri="{28A0092B-C50C-407E-A947-70E740481C1C}">
                <a14:useLocalDpi xmlns:a14="http://schemas.microsoft.com/office/drawing/2010/main" val="0"/>
              </a:ext>
            </a:extLst>
          </a:blip>
          <a:srcRect/>
          <a:stretch>
            <a:fillRect/>
          </a:stretch>
        </p:blipFill>
        <p:spPr bwMode="auto">
          <a:xfrm>
            <a:off x="977366" y="3851173"/>
            <a:ext cx="2311884" cy="2293388"/>
          </a:xfrm>
          <a:prstGeom prst="roundRect">
            <a:avLst>
              <a:gd name="adj" fmla="val 7419"/>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http://aspnet.4guysfromrolla.com/images/cbv.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03827">
            <a:off x="4653007" y="3789927"/>
            <a:ext cx="3616587" cy="2415881"/>
          </a:xfrm>
          <a:prstGeom prst="roundRect">
            <a:avLst>
              <a:gd name="adj" fmla="val 2151"/>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Validator </a:t>
            </a:r>
            <a:r>
              <a:rPr lang="en-GB" dirty="0" smtClean="0"/>
              <a:t>– Example</a:t>
            </a:r>
            <a:endParaRPr lang="en-GB" dirty="0"/>
          </a:p>
        </p:txBody>
      </p:sp>
      <p:sp>
        <p:nvSpPr>
          <p:cNvPr id="21506" name="Text Box 2"/>
          <p:cNvSpPr txBox="1">
            <a:spLocks noChangeArrowheads="1"/>
          </p:cNvSpPr>
          <p:nvPr/>
        </p:nvSpPr>
        <p:spPr bwMode="auto">
          <a:xfrm>
            <a:off x="179387" y="1196753"/>
            <a:ext cx="8785226" cy="5402486"/>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After the </a:t>
            </a:r>
            <a:r>
              <a:rPr lang="en-GB" dirty="0" smtClean="0"/>
              <a:t>validator is </a:t>
            </a:r>
            <a:r>
              <a:rPr lang="en-GB" dirty="0"/>
              <a:t>placed on the page you can </a:t>
            </a:r>
            <a:r>
              <a:rPr lang="en-GB" dirty="0" smtClean="0"/>
              <a:t>assign its </a:t>
            </a:r>
            <a:r>
              <a:rPr lang="en-GB" dirty="0"/>
              <a:t>attributes (properties)</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ControlToValidate</a:t>
            </a:r>
            <a:r>
              <a:rPr lang="en-GB" dirty="0"/>
              <a:t>, </a:t>
            </a:r>
            <a:r>
              <a:rPr lang="en-GB" dirty="0" smtClean="0">
                <a:solidFill>
                  <a:schemeClr val="accent5">
                    <a:lumMod val="20000"/>
                    <a:lumOff val="80000"/>
                  </a:schemeClr>
                </a:solidFill>
                <a:latin typeface="Consolas" pitchFamily="49" charset="0"/>
                <a:cs typeface="Consolas" pitchFamily="49" charset="0"/>
              </a:rPr>
              <a:t>ErrorMessage</a:t>
            </a:r>
            <a:r>
              <a:rPr lang="en-GB" dirty="0"/>
              <a:t>, </a:t>
            </a:r>
            <a:r>
              <a:rPr lang="en-GB" dirty="0" smtClean="0">
                <a:solidFill>
                  <a:schemeClr val="accent5">
                    <a:lumMod val="20000"/>
                    <a:lumOff val="80000"/>
                  </a:schemeClr>
                </a:solidFill>
                <a:latin typeface="Consolas" pitchFamily="49" charset="0"/>
                <a:cs typeface="Consolas" pitchFamily="49" charset="0"/>
              </a:rPr>
              <a:t>Text</a:t>
            </a:r>
            <a:r>
              <a:rPr lang="en-GB" dirty="0" smtClean="0"/>
              <a:t>, …</a:t>
            </a:r>
            <a:endParaRPr lang="en-GB" dirty="0">
              <a:solidFill>
                <a:schemeClr val="accent5">
                  <a:lumMod val="20000"/>
                  <a:lumOff val="80000"/>
                </a:schemeClr>
              </a:solidFill>
              <a:latin typeface="Consolas" pitchFamily="49" charset="0"/>
              <a:cs typeface="Consolas" pitchFamily="49" charset="0"/>
            </a:endParaRPr>
          </a:p>
        </p:txBody>
      </p:sp>
      <p:sp>
        <p:nvSpPr>
          <p:cNvPr id="21507" name="Rectangle 3"/>
          <p:cNvSpPr>
            <a:spLocks noChangeArrowheads="1"/>
          </p:cNvSpPr>
          <p:nvPr/>
        </p:nvSpPr>
        <p:spPr bwMode="auto">
          <a:xfrm>
            <a:off x="899592" y="3212976"/>
            <a:ext cx="7344816" cy="30510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validator_id"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ControlToValidate="control_id"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ErrorMessage="error_message_for_summary"</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Display="static|dynamic|none"</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Text="Text_to_display_by_input_control"&gt;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&lt;/asp:type_of_validator&gt;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411413" y="179388"/>
            <a:ext cx="6553200"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Common </a:t>
            </a:r>
            <a:r>
              <a:rPr lang="en-GB" dirty="0"/>
              <a:t>Properties</a:t>
            </a:r>
          </a:p>
        </p:txBody>
      </p:sp>
      <p:sp>
        <p:nvSpPr>
          <p:cNvPr id="19458" name="Text Box 2"/>
          <p:cNvSpPr txBox="1">
            <a:spLocks noChangeArrowheads="1"/>
          </p:cNvSpPr>
          <p:nvPr/>
        </p:nvSpPr>
        <p:spPr bwMode="auto">
          <a:xfrm>
            <a:off x="179387" y="1052736"/>
            <a:ext cx="8785226" cy="561662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US" noProof="1" smtClean="0">
                <a:solidFill>
                  <a:schemeClr val="accent5">
                    <a:lumMod val="20000"/>
                    <a:lumOff val="80000"/>
                  </a:schemeClr>
                </a:solidFill>
                <a:latin typeface="Consolas" pitchFamily="49" charset="0"/>
                <a:cs typeface="Consolas" pitchFamily="49" charset="0"/>
              </a:rPr>
              <a:t>ControlToValidate</a:t>
            </a:r>
          </a:p>
          <a:p>
            <a:pPr marL="542925" lvl="1" indent="-314325">
              <a:lnSpc>
                <a:spcPct val="100000"/>
              </a:lnSpc>
            </a:pPr>
            <a:r>
              <a:rPr lang="en-GB" dirty="0" smtClean="0"/>
              <a:t>Sets </a:t>
            </a:r>
            <a:r>
              <a:rPr lang="en-GB" dirty="0"/>
              <a:t>which control </a:t>
            </a:r>
            <a:r>
              <a:rPr lang="en-GB" dirty="0" smtClean="0"/>
              <a:t>to be validated</a:t>
            </a:r>
          </a:p>
          <a:p>
            <a:pPr marL="542925" lvl="1" indent="-314325">
              <a:lnSpc>
                <a:spcPct val="100000"/>
              </a:lnSpc>
            </a:pPr>
            <a:r>
              <a:rPr lang="en-GB" dirty="0" smtClean="0"/>
              <a:t>One validator validates one particular field</a:t>
            </a:r>
            <a:endParaRPr lang="en-GB" dirty="0"/>
          </a:p>
          <a:p>
            <a:pPr>
              <a:lnSpc>
                <a:spcPct val="100000"/>
              </a:lnSpc>
            </a:pPr>
            <a:r>
              <a:rPr lang="en-GB" dirty="0">
                <a:solidFill>
                  <a:schemeClr val="accent5">
                    <a:lumMod val="20000"/>
                    <a:lumOff val="80000"/>
                  </a:schemeClr>
                </a:solidFill>
                <a:latin typeface="Consolas" pitchFamily="49" charset="0"/>
                <a:cs typeface="Consolas" pitchFamily="49" charset="0"/>
              </a:rPr>
              <a:t>IsValid</a:t>
            </a:r>
          </a:p>
          <a:p>
            <a:pPr marL="542925" lvl="1" indent="-314325">
              <a:lnSpc>
                <a:spcPct val="100000"/>
              </a:lnSpc>
            </a:pPr>
            <a:r>
              <a:rPr lang="en-GB" dirty="0"/>
              <a:t>Indicates if the input is </a:t>
            </a:r>
            <a:r>
              <a:rPr lang="en-GB" dirty="0" smtClean="0"/>
              <a:t>valid</a:t>
            </a:r>
          </a:p>
          <a:p>
            <a:pPr>
              <a:lnSpc>
                <a:spcPct val="100000"/>
              </a:lnSpc>
            </a:pPr>
            <a:r>
              <a:rPr lang="en-US" noProof="1" smtClean="0">
                <a:solidFill>
                  <a:schemeClr val="accent5">
                    <a:lumMod val="20000"/>
                    <a:lumOff val="80000"/>
                  </a:schemeClr>
                </a:solidFill>
                <a:latin typeface="Consolas" pitchFamily="49" charset="0"/>
                <a:cs typeface="Consolas" pitchFamily="49" charset="0"/>
              </a:rPr>
              <a:t>EnableClientScript</a:t>
            </a:r>
          </a:p>
          <a:p>
            <a:pPr marL="542925" lvl="1" indent="-314325">
              <a:lnSpc>
                <a:spcPct val="100000"/>
              </a:lnSpc>
            </a:pPr>
            <a:r>
              <a:rPr lang="en-GB" dirty="0" smtClean="0"/>
              <a:t>Sets </a:t>
            </a:r>
            <a:r>
              <a:rPr lang="en-GB" dirty="0"/>
              <a:t>whether </a:t>
            </a:r>
            <a:r>
              <a:rPr lang="en-GB" dirty="0" smtClean="0"/>
              <a:t>a client </a:t>
            </a:r>
            <a:r>
              <a:rPr lang="en-GB" dirty="0"/>
              <a:t>side validation is performed</a:t>
            </a:r>
          </a:p>
          <a:p>
            <a:pPr marL="542925" lvl="1" indent="-314325">
              <a:lnSpc>
                <a:spcPct val="100000"/>
              </a:lnSpc>
            </a:pPr>
            <a:r>
              <a:rPr lang="en-GB" dirty="0" smtClean="0"/>
              <a:t>Server side validation is always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Type Property</a:t>
            </a:r>
          </a:p>
        </p:txBody>
      </p:sp>
      <p:sp>
        <p:nvSpPr>
          <p:cNvPr id="20482" name="Text Box 2"/>
          <p:cNvSpPr txBox="1">
            <a:spLocks noChangeArrowheads="1"/>
          </p:cNvSpPr>
          <p:nvPr/>
        </p:nvSpPr>
        <p:spPr bwMode="auto">
          <a:xfrm>
            <a:off x="179512" y="1124745"/>
            <a:ext cx="878497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a:solidFill>
                  <a:schemeClr val="accent5">
                    <a:lumMod val="20000"/>
                    <a:lumOff val="80000"/>
                  </a:schemeClr>
                </a:solidFill>
                <a:latin typeface="Consolas" pitchFamily="49" charset="0"/>
                <a:cs typeface="Consolas" pitchFamily="49" charset="0"/>
              </a:rPr>
              <a:t>RangeValidator</a:t>
            </a:r>
            <a:r>
              <a:rPr lang="en-GB" dirty="0"/>
              <a:t> and </a:t>
            </a:r>
            <a:r>
              <a:rPr lang="en-GB" dirty="0">
                <a:solidFill>
                  <a:schemeClr val="accent5">
                    <a:lumMod val="20000"/>
                    <a:lumOff val="80000"/>
                  </a:schemeClr>
                </a:solidFill>
                <a:latin typeface="Consolas" pitchFamily="49" charset="0"/>
                <a:cs typeface="Consolas" pitchFamily="49" charset="0"/>
              </a:rPr>
              <a:t>CompareValidator</a:t>
            </a:r>
            <a:r>
              <a:rPr lang="en-GB" dirty="0"/>
              <a:t> have </a:t>
            </a:r>
            <a:r>
              <a:rPr lang="en-GB" dirty="0" smtClean="0"/>
              <a:t>the </a:t>
            </a:r>
            <a:r>
              <a:rPr lang="en-GB" dirty="0" smtClean="0">
                <a:solidFill>
                  <a:schemeClr val="accent5">
                    <a:lumMod val="20000"/>
                    <a:lumOff val="80000"/>
                  </a:schemeClr>
                </a:solidFill>
                <a:latin typeface="Consolas" pitchFamily="49" charset="0"/>
                <a:cs typeface="Consolas" pitchFamily="49" charset="0"/>
              </a:rPr>
              <a:t>Type</a:t>
            </a:r>
            <a:r>
              <a:rPr lang="en-GB" dirty="0" smtClean="0"/>
              <a:t> </a:t>
            </a:r>
            <a:r>
              <a:rPr lang="en-GB" dirty="0"/>
              <a:t>property</a:t>
            </a:r>
          </a:p>
          <a:p>
            <a:pPr lvl="1">
              <a:lnSpc>
                <a:spcPct val="110000"/>
              </a:lnSpc>
            </a:pPr>
            <a:r>
              <a:rPr lang="en-GB" dirty="0"/>
              <a:t>Specifies the type of the data </a:t>
            </a:r>
            <a:r>
              <a:rPr lang="en-GB" dirty="0" smtClean="0"/>
              <a:t>validated</a:t>
            </a:r>
          </a:p>
          <a:p>
            <a:pPr lvl="1">
              <a:lnSpc>
                <a:spcPct val="110000"/>
              </a:lnSpc>
            </a:pPr>
            <a:r>
              <a:rPr lang="en-GB" dirty="0"/>
              <a:t>The possible values are </a:t>
            </a:r>
            <a:r>
              <a:rPr lang="en-GB" dirty="0">
                <a:solidFill>
                  <a:schemeClr val="accent5">
                    <a:lumMod val="20000"/>
                    <a:lumOff val="80000"/>
                  </a:schemeClr>
                </a:solidFill>
                <a:latin typeface="Consolas" pitchFamily="49" charset="0"/>
                <a:cs typeface="Consolas" pitchFamily="49" charset="0"/>
              </a:rPr>
              <a:t>String</a:t>
            </a:r>
            <a:r>
              <a:rPr lang="en-GB" dirty="0"/>
              <a:t>, </a:t>
            </a:r>
            <a:r>
              <a:rPr lang="en-GB" dirty="0">
                <a:solidFill>
                  <a:schemeClr val="accent5">
                    <a:lumMod val="20000"/>
                    <a:lumOff val="80000"/>
                  </a:schemeClr>
                </a:solidFill>
                <a:latin typeface="Consolas" pitchFamily="49" charset="0"/>
                <a:cs typeface="Consolas" pitchFamily="49" charset="0"/>
              </a:rPr>
              <a:t>Integer</a:t>
            </a:r>
            <a:r>
              <a:rPr lang="en-GB" dirty="0"/>
              <a:t>, </a:t>
            </a:r>
            <a:r>
              <a:rPr lang="en-GB" dirty="0">
                <a:solidFill>
                  <a:schemeClr val="accent5">
                    <a:lumMod val="20000"/>
                    <a:lumOff val="80000"/>
                  </a:schemeClr>
                </a:solidFill>
                <a:latin typeface="Consolas" pitchFamily="49" charset="0"/>
                <a:cs typeface="Consolas" pitchFamily="49" charset="0"/>
              </a:rPr>
              <a:t>Double</a:t>
            </a:r>
            <a:r>
              <a:rPr lang="en-GB" dirty="0"/>
              <a:t>, </a:t>
            </a:r>
            <a:r>
              <a:rPr lang="en-GB" dirty="0">
                <a:solidFill>
                  <a:schemeClr val="accent5">
                    <a:lumMod val="20000"/>
                    <a:lumOff val="80000"/>
                  </a:schemeClr>
                </a:solidFill>
                <a:latin typeface="Consolas" pitchFamily="49" charset="0"/>
                <a:cs typeface="Consolas" pitchFamily="49" charset="0"/>
              </a:rPr>
              <a:t>Date</a:t>
            </a:r>
            <a:r>
              <a:rPr lang="en-GB" dirty="0"/>
              <a:t> and </a:t>
            </a:r>
            <a:r>
              <a:rPr lang="en-GB" dirty="0">
                <a:solidFill>
                  <a:schemeClr val="accent5">
                    <a:lumMod val="20000"/>
                    <a:lumOff val="80000"/>
                  </a:schemeClr>
                </a:solidFill>
                <a:latin typeface="Consolas" pitchFamily="49" charset="0"/>
                <a:cs typeface="Consolas" pitchFamily="49" charset="0"/>
              </a:rPr>
              <a:t>Currency</a:t>
            </a:r>
          </a:p>
          <a:p>
            <a:pPr lvl="1">
              <a:lnSpc>
                <a:spcPct val="110000"/>
              </a:lnSpc>
            </a:pPr>
            <a:r>
              <a:rPr lang="en-GB" dirty="0" smtClean="0"/>
              <a:t>The specified range of values belongs to the same type, e.g. [</a:t>
            </a:r>
            <a:r>
              <a:rPr lang="en-GB" dirty="0" smtClean="0">
                <a:latin typeface="Consolas" pitchFamily="49" charset="0"/>
                <a:cs typeface="Consolas" pitchFamily="49" charset="0"/>
              </a:rPr>
              <a:t>1.1.2009…31.12.2010</a:t>
            </a:r>
            <a:r>
              <a:rPr lang="en-GB" dirty="0" smtClean="0"/>
              <a:t>] </a:t>
            </a:r>
            <a:endParaRPr lang="en-GB" dirty="0"/>
          </a:p>
          <a:p>
            <a:pPr lvl="1">
              <a:lnSpc>
                <a:spcPct val="110000"/>
              </a:lnSpc>
            </a:pPr>
            <a:r>
              <a:rPr lang="en-GB" dirty="0" smtClean="0"/>
              <a:t>Visual </a:t>
            </a:r>
            <a:r>
              <a:rPr lang="en-GB" dirty="0"/>
              <a:t>Studio </a:t>
            </a:r>
            <a:r>
              <a:rPr lang="en-GB" dirty="0" smtClean="0"/>
              <a:t>automatically </a:t>
            </a:r>
            <a:r>
              <a:rPr lang="en-GB" dirty="0"/>
              <a:t>sets this property when you </a:t>
            </a:r>
            <a:r>
              <a:rPr lang="en-GB" dirty="0" smtClean="0"/>
              <a:t>specify </a:t>
            </a:r>
            <a:r>
              <a:rPr lang="en-US" noProof="1" smtClean="0">
                <a:solidFill>
                  <a:schemeClr val="accent5">
                    <a:lumMod val="20000"/>
                    <a:lumOff val="80000"/>
                  </a:schemeClr>
                </a:solidFill>
                <a:latin typeface="Consolas" pitchFamily="49" charset="0"/>
                <a:cs typeface="Consolas" pitchFamily="49" charset="0"/>
              </a:rPr>
              <a:t>ControlToValidate</a:t>
            </a:r>
            <a:endParaRPr lang="en-US" noProof="1">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411413" y="71438"/>
            <a:ext cx="6553200" cy="91122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ErrorMessage</a:t>
            </a:r>
          </a:p>
        </p:txBody>
      </p:sp>
      <p:sp>
        <p:nvSpPr>
          <p:cNvPr id="23554" name="Text Box 2"/>
          <p:cNvSpPr txBox="1">
            <a:spLocks noChangeArrowheads="1"/>
          </p:cNvSpPr>
          <p:nvPr/>
        </p:nvSpPr>
        <p:spPr bwMode="auto">
          <a:xfrm>
            <a:off x="251520" y="1052736"/>
            <a:ext cx="8640960" cy="5594127"/>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ErrorMessage</a:t>
            </a:r>
          </a:p>
          <a:p>
            <a:pPr lvl="1">
              <a:lnSpc>
                <a:spcPct val="100000"/>
              </a:lnSpc>
            </a:pPr>
            <a:r>
              <a:rPr lang="en-GB" dirty="0"/>
              <a:t>A message that is displayed if the input is </a:t>
            </a:r>
            <a:r>
              <a:rPr lang="en-GB" dirty="0" smtClean="0"/>
              <a:t>found to be invalid</a:t>
            </a:r>
            <a:endParaRPr lang="en-GB" dirty="0"/>
          </a:p>
          <a:p>
            <a:pPr lvl="1">
              <a:lnSpc>
                <a:spcPct val="100000"/>
              </a:lnSpc>
            </a:pPr>
            <a:r>
              <a:rPr lang="en-GB" dirty="0"/>
              <a:t>If the </a:t>
            </a:r>
            <a:r>
              <a:rPr lang="en-GB" dirty="0">
                <a:solidFill>
                  <a:schemeClr val="accent5">
                    <a:lumMod val="20000"/>
                    <a:lumOff val="80000"/>
                  </a:schemeClr>
                </a:solidFill>
                <a:latin typeface="Consolas" pitchFamily="49" charset="0"/>
                <a:cs typeface="Consolas" pitchFamily="49" charset="0"/>
              </a:rPr>
              <a:t>Text</a:t>
            </a:r>
            <a:r>
              <a:rPr lang="en-GB" dirty="0"/>
              <a:t> property is set it is shown instead</a:t>
            </a:r>
          </a:p>
          <a:p>
            <a:pPr>
              <a:lnSpc>
                <a:spcPct val="100000"/>
              </a:lnSpc>
            </a:pPr>
            <a:r>
              <a:rPr lang="en-GB" dirty="0"/>
              <a:t>When there </a:t>
            </a:r>
            <a:r>
              <a:rPr lang="en-GB" dirty="0" smtClean="0"/>
              <a:t>a </a:t>
            </a:r>
            <a:r>
              <a:rPr lang="en-US" noProof="1" smtClean="0">
                <a:solidFill>
                  <a:schemeClr val="accent5">
                    <a:lumMod val="20000"/>
                    <a:lumOff val="80000"/>
                  </a:schemeClr>
                </a:solidFill>
                <a:latin typeface="Consolas" pitchFamily="49" charset="0"/>
                <a:cs typeface="Consolas" pitchFamily="49" charset="0"/>
              </a:rPr>
              <a:t>ValidationSummary</a:t>
            </a:r>
            <a:r>
              <a:rPr lang="en-GB" dirty="0" smtClean="0"/>
              <a:t> is </a:t>
            </a:r>
            <a:r>
              <a:rPr lang="en-GB" dirty="0"/>
              <a:t>defined</a:t>
            </a:r>
            <a:endParaRPr lang="en-GB" dirty="0">
              <a:solidFill>
                <a:schemeClr val="accent5">
                  <a:lumMod val="20000"/>
                  <a:lumOff val="80000"/>
                </a:schemeClr>
              </a:solidFill>
              <a:latin typeface="Consolas" pitchFamily="49" charset="0"/>
              <a:cs typeface="Consolas" pitchFamily="49" charset="0"/>
            </a:endParaRPr>
          </a:p>
          <a:p>
            <a:pPr lvl="1">
              <a:lnSpc>
                <a:spcPct val="100000"/>
              </a:lnSpc>
            </a:pPr>
            <a:r>
              <a:rPr lang="en-GB" dirty="0"/>
              <a:t>The value of the </a:t>
            </a:r>
            <a:r>
              <a:rPr lang="en-GB" dirty="0">
                <a:solidFill>
                  <a:schemeClr val="accent5">
                    <a:lumMod val="20000"/>
                    <a:lumOff val="80000"/>
                  </a:schemeClr>
                </a:solidFill>
                <a:latin typeface="Consolas" pitchFamily="49" charset="0"/>
                <a:cs typeface="Consolas" pitchFamily="49" charset="0"/>
              </a:rPr>
              <a:t>Text</a:t>
            </a:r>
            <a:r>
              <a:rPr lang="en-GB" dirty="0"/>
              <a:t> property is shown at the validation control’s position</a:t>
            </a:r>
          </a:p>
          <a:p>
            <a:pPr lvl="1">
              <a:lnSpc>
                <a:spcPct val="100000"/>
              </a:lnSpc>
            </a:pPr>
            <a:r>
              <a:rPr lang="en-GB" dirty="0">
                <a:solidFill>
                  <a:schemeClr val="accent5">
                    <a:lumMod val="20000"/>
                    <a:lumOff val="80000"/>
                  </a:schemeClr>
                </a:solidFill>
                <a:latin typeface="Consolas" pitchFamily="49" charset="0"/>
                <a:cs typeface="Consolas" pitchFamily="49" charset="0"/>
              </a:rPr>
              <a:t>ErrorMessage</a:t>
            </a:r>
            <a:r>
              <a:rPr lang="en-GB" dirty="0"/>
              <a:t> is displayed in the </a:t>
            </a:r>
            <a:r>
              <a:rPr lang="en-GB" dirty="0">
                <a:solidFill>
                  <a:schemeClr val="accent5">
                    <a:lumMod val="20000"/>
                    <a:lumOff val="80000"/>
                  </a:schemeClr>
                </a:solidFill>
                <a:latin typeface="Consolas" pitchFamily="49" charset="0"/>
                <a:cs typeface="Consolas" pitchFamily="49" charset="0"/>
              </a:rPr>
              <a:t>ValidationSummary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411413" y="214313"/>
            <a:ext cx="6553200" cy="7683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Display Property</a:t>
            </a:r>
          </a:p>
        </p:txBody>
      </p:sp>
      <p:sp>
        <p:nvSpPr>
          <p:cNvPr id="24578" name="Text Box 2"/>
          <p:cNvSpPr txBox="1">
            <a:spLocks noChangeArrowheads="1"/>
          </p:cNvSpPr>
          <p:nvPr/>
        </p:nvSpPr>
        <p:spPr bwMode="auto">
          <a:xfrm>
            <a:off x="179511" y="982664"/>
            <a:ext cx="8785101" cy="561692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smtClean="0"/>
              <a:t>The </a:t>
            </a:r>
            <a:r>
              <a:rPr lang="en-GB" dirty="0" smtClean="0">
                <a:solidFill>
                  <a:schemeClr val="accent5">
                    <a:lumMod val="20000"/>
                    <a:lumOff val="80000"/>
                  </a:schemeClr>
                </a:solidFill>
                <a:latin typeface="Consolas" pitchFamily="49" charset="0"/>
                <a:cs typeface="Consolas" pitchFamily="49" charset="0"/>
              </a:rPr>
              <a:t>Display</a:t>
            </a:r>
            <a:r>
              <a:rPr lang="en-GB" dirty="0" smtClean="0"/>
              <a:t> property sets </a:t>
            </a:r>
            <a:r>
              <a:rPr lang="en-GB" dirty="0"/>
              <a:t>the </a:t>
            </a:r>
            <a:r>
              <a:rPr lang="en-GB" dirty="0" smtClean="0"/>
              <a:t>layout of the error message</a:t>
            </a:r>
            <a:endParaRPr lang="en-GB" dirty="0"/>
          </a:p>
          <a:p>
            <a:pPr lvl="1">
              <a:lnSpc>
                <a:spcPct val="100000"/>
              </a:lnSpc>
            </a:pPr>
            <a:r>
              <a:rPr lang="en-GB" dirty="0" smtClean="0"/>
              <a:t>Affects </a:t>
            </a:r>
            <a:r>
              <a:rPr lang="en-GB" dirty="0"/>
              <a:t>messages which are displayed </a:t>
            </a:r>
            <a:r>
              <a:rPr lang="en-GB" dirty="0" smtClean="0"/>
              <a:t>at the validation </a:t>
            </a:r>
            <a:r>
              <a:rPr lang="en-GB" dirty="0"/>
              <a:t>control’s position</a:t>
            </a:r>
          </a:p>
          <a:p>
            <a:pPr lvl="1">
              <a:lnSpc>
                <a:spcPct val="100000"/>
              </a:lnSpc>
            </a:pPr>
            <a:r>
              <a:rPr lang="en-GB" dirty="0"/>
              <a:t>Messages shown in the </a:t>
            </a:r>
            <a:r>
              <a:rPr lang="en-GB" dirty="0">
                <a:solidFill>
                  <a:schemeClr val="accent5">
                    <a:lumMod val="20000"/>
                    <a:lumOff val="80000"/>
                  </a:schemeClr>
                </a:solidFill>
                <a:latin typeface="Consolas" pitchFamily="49" charset="0"/>
                <a:cs typeface="Consolas" pitchFamily="49" charset="0"/>
              </a:rPr>
              <a:t>ValidationSummary</a:t>
            </a:r>
            <a:r>
              <a:rPr lang="en-GB" dirty="0">
                <a:solidFill>
                  <a:schemeClr val="accent5">
                    <a:lumMod val="20000"/>
                    <a:lumOff val="80000"/>
                  </a:schemeClr>
                </a:solidFill>
              </a:rPr>
              <a:t> </a:t>
            </a:r>
            <a:r>
              <a:rPr lang="en-GB" dirty="0"/>
              <a:t>control are </a:t>
            </a:r>
            <a:r>
              <a:rPr lang="en-GB" dirty="0" smtClean="0"/>
              <a:t>unaffected</a:t>
            </a:r>
          </a:p>
          <a:p>
            <a:pPr lvl="1">
              <a:lnSpc>
                <a:spcPct val="100000"/>
              </a:lnSpc>
            </a:pPr>
            <a:r>
              <a:rPr lang="en-GB" dirty="0" smtClean="0"/>
              <a:t>Applied when the form </a:t>
            </a:r>
            <a:r>
              <a:rPr lang="en-GB" dirty="0"/>
              <a:t>use </a:t>
            </a:r>
            <a:r>
              <a:rPr lang="en-US" noProof="1" smtClean="0">
                <a:solidFill>
                  <a:schemeClr val="accent5">
                    <a:lumMod val="20000"/>
                    <a:lumOff val="80000"/>
                  </a:schemeClr>
                </a:solidFill>
                <a:latin typeface="Consolas" pitchFamily="49" charset="0"/>
                <a:cs typeface="Consolas" pitchFamily="49" charset="0"/>
              </a:rPr>
              <a:t>FlowLayout</a:t>
            </a:r>
            <a:r>
              <a:rPr lang="en-GB" dirty="0" smtClean="0"/>
              <a:t> only</a:t>
            </a:r>
          </a:p>
          <a:p>
            <a:pPr lvl="1">
              <a:lnSpc>
                <a:spcPct val="100000"/>
              </a:lnSpc>
            </a:pPr>
            <a:r>
              <a:rPr lang="en-GB" dirty="0" smtClean="0">
                <a:solidFill>
                  <a:schemeClr val="accent5">
                    <a:lumMod val="20000"/>
                    <a:lumOff val="80000"/>
                  </a:schemeClr>
                </a:solidFill>
                <a:latin typeface="Consolas" pitchFamily="49" charset="0"/>
                <a:cs typeface="Consolas" pitchFamily="49" charset="0"/>
              </a:rPr>
              <a:t>Static</a:t>
            </a:r>
            <a:r>
              <a:rPr lang="en-GB" dirty="0" smtClean="0">
                <a:solidFill>
                  <a:schemeClr val="accent5">
                    <a:lumMod val="20000"/>
                    <a:lumOff val="80000"/>
                  </a:schemeClr>
                </a:solidFill>
              </a:rPr>
              <a:t> </a:t>
            </a:r>
            <a:r>
              <a:rPr lang="en-GB" dirty="0"/>
              <a:t>– fixed space is allocated for the error</a:t>
            </a:r>
          </a:p>
          <a:p>
            <a:pPr lvl="1">
              <a:lnSpc>
                <a:spcPct val="100000"/>
              </a:lnSpc>
            </a:pPr>
            <a:r>
              <a:rPr lang="en-GB" dirty="0">
                <a:solidFill>
                  <a:schemeClr val="accent5">
                    <a:lumMod val="20000"/>
                    <a:lumOff val="80000"/>
                  </a:schemeClr>
                </a:solidFill>
                <a:latin typeface="Consolas" pitchFamily="49" charset="0"/>
                <a:cs typeface="Consolas" pitchFamily="49" charset="0"/>
              </a:rPr>
              <a:t>Dynamic</a:t>
            </a:r>
            <a:r>
              <a:rPr lang="en-GB" dirty="0">
                <a:solidFill>
                  <a:schemeClr val="accent5">
                    <a:lumMod val="20000"/>
                    <a:lumOff val="80000"/>
                  </a:schemeClr>
                </a:solidFill>
              </a:rPr>
              <a:t> </a:t>
            </a:r>
            <a:r>
              <a:rPr lang="en-GB" dirty="0"/>
              <a:t>– </a:t>
            </a:r>
            <a:r>
              <a:rPr lang="en-GB" dirty="0" smtClean="0"/>
              <a:t>space is allocated only if an error should be displayed, otherwise nothing is shown</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907704" y="179388"/>
            <a:ext cx="7056909" cy="801687"/>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US" noProof="1" smtClean="0"/>
              <a:t>CompareValidator</a:t>
            </a:r>
            <a:r>
              <a:rPr lang="en-GB" dirty="0" smtClean="0"/>
              <a:t> – Example</a:t>
            </a:r>
            <a:endParaRPr lang="en-GB" dirty="0"/>
          </a:p>
        </p:txBody>
      </p:sp>
      <p:sp>
        <p:nvSpPr>
          <p:cNvPr id="21507" name="Rectangle 3"/>
          <p:cNvSpPr>
            <a:spLocks noChangeArrowheads="1"/>
          </p:cNvSpPr>
          <p:nvPr/>
        </p:nvSpPr>
        <p:spPr bwMode="auto">
          <a:xfrm>
            <a:off x="611560" y="1124744"/>
            <a:ext cx="7920880" cy="33701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asp:TextBox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asp:CompareValidator ID="CompareValidatorPassword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runat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server" ControlToCompare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="TextBoxPassword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ControlToValidate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TextBoxRepeatPass"</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ValueToCompare="Text" ForeColor="Red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ErrorMessage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="Password doesn't match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asp:Button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BtnSubmit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="Submit"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p:txBody>
      </p:sp>
      <p:sp>
        <p:nvSpPr>
          <p:cNvPr id="6" name="Text Box 2"/>
          <p:cNvSpPr txBox="1">
            <a:spLocks noChangeArrowheads="1"/>
          </p:cNvSpPr>
          <p:nvPr/>
        </p:nvSpPr>
        <p:spPr bwMode="auto">
          <a:xfrm>
            <a:off x="179511" y="4797152"/>
            <a:ext cx="8785101" cy="172819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eaLnBrk="0" hangingPunct="0">
              <a:lnSpc>
                <a:spcPct val="110000"/>
              </a:lnSpc>
              <a:buNone/>
              <a:tabLst/>
            </a:pPr>
            <a:r>
              <a:rPr lang="en-US" sz="2800" noProof="1">
                <a:solidFill>
                  <a:schemeClr val="tx1">
                    <a:lumMod val="40000"/>
                    <a:lumOff val="60000"/>
                  </a:schemeClr>
                </a:solidFill>
                <a:cs typeface="Consolas" pitchFamily="49" charset="0"/>
              </a:rPr>
              <a:t>* Note: due to </a:t>
            </a:r>
            <a:r>
              <a:rPr lang="en-US" sz="2800" noProof="1" smtClean="0">
                <a:solidFill>
                  <a:schemeClr val="tx1">
                    <a:lumMod val="40000"/>
                    <a:lumOff val="60000"/>
                  </a:schemeClr>
                </a:solidFill>
                <a:cs typeface="Consolas" pitchFamily="49" charset="0"/>
              </a:rPr>
              <a:t>a design flaw in </a:t>
            </a:r>
            <a:r>
              <a:rPr lang="en-US" sz="2800" noProof="1">
                <a:solidFill>
                  <a:schemeClr val="tx1">
                    <a:lumMod val="40000"/>
                    <a:lumOff val="60000"/>
                  </a:schemeClr>
                </a:solidFill>
                <a:cs typeface="Consolas" pitchFamily="49" charset="0"/>
              </a:rPr>
              <a:t>the </a:t>
            </a:r>
            <a:r>
              <a:rPr lang="en-US" sz="2800" noProof="1">
                <a:solidFill>
                  <a:schemeClr val="accent5">
                    <a:lumMod val="20000"/>
                    <a:lumOff val="80000"/>
                  </a:schemeClr>
                </a:solidFill>
                <a:latin typeface="Consolas" pitchFamily="49" charset="0"/>
                <a:cs typeface="Consolas" pitchFamily="49" charset="0"/>
              </a:rPr>
              <a:t>CompareValidator</a:t>
            </a:r>
            <a:r>
              <a:rPr lang="en-US" sz="2800" noProof="1">
                <a:solidFill>
                  <a:schemeClr val="tx1">
                    <a:lumMod val="40000"/>
                    <a:lumOff val="60000"/>
                  </a:schemeClr>
                </a:solidFill>
                <a:cs typeface="Consolas" pitchFamily="49" charset="0"/>
              </a:rPr>
              <a:t>, when </a:t>
            </a:r>
            <a:r>
              <a:rPr lang="en-US" sz="2800" noProof="1" smtClean="0">
                <a:solidFill>
                  <a:schemeClr val="tx1">
                    <a:lumMod val="40000"/>
                    <a:lumOff val="60000"/>
                  </a:schemeClr>
                </a:solidFill>
                <a:cs typeface="Consolas" pitchFamily="49" charset="0"/>
              </a:rPr>
              <a:t>the second </a:t>
            </a:r>
            <a:r>
              <a:rPr lang="en-US" sz="2800" noProof="1">
                <a:solidFill>
                  <a:schemeClr val="tx1">
                    <a:lumMod val="40000"/>
                    <a:lumOff val="60000"/>
                  </a:schemeClr>
                </a:solidFill>
                <a:cs typeface="Consolas" pitchFamily="49" charset="0"/>
              </a:rPr>
              <a:t>control is empty or contains whitespace only</a:t>
            </a:r>
            <a:r>
              <a:rPr lang="en-US" sz="2800" noProof="1" smtClean="0">
                <a:solidFill>
                  <a:schemeClr val="tx1">
                    <a:lumMod val="40000"/>
                    <a:lumOff val="60000"/>
                  </a:schemeClr>
                </a:solidFill>
                <a:cs typeface="Consolas" pitchFamily="49" charset="0"/>
              </a:rPr>
              <a:t>, the validator is not executed at all!</a:t>
            </a:r>
            <a:endParaRPr lang="en-US" sz="2800" noProof="1">
              <a:solidFill>
                <a:schemeClr val="tx1">
                  <a:lumMod val="40000"/>
                  <a:lumOff val="60000"/>
                </a:schemeClr>
              </a:solidFill>
              <a:cs typeface="Consolas" pitchFamily="49" charset="0"/>
            </a:endParaRPr>
          </a:p>
        </p:txBody>
      </p:sp>
    </p:spTree>
    <p:extLst>
      <p:ext uri="{BB962C8B-B14F-4D97-AF65-F5344CB8AC3E}">
        <p14:creationId xmlns:p14="http://schemas.microsoft.com/office/powerpoint/2010/main" val="7578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nSpc>
                <a:spcPct val="110000"/>
              </a:lnSpc>
              <a:buFont typeface="+mj-lt"/>
              <a:buAutoNum type="arabicPeriod"/>
            </a:pPr>
            <a:r>
              <a:rPr lang="en-US" dirty="0" smtClean="0"/>
              <a:t>Data Validation</a:t>
            </a:r>
          </a:p>
          <a:p>
            <a:pPr marL="514350" indent="-514350">
              <a:lnSpc>
                <a:spcPct val="110000"/>
              </a:lnSpc>
              <a:buFont typeface="+mj-lt"/>
              <a:buAutoNum type="arabicPeriod"/>
            </a:pPr>
            <a:r>
              <a:rPr lang="en-US" dirty="0" smtClean="0"/>
              <a:t>Validation Controls</a:t>
            </a:r>
          </a:p>
          <a:p>
            <a:pPr marL="514350" indent="-514350">
              <a:lnSpc>
                <a:spcPct val="110000"/>
              </a:lnSpc>
              <a:buFont typeface="+mj-lt"/>
              <a:buAutoNum type="arabicPeriod"/>
            </a:pPr>
            <a:r>
              <a:rPr lang="en-US" dirty="0" smtClean="0"/>
              <a:t>Common Properties</a:t>
            </a:r>
          </a:p>
          <a:p>
            <a:pPr marL="514350" indent="-514350">
              <a:lnSpc>
                <a:spcPct val="110000"/>
              </a:lnSpc>
              <a:buFont typeface="+mj-lt"/>
              <a:buAutoNum type="arabicPeriod"/>
            </a:pPr>
            <a:r>
              <a:rPr lang="en-US" dirty="0" smtClean="0"/>
              <a:t>Validation Group</a:t>
            </a:r>
            <a:endParaRPr lang="en-US" dirty="0"/>
          </a:p>
        </p:txBody>
      </p:sp>
      <p:sp>
        <p:nvSpPr>
          <p:cNvPr id="2" name="Title 1"/>
          <p:cNvSpPr>
            <a:spLocks noGrp="1"/>
          </p:cNvSpPr>
          <p:nvPr>
            <p:ph type="title"/>
          </p:nvPr>
        </p:nvSpPr>
        <p:spPr>
          <a:xfrm>
            <a:off x="2267744" y="76200"/>
            <a:ext cx="6647656" cy="914400"/>
          </a:xfrm>
        </p:spPr>
        <p:txBody>
          <a:bodyPr/>
          <a:lstStyle/>
          <a:p>
            <a:r>
              <a:rPr lang="en-US" dirty="0" smtClean="0"/>
              <a:t>Table of Contents</a:t>
            </a:r>
            <a:endParaRPr lang="en-US" dirty="0"/>
          </a:p>
        </p:txBody>
      </p:sp>
      <p:pic>
        <p:nvPicPr>
          <p:cNvPr id="6" name="Picture 4" descr="http://www.isaveyoubargains.com/books-stacked2.png"/>
          <p:cNvPicPr>
            <a:picLocks noChangeAspect="1" noChangeArrowheads="1"/>
          </p:cNvPicPr>
          <p:nvPr/>
        </p:nvPicPr>
        <p:blipFill>
          <a:blip r:embed="rId3" cstate="screen">
            <a:lum contrast="30000"/>
          </a:blip>
          <a:srcRect/>
          <a:stretch>
            <a:fillRect/>
          </a:stretch>
        </p:blipFill>
        <p:spPr bwMode="auto">
          <a:xfrm rot="1020445">
            <a:off x="5933456" y="1372493"/>
            <a:ext cx="2448272" cy="2782127"/>
          </a:xfrm>
          <a:prstGeom prst="roundRect">
            <a:avLst>
              <a:gd name="adj" fmla="val 31058"/>
            </a:avLst>
          </a:prstGeom>
          <a:noFill/>
          <a:effectLst/>
        </p:spPr>
      </p:pic>
      <p:pic>
        <p:nvPicPr>
          <p:cNvPr id="7" name="Picture 2" descr="http://www.iconspedia.com/uploads/1160917852.png"/>
          <p:cNvPicPr>
            <a:picLocks noChangeAspect="1" noChangeArrowheads="1"/>
          </p:cNvPicPr>
          <p:nvPr/>
        </p:nvPicPr>
        <p:blipFill>
          <a:blip r:embed="rId4" cstate="screen"/>
          <a:srcRect/>
          <a:stretch>
            <a:fillRect/>
          </a:stretch>
        </p:blipFill>
        <p:spPr bwMode="auto">
          <a:xfrm>
            <a:off x="6228184" y="4581128"/>
            <a:ext cx="2088232" cy="2088232"/>
          </a:xfrm>
          <a:prstGeom prst="rect">
            <a:avLst/>
          </a:prstGeom>
          <a:noFill/>
          <a:effectLst>
            <a:softEdge rad="63500"/>
          </a:effectLst>
        </p:spPr>
      </p:pic>
      <p:pic>
        <p:nvPicPr>
          <p:cNvPr id="2050" name="Picture 2" descr="http://www.robbie-white.com/design/rapidweaver/slidespill/files/page0_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4208" y="4424405"/>
            <a:ext cx="958683" cy="9586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viswaug.files.wordpress.com/2008/11/formvalidation.png?w=499&amp;h=44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80" t="14699" r="1629" b="10809"/>
          <a:stretch/>
        </p:blipFill>
        <p:spPr bwMode="auto">
          <a:xfrm rot="20920897">
            <a:off x="1205743" y="4028507"/>
            <a:ext cx="3426172" cy="2224567"/>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08" t="-12667" r="4015" b="-12627"/>
          <a:stretch/>
        </p:blipFill>
        <p:spPr bwMode="auto">
          <a:xfrm rot="21177485">
            <a:off x="7009721" y="5185141"/>
            <a:ext cx="1671503" cy="66367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72816"/>
            <a:ext cx="7924800" cy="1440161"/>
          </a:xfrm>
          <a:prstGeom prst="rect">
            <a:avLst/>
          </a:prstGeom>
        </p:spPr>
        <p:txBody>
          <a:bodyPr tIns="0" bIns="0" anchor="ctr" anchorCtr="0"/>
          <a:lstStyle/>
          <a:p>
            <a:pPr>
              <a:lnSpc>
                <a:spcPts val="5400"/>
              </a:lnSpc>
            </a:pPr>
            <a:r>
              <a:rPr lang="en-US" dirty="0" smtClean="0"/>
              <a:t>The Almost Working </a:t>
            </a:r>
            <a:r>
              <a:rPr lang="en-US" noProof="1" smtClean="0">
                <a:latin typeface="Consolas" pitchFamily="49" charset="0"/>
                <a:cs typeface="Consolas" pitchFamily="49" charset="0"/>
              </a:rPr>
              <a:t>CompareValidator</a:t>
            </a:r>
            <a:endParaRPr lang="en-US" noProof="1">
              <a:latin typeface="Consolas" pitchFamily="49" charset="0"/>
              <a:cs typeface="Consolas" pitchFamily="49" charset="0"/>
            </a:endParaRPr>
          </a:p>
        </p:txBody>
      </p:sp>
      <p:sp>
        <p:nvSpPr>
          <p:cNvPr id="4" name="Subtitle 3"/>
          <p:cNvSpPr>
            <a:spLocks noGrp="1"/>
          </p:cNvSpPr>
          <p:nvPr>
            <p:ph type="subTitle" idx="1"/>
          </p:nvPr>
        </p:nvSpPr>
        <p:spPr>
          <a:xfrm>
            <a:off x="609600" y="3291928"/>
            <a:ext cx="7924800" cy="569120"/>
          </a:xfrm>
        </p:spPr>
        <p:txBody>
          <a:bodyPr/>
          <a:lstStyle/>
          <a:p>
            <a:r>
              <a:rPr lang="en-US" dirty="0" smtClean="0"/>
              <a:t>Live Demo</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2933">
            <a:off x="1742226" y="4670793"/>
            <a:ext cx="1187277" cy="1187277"/>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36923">
            <a:off x="4693290" y="4725011"/>
            <a:ext cx="3099734" cy="991386"/>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491880" y="212502"/>
            <a:ext cx="5472733" cy="9842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Validation Controls Used in a Combination</a:t>
            </a:r>
            <a:endParaRPr lang="en-GB" dirty="0"/>
          </a:p>
        </p:txBody>
      </p:sp>
      <p:sp>
        <p:nvSpPr>
          <p:cNvPr id="21507" name="Rectangle 3"/>
          <p:cNvSpPr>
            <a:spLocks noChangeArrowheads="1"/>
          </p:cNvSpPr>
          <p:nvPr/>
        </p:nvSpPr>
        <p:spPr bwMode="auto">
          <a:xfrm>
            <a:off x="610990" y="1486014"/>
            <a:ext cx="7993458" cy="4967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&lt;asp:TextBox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TextBoxEmail"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&lt;asp:RequiredFieldValidator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ID="RequiredFieldValidatorEmail"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ErrorMessage="An email address is required!"</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asp:RegularExpressionValidator</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RegularExpressionValidatorEmail"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 ForeColor="Red" Display="Dynamic"</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ErrorMessage="Email address is incorrect!"</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ControlToValidate="TextBoxEmail"</a:t>
            </a:r>
          </a:p>
          <a:p>
            <a:pPr eaLnBrk="0" hangingPunct="0">
              <a:lnSpc>
                <a:spcPct val="110000"/>
              </a:lnSpc>
              <a:spcBef>
                <a:spcPts val="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ValidationExpression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a-zA-Z][a-zA-Z0-9\-\.]+[a-zA-Z]@[a-zA-Z][a-zA-Z0-9\-\.]+[a-zA-Z]+\.[a-zA-Z]{2,4}"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600"/>
              </a:spcBef>
              <a:buClr>
                <a:schemeClr val="accent5">
                  <a:lumMod val="40000"/>
                  <a:lumOff val="60000"/>
                </a:schemeClr>
              </a:buClr>
              <a:buSzPct val="70000"/>
              <a:buFont typeface="Wingdings 2" pitchFamily="18" charset="2"/>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&lt;asp:Button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ID="ButtonSubmit" runat="server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411413" y="214313"/>
            <a:ext cx="6553200" cy="714375"/>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A Web Page Validation</a:t>
            </a:r>
          </a:p>
        </p:txBody>
      </p:sp>
      <p:sp>
        <p:nvSpPr>
          <p:cNvPr id="3" name="Content Placeholder 2"/>
          <p:cNvSpPr>
            <a:spLocks noGrp="1"/>
          </p:cNvSpPr>
          <p:nvPr>
            <p:ph idx="1"/>
          </p:nvPr>
        </p:nvSpPr>
        <p:spPr/>
        <p:txBody>
          <a:bodyPr/>
          <a:lstStyle/>
          <a:p>
            <a:pPr>
              <a:lnSpc>
                <a:spcPct val="100000"/>
              </a:lnSpc>
            </a:pPr>
            <a:r>
              <a:rPr lang="en-GB" sz="3000" dirty="0">
                <a:latin typeface="+mj-lt"/>
                <a:cs typeface="Lucida Sans Unicode" charset="0"/>
              </a:rPr>
              <a:t>The </a:t>
            </a:r>
            <a:r>
              <a:rPr lang="en-GB" sz="3000" dirty="0">
                <a:solidFill>
                  <a:schemeClr val="accent5">
                    <a:lumMod val="20000"/>
                    <a:lumOff val="80000"/>
                  </a:schemeClr>
                </a:solidFill>
                <a:latin typeface="Consolas" pitchFamily="49" charset="0"/>
                <a:cs typeface="Consolas" pitchFamily="49" charset="0"/>
              </a:rPr>
              <a:t>Page.IsValid</a:t>
            </a:r>
            <a:r>
              <a:rPr lang="en-GB" sz="3000" dirty="0">
                <a:latin typeface="+mj-lt"/>
                <a:cs typeface="Lucida Sans Unicode" charset="0"/>
              </a:rPr>
              <a:t> property is evaluated as a logical </a:t>
            </a:r>
            <a:r>
              <a:rPr lang="en-GB" sz="3000" dirty="0" smtClean="0">
                <a:latin typeface="+mj-lt"/>
                <a:cs typeface="Lucida Sans Unicode" charset="0"/>
              </a:rPr>
              <a:t>"AND" </a:t>
            </a:r>
            <a:r>
              <a:rPr lang="en-GB" sz="3000" dirty="0">
                <a:latin typeface="+mj-lt"/>
                <a:cs typeface="Lucida Sans Unicode" charset="0"/>
              </a:rPr>
              <a:t>of all validation controls on the </a:t>
            </a:r>
            <a:r>
              <a:rPr lang="en-GB" sz="3000" dirty="0" smtClean="0">
                <a:latin typeface="+mj-lt"/>
                <a:cs typeface="Lucida Sans Unicode" charset="0"/>
              </a:rPr>
              <a:t>page</a:t>
            </a:r>
            <a:endParaRPr lang="en-US" sz="3000" dirty="0">
              <a:latin typeface="+mj-lt"/>
            </a:endParaRPr>
          </a:p>
        </p:txBody>
      </p:sp>
      <p:sp>
        <p:nvSpPr>
          <p:cNvPr id="4" name="Text Placeholder 3"/>
          <p:cNvSpPr>
            <a:spLocks noGrp="1"/>
          </p:cNvSpPr>
          <p:nvPr>
            <p:ph type="body" sz="quarter" idx="4294967295"/>
          </p:nvPr>
        </p:nvSpPr>
        <p:spPr>
          <a:xfrm>
            <a:off x="611560" y="2708920"/>
            <a:ext cx="7783513" cy="36009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defTabSz="449263" eaLnBrk="0" hangingPunct="0">
              <a:spcBef>
                <a:spcPts val="0"/>
              </a:spcBef>
              <a:buNone/>
            </a:pPr>
            <a:r>
              <a:rPr lang="en-US" sz="1900" noProof="1">
                <a:solidFill>
                  <a:srgbClr val="8CF4F2"/>
                </a:solidFill>
                <a:latin typeface="Consolas" pitchFamily="49" charset="0"/>
                <a:cs typeface="Consolas" pitchFamily="49" charset="0"/>
              </a:rPr>
              <a:t>private void </a:t>
            </a:r>
            <a:r>
              <a:rPr lang="en-US" sz="1900" noProof="1" smtClean="0">
                <a:solidFill>
                  <a:srgbClr val="8CF4F2"/>
                </a:solidFill>
                <a:latin typeface="Consolas" pitchFamily="49" charset="0"/>
                <a:cs typeface="Consolas" pitchFamily="49" charset="0"/>
              </a:rPr>
              <a:t>ButtonSubmit_Click(</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object sender, EventArgs </a:t>
            </a:r>
            <a:r>
              <a:rPr lang="en-US" sz="1900" noProof="1">
                <a:solidFill>
                  <a:srgbClr val="8CF4F2"/>
                </a:solidFill>
                <a:latin typeface="Consolas" pitchFamily="49" charset="0"/>
                <a:cs typeface="Consolas" pitchFamily="49" charset="0"/>
              </a:rPr>
              <a:t>e)</a:t>
            </a:r>
          </a:p>
          <a:p>
            <a:pPr defTabSz="449263" eaLnBrk="0" hangingPunct="0">
              <a:spcBef>
                <a:spcPts val="0"/>
              </a:spcBef>
              <a:buNone/>
            </a:pP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if </a:t>
            </a:r>
            <a:r>
              <a:rPr lang="en-US" sz="1900" noProof="1">
                <a:solidFill>
                  <a:srgbClr val="8CF4F2"/>
                </a:solidFill>
                <a:latin typeface="Consolas" pitchFamily="49" charset="0"/>
                <a:cs typeface="Consolas" pitchFamily="49" charset="0"/>
              </a:rPr>
              <a:t>(Page.IsValid)</a:t>
            </a: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   LabelMessage.Text </a:t>
            </a:r>
            <a:r>
              <a:rPr lang="en-US" sz="1900" noProof="1">
                <a:solidFill>
                  <a:srgbClr val="8CF4F2"/>
                </a:solidFill>
                <a:latin typeface="Consolas" pitchFamily="49" charset="0"/>
                <a:cs typeface="Consolas" pitchFamily="49" charset="0"/>
              </a:rPr>
              <a:t>= </a:t>
            </a:r>
            <a:r>
              <a:rPr lang="en-US" sz="1900" noProof="1" smtClean="0">
                <a:solidFill>
                  <a:srgbClr val="8CF4F2"/>
                </a:solidFill>
                <a:latin typeface="Consolas" pitchFamily="49" charset="0"/>
                <a:cs typeface="Consolas" pitchFamily="49" charset="0"/>
              </a:rPr>
              <a:t>"The page </a:t>
            </a:r>
            <a:r>
              <a:rPr lang="en-US" sz="1900" noProof="1">
                <a:solidFill>
                  <a:srgbClr val="8CF4F2"/>
                </a:solidFill>
                <a:latin typeface="Consolas" pitchFamily="49" charset="0"/>
                <a:cs typeface="Consolas" pitchFamily="49" charset="0"/>
              </a:rPr>
              <a:t>is </a:t>
            </a:r>
            <a:r>
              <a:rPr lang="en-US" sz="1900" noProof="1" smtClean="0">
                <a:solidFill>
                  <a:srgbClr val="8CF4F2"/>
                </a:solidFill>
                <a:latin typeface="Consolas" pitchFamily="49" charset="0"/>
                <a:cs typeface="Consolas" pitchFamily="49" charset="0"/>
              </a:rPr>
              <a:t>valid</a:t>
            </a:r>
            <a:r>
              <a:rPr lang="en-US" sz="1900" noProof="1">
                <a:solidFill>
                  <a:srgbClr val="8CF4F2"/>
                </a:solidFill>
                <a:latin typeface="Consolas" pitchFamily="49" charset="0"/>
                <a:cs typeface="Consolas" pitchFamily="49" charset="0"/>
              </a:rPr>
              <a:t>!";</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Perform some logic here</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a:t>
            </a:r>
            <a:endParaRPr lang="en-US" sz="1900" noProof="1">
              <a:solidFill>
                <a:srgbClr val="8CF4F2"/>
              </a:solidFill>
              <a:latin typeface="Consolas" pitchFamily="49" charset="0"/>
              <a:cs typeface="Consolas" pitchFamily="49" charset="0"/>
            </a:endParaRP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An else clause is unneeded – the page will</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be returned to the user and all error </a:t>
            </a:r>
          </a:p>
          <a:p>
            <a:pPr defTabSz="449263" eaLnBrk="0" hangingPunct="0">
              <a:spcBef>
                <a:spcPts val="0"/>
              </a:spcBef>
              <a:buNone/>
            </a:pPr>
            <a:r>
              <a:rPr lang="en-US" sz="1900" noProof="1" smtClean="0">
                <a:solidFill>
                  <a:srgbClr val="8CF4F2"/>
                </a:solidFill>
                <a:latin typeface="Consolas" pitchFamily="49" charset="0"/>
                <a:cs typeface="Consolas" pitchFamily="49" charset="0"/>
              </a:rPr>
              <a:t>  // </a:t>
            </a:r>
            <a:r>
              <a:rPr lang="en-US" sz="1900" noProof="1">
                <a:solidFill>
                  <a:srgbClr val="8CF4F2"/>
                </a:solidFill>
                <a:latin typeface="Consolas" pitchFamily="49" charset="0"/>
                <a:cs typeface="Consolas" pitchFamily="49" charset="0"/>
              </a:rPr>
              <a:t>messages will be displayed</a:t>
            </a:r>
          </a:p>
          <a:p>
            <a:pPr defTabSz="449263" eaLnBrk="0" hangingPunct="0">
              <a:spcBef>
                <a:spcPts val="0"/>
              </a:spcBef>
              <a:buNone/>
            </a:pPr>
            <a:r>
              <a:rPr lang="en-US" sz="1900" noProof="1" smtClean="0">
                <a:solidFill>
                  <a:srgbClr val="8CF4F2"/>
                </a:solidFill>
                <a:latin typeface="Consolas" pitchFamily="49" charset="0"/>
                <a:cs typeface="Consolas" pitchFamily="49" charset="0"/>
              </a:rPr>
              <a:t>}</a:t>
            </a:r>
            <a:endParaRPr lang="en-US" sz="1900" dirty="0">
              <a:solidFill>
                <a:srgbClr val="8CF4F2"/>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2060848"/>
            <a:ext cx="7924800" cy="685800"/>
          </a:xfrm>
          <a:prstGeom prst="rect">
            <a:avLst/>
          </a:prstGeom>
        </p:spPr>
        <p:txBody>
          <a:bodyPr lIns="90000" tIns="46800" rIns="90000" bIns="46800"/>
          <a:lstStyle/>
          <a:p>
            <a:pPr algn="ctr">
              <a:lnSpc>
                <a:spcPct val="95000"/>
              </a:lnSpc>
            </a:pPr>
            <a:r>
              <a:rPr lang="en-US" sz="4800" dirty="0">
                <a:solidFill>
                  <a:schemeClr val="tx1"/>
                </a:solidFill>
              </a:rPr>
              <a:t>Page Validation</a:t>
            </a:r>
            <a:endParaRPr lang="bg-BG" sz="4800" dirty="0">
              <a:solidFill>
                <a:schemeClr val="tx1"/>
              </a:solidFill>
            </a:endParaRPr>
          </a:p>
        </p:txBody>
      </p:sp>
      <p:sp>
        <p:nvSpPr>
          <p:cNvPr id="3" name="Subtitle 2"/>
          <p:cNvSpPr>
            <a:spLocks noGrp="1"/>
          </p:cNvSpPr>
          <p:nvPr>
            <p:ph type="subTitle" idx="1"/>
          </p:nvPr>
        </p:nvSpPr>
        <p:spPr>
          <a:xfrm>
            <a:off x="609600" y="2859135"/>
            <a:ext cx="7924800" cy="569120"/>
          </a:xfrm>
        </p:spPr>
        <p:txBody>
          <a:bodyPr/>
          <a:lstStyle/>
          <a:p>
            <a:r>
              <a:rPr lang="en-US" dirty="0" smtClean="0"/>
              <a:t>Live Demo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3426" y="3645024"/>
            <a:ext cx="2226856" cy="2364060"/>
          </a:xfrm>
          <a:prstGeom prst="roundRect">
            <a:avLst>
              <a:gd name="adj" fmla="val 639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78" y="3645024"/>
            <a:ext cx="2364060" cy="2364060"/>
          </a:xfrm>
          <a:prstGeom prst="roundRect">
            <a:avLst>
              <a:gd name="adj" fmla="val 843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82752"/>
            <a:ext cx="7924800" cy="1474440"/>
          </a:xfrm>
        </p:spPr>
        <p:txBody>
          <a:bodyPr/>
          <a:lstStyle/>
          <a:p>
            <a:r>
              <a:rPr lang="en-US" dirty="0" smtClean="0"/>
              <a:t>Validation Groups</a:t>
            </a:r>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7210" y1="23364" x2="47210" y2="23364"/>
                        <a14:foregroundMark x1="81116" y1="14019" x2="81116" y2="14019"/>
                      </a14:backgroundRemoval>
                    </a14:imgEffect>
                  </a14:imgLayer>
                </a14:imgProps>
              </a:ext>
              <a:ext uri="{28A0092B-C50C-407E-A947-70E740481C1C}">
                <a14:useLocalDpi xmlns:a14="http://schemas.microsoft.com/office/drawing/2010/main" val="0"/>
              </a:ext>
            </a:extLst>
          </a:blip>
          <a:srcRect/>
          <a:stretch>
            <a:fillRect/>
          </a:stretch>
        </p:blipFill>
        <p:spPr bwMode="auto">
          <a:xfrm rot="20918768">
            <a:off x="670439" y="1638363"/>
            <a:ext cx="2846535" cy="1307207"/>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76212">
            <a:off x="681517" y="5192774"/>
            <a:ext cx="7773191" cy="1154767"/>
          </a:xfrm>
          <a:prstGeom prst="rect">
            <a:avLst/>
          </a:prstGeom>
          <a:noFill/>
          <a:ln>
            <a:noFill/>
          </a:ln>
          <a:effectLst>
            <a:glow rad="101600">
              <a:schemeClr val="accent5">
                <a:lumMod val="20000"/>
                <a:lumOff val="80000"/>
                <a:alpha val="60000"/>
              </a:schemeClr>
            </a:glow>
            <a:outerShdw dist="35921" dir="2700000" algn="ctr" rotWithShape="0">
              <a:schemeClr val="bg2"/>
            </a:outerShdw>
          </a:effectLst>
          <a:scene3d>
            <a:camera prst="orthographicFront">
              <a:rot lat="20999999" lon="3300000" rev="20399999"/>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8113" y="812948"/>
            <a:ext cx="3295650" cy="2419350"/>
          </a:xfrm>
          <a:prstGeom prst="rect">
            <a:avLst/>
          </a:prstGeom>
          <a:ln>
            <a:noFill/>
          </a:ln>
          <a:effectLst>
            <a:reflection blurRad="12700" stA="30000" endPos="30000" dist="5000" dir="5400000" sy="-100000" algn="bl" rotWithShape="0"/>
          </a:effectLst>
          <a:scene3d>
            <a:camera prst="perspectiveContrastingLeftFacing" fov="2400000">
              <a:rot lat="21472694" lon="1484723" rev="21545809"/>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3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Property</a:t>
            </a:r>
          </a:p>
        </p:txBody>
      </p:sp>
      <p:sp>
        <p:nvSpPr>
          <p:cNvPr id="25602" name="Text Box 2"/>
          <p:cNvSpPr txBox="1">
            <a:spLocks noChangeArrowheads="1"/>
          </p:cNvSpPr>
          <p:nvPr/>
        </p:nvSpPr>
        <p:spPr bwMode="auto">
          <a:xfrm>
            <a:off x="323850" y="1340767"/>
            <a:ext cx="8496300" cy="525658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t>You can group validation </a:t>
            </a:r>
            <a:r>
              <a:rPr lang="en-GB" dirty="0" smtClean="0"/>
              <a:t>controls</a:t>
            </a:r>
          </a:p>
          <a:p>
            <a:pPr>
              <a:lnSpc>
                <a:spcPct val="100000"/>
              </a:lnSpc>
            </a:pPr>
            <a:r>
              <a:rPr lang="en-GB" dirty="0" smtClean="0"/>
              <a:t>Scenario</a:t>
            </a:r>
          </a:p>
          <a:p>
            <a:pPr lvl="1">
              <a:lnSpc>
                <a:spcPct val="100000"/>
              </a:lnSpc>
            </a:pPr>
            <a:r>
              <a:rPr lang="en-GB" dirty="0" smtClean="0"/>
              <a:t>A </a:t>
            </a:r>
            <a:r>
              <a:rPr lang="en-GB" dirty="0"/>
              <a:t>PostBack is initiated from a control (button) that has a validation group set</a:t>
            </a:r>
          </a:p>
          <a:p>
            <a:pPr lvl="1">
              <a:lnSpc>
                <a:spcPct val="100000"/>
              </a:lnSpc>
            </a:pPr>
            <a:r>
              <a:rPr lang="en-GB" dirty="0"/>
              <a:t>Only validation controls of that group are validated</a:t>
            </a:r>
          </a:p>
          <a:p>
            <a:pPr>
              <a:lnSpc>
                <a:spcPct val="100000"/>
              </a:lnSpc>
            </a:pPr>
            <a:r>
              <a:rPr lang="en-GB" dirty="0"/>
              <a:t>You can explicitly cause validation from code-behind by calling the </a:t>
            </a:r>
            <a:r>
              <a:rPr lang="en-GB" dirty="0">
                <a:solidFill>
                  <a:schemeClr val="accent5">
                    <a:lumMod val="20000"/>
                    <a:lumOff val="80000"/>
                  </a:schemeClr>
                </a:solidFill>
                <a:latin typeface="Consolas" pitchFamily="49" charset="0"/>
                <a:cs typeface="Consolas" pitchFamily="49" charset="0"/>
              </a:rPr>
              <a:t>Page.Validate("groupName")</a:t>
            </a:r>
            <a:r>
              <a:rPr lang="en-GB" dirty="0"/>
              <a:t>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411413" y="214089"/>
            <a:ext cx="6553200" cy="982663"/>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The ValidationGroup </a:t>
            </a:r>
            <a:r>
              <a:rPr lang="en-GB" dirty="0" smtClean="0"/>
              <a:t>Property (2)</a:t>
            </a:r>
            <a:endParaRPr lang="en-GB" dirty="0"/>
          </a:p>
        </p:txBody>
      </p:sp>
      <p:sp>
        <p:nvSpPr>
          <p:cNvPr id="25602" name="Text Box 2"/>
          <p:cNvSpPr txBox="1">
            <a:spLocks noChangeArrowheads="1"/>
          </p:cNvSpPr>
          <p:nvPr/>
        </p:nvSpPr>
        <p:spPr bwMode="auto">
          <a:xfrm>
            <a:off x="323850" y="1268413"/>
            <a:ext cx="8496300" cy="5213350"/>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0000"/>
              </a:lnSpc>
            </a:pPr>
            <a:r>
              <a:rPr lang="en-GB" dirty="0">
                <a:solidFill>
                  <a:schemeClr val="accent5">
                    <a:lumMod val="20000"/>
                    <a:lumOff val="80000"/>
                  </a:schemeClr>
                </a:solidFill>
                <a:latin typeface="Consolas" pitchFamily="49" charset="0"/>
                <a:cs typeface="Consolas" pitchFamily="49" charset="0"/>
              </a:rPr>
              <a:t>Page.IsValid</a:t>
            </a:r>
            <a:r>
              <a:rPr lang="en-GB" dirty="0"/>
              <a:t> </a:t>
            </a:r>
            <a:r>
              <a:rPr lang="en-US" dirty="0"/>
              <a:t>reflects the validity of all groups validated so far</a:t>
            </a:r>
            <a:endParaRPr lang="en-GB" dirty="0"/>
          </a:p>
          <a:p>
            <a:pPr>
              <a:lnSpc>
                <a:spcPct val="100000"/>
              </a:lnSpc>
            </a:pPr>
            <a:r>
              <a:rPr lang="en-GB" dirty="0"/>
              <a:t>This includes </a:t>
            </a:r>
          </a:p>
          <a:p>
            <a:pPr lvl="1">
              <a:lnSpc>
                <a:spcPct val="100000"/>
              </a:lnSpc>
            </a:pPr>
            <a:r>
              <a:rPr lang="en-GB" dirty="0"/>
              <a:t>Validation as a result of </a:t>
            </a:r>
            <a:r>
              <a:rPr lang="en-GB" dirty="0" smtClean="0"/>
              <a:t>PostBack</a:t>
            </a:r>
            <a:endParaRPr lang="en-GB" dirty="0"/>
          </a:p>
          <a:p>
            <a:pPr lvl="1">
              <a:lnSpc>
                <a:spcPct val="100000"/>
              </a:lnSpc>
            </a:pPr>
            <a:r>
              <a:rPr lang="en-GB" dirty="0"/>
              <a:t>Validation as a result of call to </a:t>
            </a:r>
            <a:r>
              <a:rPr lang="en-GB" dirty="0" smtClean="0">
                <a:solidFill>
                  <a:schemeClr val="accent5">
                    <a:lumMod val="20000"/>
                    <a:lumOff val="80000"/>
                  </a:schemeClr>
                </a:solidFill>
                <a:latin typeface="Consolas" pitchFamily="49" charset="0"/>
                <a:cs typeface="Consolas" pitchFamily="49" charset="0"/>
              </a:rPr>
              <a:t>Validate()</a:t>
            </a:r>
            <a:endParaRPr lang="en-GB" dirty="0">
              <a:solidFill>
                <a:schemeClr val="accent5">
                  <a:lumMod val="20000"/>
                  <a:lumOff val="80000"/>
                </a:schemeClr>
              </a:solidFill>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ctrTitle"/>
          </p:nvPr>
        </p:nvSpPr>
        <p:spPr>
          <a:xfrm>
            <a:off x="609600" y="1700808"/>
            <a:ext cx="7924800" cy="1186408"/>
          </a:xfrm>
          <a:prstGeom prst="rect">
            <a:avLst/>
          </a:prstGeom>
        </p:spPr>
        <p:txBody>
          <a:bodyPr lIns="90000" tIns="46800" rIns="90000" bIns="46800"/>
          <a:lstStyle/>
          <a:p>
            <a:pPr algn="ctr">
              <a:lnSpc>
                <a:spcPct val="95000"/>
              </a:lnSpc>
            </a:pPr>
            <a:r>
              <a:rPr lang="en-US" sz="4800" dirty="0" smtClean="0">
                <a:solidFill>
                  <a:schemeClr val="tx1"/>
                </a:solidFill>
              </a:rPr>
              <a:t>Validating Dynamic Forms</a:t>
            </a:r>
            <a:endParaRPr lang="en-US" sz="4800" noProof="1">
              <a:solidFill>
                <a:schemeClr val="tx1"/>
              </a:solidFill>
            </a:endParaRPr>
          </a:p>
        </p:txBody>
      </p:sp>
      <p:sp>
        <p:nvSpPr>
          <p:cNvPr id="3" name="Subtitle 2"/>
          <p:cNvSpPr>
            <a:spLocks noGrp="1"/>
          </p:cNvSpPr>
          <p:nvPr>
            <p:ph type="subTitle" idx="1"/>
          </p:nvPr>
        </p:nvSpPr>
        <p:spPr>
          <a:xfrm>
            <a:off x="609600" y="2852936"/>
            <a:ext cx="7924800" cy="569120"/>
          </a:xfrm>
        </p:spPr>
        <p:txBody>
          <a:bodyPr/>
          <a:lstStyle/>
          <a:p>
            <a:r>
              <a:rPr lang="en-US" dirty="0" smtClean="0"/>
              <a:t>Live Demo</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7726">
            <a:off x="5331422" y="4035161"/>
            <a:ext cx="2592288" cy="1749794"/>
          </a:xfrm>
          <a:prstGeom prst="roundRect">
            <a:avLst>
              <a:gd name="adj" fmla="val 948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90625">
            <a:off x="1234243" y="4065242"/>
            <a:ext cx="2415288" cy="1726932"/>
          </a:xfrm>
          <a:prstGeom prst="roundRect">
            <a:avLst>
              <a:gd name="adj" fmla="val 1077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7" name="TextBox 16"/>
          <p:cNvSpPr txBox="1"/>
          <p:nvPr/>
        </p:nvSpPr>
        <p:spPr>
          <a:xfrm rot="18277140" flipH="1">
            <a:off x="438513" y="3116670"/>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6" name="TextBox 15"/>
          <p:cNvSpPr txBox="1"/>
          <p:nvPr/>
        </p:nvSpPr>
        <p:spPr>
          <a:xfrm>
            <a:off x="4784771" y="6205716"/>
            <a:ext cx="4146458" cy="461665"/>
          </a:xfrm>
          <a:prstGeom prst="rect">
            <a:avLst/>
          </a:prstGeom>
          <a:noFill/>
        </p:spPr>
        <p:txBody>
          <a:bodyPr wrap="square" rtlCol="0">
            <a:spAutoFit/>
          </a:bodyPr>
          <a:lstStyle/>
          <a:p>
            <a:r>
              <a:rPr lang="en-US" sz="2400" b="1" dirty="0" smtClean="0">
                <a:hlinkClick r:id="rId2"/>
              </a:rPr>
              <a:t>http://academy.telerik.com</a:t>
            </a:r>
            <a:endParaRPr lang="en-US" sz="2400" b="1" dirty="0"/>
          </a:p>
        </p:txBody>
      </p:sp>
      <p:sp>
        <p:nvSpPr>
          <p:cNvPr id="19" name="Text Box 1"/>
          <p:cNvSpPr txBox="1">
            <a:spLocks noChangeArrowheads="1"/>
          </p:cNvSpPr>
          <p:nvPr/>
        </p:nvSpPr>
        <p:spPr bwMode="auto">
          <a:xfrm>
            <a:off x="2267744" y="51118"/>
            <a:ext cx="6732587" cy="755650"/>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Controls</a:t>
            </a:r>
          </a:p>
        </p:txBody>
      </p:sp>
    </p:spTree>
    <p:extLst>
      <p:ext uri="{BB962C8B-B14F-4D97-AF65-F5344CB8AC3E}">
        <p14:creationId xmlns:p14="http://schemas.microsoft.com/office/powerpoint/2010/main" val="1869161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411413" y="188913"/>
            <a:ext cx="6553200" cy="792162"/>
          </a:xfrm>
          <a:prstGeom prst="rect">
            <a:avLst/>
          </a:prstGeom>
        </p:spPr>
        <p:txBody>
          <a:bodyPr anchor="ctr" anchorCtr="0">
            <a:noAutofit/>
          </a:bodyPr>
          <a:lstStyle>
            <a:defPPr>
              <a:defRPr lang="en-GB"/>
            </a:defPPr>
            <a:lvl1pPr algn="r" eaLnBrk="0" hangingPunct="0">
              <a:lnSpc>
                <a:spcPts val="4000"/>
              </a:lnSpc>
              <a:defRPr sz="4000" b="1" baseline="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Exercises</a:t>
            </a:r>
            <a:endParaRPr lang="en-GB" dirty="0"/>
          </a:p>
        </p:txBody>
      </p:sp>
      <p:sp>
        <p:nvSpPr>
          <p:cNvPr id="30722" name="Text Box 2"/>
          <p:cNvSpPr txBox="1">
            <a:spLocks noChangeArrowheads="1"/>
          </p:cNvSpPr>
          <p:nvPr/>
        </p:nvSpPr>
        <p:spPr bwMode="auto">
          <a:xfrm>
            <a:off x="323850" y="1124744"/>
            <a:ext cx="8496300" cy="5474495"/>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lvl="2"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marL="361950" indent="-361950">
              <a:buFont typeface="+mj-lt"/>
              <a:buAutoNum type="arabicPeriod"/>
              <a:tabLst/>
            </a:pPr>
            <a:r>
              <a:rPr lang="en-GB" sz="2800" dirty="0"/>
              <a:t>Create a form to register users with fields </a:t>
            </a:r>
            <a:r>
              <a:rPr lang="en-GB" sz="2800" dirty="0" smtClean="0"/>
              <a:t>for preferred user name, password</a:t>
            </a:r>
            <a:r>
              <a:rPr lang="en-GB" sz="2800" dirty="0"/>
              <a:t>, repeat password</a:t>
            </a:r>
            <a:r>
              <a:rPr lang="en-GB" sz="2800" dirty="0" smtClean="0"/>
              <a:t>, first name, last name, age, email, local </a:t>
            </a:r>
            <a:r>
              <a:rPr lang="en-GB" sz="2800" dirty="0"/>
              <a:t>a</a:t>
            </a:r>
            <a:r>
              <a:rPr lang="en-GB" sz="2800" dirty="0" smtClean="0"/>
              <a:t>ddress, </a:t>
            </a:r>
            <a:r>
              <a:rPr lang="en-GB" sz="2800" dirty="0"/>
              <a:t>phone and an “I accept” option. All fields are required. </a:t>
            </a:r>
            <a:r>
              <a:rPr lang="en-GB" sz="2800" dirty="0" smtClean="0"/>
              <a:t>Valid age is between 18 and 81. Display </a:t>
            </a:r>
            <a:r>
              <a:rPr lang="en-GB" sz="2800" dirty="0"/>
              <a:t>error messages in a </a:t>
            </a:r>
            <a:r>
              <a:rPr lang="en-GB" sz="2800" dirty="0">
                <a:solidFill>
                  <a:schemeClr val="accent5">
                    <a:lumMod val="20000"/>
                    <a:lumOff val="80000"/>
                  </a:schemeClr>
                </a:solidFill>
                <a:latin typeface="Consolas" pitchFamily="49" charset="0"/>
                <a:cs typeface="Consolas" pitchFamily="49" charset="0"/>
              </a:rPr>
              <a:t>ValidationSummary</a:t>
            </a:r>
            <a:r>
              <a:rPr lang="en-GB" sz="2800" dirty="0"/>
              <a:t>. Use a regular expression for the email and phone fields</a:t>
            </a:r>
            <a:r>
              <a:rPr lang="en-GB" sz="2800" dirty="0" smtClean="0"/>
              <a:t>.</a:t>
            </a:r>
          </a:p>
          <a:p>
            <a:pPr marL="361950" indent="-361950">
              <a:buFont typeface="+mj-lt"/>
              <a:buAutoNum type="arabicPeriod"/>
              <a:tabLst/>
            </a:pPr>
            <a:r>
              <a:rPr lang="en-GB" sz="2800" dirty="0" smtClean="0"/>
              <a:t>Separate the fields in groups and validate them using Validation Groups. The Validation Groups should be at least three – Logon Info, Personal Info, Address Info.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0394" y="1811288"/>
            <a:ext cx="7924800" cy="685800"/>
          </a:xfrm>
        </p:spPr>
        <p:txBody>
          <a:bodyPr/>
          <a:lstStyle/>
          <a:p>
            <a:r>
              <a:rPr lang="en-US" dirty="0" smtClean="0"/>
              <a:t>Data Validation</a:t>
            </a:r>
            <a:endParaRPr lang="en-US" dirty="0"/>
          </a:p>
        </p:txBody>
      </p:sp>
      <p:sp>
        <p:nvSpPr>
          <p:cNvPr id="5" name="Subtitle 4"/>
          <p:cNvSpPr>
            <a:spLocks noGrp="1"/>
          </p:cNvSpPr>
          <p:nvPr>
            <p:ph type="subTitle" idx="1"/>
          </p:nvPr>
        </p:nvSpPr>
        <p:spPr>
          <a:xfrm>
            <a:off x="609600" y="2571848"/>
            <a:ext cx="7924800" cy="569120"/>
          </a:xfrm>
        </p:spPr>
        <p:txBody>
          <a:bodyPr/>
          <a:lstStyle/>
          <a:p>
            <a:r>
              <a:rPr lang="en-US" dirty="0" smtClean="0"/>
              <a:t>Validating Data in Web Applications</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308558">
            <a:off x="5306453" y="3729313"/>
            <a:ext cx="2033270" cy="2304373"/>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254364" lon="1643397" rev="20819635"/>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a:ext>
            </a:extLst>
          </a:blip>
          <a:srcRect/>
          <a:stretch>
            <a:fillRect/>
          </a:stretch>
        </p:blipFill>
        <p:spPr bwMode="auto">
          <a:xfrm>
            <a:off x="7092280" y="692696"/>
            <a:ext cx="1440160" cy="140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2381" y="3822047"/>
            <a:ext cx="2827719" cy="2118904"/>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(2)</a:t>
            </a:r>
            <a:endParaRPr lang="en-US" dirty="0"/>
          </a:p>
        </p:txBody>
      </p:sp>
      <p:sp>
        <p:nvSpPr>
          <p:cNvPr id="3" name="Content Placeholder 2"/>
          <p:cNvSpPr>
            <a:spLocks noGrp="1"/>
          </p:cNvSpPr>
          <p:nvPr>
            <p:ph idx="1"/>
          </p:nvPr>
        </p:nvSpPr>
        <p:spPr/>
        <p:txBody>
          <a:bodyPr/>
          <a:lstStyle/>
          <a:p>
            <a:pPr marL="365125" indent="-365125">
              <a:buFont typeface="+mj-lt"/>
              <a:buAutoNum type="arabicPeriod" startAt="3"/>
              <a:tabLst/>
            </a:pPr>
            <a:r>
              <a:rPr lang="en-GB" sz="2800" dirty="0" smtClean="0"/>
              <a:t>* Add </a:t>
            </a:r>
            <a:r>
              <a:rPr lang="en-GB" sz="2800" dirty="0" smtClean="0"/>
              <a:t>a radio button to choose the gender (male / female). If the user is male, dynamically display a list of check boxes for choosing his favourite cars (e.g. BMW, Toyota, etc.). If the user is female display a drop-down list to allow her select her favourite coffee (e.g. Lavazza, New Brazil, etc.). Note that selecting a coffee is optional for the female users. Implement this by server PostBacks.</a:t>
            </a:r>
          </a:p>
          <a:p>
            <a:pPr marL="365125" indent="-365125">
              <a:buFont typeface="+mj-lt"/>
              <a:buAutoNum type="arabicPeriod" startAt="3"/>
              <a:tabLst/>
            </a:pPr>
            <a:r>
              <a:rPr lang="en-GB" sz="2800" smtClean="0"/>
              <a:t>* Implement </a:t>
            </a:r>
            <a:r>
              <a:rPr lang="en-GB" sz="2800" dirty="0" smtClean="0"/>
              <a:t>the previous with client-side JavaScript.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idx="1"/>
          </p:nvPr>
        </p:nvSpPr>
        <p:spPr/>
        <p:txBody>
          <a:bodyPr/>
          <a:lstStyle/>
          <a:p>
            <a:pPr>
              <a:lnSpc>
                <a:spcPct val="110000"/>
              </a:lnSpc>
            </a:pPr>
            <a:r>
              <a:rPr lang="en-US" dirty="0" smtClean="0"/>
              <a:t>When a user enters data in a form the programmer expects a certain data type</a:t>
            </a:r>
          </a:p>
          <a:p>
            <a:pPr>
              <a:lnSpc>
                <a:spcPct val="110000"/>
              </a:lnSpc>
            </a:pPr>
            <a:r>
              <a:rPr lang="en-US" dirty="0" smtClean="0"/>
              <a:t>Invalid input can break the application logic</a:t>
            </a:r>
          </a:p>
          <a:p>
            <a:pPr>
              <a:lnSpc>
                <a:spcPct val="110000"/>
              </a:lnSpc>
            </a:pPr>
            <a:r>
              <a:rPr lang="en-US" dirty="0" smtClean="0">
                <a:solidFill>
                  <a:schemeClr val="accent5">
                    <a:lumMod val="20000"/>
                    <a:lumOff val="80000"/>
                  </a:schemeClr>
                </a:solidFill>
              </a:rPr>
              <a:t>Input data validation </a:t>
            </a:r>
            <a:r>
              <a:rPr lang="en-US" dirty="0" smtClean="0"/>
              <a:t>means</a:t>
            </a:r>
          </a:p>
          <a:p>
            <a:pPr lvl="1">
              <a:lnSpc>
                <a:spcPct val="110000"/>
              </a:lnSpc>
            </a:pPr>
            <a:r>
              <a:rPr lang="en-US" dirty="0" smtClean="0"/>
              <a:t>Comparing a field to specific values or a range of acceptable values</a:t>
            </a:r>
          </a:p>
          <a:p>
            <a:pPr lvl="1">
              <a:lnSpc>
                <a:spcPct val="110000"/>
              </a:lnSpc>
            </a:pPr>
            <a:r>
              <a:rPr lang="en-US" dirty="0" smtClean="0"/>
              <a:t>Checking for required interdependencies between the fields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 Data (2)</a:t>
            </a:r>
            <a:endParaRPr lang="en-US" dirty="0"/>
          </a:p>
        </p:txBody>
      </p:sp>
      <p:sp>
        <p:nvSpPr>
          <p:cNvPr id="3" name="Content Placeholder 2"/>
          <p:cNvSpPr>
            <a:spLocks noGrp="1"/>
          </p:cNvSpPr>
          <p:nvPr>
            <p:ph idx="1"/>
          </p:nvPr>
        </p:nvSpPr>
        <p:spPr>
          <a:xfrm>
            <a:off x="228600" y="980728"/>
            <a:ext cx="8686800" cy="5724872"/>
          </a:xfrm>
        </p:spPr>
        <p:txBody>
          <a:bodyPr/>
          <a:lstStyle/>
          <a:p>
            <a:pPr>
              <a:lnSpc>
                <a:spcPct val="110000"/>
              </a:lnSpc>
            </a:pPr>
            <a:r>
              <a:rPr lang="en-US" dirty="0" smtClean="0"/>
              <a:t>Predefined input formats usually follows some rules defining the acceptable set of values</a:t>
            </a:r>
          </a:p>
          <a:p>
            <a:pPr lvl="1">
              <a:lnSpc>
                <a:spcPct val="110000"/>
              </a:lnSpc>
            </a:pPr>
            <a:r>
              <a:rPr lang="en-US" dirty="0" smtClean="0"/>
              <a:t>Limitation about the length of a field</a:t>
            </a:r>
          </a:p>
          <a:p>
            <a:pPr lvl="2">
              <a:lnSpc>
                <a:spcPct val="110000"/>
              </a:lnSpc>
            </a:pPr>
            <a:r>
              <a:rPr lang="en-US" dirty="0" smtClean="0"/>
              <a:t>Allow empty value or not</a:t>
            </a:r>
          </a:p>
          <a:p>
            <a:pPr lvl="1">
              <a:lnSpc>
                <a:spcPct val="110000"/>
              </a:lnSpc>
            </a:pPr>
            <a:r>
              <a:rPr lang="en-US" dirty="0" smtClean="0"/>
              <a:t>Accepting digits only or not</a:t>
            </a:r>
          </a:p>
          <a:p>
            <a:pPr lvl="1">
              <a:lnSpc>
                <a:spcPct val="110000"/>
              </a:lnSpc>
            </a:pPr>
            <a:r>
              <a:rPr lang="en-US" dirty="0" smtClean="0"/>
              <a:t>A range of acceptable values</a:t>
            </a:r>
          </a:p>
          <a:p>
            <a:pPr lvl="2">
              <a:lnSpc>
                <a:spcPct val="110000"/>
              </a:lnSpc>
            </a:pPr>
            <a:r>
              <a:rPr lang="en-US" dirty="0" smtClean="0"/>
              <a:t>E.g. regular expression</a:t>
            </a:r>
          </a:p>
          <a:p>
            <a:pPr lvl="1">
              <a:lnSpc>
                <a:spcPct val="110000"/>
              </a:lnSpc>
            </a:pPr>
            <a:r>
              <a:rPr lang="en-US" dirty="0" smtClean="0"/>
              <a:t>Mathematical formula</a:t>
            </a:r>
          </a:p>
          <a:p>
            <a:pPr lvl="2">
              <a:lnSpc>
                <a:spcPct val="110000"/>
              </a:lnSpc>
            </a:pPr>
            <a:r>
              <a:rPr lang="en-US" dirty="0" smtClean="0"/>
              <a:t>E.g. field A &gt; field B</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Where Validation is Performed?</a:t>
            </a:r>
            <a:endParaRPr lang="en-US" sz="3900" dirty="0"/>
          </a:p>
        </p:txBody>
      </p:sp>
      <p:sp>
        <p:nvSpPr>
          <p:cNvPr id="3" name="Content Placeholder 2"/>
          <p:cNvSpPr>
            <a:spLocks noGrp="1"/>
          </p:cNvSpPr>
          <p:nvPr>
            <p:ph idx="1"/>
          </p:nvPr>
        </p:nvSpPr>
        <p:spPr/>
        <p:txBody>
          <a:bodyPr/>
          <a:lstStyle/>
          <a:p>
            <a:pPr>
              <a:lnSpc>
                <a:spcPct val="110000"/>
              </a:lnSpc>
            </a:pPr>
            <a:r>
              <a:rPr lang="en-GB" dirty="0"/>
              <a:t>The validation is always done on the </a:t>
            </a:r>
            <a:r>
              <a:rPr lang="en-GB" dirty="0" smtClean="0"/>
              <a:t>server</a:t>
            </a:r>
          </a:p>
          <a:p>
            <a:pPr lvl="1">
              <a:lnSpc>
                <a:spcPct val="110000"/>
              </a:lnSpc>
            </a:pPr>
            <a:r>
              <a:rPr lang="en-GB" dirty="0" smtClean="0"/>
              <a:t>When the client request is processed</a:t>
            </a:r>
            <a:endParaRPr lang="en-GB" dirty="0"/>
          </a:p>
          <a:p>
            <a:pPr>
              <a:lnSpc>
                <a:spcPct val="110000"/>
              </a:lnSpc>
            </a:pPr>
            <a:r>
              <a:rPr lang="en-GB" dirty="0" smtClean="0"/>
              <a:t>Additionally some validation rules could be performed at </a:t>
            </a:r>
            <a:r>
              <a:rPr lang="en-GB" dirty="0"/>
              <a:t>the </a:t>
            </a:r>
            <a:r>
              <a:rPr lang="en-GB" dirty="0" smtClean="0"/>
              <a:t>client side</a:t>
            </a:r>
            <a:endParaRPr lang="en-GB" dirty="0"/>
          </a:p>
          <a:p>
            <a:pPr>
              <a:lnSpc>
                <a:spcPct val="110000"/>
              </a:lnSpc>
            </a:pPr>
            <a:r>
              <a:rPr lang="en-GB" dirty="0" smtClean="0"/>
              <a:t>In all cases </a:t>
            </a:r>
            <a:r>
              <a:rPr lang="en-GB" dirty="0"/>
              <a:t>the main part of the validation </a:t>
            </a:r>
            <a:r>
              <a:rPr lang="en-GB" dirty="0" smtClean="0"/>
              <a:t>should be done at </a:t>
            </a:r>
            <a:r>
              <a:rPr lang="en-GB" dirty="0"/>
              <a:t>the </a:t>
            </a:r>
            <a:r>
              <a:rPr lang="en-GB" dirty="0" smtClean="0"/>
              <a:t>server</a:t>
            </a:r>
          </a:p>
          <a:p>
            <a:pPr lvl="1">
              <a:lnSpc>
                <a:spcPct val="110000"/>
              </a:lnSpc>
            </a:pPr>
            <a:r>
              <a:rPr lang="en-GB" dirty="0" smtClean="0">
                <a:solidFill>
                  <a:srgbClr val="EBFFD2"/>
                </a:solidFill>
              </a:rPr>
              <a:t>A </a:t>
            </a:r>
            <a:r>
              <a:rPr lang="en-GB" dirty="0">
                <a:solidFill>
                  <a:srgbClr val="EBFFD2"/>
                </a:solidFill>
              </a:rPr>
              <a:t>mischievous user can alter the validation on the </a:t>
            </a:r>
            <a:r>
              <a:rPr lang="en-GB" dirty="0" smtClean="0">
                <a:solidFill>
                  <a:srgbClr val="EBFFD2"/>
                </a:solidFill>
              </a:rPr>
              <a:t>client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979712" y="188913"/>
            <a:ext cx="6984901" cy="792162"/>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smtClean="0"/>
              <a:t>Why Validation is Important?</a:t>
            </a:r>
            <a:endParaRPr lang="en-GB" dirty="0"/>
          </a:p>
        </p:txBody>
      </p:sp>
      <p:sp>
        <p:nvSpPr>
          <p:cNvPr id="12290" name="Text Box 2"/>
          <p:cNvSpPr txBox="1">
            <a:spLocks noChangeArrowheads="1"/>
          </p:cNvSpPr>
          <p:nvPr/>
        </p:nvSpPr>
        <p:spPr bwMode="auto">
          <a:xfrm>
            <a:off x="179387" y="1124745"/>
            <a:ext cx="8785226" cy="5474494"/>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10000"/>
              </a:lnSpc>
            </a:pPr>
            <a:r>
              <a:rPr lang="en-GB" dirty="0" smtClean="0"/>
              <a:t>Data validation is important!</a:t>
            </a:r>
          </a:p>
          <a:p>
            <a:pPr>
              <a:lnSpc>
                <a:spcPct val="110000"/>
              </a:lnSpc>
            </a:pPr>
            <a:r>
              <a:rPr lang="en-GB" dirty="0" smtClean="0"/>
              <a:t>Invalid data could cause</a:t>
            </a:r>
            <a:r>
              <a:rPr lang="en-GB" dirty="0"/>
              <a:t> </a:t>
            </a:r>
            <a:r>
              <a:rPr lang="en-GB" dirty="0" smtClean="0"/>
              <a:t>many problems</a:t>
            </a:r>
            <a:endParaRPr lang="en-GB" dirty="0"/>
          </a:p>
          <a:p>
            <a:pPr lvl="1">
              <a:lnSpc>
                <a:spcPct val="110000"/>
              </a:lnSpc>
            </a:pPr>
            <a:r>
              <a:rPr lang="en-GB" dirty="0" smtClean="0"/>
              <a:t>Crashes of the application</a:t>
            </a:r>
            <a:endParaRPr lang="en-GB" dirty="0"/>
          </a:p>
          <a:p>
            <a:pPr lvl="1">
              <a:lnSpc>
                <a:spcPct val="110000"/>
              </a:lnSpc>
            </a:pPr>
            <a:r>
              <a:rPr lang="en-GB" dirty="0"/>
              <a:t>Execution of SQL </a:t>
            </a:r>
            <a:r>
              <a:rPr lang="en-GB" dirty="0" smtClean="0"/>
              <a:t>queries (SQL-injection)</a:t>
            </a:r>
            <a:endParaRPr lang="en-GB" dirty="0"/>
          </a:p>
          <a:p>
            <a:pPr lvl="1">
              <a:lnSpc>
                <a:spcPct val="110000"/>
              </a:lnSpc>
            </a:pPr>
            <a:r>
              <a:rPr lang="en-GB" dirty="0" smtClean="0"/>
              <a:t>Revealing protected data</a:t>
            </a:r>
          </a:p>
          <a:p>
            <a:pPr>
              <a:lnSpc>
                <a:spcPct val="110000"/>
              </a:lnSpc>
            </a:pPr>
            <a:r>
              <a:rPr lang="en-GB" dirty="0" smtClean="0"/>
              <a:t>Example:</a:t>
            </a:r>
          </a:p>
          <a:p>
            <a:pPr lvl="1">
              <a:lnSpc>
                <a:spcPct val="110000"/>
              </a:lnSpc>
            </a:pPr>
            <a:r>
              <a:rPr lang="en-GB" dirty="0" smtClean="0"/>
              <a:t>A </a:t>
            </a:r>
            <a:r>
              <a:rPr lang="en-GB" dirty="0"/>
              <a:t>user can </a:t>
            </a:r>
            <a:r>
              <a:rPr lang="en-GB" dirty="0" smtClean="0"/>
              <a:t>enter very long text into a </a:t>
            </a:r>
            <a:r>
              <a:rPr lang="en-GB" dirty="0"/>
              <a:t>Web </a:t>
            </a:r>
            <a:r>
              <a:rPr lang="en-GB" dirty="0" smtClean="0"/>
              <a:t>page</a:t>
            </a:r>
          </a:p>
          <a:p>
            <a:pPr lvl="1">
              <a:lnSpc>
                <a:spcPct val="110000"/>
              </a:lnSpc>
            </a:pPr>
            <a:r>
              <a:rPr lang="en-GB" dirty="0" smtClean="0"/>
              <a:t>This could cause exceptions at the server side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69705"/>
            <a:ext cx="7924800" cy="685800"/>
          </a:xfrm>
        </p:spPr>
        <p:txBody>
          <a:bodyPr/>
          <a:lstStyle/>
          <a:p>
            <a:r>
              <a:rPr lang="en-US" dirty="0" smtClean="0"/>
              <a:t>Validation Controls</a:t>
            </a:r>
            <a:endParaRPr lang="en-US" dirty="0"/>
          </a:p>
        </p:txBody>
      </p:sp>
      <p:sp>
        <p:nvSpPr>
          <p:cNvPr id="5" name="Subtitle 4"/>
          <p:cNvSpPr>
            <a:spLocks noGrp="1"/>
          </p:cNvSpPr>
          <p:nvPr>
            <p:ph type="subTitle" idx="1"/>
          </p:nvPr>
        </p:nvSpPr>
        <p:spPr>
          <a:xfrm>
            <a:off x="609600" y="3795984"/>
            <a:ext cx="7924800" cy="569120"/>
          </a:xfrm>
        </p:spPr>
        <p:txBody>
          <a:bodyPr/>
          <a:lstStyle/>
          <a:p>
            <a:r>
              <a:rPr lang="en-US" dirty="0" smtClean="0"/>
              <a:t>ASP.NET Controls for Data Validation</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84946">
            <a:off x="5488005" y="883667"/>
            <a:ext cx="3001036" cy="182673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a:extLs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73" t="-7119" r="-2093" b="-10639"/>
          <a:stretch/>
        </p:blipFill>
        <p:spPr bwMode="auto">
          <a:xfrm rot="21397144">
            <a:off x="3220883" y="4717083"/>
            <a:ext cx="2480560" cy="1087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hektorparis.com/wp-content/uploads/2009/09/js_form_valid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421154">
            <a:off x="1001882" y="954881"/>
            <a:ext cx="2233790" cy="1675342"/>
          </a:xfrm>
          <a:prstGeom prst="roundRect">
            <a:avLst>
              <a:gd name="adj" fmla="val 5721"/>
            </a:avLst>
          </a:prstGeom>
          <a:solidFill>
            <a:srgbClr val="FFFFFF"/>
          </a:solidFill>
          <a:ln>
            <a:noFill/>
          </a:ln>
          <a:effectLst>
            <a:outerShdw blurRad="127000" dist="38100" dir="2700000" algn="ctr">
              <a:srgbClr val="000000">
                <a:alpha val="45000"/>
              </a:srgbClr>
            </a:outerShdw>
          </a:effectLst>
          <a:scene3d>
            <a:camera prst="perspectiveFront" fov="2700000">
              <a:rot lat="20916947" lon="20845010" rev="21329307"/>
            </a:camera>
            <a:lightRig rig="soft" dir="t">
              <a:rot lat="0" lon="0" rev="0"/>
            </a:lightRig>
          </a:scene3d>
          <a:sp3d prstMaterial="powder">
            <a:bevelT w="152400" h="25400" prst="softRound"/>
          </a:sp3d>
          <a:extLst/>
        </p:spPr>
      </p:pic>
      <p:pic>
        <p:nvPicPr>
          <p:cNvPr id="3076" name="Picture 4" descr="http://www.robustpm.com/images/exclamation_puzz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9919" y="673972"/>
            <a:ext cx="1243850" cy="1530892"/>
          </a:xfrm>
          <a:prstGeom prst="roundRect">
            <a:avLst>
              <a:gd name="adj" fmla="val 8594"/>
            </a:avLst>
          </a:prstGeom>
          <a:solidFill>
            <a:srgbClr val="FFFFFF">
              <a:shade val="85000"/>
            </a:srgbClr>
          </a:solidFill>
          <a:ln>
            <a:noFill/>
          </a:ln>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411413" y="179388"/>
            <a:ext cx="6553200" cy="801687"/>
          </a:xfrm>
          <a:prstGeom prst="rect">
            <a:avLst/>
          </a:prstGeom>
        </p:spPr>
        <p:txBody>
          <a:bodyPr anchor="ctr" anchorCtr="0">
            <a:noAutofit/>
          </a:bodyPr>
          <a:lstStyle>
            <a:lvl1pPr algn="r" eaLnBrk="0" hangingPunct="0">
              <a:lnSpc>
                <a:spcPts val="4000"/>
              </a:lnSpc>
              <a:defRPr lang="en-US" sz="4000" b="1"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eaLnBrk="1" hangingPunct="1">
              <a:defRPr sz="3000" b="1">
                <a:solidFill>
                  <a:schemeClr val="tx2"/>
                </a:solidFill>
                <a:latin typeface="Corbel" pitchFamily="34" charset="0"/>
              </a:defRPr>
            </a:lvl2pPr>
            <a:lvl3pPr algn="r" eaLnBrk="1" hangingPunct="1">
              <a:defRPr sz="3000" b="1">
                <a:solidFill>
                  <a:schemeClr val="tx2"/>
                </a:solidFill>
                <a:latin typeface="Corbel" pitchFamily="34" charset="0"/>
              </a:defRPr>
            </a:lvl3pPr>
            <a:lvl4pPr algn="r" eaLnBrk="1" hangingPunct="1">
              <a:defRPr sz="3000" b="1">
                <a:solidFill>
                  <a:schemeClr val="tx2"/>
                </a:solidFill>
                <a:latin typeface="Corbel" pitchFamily="34" charset="0"/>
              </a:defRPr>
            </a:lvl4pPr>
            <a:lvl5pPr algn="r" eaLnBrk="1" hangingPunct="1">
              <a:defRPr sz="3000" b="1">
                <a:solidFill>
                  <a:schemeClr val="tx2"/>
                </a:solidFill>
                <a:latin typeface="Corbel" pitchFamily="34" charset="0"/>
              </a:defRPr>
            </a:lvl5pPr>
            <a:lvl6pPr marL="457200" algn="r" fontAlgn="base">
              <a:spcBef>
                <a:spcPct val="0"/>
              </a:spcBef>
              <a:spcAft>
                <a:spcPct val="0"/>
              </a:spcAft>
              <a:defRPr sz="3000" b="1">
                <a:solidFill>
                  <a:schemeClr val="tx2"/>
                </a:solidFill>
                <a:latin typeface="Corbel" pitchFamily="34" charset="0"/>
              </a:defRPr>
            </a:lvl6pPr>
            <a:lvl7pPr marL="914400" algn="r" fontAlgn="base">
              <a:spcBef>
                <a:spcPct val="0"/>
              </a:spcBef>
              <a:spcAft>
                <a:spcPct val="0"/>
              </a:spcAft>
              <a:defRPr sz="3000" b="1">
                <a:solidFill>
                  <a:schemeClr val="tx2"/>
                </a:solidFill>
                <a:latin typeface="Corbel" pitchFamily="34" charset="0"/>
              </a:defRPr>
            </a:lvl7pPr>
            <a:lvl8pPr marL="1371600" algn="r" fontAlgn="base">
              <a:spcBef>
                <a:spcPct val="0"/>
              </a:spcBef>
              <a:spcAft>
                <a:spcPct val="0"/>
              </a:spcAft>
              <a:defRPr sz="3000" b="1">
                <a:solidFill>
                  <a:schemeClr val="tx2"/>
                </a:solidFill>
                <a:latin typeface="Corbel" pitchFamily="34" charset="0"/>
              </a:defRPr>
            </a:lvl8pPr>
            <a:lvl9pPr marL="1828800" algn="r" fontAlgn="base">
              <a:spcBef>
                <a:spcPct val="0"/>
              </a:spcBef>
              <a:spcAft>
                <a:spcPct val="0"/>
              </a:spcAft>
              <a:defRPr sz="3000" b="1">
                <a:solidFill>
                  <a:schemeClr val="tx2"/>
                </a:solidFill>
                <a:latin typeface="Corbel" pitchFamily="34" charset="0"/>
              </a:defRPr>
            </a:lvl9pPr>
          </a:lstStyle>
          <a:p>
            <a:r>
              <a:rPr lang="en-GB" dirty="0"/>
              <a:t>Validation </a:t>
            </a:r>
            <a:r>
              <a:rPr lang="en-GB" dirty="0" smtClean="0"/>
              <a:t>Controls</a:t>
            </a:r>
            <a:endParaRPr lang="en-GB" dirty="0"/>
          </a:p>
        </p:txBody>
      </p:sp>
      <p:sp>
        <p:nvSpPr>
          <p:cNvPr id="14338" name="Text Box 2"/>
          <p:cNvSpPr txBox="1">
            <a:spLocks noChangeArrowheads="1"/>
          </p:cNvSpPr>
          <p:nvPr/>
        </p:nvSpPr>
        <p:spPr bwMode="auto">
          <a:xfrm>
            <a:off x="179387" y="1052737"/>
            <a:ext cx="8785226" cy="5546502"/>
          </a:xfrm>
          <a:prstGeom prst="rect">
            <a:avLst/>
          </a:prstGeom>
        </p:spPr>
        <p:txBody>
          <a:bodyPr/>
          <a:lstStyle>
            <a:defPPr>
              <a:defRPr lang="en-GB"/>
            </a:defPPr>
            <a:lvl1pPr marL="282575" indent="-282575" eaLnBrk="1"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cs typeface="+mn-cs"/>
              </a:defRPr>
            </a:lvl1pPr>
            <a:lvl2pPr marL="630238" lvl="1" indent="-273050" eaLnBrk="1" hangingPunct="1">
              <a:lnSpc>
                <a:spcPts val="3800"/>
              </a:lnSpc>
              <a:spcBef>
                <a:spcPts val="600"/>
              </a:spcBef>
              <a:spcAft>
                <a:spcPts val="600"/>
              </a:spcAft>
              <a:buClr>
                <a:srgbClr val="8FD600"/>
              </a:buClr>
              <a:buFont typeface="Wingdings 2" pitchFamily="18" charset="2"/>
              <a:buChar char=""/>
              <a:defRPr sz="3000" b="1">
                <a:solidFill>
                  <a:srgbClr val="EBFFD2"/>
                </a:solidFill>
                <a:effectLst>
                  <a:outerShdw blurRad="38100" dist="38100" dir="2700000" algn="tl">
                    <a:srgbClr val="000000">
                      <a:alpha val="43137"/>
                    </a:srgbClr>
                  </a:outerShdw>
                </a:effectLst>
                <a:latin typeface="+mn-lt"/>
                <a:cs typeface="+mn-cs"/>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cs typeface="+mn-cs"/>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cs typeface="+mn-cs"/>
              </a:defRPr>
            </a:lvl4pPr>
            <a:lvl5pPr marL="1425575" indent="-228600" eaLnBrk="1" hangingPunct="1">
              <a:lnSpc>
                <a:spcPts val="3800"/>
              </a:lnSpc>
              <a:spcBef>
                <a:spcPts val="600"/>
              </a:spcBef>
              <a:spcAft>
                <a:spcPts val="600"/>
              </a:spcAft>
              <a:buClr>
                <a:srgbClr val="46A6BD"/>
              </a:buClr>
              <a:buFont typeface="Wingdings 2" pitchFamily="18" charset="2"/>
              <a:buChar char=""/>
              <a:defRPr b="1">
                <a:solidFill>
                  <a:schemeClr val="tx1">
                    <a:lumMod val="40000"/>
                    <a:lumOff val="60000"/>
                  </a:schemeClr>
                </a:solidFill>
                <a:effectLst>
                  <a:outerShdw blurRad="38100" dist="38100" dir="2700000" algn="tl">
                    <a:srgbClr val="000000">
                      <a:alpha val="43137"/>
                    </a:srgbClr>
                  </a:outerShdw>
                </a:effectLst>
                <a:latin typeface="+mn-lt"/>
                <a:cs typeface="+mn-cs"/>
              </a:defRPr>
            </a:lvl5pPr>
            <a:lvl6pPr marL="1673352" indent="-228600">
              <a:spcBef>
                <a:spcPct val="20000"/>
              </a:spcBef>
              <a:buClr>
                <a:schemeClr val="accent6"/>
              </a:buClr>
              <a:buFont typeface="Wingdings 2"/>
              <a:buChar char=""/>
              <a:defRPr sz="1800">
                <a:solidFill>
                  <a:schemeClr val="tx1"/>
                </a:solidFill>
                <a:latin typeface="+mn-lt"/>
                <a:cs typeface="+mn-cs"/>
              </a:defRPr>
            </a:lvl6pPr>
            <a:lvl7pPr marL="1911096" indent="-228600">
              <a:spcBef>
                <a:spcPct val="20000"/>
              </a:spcBef>
              <a:buClr>
                <a:schemeClr val="tx2"/>
              </a:buClr>
              <a:buFont typeface="Wingdings 2"/>
              <a:buChar char=""/>
              <a:defRPr sz="1600">
                <a:solidFill>
                  <a:schemeClr val="tx1"/>
                </a:solidFill>
                <a:latin typeface="+mn-lt"/>
                <a:cs typeface="+mn-cs"/>
              </a:defRPr>
            </a:lvl7pPr>
            <a:lvl8pPr marL="2121408" indent="-182880">
              <a:spcBef>
                <a:spcPct val="20000"/>
              </a:spcBef>
              <a:buClr>
                <a:schemeClr val="tx2"/>
              </a:buClr>
              <a:buFont typeface="Wingdings 2"/>
              <a:buChar char=""/>
              <a:defRPr sz="1400">
                <a:solidFill>
                  <a:schemeClr val="tx1"/>
                </a:solidFill>
                <a:latin typeface="+mn-lt"/>
                <a:cs typeface="+mn-cs"/>
              </a:defRPr>
            </a:lvl8pPr>
            <a:lvl9pPr marL="2322576" indent="-182880">
              <a:spcBef>
                <a:spcPct val="20000"/>
              </a:spcBef>
              <a:buClr>
                <a:schemeClr val="tx2"/>
              </a:buClr>
              <a:buFont typeface="Wingdings 2"/>
              <a:buChar char=""/>
              <a:defRPr sz="1400">
                <a:solidFill>
                  <a:schemeClr val="tx1"/>
                </a:solidFill>
                <a:latin typeface="+mn-lt"/>
                <a:cs typeface="+mn-cs"/>
              </a:defRPr>
            </a:lvl9pPr>
          </a:lstStyle>
          <a:p>
            <a:pPr>
              <a:lnSpc>
                <a:spcPct val="105000"/>
              </a:lnSpc>
            </a:pPr>
            <a:r>
              <a:rPr lang="en-GB" dirty="0"/>
              <a:t>ASP.NET simplifies the process of validation by supplying a set of validation controls</a:t>
            </a:r>
          </a:p>
          <a:p>
            <a:pPr>
              <a:lnSpc>
                <a:spcPct val="105000"/>
              </a:lnSpc>
            </a:pPr>
            <a:r>
              <a:rPr lang="en-US" noProof="1">
                <a:solidFill>
                  <a:schemeClr val="accent5">
                    <a:lumMod val="20000"/>
                    <a:lumOff val="80000"/>
                  </a:schemeClr>
                </a:solidFill>
                <a:latin typeface="Consolas" pitchFamily="49" charset="0"/>
                <a:cs typeface="Consolas" pitchFamily="49" charset="0"/>
              </a:rPr>
              <a:t>RequiredFieldValidator</a:t>
            </a:r>
          </a:p>
          <a:p>
            <a:pPr lvl="1">
              <a:lnSpc>
                <a:spcPct val="105000"/>
              </a:lnSpc>
            </a:pPr>
            <a:r>
              <a:rPr lang="en-GB" dirty="0" smtClean="0"/>
              <a:t>Ensures the field is not left empty</a:t>
            </a:r>
            <a:endParaRPr lang="en-GB" dirty="0"/>
          </a:p>
          <a:p>
            <a:pPr>
              <a:lnSpc>
                <a:spcPct val="105000"/>
              </a:lnSpc>
            </a:pPr>
            <a:r>
              <a:rPr lang="en-GB" noProof="1" smtClean="0">
                <a:solidFill>
                  <a:schemeClr val="accent5">
                    <a:lumMod val="20000"/>
                    <a:lumOff val="80000"/>
                  </a:schemeClr>
                </a:solidFill>
                <a:latin typeface="Consolas" pitchFamily="49" charset="0"/>
                <a:cs typeface="Consolas" pitchFamily="49" charset="0"/>
              </a:rPr>
              <a:t>CompareValidator</a:t>
            </a:r>
          </a:p>
          <a:p>
            <a:pPr lvl="1">
              <a:lnSpc>
                <a:spcPct val="105000"/>
              </a:lnSpc>
            </a:pPr>
            <a:r>
              <a:rPr lang="en-GB" dirty="0" smtClean="0"/>
              <a:t>Compares </a:t>
            </a:r>
            <a:r>
              <a:rPr lang="en-GB" dirty="0"/>
              <a:t>the input data from a control to the data in another control or to a constant value</a:t>
            </a:r>
          </a:p>
          <a:p>
            <a:pPr lvl="1">
              <a:lnSpc>
                <a:spcPct val="105000"/>
              </a:lnSpc>
            </a:pPr>
            <a:r>
              <a:rPr lang="en-GB" dirty="0" smtClean="0"/>
              <a:t>Example:</a:t>
            </a:r>
          </a:p>
          <a:p>
            <a:pPr lvl="2">
              <a:lnSpc>
                <a:spcPct val="105000"/>
              </a:lnSpc>
            </a:pPr>
            <a:r>
              <a:rPr lang="en-GB" dirty="0" smtClean="0"/>
              <a:t>When a </a:t>
            </a:r>
            <a:r>
              <a:rPr lang="en-GB" dirty="0"/>
              <a:t>password needs to be entered </a:t>
            </a:r>
            <a:r>
              <a:rPr lang="en-GB" dirty="0" smtClean="0"/>
              <a:t>twice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Arial" pitchFamily="34" charset="0"/>
            <a:cs typeface="Lucida Sans Unicode" pitchFamily="34"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2.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ppt/theme/themeOverride3.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991</TotalTime>
  <Words>4104</Words>
  <Application>Microsoft Office PowerPoint</Application>
  <PresentationFormat>On-screen Show (4:3)</PresentationFormat>
  <Paragraphs>608</Paragraphs>
  <Slides>30</Slides>
  <Notes>27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BASD</vt:lpstr>
      <vt:lpstr>Telerik Theme</vt:lpstr>
      <vt:lpstr>Validation Controls</vt:lpstr>
      <vt:lpstr>Table of Contents</vt:lpstr>
      <vt:lpstr>Data Validation</vt:lpstr>
      <vt:lpstr>Data Validation</vt:lpstr>
      <vt:lpstr>Validating Input Data (2)</vt:lpstr>
      <vt:lpstr>Where Validation is Performed?</vt:lpstr>
      <vt:lpstr>PowerPoint Presentation</vt:lpstr>
      <vt:lpstr>Validation Controls</vt:lpstr>
      <vt:lpstr>PowerPoint Presentation</vt:lpstr>
      <vt:lpstr>PowerPoint Presentation</vt:lpstr>
      <vt:lpstr>PowerPoint Presentation</vt:lpstr>
      <vt:lpstr>PowerPoint Presentation</vt:lpstr>
      <vt:lpstr>ASP.NET Validation Controls – Common Properties</vt:lpstr>
      <vt:lpstr>PowerPoint Presentation</vt:lpstr>
      <vt:lpstr>PowerPoint Presentation</vt:lpstr>
      <vt:lpstr>PowerPoint Presentation</vt:lpstr>
      <vt:lpstr>PowerPoint Presentation</vt:lpstr>
      <vt:lpstr>PowerPoint Presentation</vt:lpstr>
      <vt:lpstr>PowerPoint Presentation</vt:lpstr>
      <vt:lpstr>The Almost Working CompareValidator</vt:lpstr>
      <vt:lpstr>PowerPoint Presentation</vt:lpstr>
      <vt:lpstr>PowerPoint Presentation</vt:lpstr>
      <vt:lpstr>Page Validation</vt:lpstr>
      <vt:lpstr>Validation Groups</vt:lpstr>
      <vt:lpstr>PowerPoint Presentation</vt:lpstr>
      <vt:lpstr>PowerPoint Presentation</vt:lpstr>
      <vt:lpstr>Validating Dynamic Forms</vt:lpstr>
      <vt:lpstr>PowerPoint Presentation</vt:lpstr>
      <vt:lpstr>PowerPoint Presentation</vt:lpstr>
      <vt:lpstr>Exercises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subject>ASP.NET Validation Controls</dc:subject>
  <dc:creator>NASD</dc:creator>
  <cp:lastModifiedBy>Svetlin Nakov</cp:lastModifiedBy>
  <cp:revision>124</cp:revision>
  <dcterms:modified xsi:type="dcterms:W3CDTF">2013-09-11T12:58:22Z</dcterms:modified>
</cp:coreProperties>
</file>