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  <p:sldMasterId id="2147483671" r:id="rId2"/>
  </p:sldMasterIdLst>
  <p:notesMasterIdLst>
    <p:notesMasterId r:id="rId31"/>
  </p:notesMasterIdLst>
  <p:handoutMasterIdLst>
    <p:handoutMasterId r:id="rId32"/>
  </p:handoutMasterIdLst>
  <p:sldIdLst>
    <p:sldId id="260" r:id="rId3"/>
    <p:sldId id="261" r:id="rId4"/>
    <p:sldId id="262" r:id="rId5"/>
    <p:sldId id="263" r:id="rId6"/>
    <p:sldId id="264" r:id="rId7"/>
    <p:sldId id="265" r:id="rId8"/>
    <p:sldId id="288" r:id="rId9"/>
    <p:sldId id="289" r:id="rId10"/>
    <p:sldId id="266" r:id="rId11"/>
    <p:sldId id="268" r:id="rId12"/>
    <p:sldId id="269" r:id="rId13"/>
    <p:sldId id="270" r:id="rId14"/>
    <p:sldId id="272" r:id="rId15"/>
    <p:sldId id="273" r:id="rId16"/>
    <p:sldId id="277" r:id="rId17"/>
    <p:sldId id="286" r:id="rId18"/>
    <p:sldId id="274" r:id="rId19"/>
    <p:sldId id="275" r:id="rId20"/>
    <p:sldId id="285" r:id="rId21"/>
    <p:sldId id="276" r:id="rId22"/>
    <p:sldId id="278" r:id="rId23"/>
    <p:sldId id="279" r:id="rId24"/>
    <p:sldId id="280" r:id="rId25"/>
    <p:sldId id="281" r:id="rId26"/>
    <p:sldId id="287" r:id="rId27"/>
    <p:sldId id="282" r:id="rId28"/>
    <p:sldId id="283" r:id="rId29"/>
    <p:sldId id="284" r:id="rId30"/>
  </p:sldIdLst>
  <p:sldSz cx="9144000" cy="6858000" type="screen4x3"/>
  <p:notesSz cx="7099300" cy="10234613"/>
  <p:custDataLst>
    <p:tags r:id="rId33"/>
  </p:custDataLst>
  <p:defaultTextStyle>
    <a:defPPr>
      <a:defRPr lang="en-US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FFD2"/>
    <a:srgbClr val="90CAD7"/>
    <a:srgbClr val="EBFFC2"/>
    <a:srgbClr val="003366"/>
    <a:srgbClr val="008080"/>
    <a:srgbClr val="333399"/>
    <a:srgbClr val="666699"/>
    <a:srgbClr val="6600FF"/>
    <a:srgbClr val="4D4D4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4" autoAdjust="0"/>
    <p:restoredTop sz="92588" autoAdjust="0"/>
  </p:normalViewPr>
  <p:slideViewPr>
    <p:cSldViewPr>
      <p:cViewPr varScale="1">
        <p:scale>
          <a:sx n="48" d="100"/>
          <a:sy n="48" d="100"/>
        </p:scale>
        <p:origin x="-45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124" y="-96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>
            <a:lvl1pPr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endParaRPr lang="bg-BG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>
            <a:lvl1pPr algn="r"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3834C0C5-3A2C-4908-BFAA-28067658D7AC}" type="datetime1">
              <a:rPr lang="en-US"/>
              <a:pPr/>
              <a:t>09.08.2011</a:t>
            </a:fld>
            <a:endParaRPr lang="bg-BG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561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bg-BG"/>
              <a:t>(c) 2005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02338" y="9721850"/>
            <a:ext cx="10953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algn="r"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DC458659-7825-4CA3-889B-B6360C40638D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3314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*</a:t>
            </a:r>
            <a:endParaRPr lang="en-US" sz="1300" i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51491A16-738F-4799-8716-258CFD03D432}" type="datetime1">
              <a:rPr lang="en-US"/>
              <a:pPr/>
              <a:t>09.08.2011</a:t>
            </a:fld>
            <a:r>
              <a:rPr lang="en-US"/>
              <a:t>07/16/96</a:t>
            </a:r>
            <a:endParaRPr lang="en-US" sz="1300" i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9727" tIns="49864" rIns="99727" bIns="498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56959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300" i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6138" y="9723438"/>
            <a:ext cx="1173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625F40C3-04A4-4B2D-AC38-F17D07917260}" type="slidenum">
              <a:rPr lang="en-US"/>
              <a:pPr/>
              <a:t>‹#›</a:t>
            </a:fld>
            <a:r>
              <a:rPr lang="en-US"/>
              <a:t>##</a:t>
            </a:r>
            <a:endParaRPr lang="en-US" sz="1300" i="0"/>
          </a:p>
        </p:txBody>
      </p:sp>
    </p:spTree>
    <p:extLst>
      <p:ext uri="{BB962C8B-B14F-4D97-AF65-F5344CB8AC3E}">
        <p14:creationId xmlns:p14="http://schemas.microsoft.com/office/powerpoint/2010/main" val="100708994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556534-A9E0-41DC-B3EB-92EA222D0C28}" type="slidenum">
              <a:rPr lang="en-US"/>
              <a:pPr/>
              <a:t>1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987B14-E06D-4D4C-AD29-146C61B24C88}" type="slidenum">
              <a:rPr lang="en-US"/>
              <a:pPr/>
              <a:t>19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FBC652-FC01-415B-8259-8DF0D6ADF42E}" type="slidenum">
              <a:rPr lang="en-US"/>
              <a:pPr/>
              <a:t>21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26CCC-D425-470B-AE11-5965C9BFF4AE}" type="slidenum">
              <a:rPr lang="en-US"/>
              <a:pPr/>
              <a:t>22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26CCC-D425-470B-AE11-5965C9BFF4AE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A49C5C-23CA-4C3C-BCB6-18D4D452EDA7}" type="slidenum">
              <a:rPr lang="en-US"/>
              <a:pPr/>
              <a:t>27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439D5-4205-4D23-807F-35DFCC6B631A}" type="slidenum">
              <a:rPr lang="en-US"/>
              <a:pPr/>
              <a:t>28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DCDCA2-0A32-41F8-A96B-907E661DA8C0}" type="slidenum">
              <a:rPr lang="en-US"/>
              <a:pPr/>
              <a:t>2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805981-6088-4F6F-8DE1-A24426A77A52}" type="slidenum">
              <a:rPr lang="en-US"/>
              <a:pPr/>
              <a:t>3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A04E8C-6230-444E-9DBC-7C6C82BF131A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71042" name="Rectangle 7"/>
          <p:cNvSpPr txBox="1">
            <a:spLocks noGrp="1" noChangeArrowheads="1"/>
          </p:cNvSpPr>
          <p:nvPr/>
        </p:nvSpPr>
        <p:spPr bwMode="auto">
          <a:xfrm>
            <a:off x="4021979" y="9720673"/>
            <a:ext cx="3075631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algn="r" eaLnBrk="1" hangingPunct="1">
              <a:lnSpc>
                <a:spcPct val="100000"/>
              </a:lnSpc>
            </a:pPr>
            <a:fld id="{BC2BE73C-6104-4597-83BD-36FEAED1E226}" type="slidenum">
              <a:rPr kumimoji="0" lang="en-US" sz="1300" b="0">
                <a:solidFill>
                  <a:schemeClr val="tx1"/>
                </a:solidFill>
                <a:effectLst/>
              </a:rPr>
              <a:pPr algn="r" eaLnBrk="1" hangingPunct="1">
                <a:lnSpc>
                  <a:spcPct val="100000"/>
                </a:lnSpc>
              </a:pPr>
              <a:t>6</a:t>
            </a:fld>
            <a:endParaRPr kumimoji="0" lang="en-US" sz="13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1043" name="Rectangle 21"/>
          <p:cNvSpPr>
            <a:spLocks noGrp="1" noRot="1" noChangeAspect="1" noTextEdit="1"/>
          </p:cNvSpPr>
          <p:nvPr>
            <p:ph type="sldImg"/>
          </p:nvPr>
        </p:nvSpPr>
        <p:spPr>
          <a:ln algn="ctr">
            <a:round/>
          </a:ln>
        </p:spPr>
      </p:sp>
      <p:sp>
        <p:nvSpPr>
          <p:cNvPr id="47104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709761" y="4861155"/>
            <a:ext cx="5679778" cy="4605821"/>
          </a:xfrm>
        </p:spPr>
        <p:txBody>
          <a:bodyPr lIns="95500" tIns="47750" rIns="95500" bIns="47750"/>
          <a:lstStyle/>
          <a:p>
            <a:endParaRPr lang="bg-BG"/>
          </a:p>
        </p:txBody>
      </p:sp>
      <p:sp>
        <p:nvSpPr>
          <p:cNvPr id="471045" name="Rectangle 7"/>
          <p:cNvSpPr>
            <a:spLocks noChangeArrowheads="1"/>
          </p:cNvSpPr>
          <p:nvPr/>
        </p:nvSpPr>
        <p:spPr bwMode="auto">
          <a:xfrm>
            <a:off x="4021979" y="0"/>
            <a:ext cx="307563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/>
          <a:lstStyle/>
          <a:p>
            <a:pPr eaLnBrk="1" hangingPunct="1">
              <a:lnSpc>
                <a:spcPct val="100000"/>
              </a:lnSpc>
            </a:pPr>
            <a:fld id="{886994BA-9469-4D76-8A81-B3F957534EEF}" type="datetime8">
              <a:rPr kumimoji="0" lang="en-US" sz="1300" b="0">
                <a:solidFill>
                  <a:schemeClr val="tx1"/>
                </a:solidFill>
                <a:effectLst/>
                <a:latin typeface="Times New Roman" pitchFamily="18" charset="0"/>
              </a:rPr>
              <a:pPr eaLnBrk="1" hangingPunct="1">
                <a:lnSpc>
                  <a:spcPct val="100000"/>
                </a:lnSpc>
              </a:pPr>
              <a:t>09.08.2011 11:20</a:t>
            </a:fld>
            <a:endParaRPr lang="en-US" sz="19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1046" name="Rectangle 19"/>
          <p:cNvSpPr>
            <a:spLocks noChangeArrowheads="1"/>
          </p:cNvSpPr>
          <p:nvPr/>
        </p:nvSpPr>
        <p:spPr bwMode="auto">
          <a:xfrm>
            <a:off x="0" y="9840155"/>
            <a:ext cx="5867357" cy="39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hangingPunct="1">
              <a:lnSpc>
                <a:spcPct val="100000"/>
              </a:lnSpc>
            </a:pPr>
            <a:r>
              <a:rPr kumimoji="0" lang="en-US" sz="800" b="0" dirty="0">
                <a:solidFill>
                  <a:schemeClr val="tx1"/>
                </a:solidFill>
                <a:effectLst/>
                <a:latin typeface="Segoe" pitchFamily="34" charset="0"/>
              </a:rPr>
              <a:t>©2005 Microsoft Corporation. All rights reserved.</a:t>
            </a:r>
            <a:endParaRPr kumimoji="0" lang="en-US" sz="1900" b="0" dirty="0">
              <a:solidFill>
                <a:schemeClr val="tx1"/>
              </a:solidFill>
              <a:effectLst/>
            </a:endParaRPr>
          </a:p>
          <a:p>
            <a:pPr eaLnBrk="1">
              <a:lnSpc>
                <a:spcPct val="100000"/>
              </a:lnSpc>
            </a:pPr>
            <a:r>
              <a:rPr kumimoji="0" lang="en-US" sz="800" b="0" dirty="0">
                <a:solidFill>
                  <a:schemeClr val="tx1"/>
                </a:solidFill>
                <a:effectLst/>
                <a:latin typeface="Segoe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  <a:endParaRPr lang="en-US" sz="19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1047" name="Rectangle 16"/>
          <p:cNvSpPr>
            <a:spLocks noChangeArrowheads="1"/>
          </p:cNvSpPr>
          <p:nvPr/>
        </p:nvSpPr>
        <p:spPr bwMode="auto">
          <a:xfrm>
            <a:off x="5779482" y="9720673"/>
            <a:ext cx="131812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eaLnBrk="1" hangingPunct="1">
              <a:lnSpc>
                <a:spcPct val="100000"/>
              </a:lnSpc>
            </a:pPr>
            <a:fld id="{9F125ECA-73E7-44E1-8D53-7F900E547C45}" type="slidenum">
              <a:rPr kumimoji="0" lang="en-US" sz="1300" b="0">
                <a:solidFill>
                  <a:schemeClr val="tx1"/>
                </a:solidFill>
                <a:effectLst/>
                <a:latin typeface="Times New Roman" pitchFamily="18" charset="0"/>
              </a:rPr>
              <a:pPr eaLnBrk="1" hangingPunct="1">
                <a:lnSpc>
                  <a:spcPct val="100000"/>
                </a:lnSpc>
              </a:pPr>
              <a:t>6</a:t>
            </a:fld>
            <a:endParaRPr lang="en-US" sz="19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1048" name="Rectangle 2"/>
          <p:cNvSpPr>
            <a:spLocks noChangeArrowheads="1"/>
          </p:cNvSpPr>
          <p:nvPr/>
        </p:nvSpPr>
        <p:spPr bwMode="auto">
          <a:xfrm>
            <a:off x="0" y="0"/>
            <a:ext cx="307563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/>
          <a:lstStyle/>
          <a:p>
            <a:pPr eaLnBrk="1" hangingPunct="1">
              <a:lnSpc>
                <a:spcPct val="100000"/>
              </a:lnSpc>
            </a:pPr>
            <a:endParaRPr kumimoji="0" lang="bg-BG" sz="1900" b="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A2769-66C1-4A3C-8DDE-A2BC24BD31D0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5FC367-EC0D-4ABC-BD99-419E22CDD367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73090" name="Rectangle 7"/>
          <p:cNvSpPr txBox="1">
            <a:spLocks noGrp="1" noChangeArrowheads="1"/>
          </p:cNvSpPr>
          <p:nvPr/>
        </p:nvSpPr>
        <p:spPr bwMode="auto">
          <a:xfrm>
            <a:off x="4021979" y="9720673"/>
            <a:ext cx="3075631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algn="r" eaLnBrk="1" hangingPunct="1">
              <a:lnSpc>
                <a:spcPct val="100000"/>
              </a:lnSpc>
            </a:pPr>
            <a:fld id="{AE19323D-097F-49CC-AD6C-CFDB94762FBB}" type="slidenum">
              <a:rPr kumimoji="0" lang="en-US" sz="1300" b="0">
                <a:solidFill>
                  <a:schemeClr val="tx1"/>
                </a:solidFill>
                <a:effectLst/>
              </a:rPr>
              <a:pPr algn="r" eaLnBrk="1" hangingPunct="1">
                <a:lnSpc>
                  <a:spcPct val="100000"/>
                </a:lnSpc>
              </a:pPr>
              <a:t>9</a:t>
            </a:fld>
            <a:endParaRPr kumimoji="0" lang="en-US" sz="13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3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CDE1CC-AA07-4FD4-B30C-6944232FC155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75138" name="Rectangle 7"/>
          <p:cNvSpPr txBox="1">
            <a:spLocks noGrp="1" noChangeArrowheads="1"/>
          </p:cNvSpPr>
          <p:nvPr/>
        </p:nvSpPr>
        <p:spPr bwMode="auto">
          <a:xfrm>
            <a:off x="4021979" y="9720673"/>
            <a:ext cx="3075631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algn="r" eaLnBrk="1" hangingPunct="1">
              <a:lnSpc>
                <a:spcPct val="100000"/>
              </a:lnSpc>
            </a:pPr>
            <a:fld id="{998E1949-D7E9-47AF-963C-A2E0700357B5}" type="slidenum">
              <a:rPr kumimoji="0" lang="en-US" sz="1300" b="0">
                <a:solidFill>
                  <a:schemeClr val="tx1"/>
                </a:solidFill>
                <a:effectLst/>
              </a:rPr>
              <a:pPr algn="r" eaLnBrk="1" hangingPunct="1">
                <a:lnSpc>
                  <a:spcPct val="100000"/>
                </a:lnSpc>
              </a:pPr>
              <a:t>10</a:t>
            </a:fld>
            <a:endParaRPr kumimoji="0" lang="en-US" sz="13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5139" name="Rectangle 6"/>
          <p:cNvSpPr>
            <a:spLocks noGrp="1" noRot="1" noChangeAspect="1" noTextEdit="1"/>
          </p:cNvSpPr>
          <p:nvPr>
            <p:ph type="sldImg"/>
          </p:nvPr>
        </p:nvSpPr>
        <p:spPr>
          <a:ln algn="ctr">
            <a:round/>
          </a:ln>
        </p:spPr>
      </p:sp>
      <p:sp>
        <p:nvSpPr>
          <p:cNvPr id="475140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709761" y="4861155"/>
            <a:ext cx="5679778" cy="4605821"/>
          </a:xfrm>
        </p:spPr>
        <p:txBody>
          <a:bodyPr lIns="95500" tIns="47750" rIns="95500" bIns="47750"/>
          <a:lstStyle/>
          <a:p>
            <a:endParaRPr lang="bg-BG"/>
          </a:p>
        </p:txBody>
      </p:sp>
      <p:sp>
        <p:nvSpPr>
          <p:cNvPr id="475141" name="Rectangle 26"/>
          <p:cNvSpPr>
            <a:spLocks noChangeArrowheads="1"/>
          </p:cNvSpPr>
          <p:nvPr/>
        </p:nvSpPr>
        <p:spPr bwMode="auto">
          <a:xfrm>
            <a:off x="4021979" y="0"/>
            <a:ext cx="307563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/>
          <a:lstStyle/>
          <a:p>
            <a:pPr eaLnBrk="1" hangingPunct="1">
              <a:lnSpc>
                <a:spcPct val="100000"/>
              </a:lnSpc>
            </a:pPr>
            <a:fld id="{B52F5446-8A3F-4628-9B80-1C0F51A8B194}" type="datetime8">
              <a:rPr kumimoji="0" lang="en-US" sz="1300" b="0"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rPr>
              <a:pPr eaLnBrk="1" hangingPunct="1">
                <a:lnSpc>
                  <a:spcPct val="100000"/>
                </a:lnSpc>
              </a:pPr>
              <a:t>09.08.2011 11:20</a:t>
            </a:fld>
            <a:endParaRPr lang="en-US" sz="1900" b="0" dirty="0">
              <a:solidFill>
                <a:schemeClr val="tx1"/>
              </a:solidFill>
              <a:effectLst/>
              <a:cs typeface="Arial" charset="0"/>
            </a:endParaRPr>
          </a:p>
        </p:txBody>
      </p:sp>
      <p:sp>
        <p:nvSpPr>
          <p:cNvPr id="475142" name="Rectangle 31"/>
          <p:cNvSpPr>
            <a:spLocks noChangeArrowheads="1"/>
          </p:cNvSpPr>
          <p:nvPr/>
        </p:nvSpPr>
        <p:spPr bwMode="auto">
          <a:xfrm>
            <a:off x="0" y="9840155"/>
            <a:ext cx="5867357" cy="39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hangingPunct="1">
              <a:lnSpc>
                <a:spcPct val="100000"/>
              </a:lnSpc>
            </a:pPr>
            <a:r>
              <a:rPr kumimoji="0" lang="en-US" sz="800" b="0" dirty="0">
                <a:solidFill>
                  <a:schemeClr val="tx1"/>
                </a:solidFill>
                <a:effectLst/>
                <a:latin typeface="Segoe" pitchFamily="34" charset="0"/>
                <a:cs typeface="Arial" charset="0"/>
              </a:rPr>
              <a:t>©2005 Microsoft Corporation. All rights reserved.</a:t>
            </a:r>
            <a:endParaRPr kumimoji="0" lang="en-US" sz="1900" b="0" dirty="0">
              <a:solidFill>
                <a:schemeClr val="tx1"/>
              </a:solidFill>
              <a:effectLst/>
              <a:cs typeface="Arial" charset="0"/>
            </a:endParaRPr>
          </a:p>
          <a:p>
            <a:pPr eaLnBrk="1">
              <a:lnSpc>
                <a:spcPct val="100000"/>
              </a:lnSpc>
            </a:pPr>
            <a:r>
              <a:rPr kumimoji="0" lang="en-US" sz="800" b="0" dirty="0">
                <a:solidFill>
                  <a:schemeClr val="tx1"/>
                </a:solidFill>
                <a:effectLst/>
                <a:latin typeface="Segoe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  <a:endParaRPr lang="en-US" sz="1900" b="0" dirty="0">
              <a:solidFill>
                <a:schemeClr val="tx1"/>
              </a:solidFill>
              <a:effectLst/>
              <a:cs typeface="Arial" charset="0"/>
            </a:endParaRPr>
          </a:p>
        </p:txBody>
      </p:sp>
      <p:sp>
        <p:nvSpPr>
          <p:cNvPr id="475143" name="Rectangle 16"/>
          <p:cNvSpPr>
            <a:spLocks noChangeArrowheads="1"/>
          </p:cNvSpPr>
          <p:nvPr/>
        </p:nvSpPr>
        <p:spPr bwMode="auto">
          <a:xfrm>
            <a:off x="5779482" y="9720673"/>
            <a:ext cx="131812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eaLnBrk="1" hangingPunct="1">
              <a:lnSpc>
                <a:spcPct val="100000"/>
              </a:lnSpc>
            </a:pPr>
            <a:fld id="{BDA350B8-37E4-456B-A9BD-EDF31415CFA8}" type="slidenum">
              <a:rPr kumimoji="0" lang="en-US" sz="1300" b="0"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rPr>
              <a:pPr eaLnBrk="1" hangingPunct="1">
                <a:lnSpc>
                  <a:spcPct val="100000"/>
                </a:lnSpc>
              </a:pPr>
              <a:t>10</a:t>
            </a:fld>
            <a:endParaRPr lang="en-US" sz="1900" b="0" dirty="0">
              <a:solidFill>
                <a:schemeClr val="tx1"/>
              </a:solidFill>
              <a:effectLst/>
              <a:cs typeface="Arial" charset="0"/>
            </a:endParaRPr>
          </a:p>
        </p:txBody>
      </p:sp>
      <p:sp>
        <p:nvSpPr>
          <p:cNvPr id="475144" name="Rectangle 20"/>
          <p:cNvSpPr>
            <a:spLocks noChangeArrowheads="1"/>
          </p:cNvSpPr>
          <p:nvPr/>
        </p:nvSpPr>
        <p:spPr bwMode="auto">
          <a:xfrm>
            <a:off x="0" y="0"/>
            <a:ext cx="307563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/>
          <a:lstStyle/>
          <a:p>
            <a:pPr eaLnBrk="1" hangingPunct="1">
              <a:lnSpc>
                <a:spcPct val="100000"/>
              </a:lnSpc>
            </a:pPr>
            <a:endParaRPr kumimoji="0" lang="bg-BG" sz="1900" b="0" dirty="0">
              <a:solidFill>
                <a:schemeClr val="tx1"/>
              </a:solidFill>
              <a:effectLst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A2769-66C1-4A3C-8DDE-A2BC24BD31D0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987B14-E06D-4D4C-AD29-146C61B24C88}" type="slidenum">
              <a:rPr lang="en-US"/>
              <a:pPr/>
              <a:t>15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9750" y="5110163"/>
            <a:ext cx="3671888" cy="9271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2800">
                <a:solidFill>
                  <a:srgbClr val="000000"/>
                </a:solidFill>
              </a:defRPr>
            </a:lvl1pPr>
          </a:lstStyle>
          <a:p>
            <a:pPr lvl="0"/>
            <a:r>
              <a:rPr lang="bg-BG" noProof="0" smtClean="0"/>
              <a:t>Click to add subtitle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690688" y="2755900"/>
            <a:ext cx="5761037" cy="517525"/>
          </a:xfrm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95000"/>
              </a:lnSpc>
              <a:defRPr sz="4400"/>
            </a:lvl1pPr>
          </a:lstStyle>
          <a:p>
            <a:pPr lvl="0"/>
            <a:r>
              <a:rPr lang="bg-BG" noProof="0" smtClean="0"/>
              <a:t>Click to add title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13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71438"/>
            <a:ext cx="2159000" cy="6526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71438"/>
            <a:ext cx="6329363" cy="6526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8716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8524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6517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0637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8550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957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0748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542484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840085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3292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  <a:endParaRPr lang="bg-BG" smtClean="0"/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71438"/>
            <a:ext cx="6553200" cy="9096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  <a:endParaRPr lang="bg-BG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3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8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6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hyperlink" Target="http://www.telerik.com/" TargetMode="Externa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gif"/><Relationship Id="rId5" Type="http://schemas.microsoft.com/office/2007/relationships/hdphoto" Target="../media/hdphoto1.wdp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3.wdp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sp.net/ajax/ajaxcontroltoolkit/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xkiesler.com/index.php/weblog/comments/round_up_of_50_ajax_toolkits_and_frameworks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924944"/>
            <a:ext cx="8229600" cy="86409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AJAX </a:t>
            </a:r>
            <a:r>
              <a:rPr lang="en-US" dirty="0" smtClean="0"/>
              <a:t>– Basics</a:t>
            </a:r>
            <a:endParaRPr lang="bg-BG" dirty="0"/>
          </a:p>
        </p:txBody>
      </p:sp>
      <p:pic>
        <p:nvPicPr>
          <p:cNvPr id="39940" name="Picture 4" descr="http://seekdotnethosting.files.wordpress.com/2009/04/asp-net-aja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620688"/>
            <a:ext cx="2458992" cy="1872208"/>
          </a:xfrm>
          <a:prstGeom prst="roundRect">
            <a:avLst>
              <a:gd name="adj" fmla="val 40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39942" name="Picture 6" descr="http://cache.smarthome.com/images/basics_i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8309">
            <a:off x="6366867" y="585499"/>
            <a:ext cx="2098821" cy="18257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7"/>
            <a:ext cx="2362200" cy="490954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7"/>
            <a:ext cx="2090957" cy="338554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5"/>
              </a:rPr>
              <a:t>www.telerik.com</a:t>
            </a:r>
            <a:endParaRPr lang="en-US" dirty="0"/>
          </a:p>
        </p:txBody>
      </p:sp>
      <p:pic>
        <p:nvPicPr>
          <p:cNvPr id="1026" name="Picture 2" descr="http://suravisos.com/wp-content/uploads/2010/05/ajax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560100"/>
            <a:ext cx="3776328" cy="1880196"/>
          </a:xfrm>
          <a:prstGeom prst="roundRect">
            <a:avLst>
              <a:gd name="adj" fmla="val 32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44.tinypic.com/jt060o.jpg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0A1720"/>
              </a:clrFrom>
              <a:clrTo>
                <a:srgbClr val="0A17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262015">
            <a:off x="458766" y="1053478"/>
            <a:ext cx="3038134" cy="1437798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updat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61831">
            <a:off x="3280907" y="4514171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/>
          </p:cNvSpPr>
          <p:nvPr/>
        </p:nvSpPr>
        <p:spPr bwMode="auto">
          <a:xfrm>
            <a:off x="4675633" y="2381542"/>
            <a:ext cx="4144839" cy="22917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ASP.NET AJAX Server Extensions</a:t>
            </a:r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4844552" y="3276897"/>
            <a:ext cx="1631281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AJAX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Server Controls</a:t>
            </a:r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6619850" y="2852400"/>
            <a:ext cx="2056605" cy="7239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App Services Bridge</a:t>
            </a:r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6619850" y="3761889"/>
            <a:ext cx="205660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Asynchronous Communication</a:t>
            </a:r>
          </a:p>
        </p:txBody>
      </p:sp>
      <p:sp>
        <p:nvSpPr>
          <p:cNvPr id="474118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hangingPunct="1"/>
            <a:r>
              <a:rPr lang="en-US" dirty="0"/>
              <a:t>ASP.NET AJAX Architecture</a:t>
            </a:r>
          </a:p>
        </p:txBody>
      </p:sp>
      <p:sp>
        <p:nvSpPr>
          <p:cNvPr id="474119" name="Line 7"/>
          <p:cNvSpPr>
            <a:spLocks/>
          </p:cNvSpPr>
          <p:nvPr/>
        </p:nvSpPr>
        <p:spPr bwMode="auto">
          <a:xfrm flipH="1">
            <a:off x="4441988" y="1057577"/>
            <a:ext cx="46196" cy="5211258"/>
          </a:xfrm>
          <a:prstGeom prst="line">
            <a:avLst/>
          </a:prstGeom>
          <a:noFill/>
          <a:ln w="19050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74120" name="Line 8"/>
          <p:cNvSpPr>
            <a:spLocks/>
          </p:cNvSpPr>
          <p:nvPr/>
        </p:nvSpPr>
        <p:spPr bwMode="auto">
          <a:xfrm>
            <a:off x="173359" y="6525344"/>
            <a:ext cx="8629650" cy="0"/>
          </a:xfrm>
          <a:prstGeom prst="line">
            <a:avLst/>
          </a:prstGeom>
          <a:noFill/>
          <a:ln w="12700" algn="ctr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bg-BG"/>
          </a:p>
        </p:txBody>
      </p:sp>
      <p:sp>
        <p:nvSpPr>
          <p:cNvPr id="474121" name="Rectangle 9"/>
          <p:cNvSpPr>
            <a:spLocks noChangeArrowheads="1"/>
          </p:cNvSpPr>
          <p:nvPr/>
        </p:nvSpPr>
        <p:spPr bwMode="auto">
          <a:xfrm>
            <a:off x="4860032" y="6125959"/>
            <a:ext cx="376078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2200" dirty="0">
                <a:solidFill>
                  <a:srgbClr val="EBFFD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Server Framework</a:t>
            </a:r>
            <a:endParaRPr kumimoji="0" lang="en-US" sz="2200" dirty="0">
              <a:solidFill>
                <a:srgbClr val="EBFFD2"/>
              </a:solidFill>
              <a:effectLst/>
              <a:latin typeface="+mn-lt"/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74122" name="Rectangle 10"/>
          <p:cNvSpPr>
            <a:spLocks noChangeArrowheads="1"/>
          </p:cNvSpPr>
          <p:nvPr/>
        </p:nvSpPr>
        <p:spPr bwMode="auto">
          <a:xfrm>
            <a:off x="329878" y="6125959"/>
            <a:ext cx="391370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2200" dirty="0">
                <a:solidFill>
                  <a:srgbClr val="EBFFD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Client Framework and Services</a:t>
            </a:r>
            <a:endParaRPr kumimoji="0" lang="en-US" sz="2200" dirty="0">
              <a:solidFill>
                <a:srgbClr val="EBFFD2"/>
              </a:solidFill>
              <a:effectLst/>
              <a:latin typeface="+mn-lt"/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0251" name="Rectangle 11"/>
          <p:cNvSpPr>
            <a:spLocks/>
          </p:cNvSpPr>
          <p:nvPr/>
        </p:nvSpPr>
        <p:spPr bwMode="auto">
          <a:xfrm>
            <a:off x="329878" y="2381543"/>
            <a:ext cx="3913707" cy="36724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AJAX Client Script Library</a:t>
            </a:r>
          </a:p>
        </p:txBody>
      </p:sp>
      <p:sp>
        <p:nvSpPr>
          <p:cNvPr id="10252" name="Rectangle 12"/>
          <p:cNvSpPr>
            <a:spLocks/>
          </p:cNvSpPr>
          <p:nvPr/>
        </p:nvSpPr>
        <p:spPr bwMode="auto">
          <a:xfrm>
            <a:off x="590872" y="2856294"/>
            <a:ext cx="333216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Controls, Components</a:t>
            </a:r>
          </a:p>
        </p:txBody>
      </p:sp>
      <p:sp>
        <p:nvSpPr>
          <p:cNvPr id="10253" name="Rectangle 13"/>
          <p:cNvSpPr>
            <a:spLocks/>
          </p:cNvSpPr>
          <p:nvPr/>
        </p:nvSpPr>
        <p:spPr bwMode="auto">
          <a:xfrm>
            <a:off x="590872" y="4901823"/>
            <a:ext cx="333216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Script Core Library</a:t>
            </a:r>
          </a:p>
        </p:txBody>
      </p:sp>
      <p:sp>
        <p:nvSpPr>
          <p:cNvPr id="10254" name="Rectangle 14"/>
          <p:cNvSpPr>
            <a:spLocks/>
          </p:cNvSpPr>
          <p:nvPr/>
        </p:nvSpPr>
        <p:spPr bwMode="auto">
          <a:xfrm>
            <a:off x="590872" y="4333488"/>
            <a:ext cx="33226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Base Class Library</a:t>
            </a:r>
          </a:p>
        </p:txBody>
      </p:sp>
      <p:sp>
        <p:nvSpPr>
          <p:cNvPr id="10255" name="Rectangle 15"/>
          <p:cNvSpPr>
            <a:spLocks/>
          </p:cNvSpPr>
          <p:nvPr/>
        </p:nvSpPr>
        <p:spPr bwMode="auto">
          <a:xfrm>
            <a:off x="590872" y="3444552"/>
            <a:ext cx="333216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Component Model and UI Framework</a:t>
            </a:r>
          </a:p>
        </p:txBody>
      </p:sp>
      <p:sp>
        <p:nvSpPr>
          <p:cNvPr id="10256" name="Rectangle 16"/>
          <p:cNvSpPr>
            <a:spLocks/>
          </p:cNvSpPr>
          <p:nvPr/>
        </p:nvSpPr>
        <p:spPr bwMode="auto">
          <a:xfrm>
            <a:off x="590872" y="5460623"/>
            <a:ext cx="333216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Browser Compatibility</a:t>
            </a:r>
          </a:p>
        </p:txBody>
      </p:sp>
      <p:sp>
        <p:nvSpPr>
          <p:cNvPr id="10257" name="Rectangle 20"/>
          <p:cNvSpPr>
            <a:spLocks/>
          </p:cNvSpPr>
          <p:nvPr/>
        </p:nvSpPr>
        <p:spPr bwMode="auto">
          <a:xfrm>
            <a:off x="4675633" y="4829815"/>
            <a:ext cx="4144839" cy="12241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ASP.NET 4.0</a:t>
            </a:r>
          </a:p>
        </p:txBody>
      </p:sp>
      <p:sp>
        <p:nvSpPr>
          <p:cNvPr id="10258" name="Rectangle 21"/>
          <p:cNvSpPr>
            <a:spLocks/>
          </p:cNvSpPr>
          <p:nvPr/>
        </p:nvSpPr>
        <p:spPr bwMode="auto">
          <a:xfrm>
            <a:off x="6948809" y="5260429"/>
            <a:ext cx="17780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Application Services</a:t>
            </a:r>
          </a:p>
        </p:txBody>
      </p:sp>
      <p:sp>
        <p:nvSpPr>
          <p:cNvPr id="10259" name="Rectangle 22"/>
          <p:cNvSpPr>
            <a:spLocks/>
          </p:cNvSpPr>
          <p:nvPr/>
        </p:nvSpPr>
        <p:spPr bwMode="auto">
          <a:xfrm>
            <a:off x="4747641" y="5263604"/>
            <a:ext cx="2100263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Page Framework,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Server Controls</a:t>
            </a:r>
          </a:p>
        </p:txBody>
      </p:sp>
      <p:sp>
        <p:nvSpPr>
          <p:cNvPr id="10260" name="AutoShape 23"/>
          <p:cNvSpPr>
            <a:spLocks/>
          </p:cNvSpPr>
          <p:nvPr/>
        </p:nvSpPr>
        <p:spPr bwMode="auto">
          <a:xfrm>
            <a:off x="5138872" y="1256051"/>
            <a:ext cx="1480977" cy="693444"/>
          </a:xfrm>
          <a:prstGeom prst="flowChartDocumen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AJAX-enabled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ASP.NET Pages</a:t>
            </a:r>
          </a:p>
        </p:txBody>
      </p:sp>
      <p:sp>
        <p:nvSpPr>
          <p:cNvPr id="10261" name="AutoShape 24"/>
          <p:cNvSpPr>
            <a:spLocks/>
          </p:cNvSpPr>
          <p:nvPr/>
        </p:nvSpPr>
        <p:spPr bwMode="auto">
          <a:xfrm>
            <a:off x="6903150" y="1253670"/>
            <a:ext cx="1660915" cy="695825"/>
          </a:xfrm>
          <a:prstGeom prst="flowChartDocumen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Web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(ASMX or WCF)</a:t>
            </a:r>
          </a:p>
        </p:txBody>
      </p:sp>
      <p:sp>
        <p:nvSpPr>
          <p:cNvPr id="10262" name="AutoShape 25"/>
          <p:cNvSpPr>
            <a:spLocks/>
          </p:cNvSpPr>
          <p:nvPr/>
        </p:nvSpPr>
        <p:spPr bwMode="auto">
          <a:xfrm>
            <a:off x="1608637" y="1052736"/>
            <a:ext cx="1364707" cy="1184791"/>
          </a:xfrm>
          <a:prstGeom prst="flowChartDocumen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XHTML, </a:t>
            </a:r>
            <a:r>
              <a:rPr lang="en-US" sz="1400" dirty="0" smtClean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CSS,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 smtClean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JavaScript,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 smtClean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AJAX</a:t>
            </a:r>
            <a:endParaRPr lang="en-US" sz="1400" dirty="0">
              <a:solidFill>
                <a:srgbClr val="EBFFD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Markup</a:t>
            </a:r>
          </a:p>
        </p:txBody>
      </p:sp>
      <p:sp>
        <p:nvSpPr>
          <p:cNvPr id="23" name="Slide Number Placeholder 6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1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sz="1100" b="1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6" descr="http://1.bp.blogspot.com/_pqc1Ho2DfSs/SGxucabNdfI/AAAAAAAACsI/j79ETxWfdwo/s400/aspnetAjaxFutu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0" y="1500174"/>
            <a:ext cx="2667000" cy="2486026"/>
          </a:xfrm>
          <a:prstGeom prst="roundRect">
            <a:avLst>
              <a:gd name="adj" fmla="val 556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TopUp"/>
            <a:lightRig rig="threePt" dir="t"/>
          </a:scene3d>
        </p:spPr>
      </p:pic>
      <p:sp>
        <p:nvSpPr>
          <p:cNvPr id="467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029216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AJAX Server Controls</a:t>
            </a:r>
            <a:endParaRPr lang="bg-BG" dirty="0"/>
          </a:p>
        </p:txBody>
      </p:sp>
      <p:pic>
        <p:nvPicPr>
          <p:cNvPr id="23554" name="Picture 2" descr="http://www.mpg-solutions.com/images/sac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0367">
            <a:off x="4808739" y="670901"/>
            <a:ext cx="3581386" cy="3330502"/>
          </a:xfrm>
          <a:prstGeom prst="rect">
            <a:avLst/>
          </a:prstGeom>
          <a:noFill/>
        </p:spPr>
      </p:pic>
      <p:pic>
        <p:nvPicPr>
          <p:cNvPr id="23556" name="Picture 4" descr="http://static2.bigstockphoto.com/thumbs/6/6/1/large2/166702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1500174"/>
            <a:ext cx="2571798" cy="2443226"/>
          </a:xfrm>
          <a:prstGeom prst="roundRect">
            <a:avLst>
              <a:gd name="adj" fmla="val 43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AJAX Server Controls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AJAX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 controls</a:t>
            </a:r>
            <a:r>
              <a:rPr lang="en-US" dirty="0" smtClean="0"/>
              <a:t> allow easily </a:t>
            </a:r>
            <a:r>
              <a:rPr lang="en-US" dirty="0"/>
              <a:t>build rich experiences with ASP.NET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Application UI and core logic still </a:t>
            </a:r>
            <a:r>
              <a:rPr lang="en-US" dirty="0" smtClean="0"/>
              <a:t>run </a:t>
            </a:r>
            <a:r>
              <a:rPr lang="en-US" dirty="0"/>
              <a:t>on server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Avoid need to master </a:t>
            </a:r>
            <a:r>
              <a:rPr lang="en-US" dirty="0" smtClean="0"/>
              <a:t>the JavaScript </a:t>
            </a:r>
            <a:r>
              <a:rPr lang="en-US" dirty="0"/>
              <a:t>and asynchronous </a:t>
            </a:r>
            <a:r>
              <a:rPr lang="en-US" dirty="0" smtClean="0"/>
              <a:t>programming</a:t>
            </a:r>
            <a:endParaRPr lang="en-US" dirty="0"/>
          </a:p>
          <a:p>
            <a:pPr eaLnBrk="1" hangingPunct="1">
              <a:lnSpc>
                <a:spcPct val="110000"/>
              </a:lnSpc>
            </a:pPr>
            <a:r>
              <a:rPr lang="en-US" dirty="0"/>
              <a:t>Use AJAX techniques to reduce full round trips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/>
              <a:t>Enable incremental page UI updates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Examples: data navigation and editing, form validation, auto </a:t>
            </a:r>
            <a:r>
              <a:rPr lang="en-US" dirty="0" smtClean="0"/>
              <a:t>refresh, auto-complete, etc.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12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ScriptManager</a:t>
            </a:r>
            <a:r>
              <a:rPr lang="en-US" dirty="0"/>
              <a:t> Control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bg-BG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asp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:ScriptManager&gt;</a:t>
            </a:r>
            <a:r>
              <a:rPr lang="en-US" noProof="1"/>
              <a:t> control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Manages:</a:t>
            </a:r>
          </a:p>
          <a:p>
            <a:pPr lvl="2" eaLnBrk="1" hangingPunct="1">
              <a:lnSpc>
                <a:spcPct val="110000"/>
              </a:lnSpc>
            </a:pPr>
            <a:r>
              <a:rPr lang="en-US" noProof="1"/>
              <a:t> AJAX components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noProof="1"/>
              <a:t>Partial page rendering</a:t>
            </a:r>
          </a:p>
          <a:p>
            <a:pPr lvl="2" eaLnBrk="1" hangingPunct="1">
              <a:lnSpc>
                <a:spcPct val="110000"/>
              </a:lnSpc>
            </a:pPr>
            <a:r>
              <a:rPr lang="en-US" noProof="1"/>
              <a:t>Client requests and server responses on ASP.NET server pages.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Only one </a:t>
            </a:r>
            <a:r>
              <a:rPr lang="en-US" dirty="0"/>
              <a:t>manager </a:t>
            </a:r>
            <a:r>
              <a:rPr lang="en-US" noProof="1"/>
              <a:t>control per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.aspx</a:t>
            </a:r>
            <a:r>
              <a:rPr lang="en-US" noProof="1"/>
              <a:t> page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Automates </a:t>
            </a:r>
            <a:r>
              <a:rPr lang="en-US" noProof="1" smtClean="0"/>
              <a:t>the JavaScript callbacks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 smtClean="0"/>
              <a:t>Required once in the page to enable AJAX</a:t>
            </a:r>
            <a:endParaRPr lang="en-US" noProof="1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13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</a:rPr>
              <a:t>UpdatePanel</a:t>
            </a:r>
            <a:r>
              <a:rPr lang="en-US" dirty="0" smtClean="0"/>
              <a:t> </a:t>
            </a:r>
            <a:r>
              <a:rPr lang="en-US" dirty="0"/>
              <a:t>Control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&lt;asp:UpdatePanel&gt;</a:t>
            </a:r>
            <a:r>
              <a:rPr lang="en-US" dirty="0"/>
              <a:t> control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Easily define </a:t>
            </a:r>
            <a:r>
              <a:rPr lang="en-US" dirty="0" smtClean="0"/>
              <a:t>"updatable" </a:t>
            </a:r>
            <a:r>
              <a:rPr lang="en-US" dirty="0"/>
              <a:t>regions of a </a:t>
            </a:r>
            <a:r>
              <a:rPr lang="en-US" dirty="0" smtClean="0"/>
              <a:t>page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Implements the server-side AJAX approach (partial page rendering)</a:t>
            </a:r>
            <a:endParaRPr lang="en-US" dirty="0"/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Server roundtrips become asynchronous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14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683568" y="4257670"/>
            <a:ext cx="7776864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asp:UpdatePanel id="UpdatePanelDemo" runat="server"&gt;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&lt;ContentTemplate&gt;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&lt;!-- This content can be dynamically updated !-&gt;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&lt;asp:Calendar id="CalendarDemo" runat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"server" /&gt;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&lt;ContentTemplate&gt;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&lt;/asp:UpdatePanel&gt;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01850" y="1052736"/>
            <a:ext cx="5822478" cy="17281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Dynamic Forms </a:t>
            </a:r>
            <a:r>
              <a:rPr lang="en-US" dirty="0" smtClean="0"/>
              <a:t>with ASP.NET AJAX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47728" y="2859880"/>
            <a:ext cx="7924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4340" name="Picture 4" descr="http://images.dnzone.com/downloads/IdImages/150/ASP.net_final_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4" y="5570430"/>
            <a:ext cx="1428750" cy="714380"/>
          </a:xfrm>
          <a:prstGeom prst="rect">
            <a:avLst/>
          </a:prstGeom>
          <a:noFill/>
        </p:spPr>
      </p:pic>
      <p:pic>
        <p:nvPicPr>
          <p:cNvPr id="14346" name="Picture 10" descr="http://farm4.static.flickr.com/3408/3271626596_74b0ce710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45024"/>
            <a:ext cx="2592289" cy="237361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1026" name="Picture 2" descr="http://www.d11.org/fiscalservices/Forms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1" y="3758180"/>
            <a:ext cx="2812708" cy="2263108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.flickr.com/96/242951267_d612a8b341_o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6332">
            <a:off x="3161613" y="3941737"/>
            <a:ext cx="2573196" cy="139981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</a:rPr>
              <a:t>UpdatePanel</a:t>
            </a:r>
            <a:r>
              <a:rPr lang="en-US" noProof="1" smtClean="0"/>
              <a:t>.UpdateMode</a:t>
            </a:r>
            <a:endParaRPr lang="en-US" noProof="1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UpdatePanel.UpdateMode</a:t>
            </a:r>
            <a:r>
              <a:rPr lang="en-US" dirty="0" smtClean="0"/>
              <a:t> property:</a:t>
            </a:r>
            <a:endParaRPr lang="en-US" dirty="0"/>
          </a:p>
          <a:p>
            <a:pPr lvl="1" eaLnBrk="1" hangingPunct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UpdateMode</a:t>
            </a:r>
            <a:r>
              <a:rPr lang="en-US" dirty="0" smtClean="0"/>
              <a:t> =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dirty="0" smtClean="0"/>
              <a:t> (default)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Updates the </a:t>
            </a:r>
            <a:r>
              <a:rPr lang="en-US" dirty="0"/>
              <a:t>panel for all postbacks </a:t>
            </a:r>
            <a:r>
              <a:rPr lang="en-US" dirty="0" smtClean="0"/>
              <a:t>that originate </a:t>
            </a:r>
            <a:r>
              <a:rPr lang="en-US" dirty="0"/>
              <a:t>from the </a:t>
            </a:r>
            <a:r>
              <a:rPr lang="en-US" dirty="0" smtClean="0"/>
              <a:t>page (synchronous and asynchronous)</a:t>
            </a:r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UpdateMode</a:t>
            </a:r>
            <a:r>
              <a:rPr lang="en-US" dirty="0"/>
              <a:t> =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Conditional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 smtClean="0"/>
              <a:t>Updates the panel when something inside it is changed (by default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ChildrenAsTrigger=True</a:t>
            </a:r>
            <a:r>
              <a:rPr lang="en-US" dirty="0" smtClean="0"/>
              <a:t>)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 smtClean="0"/>
              <a:t>Or by calling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Update()</a:t>
            </a:r>
            <a:r>
              <a:rPr lang="en-US" dirty="0" smtClean="0"/>
              <a:t> method explicitly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Or by triggers defined in the update panel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16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9548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Triggers </a:t>
            </a:r>
            <a:r>
              <a:rPr lang="en-US" dirty="0" smtClean="0"/>
              <a:t>cause </a:t>
            </a:r>
            <a:r>
              <a:rPr lang="en-US" dirty="0"/>
              <a:t>update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UpdatePanel</a:t>
            </a:r>
            <a:r>
              <a:rPr lang="en-US" dirty="0"/>
              <a:t>’s content </a:t>
            </a:r>
            <a:r>
              <a:rPr lang="en-US" dirty="0" smtClean="0"/>
              <a:t>on particular event</a:t>
            </a:r>
            <a:endParaRPr lang="en-US" dirty="0"/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Can be controls inside or outside the panel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17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756343" y="3158966"/>
            <a:ext cx="7632082" cy="3173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asp:UpdatePanel ID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="UpdatePanelWithTriggers"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runat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="server" UpdateMode="Conditional"&gt;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&lt;Triggers&gt;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&lt;asp:AsyncPostBackTrigger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ControlID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="TimerDemo"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EventName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="Tick"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&lt;/Triggers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&lt;ContentTemplate&gt;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&lt;/ContentTemplate&gt;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&lt;/asp:UpdatePanel&gt;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Timer</a:t>
            </a:r>
            <a:r>
              <a:rPr lang="en-US" dirty="0"/>
              <a:t> Control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&lt;asp:Timer&gt;</a:t>
            </a:r>
            <a:r>
              <a:rPr lang="en-US" noProof="1"/>
              <a:t> control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Added as a trigger</a:t>
            </a:r>
            <a:r>
              <a:rPr lang="en-US" dirty="0"/>
              <a:t> of an update panel</a:t>
            </a:r>
            <a:endParaRPr lang="en-US" noProof="1"/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Refreshes panel when timer </a:t>
            </a:r>
            <a:r>
              <a:rPr lang="en-US" dirty="0"/>
              <a:t>interval </a:t>
            </a:r>
            <a:r>
              <a:rPr lang="en-US" noProof="1"/>
              <a:t>expires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18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396304" y="3451647"/>
            <a:ext cx="8280152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asp:Timer ID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="TimerDemo"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runat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="server" Interval="5000"&gt;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&lt;/asp:Timer&gt;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600" y="4581128"/>
            <a:ext cx="1684015" cy="181728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84119" y1="24161" x2="84119" y2="24161"/>
                        <a14:backgroundMark x1="73945" y1="15101" x2="73945" y2="15101"/>
                        <a14:backgroundMark x1="80645" y1="12081" x2="80645" y2="12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797152"/>
            <a:ext cx="1919287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5664" y="1268760"/>
            <a:ext cx="7058744" cy="15841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</a:t>
            </a:r>
            <a:r>
              <a:rPr lang="en-US" dirty="0" smtClean="0"/>
              <a:t>AJAX: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UpdatePanel</a:t>
            </a:r>
            <a:r>
              <a:rPr lang="en-US" dirty="0" smtClean="0"/>
              <a:t> +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Timer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47728" y="3075904"/>
            <a:ext cx="7924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098" name="Picture 2" descr="http://www.contest-timer.com/timer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5786">
            <a:off x="542472" y="3305075"/>
            <a:ext cx="2992234" cy="299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codeproject.com/KB/ajax/aspnetajaxtips/Logo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66129" y="4283233"/>
            <a:ext cx="4450288" cy="1747918"/>
          </a:xfrm>
          <a:prstGeom prst="roundRect">
            <a:avLst>
              <a:gd name="adj" fmla="val 5483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988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363" indent="-360363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What is AJAX?</a:t>
            </a:r>
          </a:p>
          <a:p>
            <a:pPr marL="895350" lvl="1" indent="-360363" defTabSz="895350">
              <a:lnSpc>
                <a:spcPct val="100000"/>
              </a:lnSpc>
            </a:pPr>
            <a:r>
              <a:rPr lang="en-US" dirty="0"/>
              <a:t>AJAX Concept</a:t>
            </a:r>
          </a:p>
          <a:p>
            <a:pPr marL="895350" lvl="1" indent="-360363" defTabSz="895350">
              <a:lnSpc>
                <a:spcPct val="100000"/>
              </a:lnSpc>
            </a:pPr>
            <a:r>
              <a:rPr lang="en-US" dirty="0"/>
              <a:t>ASP.NET AJAX Framework</a:t>
            </a:r>
            <a:endParaRPr lang="bg-BG" dirty="0"/>
          </a:p>
          <a:p>
            <a:pPr marL="360363" indent="-360363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ASP.NET AJAX Server Controls</a:t>
            </a:r>
            <a:endParaRPr lang="bg-BG" dirty="0"/>
          </a:p>
          <a:p>
            <a:pPr marL="895350" lvl="1" indent="-360363" defTabSz="895350">
              <a:lnSpc>
                <a:spcPct val="100000"/>
              </a:lnSpc>
            </a:pPr>
            <a:r>
              <a:rPr lang="en-US" dirty="0"/>
              <a:t>ScriptManager, UpdatePanel</a:t>
            </a:r>
          </a:p>
          <a:p>
            <a:pPr marL="895350" lvl="1" indent="-360363" defTabSz="895350">
              <a:lnSpc>
                <a:spcPct val="100000"/>
              </a:lnSpc>
            </a:pPr>
            <a:r>
              <a:rPr lang="en-US" dirty="0"/>
              <a:t>Timer, Update Progress</a:t>
            </a:r>
          </a:p>
          <a:p>
            <a:pPr marL="895350" lvl="1" indent="-360363" defTabSz="895350">
              <a:lnSpc>
                <a:spcPct val="100000"/>
              </a:lnSpc>
            </a:pPr>
            <a:r>
              <a:rPr lang="en-US" dirty="0"/>
              <a:t>Triggers</a:t>
            </a:r>
            <a:endParaRPr lang="bg-BG" dirty="0"/>
          </a:p>
          <a:p>
            <a:pPr marL="360363" indent="-360363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ASP.NET AJAX Control Toolkit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2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pic>
        <p:nvPicPr>
          <p:cNvPr id="37890" name="Picture 2" descr="http://upload.wikimedia.org/wikipedia/en/7/77/Font_Book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1805">
            <a:off x="6210019" y="1350923"/>
            <a:ext cx="2534164" cy="2534166"/>
          </a:xfrm>
          <a:prstGeom prst="rect">
            <a:avLst/>
          </a:prstGeom>
          <a:noFill/>
        </p:spPr>
      </p:pic>
      <p:pic>
        <p:nvPicPr>
          <p:cNvPr id="2050" name="Picture 2" descr="http://blogs.microsoft.co.il/blogs/gilf/ASP.NET%20Ajax%20Logo_thumb_4C59912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00110" y="5517232"/>
            <a:ext cx="2253900" cy="862770"/>
          </a:xfrm>
          <a:prstGeom prst="roundRect">
            <a:avLst>
              <a:gd name="adj" fmla="val 313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UpdateProgress</a:t>
            </a:r>
            <a:r>
              <a:rPr lang="en-US" dirty="0"/>
              <a:t> Control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&lt;asp:UpdateProgress&gt;</a:t>
            </a:r>
            <a:r>
              <a:rPr lang="en-US" dirty="0"/>
              <a:t> control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Shows status while an asynchronous postback is in progress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Button to cancel the request can be added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20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827336" y="3861048"/>
            <a:ext cx="7489080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asp:UpdateProgress ID</a:t>
            </a:r>
            <a:r>
              <a:rPr lang="en-US" sz="22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="UpdateProgressDemo" 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runat="server"&gt;</a:t>
            </a:r>
            <a:endParaRPr lang="en-US" sz="22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&lt;ProgressTemplate&gt;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Updating ...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&lt;/ProgressTemplate&gt;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&lt;/asp:UpdateProgress&gt;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http://www.problogger.net/wp-content/uploads/2007/09/rss-full-or-partial-feed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76" y="1071546"/>
            <a:ext cx="3095682" cy="1851568"/>
          </a:xfrm>
          <a:prstGeom prst="roundRect">
            <a:avLst>
              <a:gd name="adj" fmla="val 25307"/>
            </a:avLst>
          </a:prstGeom>
          <a:ln>
            <a:noFill/>
          </a:ln>
          <a:effectLst>
            <a:softEdge rad="31750"/>
          </a:effectLst>
        </p:spPr>
      </p:pic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67944" y="1484784"/>
            <a:ext cx="4779888" cy="15430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Full vs. Partial Postbacks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355976" y="3173099"/>
            <a:ext cx="4203824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2290" name="Picture 2" descr="http://www.newmediabytes.com/wp-content/20080131-rss-icon-in-wat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193" y="2564905"/>
            <a:ext cx="2015900" cy="3336312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1Right"/>
            <a:lightRig rig="threePt" dir="t"/>
          </a:scene3d>
        </p:spPr>
      </p:pic>
      <p:pic>
        <p:nvPicPr>
          <p:cNvPr id="12294" name="Picture 6" descr="http://www.astromax.org/planets/images/distglow-Moon5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50470">
            <a:off x="2694155" y="4592725"/>
            <a:ext cx="1744977" cy="167659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296" name="Picture 8" descr="http://wx-man.com/blog/wp-content/uploads/2008/12/full-moon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4654">
            <a:off x="336099" y="4807388"/>
            <a:ext cx="1714512" cy="17145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7942">
            <a:off x="4959400" y="4274972"/>
            <a:ext cx="3160290" cy="1746316"/>
          </a:xfrm>
          <a:prstGeom prst="roundRect">
            <a:avLst>
              <a:gd name="adj" fmla="val 66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792040"/>
            <a:ext cx="7924800" cy="183835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ASP.NET </a:t>
            </a:r>
            <a:r>
              <a:rPr lang="en-US" dirty="0" smtClean="0"/>
              <a:t>AJAX</a:t>
            </a:r>
            <a:br>
              <a:rPr lang="en-US" dirty="0" smtClean="0"/>
            </a:br>
            <a:r>
              <a:rPr lang="en-US" dirty="0" smtClean="0"/>
              <a:t>Control </a:t>
            </a:r>
            <a:r>
              <a:rPr lang="en-US" dirty="0"/>
              <a:t>Toolkit</a:t>
            </a:r>
            <a:endParaRPr lang="bg-BG" dirty="0"/>
          </a:p>
        </p:txBody>
      </p:sp>
      <p:pic>
        <p:nvPicPr>
          <p:cNvPr id="10242" name="Picture 2" descr="http://www.rttworks.com/tl_files/images/toolki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9251">
            <a:off x="793872" y="997633"/>
            <a:ext cx="1933284" cy="184951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2" descr="http://www.emergingtechs.com/files/images/icons/toolkit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9874">
            <a:off x="6357763" y="873930"/>
            <a:ext cx="2096916" cy="2096916"/>
          </a:xfrm>
          <a:prstGeom prst="rect">
            <a:avLst/>
          </a:prstGeom>
          <a:noFill/>
        </p:spPr>
      </p:pic>
      <p:pic>
        <p:nvPicPr>
          <p:cNvPr id="3080" name="Picture 8" descr="http://www.asp.net/ajax/ajaxcontroltoolkit/samples/images/headertop_im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24" y="4952280"/>
            <a:ext cx="7620000" cy="1333500"/>
          </a:xfrm>
          <a:prstGeom prst="roundRect">
            <a:avLst>
              <a:gd name="adj" fmla="val 353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" t="-12667" r="4015" b="-12627"/>
          <a:stretch/>
        </p:blipFill>
        <p:spPr bwMode="auto">
          <a:xfrm rot="21177485">
            <a:off x="3259484" y="1301122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/>
              <a:t>ASP.NET AJAX Control Toolkit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10808"/>
          </a:xfrm>
          <a:prstGeom prst="rect">
            <a:avLst/>
          </a:prstGeom>
        </p:spPr>
        <p:txBody>
          <a:bodyPr lIns="91440" tIns="45720" rIns="91440" bIns="45720"/>
          <a:lstStyle/>
          <a:p>
            <a:pPr eaLnBrk="1" hangingPunct="1">
              <a:lnSpc>
                <a:spcPct val="100000"/>
              </a:lnSpc>
            </a:pPr>
            <a:r>
              <a:rPr lang="en-US" noProof="1"/>
              <a:t>Collection of </a:t>
            </a:r>
            <a:r>
              <a:rPr lang="en-US" noProof="1" smtClean="0"/>
              <a:t>AJAX components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noProof="1" smtClean="0"/>
              <a:t>Ready-to-go samples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Comes with full </a:t>
            </a:r>
            <a:r>
              <a:rPr lang="en-US" noProof="1"/>
              <a:t>source code and </a:t>
            </a:r>
            <a:r>
              <a:rPr lang="en-US" noProof="1" smtClean="0"/>
              <a:t>documentation</a:t>
            </a:r>
            <a:endParaRPr lang="en-US" noProof="1"/>
          </a:p>
          <a:p>
            <a:pPr eaLnBrk="1" hangingPunct="1">
              <a:lnSpc>
                <a:spcPct val="100000"/>
              </a:lnSpc>
            </a:pPr>
            <a:r>
              <a:rPr lang="en-US" noProof="1"/>
              <a:t>SDK to simplify the creation and re-use </a:t>
            </a:r>
            <a:r>
              <a:rPr lang="en-US" noProof="1" smtClean="0"/>
              <a:t>custom AJAX-enabled ASP.NET controls</a:t>
            </a:r>
            <a:endParaRPr lang="en-US" noProof="1"/>
          </a:p>
          <a:p>
            <a:pPr eaLnBrk="1" hangingPunct="1">
              <a:lnSpc>
                <a:spcPct val="100000"/>
              </a:lnSpc>
            </a:pPr>
            <a:r>
              <a:rPr lang="en-US" noProof="1" smtClean="0"/>
              <a:t>Some controls:</a:t>
            </a:r>
            <a:endParaRPr lang="en-US" noProof="1"/>
          </a:p>
          <a:p>
            <a:pPr lvl="1" eaLnBrk="1" hangingPunct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CascadingDropDown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– </a:t>
            </a:r>
            <a:r>
              <a:rPr lang="en-US" noProof="1" smtClean="0"/>
              <a:t> link drop-downs</a:t>
            </a:r>
            <a:r>
              <a:rPr lang="en-US" noProof="1"/>
              <a:t>, </a:t>
            </a:r>
            <a:r>
              <a:rPr lang="en-US" noProof="1" smtClean="0"/>
              <a:t>with </a:t>
            </a:r>
            <a:r>
              <a:rPr lang="en-US" noProof="1"/>
              <a:t>asynchronous population and no </a:t>
            </a:r>
            <a:r>
              <a:rPr lang="en-US" noProof="1" smtClean="0"/>
              <a:t>postbacks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CollaspiblePanel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– </a:t>
            </a:r>
            <a:r>
              <a:rPr lang="en-US" noProof="1" smtClean="0"/>
              <a:t>panels that collapse </a:t>
            </a:r>
            <a:r>
              <a:rPr lang="en-US" noProof="1"/>
              <a:t>and expand </a:t>
            </a:r>
            <a:r>
              <a:rPr lang="en-US" noProof="1" smtClean="0"/>
              <a:t>without postbacks</a:t>
            </a:r>
            <a:endParaRPr lang="en-US" noProof="1"/>
          </a:p>
        </p:txBody>
      </p:sp>
      <p:sp>
        <p:nvSpPr>
          <p:cNvPr id="4" name="Slide Number Placeholder 6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1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sz="1100" b="1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76200"/>
            <a:ext cx="7160096" cy="9144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800" dirty="0"/>
              <a:t>ASP.NET AJAX Control Toolkit (2)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40" tIns="45720" rIns="91440" bIns="45720"/>
          <a:lstStyle/>
          <a:p>
            <a:pPr lvl="1" eaLnBrk="1" hangingPunct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ConfirmButton</a:t>
            </a:r>
            <a:r>
              <a:rPr lang="en-US" noProof="1"/>
              <a:t>: </a:t>
            </a:r>
            <a:r>
              <a:rPr lang="en-US" noProof="1" smtClean="0"/>
              <a:t>extender adding </a:t>
            </a:r>
            <a:r>
              <a:rPr lang="en-US" noProof="1"/>
              <a:t>a confirm dialog to any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Button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LinkButton</a:t>
            </a:r>
            <a:r>
              <a:rPr lang="en-US" noProof="1"/>
              <a:t>, or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ImageButton</a:t>
            </a:r>
            <a:r>
              <a:rPr lang="en-US" noProof="1"/>
              <a:t> control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DragPanel</a:t>
            </a:r>
            <a:r>
              <a:rPr lang="en-US" noProof="1"/>
              <a:t>: </a:t>
            </a:r>
            <a:r>
              <a:rPr lang="en-US" noProof="1" smtClean="0"/>
              <a:t>makes </a:t>
            </a:r>
            <a:r>
              <a:rPr lang="en-US" noProof="1"/>
              <a:t>any panel into an object that you can drag around the </a:t>
            </a:r>
            <a:r>
              <a:rPr lang="en-US" noProof="1" smtClean="0"/>
              <a:t>page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ModalPopup</a:t>
            </a:r>
            <a:r>
              <a:rPr lang="en-US" noProof="1" smtClean="0"/>
              <a:t>: shows a modal popup dialog</a:t>
            </a:r>
            <a:endParaRPr lang="en-US" noProof="1"/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... </a:t>
            </a:r>
            <a:r>
              <a:rPr lang="en-US" dirty="0"/>
              <a:t>and m</a:t>
            </a:r>
            <a:r>
              <a:rPr lang="en-US" noProof="1"/>
              <a:t>any more ...</a:t>
            </a:r>
          </a:p>
          <a:p>
            <a:pPr eaLnBrk="1" hangingPunct="1">
              <a:lnSpc>
                <a:spcPct val="110000"/>
              </a:lnSpc>
            </a:pPr>
            <a:r>
              <a:rPr lang="en-US" noProof="1" smtClean="0"/>
              <a:t>Home Page:</a:t>
            </a:r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http://asp.net/ajax/ajaxcontroltoolkit/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6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1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sz="1100" b="1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213721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AJAX </a:t>
            </a:r>
            <a:r>
              <a:rPr lang="en-US" dirty="0"/>
              <a:t>Control Toolkit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400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8" descr="http://www.asp.net/ajax/ajaxcontroltoolkit/samples/images/headertop_im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24" y="4904374"/>
            <a:ext cx="7620000" cy="1333500"/>
          </a:xfrm>
          <a:prstGeom prst="roundRect">
            <a:avLst>
              <a:gd name="adj" fmla="val 353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786">
            <a:off x="3330311" y="730155"/>
            <a:ext cx="5116432" cy="2050108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596658" lon="1555980" rev="21146875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22" y="1233546"/>
            <a:ext cx="2095682" cy="1619390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937208" lon="20092569" rev="482606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766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AJAX Basics</a:t>
            </a:r>
            <a:endParaRPr lang="bg-BG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1907704" y="1972606"/>
            <a:ext cx="4608513" cy="952338"/>
          </a:xfrm>
        </p:spPr>
        <p:txBody>
          <a:bodyPr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sz="6600" dirty="0"/>
              <a:t>Questions?</a:t>
            </a:r>
            <a:endParaRPr lang="bg-BG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" name="Picture 2" descr="http://www.bayern-online.com/shop_203/images/Question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8063">
            <a:off x="581504" y="3463029"/>
            <a:ext cx="2904878" cy="2904878"/>
          </a:xfrm>
          <a:prstGeom prst="rect">
            <a:avLst/>
          </a:prstGeom>
          <a:noFill/>
        </p:spPr>
      </p:pic>
      <p:pic>
        <p:nvPicPr>
          <p:cNvPr id="3074" name="Picture 2" descr="http://blogs.gaiaware.net/image.axd?picture=2008%2f10%2fAjax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73016"/>
            <a:ext cx="3506755" cy="2630066"/>
          </a:xfrm>
          <a:prstGeom prst="roundRect">
            <a:avLst>
              <a:gd name="adj" fmla="val 224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luisarana.com/blog/wp-content/uploads/2009/12/aja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9706">
            <a:off x="6812907" y="1290536"/>
            <a:ext cx="1630062" cy="1630062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" t="-12667" r="4015" b="-12627"/>
          <a:stretch/>
        </p:blipFill>
        <p:spPr bwMode="auto">
          <a:xfrm rot="21177485">
            <a:off x="425386" y="1266676"/>
            <a:ext cx="1451406" cy="576286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sz="2800" dirty="0"/>
              <a:t>Create an </a:t>
            </a:r>
            <a:r>
              <a:rPr lang="en-US" sz="2800" dirty="0" smtClean="0"/>
              <a:t>AJAX-enabled </a:t>
            </a:r>
            <a:r>
              <a:rPr lang="en-US" sz="2800" dirty="0"/>
              <a:t>Web </a:t>
            </a:r>
            <a:r>
              <a:rPr lang="en-US" sz="2800" dirty="0" smtClean="0"/>
              <a:t>site </a:t>
            </a:r>
            <a:r>
              <a:rPr lang="en-US" sz="2800" dirty="0"/>
              <a:t>which shows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Employees</a:t>
            </a:r>
            <a:r>
              <a:rPr lang="en-US" sz="2800" dirty="0"/>
              <a:t> among and their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Orders</a:t>
            </a:r>
            <a:r>
              <a:rPr lang="en-US" sz="2800" dirty="0"/>
              <a:t> in two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sz="2800" dirty="0" smtClean="0"/>
              <a:t> controls (use </a:t>
            </a:r>
            <a:r>
              <a:rPr lang="en-US" sz="2800" dirty="0"/>
              <a:t>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Northwind</a:t>
            </a:r>
            <a:r>
              <a:rPr lang="en-US" sz="2800" dirty="0" smtClean="0"/>
              <a:t> database and </a:t>
            </a:r>
            <a:r>
              <a:rPr lang="en-US" sz="2800" dirty="0" smtClean="0"/>
              <a:t>Entity Framework.) </a:t>
            </a:r>
            <a:r>
              <a:rPr lang="en-US" sz="2800" dirty="0"/>
              <a:t>Put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sz="2800" dirty="0"/>
              <a:t> for </a:t>
            </a:r>
            <a:r>
              <a:rPr lang="en-US" sz="2800" dirty="0" smtClean="0"/>
              <a:t>the orders </a:t>
            </a:r>
            <a:r>
              <a:rPr lang="en-US" sz="2800" dirty="0"/>
              <a:t>inside an update panel. Add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UpdateProgress</a:t>
            </a:r>
            <a:r>
              <a:rPr lang="en-US" sz="2800" dirty="0"/>
              <a:t> which </a:t>
            </a:r>
            <a:r>
              <a:rPr lang="en-US" sz="2800" dirty="0" smtClean="0"/>
              <a:t>shows an </a:t>
            </a:r>
            <a:r>
              <a:rPr lang="en-US" sz="2800" dirty="0"/>
              <a:t>image while loading (simulate slow loading with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Thread.Sleep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sz="2800" dirty="0" smtClean="0"/>
              <a:t>).</a:t>
            </a:r>
          </a:p>
          <a:p>
            <a:pPr marL="347663" lvl="1" indent="0">
              <a:lnSpc>
                <a:spcPct val="110000"/>
              </a:lnSpc>
              <a:buNone/>
            </a:pPr>
            <a:r>
              <a:rPr lang="en-US" sz="2800" dirty="0" smtClean="0"/>
              <a:t>When </a:t>
            </a:r>
            <a:r>
              <a:rPr lang="en-US" sz="2800" dirty="0"/>
              <a:t>the user selects a row in employees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sz="2800" dirty="0"/>
              <a:t>,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UpdateProgress</a:t>
            </a:r>
            <a:r>
              <a:rPr lang="en-US" sz="2800" dirty="0"/>
              <a:t> must be activated and the panel must be </a:t>
            </a:r>
            <a:r>
              <a:rPr lang="en-US" sz="2800" dirty="0" smtClean="0"/>
              <a:t>updated with </a:t>
            </a:r>
            <a:r>
              <a:rPr lang="en-US" sz="2800" dirty="0"/>
              <a:t>the orders of the selected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800" dirty="0"/>
              <a:t>.   </a:t>
            </a:r>
            <a:endParaRPr lang="bg-BG" sz="280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27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 marL="446088" indent="-446088">
              <a:lnSpc>
                <a:spcPct val="105000"/>
              </a:lnSpc>
              <a:buFontTx/>
              <a:buAutoNum type="arabicPeriod" startAt="2"/>
              <a:tabLst/>
            </a:pPr>
            <a:r>
              <a:rPr lang="en-US" sz="2800" dirty="0" smtClean="0"/>
              <a:t>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Timer</a:t>
            </a:r>
            <a:r>
              <a:rPr lang="en-US" sz="2800" dirty="0" smtClean="0"/>
              <a:t>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UpdatePanel</a:t>
            </a:r>
            <a:r>
              <a:rPr lang="en-US" sz="2800" dirty="0" smtClean="0"/>
              <a:t> implement very simple Web-based chat application. Use a single database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Messages</a:t>
            </a:r>
            <a:r>
              <a:rPr lang="en-US" sz="2800" dirty="0" smtClean="0"/>
              <a:t> holding all chat messages. All users should see in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2800" dirty="0"/>
              <a:t> </a:t>
            </a:r>
            <a:r>
              <a:rPr lang="en-US" sz="2800" dirty="0" smtClean="0"/>
              <a:t>the last 100 lines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Messages</a:t>
            </a:r>
            <a:r>
              <a:rPr lang="en-US" sz="2800" dirty="0" smtClean="0"/>
              <a:t> table. Users can send new messages at any time and should see the messages posted by the others at interval of 500 milliseconds.</a:t>
            </a:r>
          </a:p>
          <a:p>
            <a:pPr marL="446088" indent="-446088">
              <a:lnSpc>
                <a:spcPct val="105000"/>
              </a:lnSpc>
              <a:buFontTx/>
              <a:buAutoNum type="arabicPeriod" startAt="2"/>
              <a:tabLst/>
            </a:pPr>
            <a:r>
              <a:rPr lang="en-US" sz="2800" dirty="0" smtClean="0"/>
              <a:t>Using the AJAX Control Toolkit create a Web photo album showing a list of images (stored in the file system). Clicking an image should show it with bigger size in a modal popup window. The album should look like the Windows Photo Viewer.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28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029216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AJAX?</a:t>
            </a:r>
            <a:endParaRPr lang="bg-BG" dirty="0"/>
          </a:p>
        </p:txBody>
      </p:sp>
      <p:pic>
        <p:nvPicPr>
          <p:cNvPr id="35842" name="Picture 2" descr="http://www.eloquex.com/images/aja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57375"/>
            <a:ext cx="6150102" cy="3031142"/>
          </a:xfrm>
          <a:prstGeom prst="roundRect">
            <a:avLst>
              <a:gd name="adj" fmla="val 448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Below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AJAX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synchronous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J</a:t>
            </a:r>
            <a:r>
              <a:rPr lang="en-US" dirty="0"/>
              <a:t>avaScript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nd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ML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Allows updating parts of a Web page at runtime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Approach for developing dynamic Web sites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Not </a:t>
            </a:r>
            <a:r>
              <a:rPr lang="en-US" dirty="0"/>
              <a:t>a </a:t>
            </a:r>
            <a:r>
              <a:rPr lang="en-US" dirty="0" smtClean="0"/>
              <a:t>particular technology</a:t>
            </a:r>
            <a:endParaRPr lang="en-US" dirty="0"/>
          </a:p>
          <a:p>
            <a:pPr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There are over 50 AJAX </a:t>
            </a:r>
            <a:r>
              <a:rPr lang="en-US" dirty="0" smtClean="0"/>
              <a:t>frameworks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3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  <a:hlinkClick r:id="rId2"/>
              </a:rPr>
              <a:t>http://</a:t>
            </a:r>
            <a:r>
              <a:rPr lang="en-US" sz="23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hlinkClick r:id="rId2"/>
              </a:rPr>
              <a:t>www.maxkiesler.com/index.php/weblog/comments/round_up_of_50_ajax_toolkits_and_frameworks</a:t>
            </a:r>
            <a:endParaRPr lang="en-US" sz="23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ASP.NET </a:t>
            </a:r>
            <a:r>
              <a:rPr lang="en-US" dirty="0" smtClean="0"/>
              <a:t>AJAX is </a:t>
            </a:r>
            <a:r>
              <a:rPr lang="en-US" dirty="0"/>
              <a:t>Microsoft’s </a:t>
            </a:r>
            <a:r>
              <a:rPr lang="en-US" dirty="0" smtClean="0"/>
              <a:t>AJAX framework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Part of ASP.NET and .NET Framework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Supported by Visual Studio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4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 (2)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AJAX</a:t>
            </a:r>
            <a:r>
              <a:rPr lang="en-US" dirty="0" smtClean="0"/>
              <a:t> enables </a:t>
            </a:r>
            <a:r>
              <a:rPr lang="en-US" dirty="0"/>
              <a:t>you to pass information between a Web browser and Web </a:t>
            </a:r>
            <a:r>
              <a:rPr lang="en-US" dirty="0" smtClean="0"/>
              <a:t>server </a:t>
            </a:r>
            <a:r>
              <a:rPr lang="en-US" dirty="0"/>
              <a:t>without </a:t>
            </a:r>
            <a:r>
              <a:rPr lang="en-US" dirty="0" smtClean="0"/>
              <a:t>refreshing the entire Web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Done by asynchronous JavaScript HTTP requests and dynamic page updates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5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sp>
        <p:nvSpPr>
          <p:cNvPr id="487436" name="AutoShape 12"/>
          <p:cNvSpPr>
            <a:spLocks noChangeArrowheads="1"/>
          </p:cNvSpPr>
          <p:nvPr/>
        </p:nvSpPr>
        <p:spPr bwMode="auto">
          <a:xfrm>
            <a:off x="5521895" y="4138439"/>
            <a:ext cx="1354137" cy="1447800"/>
          </a:xfrm>
          <a:prstGeom prst="foldedCorner">
            <a:avLst>
              <a:gd name="adj" fmla="val 12500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tIns="72000" bIns="0" anchor="ctr"/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(HTML /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JSON /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XML / …)</a:t>
            </a:r>
            <a:endParaRPr lang="bg-BG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87437" name="Picture 13" descr="BD18190_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4138439"/>
            <a:ext cx="2011362" cy="1522412"/>
          </a:xfrm>
          <a:prstGeom prst="rect">
            <a:avLst/>
          </a:prstGeom>
          <a:noFill/>
        </p:spPr>
      </p:pic>
      <p:sp>
        <p:nvSpPr>
          <p:cNvPr id="487438" name="Line 14"/>
          <p:cNvSpPr>
            <a:spLocks noChangeShapeType="1"/>
          </p:cNvSpPr>
          <p:nvPr/>
        </p:nvSpPr>
        <p:spPr bwMode="auto">
          <a:xfrm>
            <a:off x="4128270" y="4615408"/>
            <a:ext cx="990600" cy="0"/>
          </a:xfrm>
          <a:prstGeom prst="line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487439" name="Line 15"/>
          <p:cNvSpPr>
            <a:spLocks noChangeShapeType="1"/>
          </p:cNvSpPr>
          <p:nvPr/>
        </p:nvSpPr>
        <p:spPr bwMode="auto">
          <a:xfrm flipH="1">
            <a:off x="4204470" y="5301208"/>
            <a:ext cx="914400" cy="0"/>
          </a:xfrm>
          <a:prstGeom prst="line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487441" name="Rectangle 10"/>
          <p:cNvSpPr>
            <a:spLocks noChangeArrowheads="1"/>
          </p:cNvSpPr>
          <p:nvPr/>
        </p:nvSpPr>
        <p:spPr bwMode="auto">
          <a:xfrm>
            <a:off x="5435947" y="5805314"/>
            <a:ext cx="1584325" cy="57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2800" dirty="0">
                <a:solidFill>
                  <a:srgbClr val="EBFFC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Server</a:t>
            </a:r>
            <a:endParaRPr kumimoji="0" lang="en-US" sz="2800" dirty="0">
              <a:solidFill>
                <a:srgbClr val="EBFFC2"/>
              </a:solidFill>
              <a:effectLst/>
              <a:latin typeface="+mn-lt"/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87442" name="Rectangle 10"/>
          <p:cNvSpPr>
            <a:spLocks noChangeArrowheads="1"/>
          </p:cNvSpPr>
          <p:nvPr/>
        </p:nvSpPr>
        <p:spPr bwMode="auto">
          <a:xfrm>
            <a:off x="1475656" y="5805314"/>
            <a:ext cx="3384376" cy="57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2800" dirty="0">
                <a:solidFill>
                  <a:srgbClr val="EBFFC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Client Web Browser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158432" y="4241630"/>
            <a:ext cx="809922" cy="288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1800" dirty="0" smtClean="0">
                <a:solidFill>
                  <a:srgbClr val="EBFFC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HTTP</a:t>
            </a:r>
            <a:endParaRPr kumimoji="0" lang="en-US" sz="1800" dirty="0">
              <a:solidFill>
                <a:srgbClr val="EBFFC2"/>
              </a:solidFill>
              <a:effectLst/>
              <a:latin typeface="+mn-lt"/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10150" y="4921708"/>
            <a:ext cx="809922" cy="288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1800" dirty="0" smtClean="0">
                <a:solidFill>
                  <a:srgbClr val="EBFFC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HTTP</a:t>
            </a:r>
            <a:endParaRPr kumimoji="0" lang="en-US" sz="1800" dirty="0">
              <a:solidFill>
                <a:srgbClr val="EBFFC2"/>
              </a:solidFill>
              <a:effectLst/>
              <a:latin typeface="+mn-lt"/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hangingPunct="1"/>
            <a:r>
              <a:rPr lang="en-US" dirty="0">
                <a:sym typeface="Wingdings" pitchFamily="2" charset="2"/>
              </a:rPr>
              <a:t>AJAX </a:t>
            </a:r>
            <a:r>
              <a:rPr lang="en-US" dirty="0" smtClean="0">
                <a:sym typeface="Wingdings" pitchFamily="2" charset="2"/>
              </a:rPr>
              <a:t>Technology Components</a:t>
            </a:r>
            <a:endParaRPr lang="en-US" dirty="0"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hangingPunct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DHTML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+ DOM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sym typeface="Wingdings" pitchFamily="2" charset="2"/>
            </a:endParaRPr>
          </a:p>
          <a:p>
            <a:pPr lvl="1" hangingPunct="1"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Browser DOM manipulated through </a:t>
            </a:r>
            <a:r>
              <a:rPr lang="en-US" dirty="0" smtClean="0">
                <a:sym typeface="Wingdings" pitchFamily="2" charset="2"/>
              </a:rPr>
              <a:t>JavaScript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Used </a:t>
            </a:r>
            <a:r>
              <a:rPr lang="en-US" dirty="0">
                <a:sym typeface="Wingdings" pitchFamily="2" charset="2"/>
              </a:rPr>
              <a:t>to dynamically display and interact with </a:t>
            </a:r>
            <a:r>
              <a:rPr lang="en-US" dirty="0" smtClean="0">
                <a:sym typeface="Wingdings" pitchFamily="2" charset="2"/>
              </a:rPr>
              <a:t>the page contents</a:t>
            </a:r>
            <a:endParaRPr lang="en-US" dirty="0">
              <a:sym typeface="Wingdings" pitchFamily="2" charset="2"/>
            </a:endParaRPr>
          </a:p>
          <a:p>
            <a:pPr lvl="1" hangingPunct="1"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CSS stylesheets for formatting</a:t>
            </a:r>
          </a:p>
          <a:p>
            <a:pPr hangingPunct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sym typeface="Wingdings" pitchFamily="2" charset="2"/>
              </a:rPr>
              <a:t>XMLHttpRequest</a:t>
            </a:r>
            <a:r>
              <a:rPr lang="en-US" dirty="0">
                <a:sym typeface="Wingdings" pitchFamily="2" charset="2"/>
              </a:rPr>
              <a:t> object </a:t>
            </a:r>
          </a:p>
          <a:p>
            <a:pPr lvl="1" hangingPunct="1"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Exchange data asynchronously with the </a:t>
            </a:r>
            <a:r>
              <a:rPr lang="en-US" dirty="0" smtClean="0">
                <a:sym typeface="Wingdings" pitchFamily="2" charset="2"/>
              </a:rPr>
              <a:t>Web server through asynchronous HTTP requests</a:t>
            </a:r>
            <a:endParaRPr lang="en-US" dirty="0">
              <a:sym typeface="Wingdings" pitchFamily="2" charset="2"/>
            </a:endParaRPr>
          </a:p>
          <a:p>
            <a:pPr lvl="1" hangingPunct="1"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Any data format </a:t>
            </a:r>
            <a:r>
              <a:rPr lang="en-US" dirty="0" smtClean="0">
                <a:sym typeface="Wingdings" pitchFamily="2" charset="2"/>
              </a:rPr>
              <a:t>could be used: HTML </a:t>
            </a:r>
            <a:r>
              <a:rPr lang="en-US" dirty="0">
                <a:sym typeface="Wingdings" pitchFamily="2" charset="2"/>
              </a:rPr>
              <a:t>fragments, </a:t>
            </a:r>
            <a:r>
              <a:rPr lang="en-US" dirty="0" smtClean="0">
                <a:sym typeface="Wingdings" pitchFamily="2" charset="2"/>
              </a:rPr>
              <a:t>text fragments, </a:t>
            </a:r>
            <a:r>
              <a:rPr lang="en-US" dirty="0">
                <a:sym typeface="Wingdings" pitchFamily="2" charset="2"/>
              </a:rPr>
              <a:t>XML, </a:t>
            </a:r>
            <a:r>
              <a:rPr lang="en-US" dirty="0" smtClean="0">
                <a:sym typeface="Wingdings" pitchFamily="2" charset="2"/>
              </a:rPr>
              <a:t>JSON, etc</a:t>
            </a:r>
            <a:r>
              <a:rPr lang="en-US" dirty="0">
                <a:sym typeface="Wingdings" pitchFamily="2" charset="2"/>
              </a:rPr>
              <a:t>.</a:t>
            </a:r>
          </a:p>
        </p:txBody>
      </p:sp>
      <p:sp>
        <p:nvSpPr>
          <p:cNvPr id="5" name="Slide Number Placeholder 6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1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sz="1100" b="1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different styles of AJAX: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Partial page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rendering</a:t>
            </a:r>
          </a:p>
          <a:p>
            <a:pPr lvl="2"/>
            <a:r>
              <a:rPr lang="en-US" dirty="0" smtClean="0"/>
              <a:t>Loading </a:t>
            </a:r>
            <a:r>
              <a:rPr lang="en-US" dirty="0"/>
              <a:t>of HTML fragment and showing it </a:t>
            </a:r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lvl="2"/>
            <a:r>
              <a:rPr lang="en-US" dirty="0" smtClean="0"/>
              <a:t>Implemented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UpdatePanel</a:t>
            </a:r>
            <a:r>
              <a:rPr lang="en-US" dirty="0" smtClean="0"/>
              <a:t> in ASP.NET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JSON service</a:t>
            </a:r>
          </a:p>
          <a:p>
            <a:pPr lvl="2"/>
            <a:r>
              <a:rPr lang="en-US" dirty="0" smtClean="0"/>
              <a:t>Loading </a:t>
            </a:r>
            <a:r>
              <a:rPr lang="en-US" dirty="0"/>
              <a:t>JSON object </a:t>
            </a:r>
            <a:r>
              <a:rPr lang="en-US" dirty="0" smtClean="0"/>
              <a:t>from the server and </a:t>
            </a:r>
            <a:r>
              <a:rPr lang="en-US" dirty="0"/>
              <a:t>client-side processing it with JavaScript / </a:t>
            </a:r>
            <a:r>
              <a:rPr lang="en-US" dirty="0" smtClean="0"/>
              <a:t>jQuery</a:t>
            </a:r>
          </a:p>
          <a:p>
            <a:pPr lvl="2"/>
            <a:r>
              <a:rPr lang="en-US" dirty="0" smtClean="0"/>
              <a:t>Implemented as WCF + jQuery AJAX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7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seekdotnet.com/blog/wp-content/uploads/2011/07/asp-net-ajax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42955" y="1591072"/>
            <a:ext cx="4310254" cy="2652464"/>
          </a:xfrm>
          <a:prstGeom prst="roundRect">
            <a:avLst>
              <a:gd name="adj" fmla="val 435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7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000904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</a:t>
            </a:r>
            <a:r>
              <a:rPr lang="en-US" dirty="0" smtClean="0"/>
              <a:t>AJAX Framework</a:t>
            </a:r>
            <a:endParaRPr lang="bg-BG" dirty="0"/>
          </a:p>
        </p:txBody>
      </p:sp>
      <p:pic>
        <p:nvPicPr>
          <p:cNvPr id="1026" name="Picture 2" descr="asp, fi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2185692" cy="218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pdat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318" y="836712"/>
            <a:ext cx="2237184" cy="2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513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/>
              <a:t>What is ASP.NET </a:t>
            </a:r>
            <a:r>
              <a:rPr lang="en-US" dirty="0" smtClean="0"/>
              <a:t>AJAX?</a:t>
            </a:r>
            <a:endParaRPr 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 typeface="Wingdings 2" pitchFamily="18" charset="2"/>
              <a:buChar char="®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AJAX </a:t>
            </a:r>
            <a:r>
              <a:rPr lang="en-US" dirty="0" smtClean="0"/>
              <a:t>is AJAX development framework from Microsoft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Standard part of .NET Framework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Allows quickly creating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highly interactive 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applications, easy-to-use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,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highly productive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Supports both popular approaches: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Server-centric (partial page rendering)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Client-centric (client-side control rendering)</a:t>
            </a:r>
            <a:endParaRPr lang="en-US" dirty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orks on all modern browsers: Internet Explorer, Firefox, Safari, Chrome, </a:t>
            </a:r>
            <a:r>
              <a:rPr lang="en-US" noProof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Opera</a:t>
            </a:r>
            <a:endParaRPr lang="en-US" dirty="0" smtClean="0"/>
          </a:p>
        </p:txBody>
      </p:sp>
      <p:sp>
        <p:nvSpPr>
          <p:cNvPr id="4" name="Slide Number Placeholder 6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1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sz="1100" b="1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62"/>
</p:tagLst>
</file>

<file path=ppt/theme/theme1.xml><?xml version="1.0" encoding="utf-8"?>
<a:theme xmlns:a="http://schemas.openxmlformats.org/drawingml/2006/main" name="BASD">
  <a:themeElements>
    <a:clrScheme name="">
      <a:dk1>
        <a:srgbClr val="000000"/>
      </a:dk1>
      <a:lt1>
        <a:srgbClr val="DDECFF"/>
      </a:lt1>
      <a:dk2>
        <a:srgbClr val="0066FF"/>
      </a:dk2>
      <a:lt2>
        <a:srgbClr val="FFFFFF"/>
      </a:lt2>
      <a:accent1>
        <a:srgbClr val="D60093"/>
      </a:accent1>
      <a:accent2>
        <a:srgbClr val="FFFF66"/>
      </a:accent2>
      <a:accent3>
        <a:srgbClr val="EBF4FF"/>
      </a:accent3>
      <a:accent4>
        <a:srgbClr val="000000"/>
      </a:accent4>
      <a:accent5>
        <a:srgbClr val="E8AAC8"/>
      </a:accent5>
      <a:accent6>
        <a:srgbClr val="E7E75C"/>
      </a:accent6>
      <a:hlink>
        <a:srgbClr val="0000B0"/>
      </a:hlink>
      <a:folHlink>
        <a:srgbClr val="0000AC"/>
      </a:folHlink>
    </a:clrScheme>
    <a:fontScheme name="BAS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961" dir="2700000" algn="ctr" rotWithShape="0">
            <a:srgbClr val="FFFFFF"/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>
                  <a:alpha val="30000"/>
                </a:srgbClr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0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961" dir="2700000" algn="ctr" rotWithShape="0">
            <a:srgbClr val="FFFFFF"/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>
                  <a:alpha val="30000"/>
                </a:srgbClr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0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BASD 1">
        <a:dk1>
          <a:srgbClr val="000000"/>
        </a:dk1>
        <a:lt1>
          <a:srgbClr val="FFFFFF"/>
        </a:lt1>
        <a:dk2>
          <a:srgbClr val="996633"/>
        </a:dk2>
        <a:lt2>
          <a:srgbClr val="FF9900"/>
        </a:lt2>
        <a:accent1>
          <a:srgbClr val="D60093"/>
        </a:accent1>
        <a:accent2>
          <a:srgbClr val="FFFF66"/>
        </a:accent2>
        <a:accent3>
          <a:srgbClr val="CAB8AD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2">
        <a:dk1>
          <a:srgbClr val="FFFFCC"/>
        </a:dk1>
        <a:lt1>
          <a:srgbClr val="FFFFFF"/>
        </a:lt1>
        <a:dk2>
          <a:srgbClr val="FFFFCC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4">
        <a:dk1>
          <a:srgbClr val="000000"/>
        </a:dk1>
        <a:lt1>
          <a:srgbClr val="FFFFFF"/>
        </a:lt1>
        <a:dk2>
          <a:srgbClr val="990066"/>
        </a:dk2>
        <a:lt2>
          <a:srgbClr val="008080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5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FFFF0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6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CCECFF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7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00000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8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4D4D4D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9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80808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0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CC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000000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33CC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000000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2">
        <a:dk1>
          <a:srgbClr val="FFFFFF"/>
        </a:dk1>
        <a:lt1>
          <a:srgbClr val="FFFFFF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FF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3">
        <a:dk1>
          <a:srgbClr val="FFFFCC"/>
        </a:dk1>
        <a:lt1>
          <a:srgbClr val="FFFFFF"/>
        </a:lt1>
        <a:dk2>
          <a:srgbClr val="000000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14">
        <a:dk1>
          <a:srgbClr val="000000"/>
        </a:dk1>
        <a:lt1>
          <a:srgbClr val="000000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6">
        <a:dk1>
          <a:srgbClr val="000000"/>
        </a:dk1>
        <a:lt1>
          <a:srgbClr val="00CC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AAE2FF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lerik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seminar5</Template>
  <TotalTime>4638</TotalTime>
  <Words>1622</Words>
  <Application>Microsoft Office PowerPoint</Application>
  <PresentationFormat>On-screen Show (4:3)</PresentationFormat>
  <Paragraphs>242</Paragraphs>
  <Slides>28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BASD</vt:lpstr>
      <vt:lpstr>Telerik Theme</vt:lpstr>
      <vt:lpstr>ASP.NET AJAX – Basics</vt:lpstr>
      <vt:lpstr>Table of Contents</vt:lpstr>
      <vt:lpstr>What is AJAX?</vt:lpstr>
      <vt:lpstr>What is AJAX?</vt:lpstr>
      <vt:lpstr>What is AJAX? (2)</vt:lpstr>
      <vt:lpstr>AJAX Technology Components</vt:lpstr>
      <vt:lpstr>AJAX Styles</vt:lpstr>
      <vt:lpstr>ASP.NET AJAX Framework</vt:lpstr>
      <vt:lpstr>What is ASP.NET AJAX?</vt:lpstr>
      <vt:lpstr>ASP.NET AJAX Architecture</vt:lpstr>
      <vt:lpstr>ASP.NET AJAX Server Controls</vt:lpstr>
      <vt:lpstr>ASP.NET AJAX Server Controls</vt:lpstr>
      <vt:lpstr>ScriptManager Control</vt:lpstr>
      <vt:lpstr>UpdatePanel Control</vt:lpstr>
      <vt:lpstr>Dynamic Forms with ASP.NET AJAX</vt:lpstr>
      <vt:lpstr>UpdatePanel.UpdateMode</vt:lpstr>
      <vt:lpstr>Triggers</vt:lpstr>
      <vt:lpstr>Timer Control</vt:lpstr>
      <vt:lpstr>ASP.NET AJAX: UpdatePanel + Timer</vt:lpstr>
      <vt:lpstr>UpdateProgress Control</vt:lpstr>
      <vt:lpstr>Full vs. Partial Postbacks</vt:lpstr>
      <vt:lpstr>ASP.NET AJAX Control Toolkit</vt:lpstr>
      <vt:lpstr>ASP.NET AJAX Control Toolkit</vt:lpstr>
      <vt:lpstr>ASP.NET AJAX Control Toolkit (2)</vt:lpstr>
      <vt:lpstr>AJAX Control Toolkit</vt:lpstr>
      <vt:lpstr>ASP.NET AJAX Basics</vt:lpstr>
      <vt:lpstr>Exercises</vt:lpstr>
      <vt:lpstr>Exercises (2)</vt:lpstr>
    </vt:vector>
  </TitlesOfParts>
  <Company>National Academy for Software Development - http://academy.devbg.org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Academy for Software Development</dc:title>
  <dc:creator>NASD</dc:creator>
  <cp:lastModifiedBy>Svetlin Nakov</cp:lastModifiedBy>
  <cp:revision>647</cp:revision>
  <dcterms:created xsi:type="dcterms:W3CDTF">2003-11-24T23:05:59Z</dcterms:created>
  <dcterms:modified xsi:type="dcterms:W3CDTF">2011-08-09T08:21:46Z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Number">
    <vt:lpwstr>v1.1</vt:lpwstr>
  </property>
</Properties>
</file>