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82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402" r:id="rId13"/>
    <p:sldId id="393" r:id="rId14"/>
    <p:sldId id="403" r:id="rId15"/>
    <p:sldId id="404" r:id="rId16"/>
    <p:sldId id="394" r:id="rId17"/>
    <p:sldId id="395" r:id="rId18"/>
    <p:sldId id="396" r:id="rId19"/>
    <p:sldId id="397" r:id="rId20"/>
    <p:sldId id="398" r:id="rId21"/>
    <p:sldId id="401" r:id="rId22"/>
    <p:sldId id="400" r:id="rId23"/>
    <p:sldId id="333" r:id="rId2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6136" autoAdjust="0"/>
  </p:normalViewPr>
  <p:slideViewPr>
    <p:cSldViewPr>
      <p:cViewPr varScale="1">
        <p:scale>
          <a:sx n="86" d="100"/>
          <a:sy n="86" d="100"/>
        </p:scale>
        <p:origin x="9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12.09.2013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12.09.2013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12.09.2013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30161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bg-BG" sz="800" dirty="0" smtClean="0"/>
          </a:p>
        </p:txBody>
      </p:sp>
    </p:spTree>
    <p:extLst>
      <p:ext uri="{BB962C8B-B14F-4D97-AF65-F5344CB8AC3E}">
        <p14:creationId xmlns:p14="http://schemas.microsoft.com/office/powerpoint/2010/main" val="1425535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99631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723441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12.09.2013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16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12.09.2013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18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567202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12.09.2013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20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882027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07241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12.09.2013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93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12.09.2013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4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885264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8968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6784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30877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bg-BG" sz="800" dirty="0" smtClean="0"/>
          </a:p>
        </p:txBody>
      </p:sp>
    </p:spTree>
    <p:extLst>
      <p:ext uri="{BB962C8B-B14F-4D97-AF65-F5344CB8AC3E}">
        <p14:creationId xmlns:p14="http://schemas.microsoft.com/office/powerpoint/2010/main" val="2377054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ru-RU" sz="1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258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r>
              <a:rPr lang="ru-RU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Споделяне на потребителски контроли</a:t>
            </a:r>
          </a:p>
          <a:p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Потребителските контроли могат да се споделят между всички страници на </a:t>
            </a:r>
            <a:r>
              <a:rPr lang="bg-BG" sz="1000" dirty="0" smtClean="0"/>
              <a:t>уеб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приложението. Не могат да се споделят между различни </a:t>
            </a:r>
            <a:r>
              <a:rPr lang="bg-BG" sz="1000" dirty="0" smtClean="0"/>
              <a:t>уеб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приложения (като изключим </a:t>
            </a:r>
            <a:r>
              <a:rPr lang="en-US" sz="10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copy&amp;paste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"технологията"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 )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Друг подход е да се създаде 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Web custom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контрола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Създаването на такава е много по-трудоемко, защото за разлика от потребителските контроли всичко се пише на ръка.</a:t>
            </a:r>
          </a:p>
          <a:p>
            <a:endParaRPr lang="bg-BG" sz="1000" dirty="0" smtClean="0"/>
          </a:p>
        </p:txBody>
      </p:sp>
    </p:spTree>
    <p:extLst>
      <p:ext uri="{BB962C8B-B14F-4D97-AF65-F5344CB8AC3E}">
        <p14:creationId xmlns:p14="http://schemas.microsoft.com/office/powerpoint/2010/main" val="204471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30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andomibis.com/coolclock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19845"/>
            <a:ext cx="7162800" cy="10567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User Controls</a:t>
            </a:r>
            <a:endParaRPr lang="bg-BG" dirty="0" smtClean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3341144"/>
            <a:ext cx="6553200" cy="569120"/>
          </a:xfrm>
        </p:spPr>
        <p:txBody>
          <a:bodyPr/>
          <a:lstStyle/>
          <a:p>
            <a:r>
              <a:rPr lang="en-US" dirty="0" smtClean="0"/>
              <a:t>Creating and Using .ASCX User Controls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24047"/>
            <a:ext cx="2458616" cy="509209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783134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2142864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endParaRPr lang="en-US" dirty="0"/>
          </a:p>
        </p:txBody>
      </p:sp>
      <p:pic>
        <p:nvPicPr>
          <p:cNvPr id="168962" name="Picture 2" descr="http://t0.gstatic.com/images?q=tbn:xsUQaMiPZjN5EM:http://mechka.com/wp-content/uploads/2009/06/%D0%BC%D0%B5%D1%82%D0%B5%D0%BE%D1%80%D0%B8%D1%82-%D1%83%D0%B4%D1%80%D1%8F-%D0%B7%D0%B5%D0%BC%D1%8F%D1%82%D0%B0.jpg&amp;t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81128"/>
            <a:ext cx="3293343" cy="1738883"/>
          </a:xfrm>
          <a:prstGeom prst="roundRect">
            <a:avLst>
              <a:gd name="adj" fmla="val 523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8" name="Picture 2" descr="control,pan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428622"/>
            <a:ext cx="1781175" cy="178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2510944" y="593585"/>
            <a:ext cx="3274835" cy="1300288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18786" name="Picture 2" descr="512, control, dock, setting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5499">
            <a:off x="548874" y="3013360"/>
            <a:ext cx="1924162" cy="192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88" name="Picture 4" descr="control, panel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5224">
            <a:off x="3705880" y="4579104"/>
            <a:ext cx="1826028" cy="18260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4" y="936597"/>
            <a:ext cx="1306806" cy="1425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 rot="394091">
            <a:off x="7054646" y="4664380"/>
            <a:ext cx="1399570" cy="470427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.ASCX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0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Sharing of User Controls</a:t>
            </a:r>
            <a:endParaRPr lang="bg-BG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User controls can be used throughout an 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Cannot be shared between two Web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by the</a:t>
            </a:r>
            <a:r>
              <a:rPr lang="bg-BG" dirty="0" smtClean="0"/>
              <a:t> </a:t>
            </a:r>
            <a:r>
              <a:rPr lang="en-US" noProof="1" smtClean="0"/>
              <a:t>copy&amp;paste</a:t>
            </a:r>
            <a:r>
              <a:rPr lang="en-US" dirty="0" smtClean="0"/>
              <a:t> "approach</a:t>
            </a:r>
            <a:r>
              <a:rPr lang="bg-BG" dirty="0" smtClean="0"/>
              <a:t>" </a:t>
            </a:r>
            <a:r>
              <a:rPr lang="bg-BG" dirty="0" smtClean="0">
                <a:sym typeface="Wingdings" pitchFamily="2" charset="2"/>
              </a:rPr>
              <a:t>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Another approach is to create a</a:t>
            </a:r>
            <a:r>
              <a:rPr lang="bg-BG" dirty="0" smtClean="0"/>
              <a:t> </a:t>
            </a:r>
            <a:r>
              <a:rPr lang="en-US" dirty="0" smtClean="0"/>
              <a:t>Web custom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is manually written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9157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Using User Controls</a:t>
            </a:r>
            <a:endParaRPr lang="bg-BG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A </a:t>
            </a:r>
            <a:r>
              <a:rPr lang="en-US" dirty="0" smtClean="0"/>
              <a:t>user control </a:t>
            </a:r>
            <a:r>
              <a:rPr lang="en-US" dirty="0"/>
              <a:t>can be added to each</a:t>
            </a:r>
            <a:r>
              <a:rPr lang="bg-BG" dirty="0"/>
              <a:t> </a:t>
            </a:r>
            <a:r>
              <a:rPr lang="en-US" dirty="0" smtClean="0"/>
              <a:t>ASP.NET Web form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The form is called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host</a:t>
            </a:r>
            <a:r>
              <a:rPr lang="en-US" dirty="0" smtClean="0"/>
              <a:t>"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The form adds the control by using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@Register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directive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endParaRPr lang="en-US" dirty="0" smtClean="0"/>
          </a:p>
          <a:p>
            <a:pPr marL="401637" indent="-285750">
              <a:lnSpc>
                <a:spcPct val="100000"/>
              </a:lnSpc>
              <a:tabLst>
                <a:tab pos="509588" algn="l"/>
              </a:tabLst>
            </a:pPr>
            <a:endParaRPr lang="bg-BG" sz="1600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TagName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defines the name used by tags </a:t>
            </a:r>
            <a:r>
              <a:rPr lang="en-US" dirty="0" smtClean="0"/>
              <a:t>that will </a:t>
            </a:r>
            <a:r>
              <a:rPr lang="en-US" dirty="0"/>
              <a:t>insert an instance of the control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the path to the </a:t>
            </a:r>
            <a:r>
              <a:rPr lang="en-US" dirty="0" smtClean="0"/>
              <a:t>user </a:t>
            </a:r>
            <a:r>
              <a:rPr lang="en-US" dirty="0"/>
              <a:t>control</a:t>
            </a:r>
            <a:endParaRPr lang="bg-BG" dirty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827584" y="4030598"/>
            <a:ext cx="748883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Register TagPrefix="demo" 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="SomeN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Src="NumberBox.ascx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"%&gt;</a:t>
            </a:r>
          </a:p>
        </p:txBody>
      </p:sp>
    </p:spTree>
    <p:extLst>
      <p:ext uri="{BB962C8B-B14F-4D97-AF65-F5344CB8AC3E}">
        <p14:creationId xmlns:p14="http://schemas.microsoft.com/office/powerpoint/2010/main" val="32819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Welcome 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want to create a "Welcome Label" user control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Like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&lt;asp:Label&gt;</a:t>
            </a:r>
            <a:r>
              <a:rPr lang="en-US" sz="2800" dirty="0" smtClean="0"/>
              <a:t> control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800" dirty="0" smtClean="0"/>
              <a:t> and says "Welcome, Name"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AlternateColor</a:t>
            </a:r>
            <a:r>
              <a:rPr lang="en-US" sz="2800" dirty="0" smtClean="0"/>
              <a:t> (on mouse over)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31877"/>
            <a:ext cx="7924800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Control Language="C#" AutoEventWireup="true"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CodeBehind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="WelcomeLabel.ascx.cs"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Inherits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="Custom_Controls_Demo.WelcomeLabel" %&gt;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asp:Label ID="LabelWelcome" runat="server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406769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partial class WelcomeLabel : System.Web.UI.UserControl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184" y="3182473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WelcomeLabel.ascx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386" y="5049344"/>
            <a:ext cx="2428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WelcomeLabel.ascx.cs</a:t>
            </a:r>
            <a:endParaRPr lang="en-US" sz="1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Welcome Label ASCX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86407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8"/>
          <a:stretch/>
        </p:blipFill>
        <p:spPr bwMode="auto">
          <a:xfrm>
            <a:off x="717924" y="3237260"/>
            <a:ext cx="186382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fileinfo.com/images/icons/files/128/ascx-161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07" y="3505198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6353" y="3895724"/>
            <a:ext cx="29432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Numeric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want to create a "Numeric" user control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Like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asp:TextBox&gt;</a:t>
            </a:r>
            <a:r>
              <a:rPr lang="en-US" sz="2800" dirty="0" smtClean="0"/>
              <a:t> control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integer numbers only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With "+" and "-" buttons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608923"/>
            <a:ext cx="8077200" cy="1242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Control Language="C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CodeBehind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NumericBox.ascx.cs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…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&lt;asp:TextBox ID="TextBoxNumber" runat="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…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&lt;asp:Button ID="ButtonIncrease" runat="server" Text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="+"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&lt;asp:Button ID="ButtonDecrease" runat="server" Text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="-"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5387471"/>
            <a:ext cx="80772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partial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NumericBox :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System.Web.UI.UserControl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184" y="3259519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NumericBox.ascx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386" y="5030046"/>
            <a:ext cx="2204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NumericBox.ascx.cs</a:t>
            </a:r>
            <a:endParaRPr lang="en-US" sz="1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03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Numeric Box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783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8"/>
          <a:stretch/>
        </p:blipFill>
        <p:spPr bwMode="auto">
          <a:xfrm>
            <a:off x="838200" y="3477864"/>
            <a:ext cx="1528928" cy="165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1633">
            <a:off x="6271538" y="3754566"/>
            <a:ext cx="2169034" cy="140285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952" y="3849860"/>
            <a:ext cx="32861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6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</a:t>
            </a:r>
            <a:br>
              <a:rPr lang="en-US" dirty="0" smtClean="0"/>
            </a:br>
            <a:r>
              <a:rPr lang="en-US" dirty="0" smtClean="0"/>
              <a:t>Custom Controls</a:t>
            </a:r>
            <a:endParaRPr lang="bg-BG" dirty="0" smtClean="0"/>
          </a:p>
        </p:txBody>
      </p:sp>
      <p:pic>
        <p:nvPicPr>
          <p:cNvPr id="113666" name="Picture 2" descr="control,pa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11" y="1439294"/>
            <a:ext cx="2726032" cy="272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70" name="Picture 6" descr="page,asp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8082">
            <a:off x="4181876" y="1367918"/>
            <a:ext cx="2862755" cy="2862757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8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dirty="0" smtClean="0"/>
              <a:t>ASP.NET Custom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6752"/>
            <a:ext cx="8686800" cy="5508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custom controls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Plain C# code inheriting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HTML, rendered in C#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Attributes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[Category("…")]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[Description("…")]</a:t>
            </a:r>
            <a:r>
              <a:rPr lang="en-US" dirty="0"/>
              <a:t> </a:t>
            </a:r>
            <a:r>
              <a:rPr lang="en-US" dirty="0" smtClean="0"/>
              <a:t>serve for interaction with the Visual Studio's Property Designer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RenderContents</a:t>
            </a:r>
            <a:r>
              <a:rPr lang="en-US" dirty="0" smtClean="0"/>
              <a:t> method renders the control as HTML code</a:t>
            </a:r>
          </a:p>
        </p:txBody>
      </p:sp>
    </p:spTree>
    <p:extLst>
      <p:ext uri="{BB962C8B-B14F-4D97-AF65-F5344CB8AC3E}">
        <p14:creationId xmlns:p14="http://schemas.microsoft.com/office/powerpoint/2010/main" val="290168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717032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Custom</a:t>
            </a:r>
            <a:br>
              <a:rPr lang="en-US" dirty="0" smtClean="0"/>
            </a:br>
            <a:r>
              <a:rPr lang="en-US" dirty="0" smtClean="0"/>
              <a:t>Control: SEOPlugin</a:t>
            </a:r>
            <a:endParaRPr lang="bg-BG" dirty="0" smtClean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609600" y="552417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6738" name="Picture 2" descr="http://t3.gstatic.com/images?q=tbn:ANd9GcTHqOGW308GmccMgu9_Q2PiSFr_btn3N3Lhyk7DMWWg2BlcbT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106" y="1556792"/>
            <a:ext cx="2438400" cy="1876425"/>
          </a:xfrm>
          <a:prstGeom prst="roundRect">
            <a:avLst>
              <a:gd name="adj" fmla="val 1097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66" name="Picture 2" descr="control,pan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6" y="1207022"/>
            <a:ext cx="2726032" cy="272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70" name="Picture 6" descr="page,asp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8082">
            <a:off x="5274594" y="1205546"/>
            <a:ext cx="2782747" cy="278274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8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dirty="0"/>
              <a:t>Creating an </a:t>
            </a:r>
            <a:r>
              <a:rPr lang="en-US" dirty="0" smtClean="0"/>
              <a:t>Error </a:t>
            </a:r>
            <a:r>
              <a:rPr lang="en-US" dirty="0"/>
              <a:t>/ Success Notification </a:t>
            </a:r>
            <a:r>
              <a:rPr lang="en-US" dirty="0" smtClean="0"/>
              <a:t>User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6752"/>
            <a:ext cx="8686800" cy="5508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Create a user control for displaying message boxes: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ErrorSuccessNotifier.ascx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Keep all its assets (HTML code, C# code, images</a:t>
            </a:r>
            <a:r>
              <a:rPr lang="en-US" sz="2800" dirty="0"/>
              <a:t>, styles and client-side scripts</a:t>
            </a:r>
            <a:r>
              <a:rPr lang="en-US" sz="2800" dirty="0" smtClean="0"/>
              <a:t>) in its own directory: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/Controls/ErrorSuccessNotifier/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Keep a list of messages in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Session</a:t>
            </a:r>
            <a:r>
              <a:rPr lang="en-US" sz="3000" dirty="0" smtClean="0"/>
              <a:t> object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Message types: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Success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Info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Warning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Render the messages dynamically as panels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Include the CSS and client-side scripts on demand through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ClientScriptManager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9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295400"/>
            <a:ext cx="5256584" cy="53340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Creating and Using Web User Controls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Creating and Using Web Custom Controls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Case Study: Creating </a:t>
            </a:r>
            <a:r>
              <a:rPr lang="en-US" dirty="0"/>
              <a:t>an </a:t>
            </a:r>
            <a:r>
              <a:rPr lang="en-US" dirty="0" smtClean="0"/>
              <a:t>Info / Error </a:t>
            </a:r>
            <a:r>
              <a:rPr lang="en-US" dirty="0"/>
              <a:t>/ </a:t>
            </a:r>
            <a:r>
              <a:rPr lang="en-US" dirty="0" smtClean="0"/>
              <a:t>Success Notification </a:t>
            </a:r>
            <a:r>
              <a:rPr lang="en-US" dirty="0"/>
              <a:t>User Control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580" y1="56031" x2="9580" y2="56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77072"/>
            <a:ext cx="2750332" cy="237591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63915"/>
            <a:ext cx="2016224" cy="240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2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717032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an Error / Success Notification User Control</a:t>
            </a:r>
            <a:endParaRPr lang="bg-BG" dirty="0" smtClean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609600" y="545216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4690" name="Picture 2" descr="Post image for Creating Message boxes using css with fadein Effects using jqu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6" y="1340768"/>
            <a:ext cx="7798454" cy="2061964"/>
          </a:xfrm>
          <a:prstGeom prst="roundRect">
            <a:avLst>
              <a:gd name="adj" fmla="val 707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User Controls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/>
              <a:t>Create a user control that visualizes a menu of links</a:t>
            </a:r>
            <a:r>
              <a:rPr lang="bg-BG" sz="2800" dirty="0" smtClean="0"/>
              <a:t>. </a:t>
            </a:r>
            <a:r>
              <a:rPr lang="en-US" sz="2800" dirty="0" smtClean="0"/>
              <a:t>The control should have a property to initialize the menu links (a list of items, each containing a title and URL)</a:t>
            </a:r>
            <a:r>
              <a:rPr lang="bg-BG" sz="2800" dirty="0" smtClean="0"/>
              <a:t>. </a:t>
            </a:r>
            <a:r>
              <a:rPr lang="en-US" sz="2800" dirty="0" smtClean="0"/>
              <a:t>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2800" dirty="0" smtClean="0"/>
              <a:t> and data binding to visualize the menu links. Implement a property to change the font and the font color</a:t>
            </a:r>
            <a:r>
              <a:rPr lang="bg-BG" sz="2800" dirty="0" smtClean="0"/>
              <a:t>. </a:t>
            </a:r>
            <a:r>
              <a:rPr lang="en-US" sz="2800" dirty="0" smtClean="0"/>
              <a:t>Don’t use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</a:t>
            </a:r>
            <a:r>
              <a:rPr lang="en-US" sz="2800" dirty="0" smtClean="0"/>
              <a:t> control!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/>
              <a:t>* Create a custom control to display an analog clock based on the HTML 5 canvas (you could take some code from </a:t>
            </a: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://randomibis.com/coolclock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). Define a property to change the time zone. All</a:t>
            </a:r>
            <a:br>
              <a:rPr lang="en-US" sz="2800" dirty="0" smtClean="0"/>
            </a:br>
            <a:r>
              <a:rPr lang="en-US" sz="2800" dirty="0" smtClean="0"/>
              <a:t>control assets (CSS, images, scripts, etc.)</a:t>
            </a:r>
            <a:br>
              <a:rPr lang="en-US" sz="2800" dirty="0" smtClean="0"/>
            </a:br>
            <a:r>
              <a:rPr lang="en-US" sz="2800" dirty="0" smtClean="0"/>
              <a:t>should be loaded dynamically at runtime</a:t>
            </a:r>
            <a:br>
              <a:rPr lang="en-US" sz="2800" dirty="0" smtClean="0"/>
            </a:br>
            <a:r>
              <a:rPr lang="en-US" sz="2800" dirty="0" smtClean="0"/>
              <a:t>when the control is rendered.</a:t>
            </a: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46" y="5083539"/>
            <a:ext cx="1366410" cy="1335178"/>
          </a:xfrm>
          <a:prstGeom prst="roundRect">
            <a:avLst>
              <a:gd name="adj" fmla="val 338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73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ASP.NET User Controls</a:t>
            </a:r>
            <a:br>
              <a:rPr lang="en-US" dirty="0" smtClean="0"/>
            </a:br>
            <a:r>
              <a:rPr lang="en-US" dirty="0" smtClean="0"/>
              <a:t>and Custom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9252"/>
            <a:ext cx="8686800" cy="5508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offers two ways of building reusable UI components: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User Controls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UI server controls (reusable code snippets), </a:t>
            </a:r>
            <a:r>
              <a:rPr lang="en-US" dirty="0"/>
              <a:t>designed in Visual </a:t>
            </a:r>
            <a:r>
              <a:rPr lang="en-US" dirty="0" smtClean="0"/>
              <a:t>Studio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Consist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.ascx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.ascx.cs</a:t>
            </a:r>
            <a:r>
              <a:rPr lang="en-US" dirty="0" smtClean="0"/>
              <a:t> files, inherit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UserControl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Custom Controls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Plain C# code inheriting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WebControl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HTML, rendered in C# code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8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340768"/>
            <a:ext cx="7924800" cy="16939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</a:t>
            </a:r>
            <a:br>
              <a:rPr lang="en-US" dirty="0" smtClean="0"/>
            </a:br>
            <a:r>
              <a:rPr lang="en-US" dirty="0" smtClean="0"/>
              <a:t>User Controls</a:t>
            </a:r>
            <a:endParaRPr lang="bg-BG" dirty="0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12" y="3460214"/>
            <a:ext cx="3598788" cy="2705090"/>
          </a:xfrm>
          <a:prstGeom prst="roundRect">
            <a:avLst>
              <a:gd name="adj" fmla="val 6433"/>
            </a:avLst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 descr="control,pan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1872208" cy="187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68" name="Picture 4" descr="folder,yellow,the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88841"/>
            <a:ext cx="1800200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70" name="Picture 6" descr="page,asp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5552">
            <a:off x="5841402" y="4482378"/>
            <a:ext cx="1954196" cy="19541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72" name="Picture 8" descr="control,pane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4046">
            <a:off x="1138083" y="4563597"/>
            <a:ext cx="1795264" cy="179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86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Controls</a:t>
            </a:r>
            <a:endParaRPr lang="bg-BG" dirty="0" smtClean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</p:spPr>
        <p:txBody>
          <a:bodyPr/>
          <a:lstStyle/>
          <a:p>
            <a:pPr marL="282575" lvl="1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user controls </a:t>
            </a:r>
            <a:r>
              <a:rPr lang="en-US" sz="3200" dirty="0" smtClean="0"/>
              <a:t>are reusable UI components used in ASP.NET Web Forms applications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User controls derive </a:t>
            </a:r>
            <a:r>
              <a:rPr lang="en-US" dirty="0" smtClean="0"/>
              <a:t>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UserControl</a:t>
            </a:r>
            <a:r>
              <a:rPr lang="en-US" dirty="0" smtClean="0"/>
              <a:t> which derive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TemplateControl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Similar to a Web form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code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code</a:t>
            </a:r>
            <a:r>
              <a:rPr lang="en-US" dirty="0" smtClean="0"/>
              <a:t> </a:t>
            </a:r>
            <a:r>
              <a:rPr lang="en-US" dirty="0"/>
              <a:t>(code behind)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Could have properties and events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Allow developers to create their own controls with own UI and custom behavior</a:t>
            </a:r>
          </a:p>
        </p:txBody>
      </p:sp>
    </p:spTree>
    <p:extLst>
      <p:ext uri="{BB962C8B-B14F-4D97-AF65-F5344CB8AC3E}">
        <p14:creationId xmlns:p14="http://schemas.microsoft.com/office/powerpoint/2010/main" val="389731142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 smtClean="0"/>
              <a:t>User Controls (2)</a:t>
            </a:r>
            <a:endParaRPr lang="bg-BG" sz="4000" dirty="0" smtClean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Adding a</a:t>
            </a:r>
            <a:r>
              <a:rPr lang="bg-BG" dirty="0" smtClean="0"/>
              <a:t> </a:t>
            </a:r>
            <a:r>
              <a:rPr lang="en-US" dirty="0" smtClean="0"/>
              <a:t>Web User Control from Visual Studio: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80320" y="3789040"/>
            <a:ext cx="3680112" cy="2616659"/>
          </a:xfrm>
          <a:prstGeom prst="roundRect">
            <a:avLst>
              <a:gd name="adj" fmla="val 2462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6" y="1864530"/>
            <a:ext cx="5184576" cy="2547937"/>
          </a:xfrm>
          <a:prstGeom prst="roundRect">
            <a:avLst>
              <a:gd name="adj" fmla="val 1398"/>
            </a:avLst>
          </a:prstGeom>
          <a:noFill/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636304" y="3356992"/>
            <a:ext cx="720080" cy="1740377"/>
          </a:xfrm>
          <a:prstGeom prst="straightConnector1">
            <a:avLst/>
          </a:prstGeom>
          <a:ln w="38100">
            <a:solidFill>
              <a:schemeClr val="bg1"/>
            </a:solidFill>
            <a:headEnd type="arrow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2799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User Controls (3)</a:t>
            </a:r>
            <a:endParaRPr lang="bg-BG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Web user control is: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An</a:t>
            </a:r>
            <a:r>
              <a:rPr lang="bg-BG" dirty="0" smtClean="0"/>
              <a:t> </a:t>
            </a:r>
            <a:r>
              <a:rPr lang="en-US" dirty="0" smtClean="0"/>
              <a:t>reusable ASP.NET code snippet that can be nested as part of an ASP.NET page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A server component which offers a user interface and attached logic</a:t>
            </a:r>
          </a:p>
          <a:p>
            <a:pPr marL="1154112" lvl="2" indent="-457200">
              <a:lnSpc>
                <a:spcPct val="100000"/>
              </a:lnSpc>
            </a:pPr>
            <a:r>
              <a:rPr lang="en-US" dirty="0" smtClean="0"/>
              <a:t>Server side logic and lifecycle events (C# code behind)</a:t>
            </a:r>
          </a:p>
          <a:p>
            <a:pPr marL="1154112" lvl="2" indent="-457200">
              <a:lnSpc>
                <a:spcPct val="100000"/>
              </a:lnSpc>
            </a:pPr>
            <a:r>
              <a:rPr lang="en-US" dirty="0" smtClean="0"/>
              <a:t>Client-side logic (JavaScript code)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Shared between the pages of the application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Cannot be displayed directly in the browser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507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User Controls (4)</a:t>
            </a:r>
            <a:endParaRPr lang="bg-BG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Differs from custom server </a:t>
            </a:r>
            <a:r>
              <a:rPr lang="en-US" dirty="0" smtClean="0"/>
              <a:t>controls</a:t>
            </a:r>
          </a:p>
          <a:p>
            <a:pPr marL="571500" lvl="1" indent="-228600">
              <a:lnSpc>
                <a:spcPct val="100000"/>
              </a:lnSpc>
              <a:tabLst>
                <a:tab pos="347663" algn="l"/>
              </a:tabLst>
            </a:pPr>
            <a:r>
              <a:rPr lang="en-US" dirty="0" smtClean="0"/>
              <a:t>Custom </a:t>
            </a:r>
            <a:r>
              <a:rPr lang="en-US" dirty="0"/>
              <a:t>controls are advanced and beyond </a:t>
            </a:r>
            <a:r>
              <a:rPr lang="en-US" dirty="0" smtClean="0"/>
              <a:t>the scope </a:t>
            </a:r>
            <a:r>
              <a:rPr lang="en-US" dirty="0"/>
              <a:t>of the course </a:t>
            </a:r>
            <a:endParaRPr lang="bg-BG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Consists of</a:t>
            </a:r>
            <a:r>
              <a:rPr lang="ru-RU" dirty="0"/>
              <a:t> HTML </a:t>
            </a:r>
            <a:r>
              <a:rPr lang="en-US" dirty="0"/>
              <a:t>and code</a:t>
            </a:r>
            <a:endParaRPr lang="ru-RU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Doesn’t contain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&lt;form&gt;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HTML tags</a:t>
            </a:r>
            <a:endParaRPr lang="bg-BG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Uses 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@Control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instead of</a:t>
            </a:r>
            <a:r>
              <a:rPr lang="ru-RU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User Controls – Advantages</a:t>
            </a:r>
            <a:endParaRPr lang="bg-BG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606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Independent</a:t>
            </a:r>
            <a:endParaRPr lang="ru-RU" dirty="0" smtClean="0"/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/>
              <a:t>Use separate</a:t>
            </a:r>
            <a:r>
              <a:rPr lang="ru-RU" dirty="0"/>
              <a:t> namespaces </a:t>
            </a:r>
            <a:r>
              <a:rPr lang="en-US" dirty="0"/>
              <a:t>for the </a:t>
            </a:r>
            <a:r>
              <a:rPr lang="en-US" dirty="0" smtClean="0"/>
              <a:t>variables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Avoid </a:t>
            </a:r>
            <a:r>
              <a:rPr lang="en-US" dirty="0"/>
              <a:t>name collisions with the names of methods and properties of the </a:t>
            </a:r>
            <a:r>
              <a:rPr lang="en-US" dirty="0" smtClean="0"/>
              <a:t>page</a:t>
            </a:r>
          </a:p>
          <a:p>
            <a:pPr marL="655637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Reusable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User </a:t>
            </a:r>
            <a:r>
              <a:rPr lang="en-US" dirty="0"/>
              <a:t>controls can be used more than once on a single page</a:t>
            </a:r>
            <a:r>
              <a:rPr lang="ru-RU" dirty="0"/>
              <a:t> </a:t>
            </a:r>
            <a:endParaRPr lang="en-US" dirty="0" smtClean="0"/>
          </a:p>
          <a:p>
            <a:pPr marL="1295400" lvl="2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No </a:t>
            </a:r>
            <a:r>
              <a:rPr lang="en-US" dirty="0"/>
              <a:t>conflicts with properties and </a:t>
            </a:r>
            <a:r>
              <a:rPr lang="en-US" dirty="0" smtClean="0"/>
              <a:t>methods</a:t>
            </a:r>
          </a:p>
          <a:p>
            <a:pPr marL="655637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Language neutrality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User </a:t>
            </a:r>
            <a:r>
              <a:rPr lang="en-US" dirty="0"/>
              <a:t>controls can be written in a language different of the one used in the page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926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5939</TotalTime>
  <Words>1188</Words>
  <Application>Microsoft Office PowerPoint</Application>
  <PresentationFormat>On-screen Show (4:3)</PresentationFormat>
  <Paragraphs>163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ASP.NET User Controls</vt:lpstr>
      <vt:lpstr>Table of Contents </vt:lpstr>
      <vt:lpstr>ASP.NET User Controls and Custom Controls</vt:lpstr>
      <vt:lpstr>ASP.NET  User Controls</vt:lpstr>
      <vt:lpstr>User Controls</vt:lpstr>
      <vt:lpstr>User Controls (2)</vt:lpstr>
      <vt:lpstr>User Controls (3)</vt:lpstr>
      <vt:lpstr>User Controls (4)</vt:lpstr>
      <vt:lpstr>User Controls – Advantages</vt:lpstr>
      <vt:lpstr>Sharing of User Controls</vt:lpstr>
      <vt:lpstr>Using User Controls</vt:lpstr>
      <vt:lpstr>Example: Welcome Label</vt:lpstr>
      <vt:lpstr>Welcome Label ASCX</vt:lpstr>
      <vt:lpstr>Example: Numeric Box</vt:lpstr>
      <vt:lpstr>Numeric Box</vt:lpstr>
      <vt:lpstr>ASP.NET  Custom Controls</vt:lpstr>
      <vt:lpstr>ASP.NET Custom Controls</vt:lpstr>
      <vt:lpstr>ASP.NET Custom Control: SEOPlugin</vt:lpstr>
      <vt:lpstr>Creating an Error / Success Notification User Control</vt:lpstr>
      <vt:lpstr>Creating an Error / Success Notification User Control</vt:lpstr>
      <vt:lpstr>ASP.NET User Controls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User Controls</dc:title>
  <dc:subject>Telerik Software Academy</dc:subject>
  <dc:creator>Svetlin Nakov</dc:creator>
  <cp:keywords>ASP.NET, Web Forms, ASCX, user controls</cp:keywords>
  <cp:lastModifiedBy>Svetlin Nakov</cp:lastModifiedBy>
  <cp:revision>643</cp:revision>
  <dcterms:created xsi:type="dcterms:W3CDTF">2007-12-08T16:03:35Z</dcterms:created>
  <dcterms:modified xsi:type="dcterms:W3CDTF">2013-09-12T10:16:21Z</dcterms:modified>
  <cp:category>ASP.NET, web development</cp:category>
</cp:coreProperties>
</file>