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57" r:id="rId3"/>
    <p:sldId id="280" r:id="rId4"/>
    <p:sldId id="282" r:id="rId5"/>
    <p:sldId id="283" r:id="rId6"/>
    <p:sldId id="299" r:id="rId7"/>
    <p:sldId id="301" r:id="rId8"/>
    <p:sldId id="302" r:id="rId9"/>
    <p:sldId id="312" r:id="rId10"/>
    <p:sldId id="325" r:id="rId11"/>
    <p:sldId id="300" r:id="rId12"/>
    <p:sldId id="305" r:id="rId13"/>
    <p:sldId id="306" r:id="rId14"/>
    <p:sldId id="307" r:id="rId15"/>
    <p:sldId id="308" r:id="rId16"/>
    <p:sldId id="309" r:id="rId17"/>
    <p:sldId id="310" r:id="rId18"/>
    <p:sldId id="287" r:id="rId19"/>
    <p:sldId id="262" r:id="rId20"/>
    <p:sldId id="314" r:id="rId21"/>
    <p:sldId id="264" r:id="rId22"/>
    <p:sldId id="289" r:id="rId23"/>
    <p:sldId id="315" r:id="rId24"/>
    <p:sldId id="316" r:id="rId25"/>
    <p:sldId id="317" r:id="rId26"/>
    <p:sldId id="318" r:id="rId27"/>
    <p:sldId id="319" r:id="rId28"/>
    <p:sldId id="333" r:id="rId29"/>
    <p:sldId id="334" r:id="rId30"/>
    <p:sldId id="335" r:id="rId31"/>
    <p:sldId id="320" r:id="rId32"/>
    <p:sldId id="322" r:id="rId33"/>
    <p:sldId id="321" r:id="rId34"/>
    <p:sldId id="326" r:id="rId35"/>
    <p:sldId id="323" r:id="rId36"/>
    <p:sldId id="327" r:id="rId37"/>
    <p:sldId id="336" r:id="rId38"/>
    <p:sldId id="292" r:id="rId39"/>
    <p:sldId id="294" r:id="rId40"/>
    <p:sldId id="295" r:id="rId41"/>
    <p:sldId id="293" r:id="rId42"/>
    <p:sldId id="296" r:id="rId43"/>
    <p:sldId id="298" r:id="rId44"/>
    <p:sldId id="297" r:id="rId45"/>
    <p:sldId id="285" r:id="rId46"/>
    <p:sldId id="330" r:id="rId47"/>
    <p:sldId id="331" r:id="rId48"/>
    <p:sldId id="332" r:id="rId49"/>
    <p:sldId id="328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6" autoAdjust="0"/>
    <p:restoredTop sz="94660"/>
  </p:normalViewPr>
  <p:slideViewPr>
    <p:cSldViewPr>
      <p:cViewPr varScale="1">
        <p:scale>
          <a:sx n="108" d="100"/>
          <a:sy n="108" d="100"/>
        </p:scale>
        <p:origin x="30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9C81D-72B0-42C7-BF91-A4119E6021E9}" type="datetimeFigureOut">
              <a:rPr lang="en-US" smtClean="0"/>
              <a:t>12-Apr-13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ADCEF-80BF-45D9-A0D8-C9826E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ADCEF-80BF-45D9-A0D8-C9826E40E7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84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jsperf.com/append-doc-fragment/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 and DOM Manipulation</a:t>
            </a:r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Consuming the True Power of JavaScript!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http://academy.telerik.com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http://minkov.it</a:t>
            </a:r>
            <a:r>
              <a:rPr lang="en-US" smtClean="0"/>
              <a:t> 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6931" y="4191001"/>
            <a:ext cx="3352800" cy="228599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814" y="879613"/>
            <a:ext cx="3000986" cy="228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8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HTML also have properties corresponding to their content</a:t>
            </a:r>
          </a:p>
          <a:p>
            <a:pPr lvl="1">
              <a:lnSpc>
                <a:spcPct val="95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innerHTML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95000"/>
              </a:lnSpc>
            </a:pPr>
            <a:r>
              <a:rPr lang="en-US" dirty="0" smtClean="0"/>
              <a:t>Returns as a string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content of the element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without the element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outerHTML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95000"/>
              </a:lnSpc>
            </a:pPr>
            <a:r>
              <a:rPr lang="en-US" dirty="0"/>
              <a:t>Returns as a string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element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 the element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innerText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/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textContent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95000"/>
              </a:lnSpc>
            </a:pPr>
            <a:r>
              <a:rPr lang="en-US" dirty="0" smtClean="0"/>
              <a:t>Returns as a string the text content of the element, without the </a:t>
            </a:r>
            <a:r>
              <a:rPr lang="en-US" dirty="0" smtClean="0"/>
              <a:t>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8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 Objects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3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 smtClean="0"/>
              <a:t>Selecting DOM Elements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305" t="-2174" r="15217" b="6522"/>
          <a:stretch/>
        </p:blipFill>
        <p:spPr>
          <a:xfrm>
            <a:off x="2154117" y="2719756"/>
            <a:ext cx="4835766" cy="3223844"/>
          </a:xfrm>
          <a:prstGeom prst="roundRect">
            <a:avLst>
              <a:gd name="adj" fmla="val 408"/>
            </a:avLst>
          </a:prstGeom>
          <a:solidFill>
            <a:srgbClr val="FFFFFF"/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3708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HTML Elements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can select HTML elements using the DOM API</a:t>
            </a:r>
          </a:p>
          <a:p>
            <a:pPr lvl="1"/>
            <a:r>
              <a:rPr lang="en-US" dirty="0" smtClean="0"/>
              <a:t>Select single element</a:t>
            </a:r>
          </a:p>
          <a:p>
            <a:pPr lvl="1"/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Select a collection of elements</a:t>
            </a:r>
          </a:p>
          <a:p>
            <a:pPr lvl="1"/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Using predefined collections of elements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19100" y="2617176"/>
            <a:ext cx="8305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header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("header");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nav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querySelector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("#main-nav");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19100" y="5388114"/>
            <a:ext cx="8305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links = document.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links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forms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forms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19100" y="3984274"/>
            <a:ext cx="8305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inputs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getElementsByTagName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("li");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header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querySelectorAll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("#main-nav li"); </a:t>
            </a:r>
          </a:p>
        </p:txBody>
      </p:sp>
    </p:spTree>
    <p:extLst>
      <p:ext uri="{BB962C8B-B14F-4D97-AF65-F5344CB8AC3E}">
        <p14:creationId xmlns:p14="http://schemas.microsoft.com/office/powerpoint/2010/main" val="131669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getElementsBy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495800"/>
          </a:xfrm>
        </p:spPr>
        <p:txBody>
          <a:bodyPr/>
          <a:lstStyle/>
          <a:p>
            <a:r>
              <a:rPr lang="en-US" dirty="0" smtClean="0"/>
              <a:t>DOM API contains methods for selecting elements based on some characteristic</a:t>
            </a:r>
          </a:p>
          <a:p>
            <a:pPr lvl="1"/>
            <a:r>
              <a:rPr lang="en-US" dirty="0" smtClean="0"/>
              <a:t>By Id</a:t>
            </a:r>
            <a:endParaRPr lang="en-US" dirty="0"/>
          </a:p>
          <a:p>
            <a:pPr lvl="1">
              <a:spcBef>
                <a:spcPts val="3000"/>
              </a:spcBef>
            </a:pPr>
            <a:r>
              <a:rPr lang="en-US" dirty="0" smtClean="0"/>
              <a:t>By Class</a:t>
            </a:r>
            <a:endParaRPr lang="en-US" dirty="0"/>
          </a:p>
          <a:p>
            <a:pPr lvl="1">
              <a:spcBef>
                <a:spcPts val="3000"/>
              </a:spcBef>
            </a:pPr>
            <a:r>
              <a:rPr lang="en-US" dirty="0" smtClean="0"/>
              <a:t>By Tag Name</a:t>
            </a:r>
          </a:p>
          <a:p>
            <a:pPr lvl="1">
              <a:spcBef>
                <a:spcPts val="3000"/>
              </a:spcBef>
            </a:pPr>
            <a:r>
              <a:rPr lang="en-US" dirty="0" smtClean="0"/>
              <a:t>By Name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9100" y="2845776"/>
            <a:ext cx="8305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header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("header");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4960" y="3810000"/>
            <a:ext cx="8305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posts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getElementsByClassName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("post-item");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9100" y="5738448"/>
            <a:ext cx="8305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genderButtons = document.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getElementsByName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("gender");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9100" y="4774224"/>
            <a:ext cx="8305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sidebars =document.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getElementsByTagName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("sidebar");</a:t>
            </a:r>
          </a:p>
        </p:txBody>
      </p:sp>
    </p:spTree>
    <p:extLst>
      <p:ext uri="{BB962C8B-B14F-4D97-AF65-F5344CB8AC3E}">
        <p14:creationId xmlns:p14="http://schemas.microsoft.com/office/powerpoint/2010/main" val="103153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632"/>
          <a:stretch/>
        </p:blipFill>
        <p:spPr>
          <a:xfrm rot="791567">
            <a:off x="782169" y="3685973"/>
            <a:ext cx="3327027" cy="1430856"/>
          </a:xfrm>
          <a:prstGeom prst="roundRect">
            <a:avLst>
              <a:gd name="adj" fmla="val 3755"/>
            </a:avLst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01570">
            <a:off x="4834453" y="3733772"/>
            <a:ext cx="3335339" cy="1430856"/>
          </a:xfrm>
          <a:prstGeom prst="roundRect">
            <a:avLst>
              <a:gd name="adj" fmla="val 3755"/>
            </a:avLst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68702"/>
            <a:ext cx="7924800" cy="685800"/>
          </a:xfrm>
        </p:spPr>
        <p:txBody>
          <a:bodyPr/>
          <a:lstStyle/>
          <a:p>
            <a:r>
              <a:rPr lang="en-US" dirty="0" err="1" smtClean="0"/>
              <a:t>document.getElementsBy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699454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7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QuerySelector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94592"/>
            <a:ext cx="8686800" cy="4563208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en-US" dirty="0" smtClean="0"/>
              <a:t>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introduces a new selector methods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querySelector</a:t>
            </a:r>
            <a:r>
              <a:rPr lang="en-US" dirty="0" smtClean="0"/>
              <a:t> returns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first </a:t>
            </a:r>
            <a:r>
              <a:rPr lang="en-US" dirty="0" smtClean="0"/>
              <a:t>element that matches the selector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querySelectorAll</a:t>
            </a:r>
            <a:r>
              <a:rPr lang="en-US" dirty="0" smtClean="0"/>
              <a:t> returns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collection</a:t>
            </a:r>
            <a:r>
              <a:rPr lang="en-US" dirty="0" smtClean="0"/>
              <a:t> of all elements that match the selector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supported </a:t>
            </a:r>
            <a:r>
              <a:rPr lang="en-US" dirty="0" smtClean="0"/>
              <a:t>in older browsers</a:t>
            </a:r>
          </a:p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en-US" dirty="0"/>
              <a:t>Both methods take as a string parameter the element to </a:t>
            </a:r>
            <a:r>
              <a:rPr lang="en-US" dirty="0" smtClean="0"/>
              <a:t>select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dirty="0" smtClean="0"/>
              <a:t>The parameter uses a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-like selectors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9100" y="5360919"/>
            <a:ext cx="8305800" cy="12772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header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querySelector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#header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//the element with id="header"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navItems = document.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querySelectorAll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#main-nav li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//li elements contained in element with id=main-nav</a:t>
            </a:r>
          </a:p>
        </p:txBody>
      </p:sp>
    </p:spTree>
    <p:extLst>
      <p:ext uri="{BB962C8B-B14F-4D97-AF65-F5344CB8AC3E}">
        <p14:creationId xmlns:p14="http://schemas.microsoft.com/office/powerpoint/2010/main" val="282068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QuerySelector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3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924800" cy="685800"/>
          </a:xfrm>
        </p:spPr>
        <p:txBody>
          <a:bodyPr/>
          <a:lstStyle/>
          <a:p>
            <a:r>
              <a:rPr lang="en-US" dirty="0"/>
              <a:t>Traversing the DOM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114800" y="2946975"/>
            <a:ext cx="11430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</a:p>
        </p:txBody>
      </p:sp>
      <p:cxnSp>
        <p:nvCxnSpPr>
          <p:cNvPr id="9" name="Elbow Connector 8"/>
          <p:cNvCxnSpPr>
            <a:stCxn id="3" idx="2"/>
            <a:endCxn id="22" idx="0"/>
          </p:cNvCxnSpPr>
          <p:nvPr/>
        </p:nvCxnSpPr>
        <p:spPr>
          <a:xfrm rot="16200000" flipH="1">
            <a:off x="4601617" y="3435637"/>
            <a:ext cx="588467" cy="4191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sp>
        <p:nvSpPr>
          <p:cNvPr id="22" name="Rounded Rectangle 21"/>
          <p:cNvSpPr/>
          <p:nvPr/>
        </p:nvSpPr>
        <p:spPr>
          <a:xfrm>
            <a:off x="4191000" y="3939421"/>
            <a:ext cx="18288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div#wrapper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400800" y="3939421"/>
            <a:ext cx="10668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905000" y="3939421"/>
            <a:ext cx="18288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447800" y="4701421"/>
            <a:ext cx="12192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h1#logo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895600" y="4699575"/>
            <a:ext cx="20574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#main-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172200" y="4699574"/>
            <a:ext cx="6096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h2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Elbow Connector 29"/>
          <p:cNvCxnSpPr>
            <a:stCxn id="3" idx="2"/>
            <a:endCxn id="24" idx="0"/>
          </p:cNvCxnSpPr>
          <p:nvPr/>
        </p:nvCxnSpPr>
        <p:spPr>
          <a:xfrm rot="5400000">
            <a:off x="3458617" y="2711737"/>
            <a:ext cx="588467" cy="18669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34" name="Elbow Connector 33"/>
          <p:cNvCxnSpPr>
            <a:stCxn id="3" idx="2"/>
            <a:endCxn id="23" idx="0"/>
          </p:cNvCxnSpPr>
          <p:nvPr/>
        </p:nvCxnSpPr>
        <p:spPr>
          <a:xfrm rot="16200000" flipH="1">
            <a:off x="5516017" y="2521237"/>
            <a:ext cx="588467" cy="22479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37" name="Elbow Connector 36"/>
          <p:cNvCxnSpPr>
            <a:stCxn id="24" idx="2"/>
            <a:endCxn id="26" idx="0"/>
          </p:cNvCxnSpPr>
          <p:nvPr/>
        </p:nvCxnSpPr>
        <p:spPr>
          <a:xfrm rot="5400000">
            <a:off x="2259390" y="4141410"/>
            <a:ext cx="358021" cy="7620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40" name="Elbow Connector 39"/>
          <p:cNvCxnSpPr>
            <a:stCxn id="24" idx="2"/>
            <a:endCxn id="27" idx="0"/>
          </p:cNvCxnSpPr>
          <p:nvPr/>
        </p:nvCxnSpPr>
        <p:spPr>
          <a:xfrm rot="16200000" flipH="1">
            <a:off x="3193763" y="3969037"/>
            <a:ext cx="356175" cy="11049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sp>
        <p:nvSpPr>
          <p:cNvPr id="58" name="Rounded Rectangle 57"/>
          <p:cNvSpPr/>
          <p:nvPr/>
        </p:nvSpPr>
        <p:spPr>
          <a:xfrm>
            <a:off x="7010400" y="4699574"/>
            <a:ext cx="6096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Elbow Connector 58"/>
          <p:cNvCxnSpPr>
            <a:stCxn id="23" idx="2"/>
            <a:endCxn id="28" idx="0"/>
          </p:cNvCxnSpPr>
          <p:nvPr/>
        </p:nvCxnSpPr>
        <p:spPr>
          <a:xfrm rot="5400000">
            <a:off x="6527513" y="4292887"/>
            <a:ext cx="356174" cy="4572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62" name="Elbow Connector 61"/>
          <p:cNvCxnSpPr>
            <a:stCxn id="23" idx="2"/>
            <a:endCxn id="58" idx="0"/>
          </p:cNvCxnSpPr>
          <p:nvPr/>
        </p:nvCxnSpPr>
        <p:spPr>
          <a:xfrm rot="16200000" flipH="1">
            <a:off x="6946613" y="4330987"/>
            <a:ext cx="356174" cy="3810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42202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the DOM</a:t>
            </a:r>
            <a:endParaRPr lang="bg-BG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029200"/>
          </a:xfrm>
        </p:spPr>
        <p:txBody>
          <a:bodyPr/>
          <a:lstStyle/>
          <a:p>
            <a:r>
              <a:rPr lang="en-US" dirty="0" smtClean="0"/>
              <a:t>HTML elements have properties about their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</a:t>
            </a:r>
            <a:r>
              <a:rPr lang="en-US" dirty="0" smtClean="0"/>
              <a:t> in the DOM three</a:t>
            </a:r>
          </a:p>
          <a:p>
            <a:pPr lvl="1"/>
            <a:r>
              <a:rPr lang="en-US" dirty="0" smtClean="0"/>
              <a:t>Their parent</a:t>
            </a:r>
          </a:p>
          <a:p>
            <a:pPr lvl="1"/>
            <a:r>
              <a:rPr lang="en-US" dirty="0" smtClean="0"/>
              <a:t>Their children</a:t>
            </a:r>
          </a:p>
          <a:p>
            <a:pPr lvl="1"/>
            <a:r>
              <a:rPr lang="en-US" dirty="0" smtClean="0"/>
              <a:t>Their siblings</a:t>
            </a:r>
          </a:p>
          <a:p>
            <a:pPr lvl="2"/>
            <a:r>
              <a:rPr lang="en-US" dirty="0" smtClean="0"/>
              <a:t>Elements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before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after</a:t>
            </a:r>
            <a:r>
              <a:rPr lang="en-US" dirty="0" smtClean="0"/>
              <a:t> the element</a:t>
            </a:r>
          </a:p>
          <a:p>
            <a:r>
              <a:rPr lang="en-US" dirty="0" smtClean="0"/>
              <a:t>These properties can be used to traverse through the DOM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6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Document Object Model</a:t>
            </a:r>
          </a:p>
          <a:p>
            <a:pPr>
              <a:lnSpc>
                <a:spcPct val="100000"/>
              </a:lnSpc>
            </a:pPr>
            <a:r>
              <a:rPr lang="en-US" dirty="0"/>
              <a:t>DOM </a:t>
            </a:r>
            <a:r>
              <a:rPr lang="en-US" dirty="0" smtClean="0"/>
              <a:t>API, DOM </a:t>
            </a:r>
            <a:r>
              <a:rPr lang="en-US" dirty="0"/>
              <a:t>Objects and HTML </a:t>
            </a:r>
            <a:r>
              <a:rPr lang="en-US" dirty="0" smtClean="0"/>
              <a:t>Elements 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 Selecting the </a:t>
            </a:r>
            <a:r>
              <a:rPr lang="en-US" dirty="0" smtClean="0"/>
              <a:t>DOM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getElementsBy and querySelector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Traversing the </a:t>
            </a:r>
            <a:r>
              <a:rPr lang="en-US" dirty="0" smtClean="0"/>
              <a:t>DOM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Parents, Children and Siblings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DOM </a:t>
            </a:r>
            <a:r>
              <a:rPr lang="en-US" dirty="0" smtClean="0"/>
              <a:t>manipulation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Adding, Removing and Altering Elements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Static </a:t>
            </a:r>
            <a:r>
              <a:rPr lang="en-US" dirty="0"/>
              <a:t>and Live </a:t>
            </a:r>
            <a:r>
              <a:rPr lang="en-US" dirty="0" err="1"/>
              <a:t>NodeLists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the DOM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element.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parentNode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parent</a:t>
            </a:r>
            <a:r>
              <a:rPr lang="en-US" dirty="0" smtClean="0"/>
              <a:t> of the element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parent of document is null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element.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childNodes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nodeList of all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child nodes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Including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 nodes </a:t>
            </a:r>
            <a:r>
              <a:rPr lang="en-US" dirty="0" smtClean="0"/>
              <a:t>(whitespaces)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element.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nextSibling</a:t>
            </a:r>
            <a:r>
              <a:rPr lang="en-US" dirty="0" smtClean="0"/>
              <a:t> /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nextElementSibling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next</a:t>
            </a:r>
            <a:r>
              <a:rPr lang="en-US" dirty="0" smtClean="0"/>
              <a:t> sibling</a:t>
            </a:r>
          </a:p>
          <a:p>
            <a:pPr>
              <a:lnSpc>
                <a:spcPct val="100000"/>
              </a:lnSpc>
            </a:pPr>
            <a:r>
              <a:rPr lang="en-US" sz="3000" dirty="0" err="1" smtClean="0"/>
              <a:t>element.</a:t>
            </a:r>
            <a:r>
              <a:rPr lang="en-US" sz="3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previousSibling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 smtClean="0"/>
              <a:t>/ </a:t>
            </a:r>
            <a:r>
              <a:rPr lang="en-US" sz="3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previousElementSibling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Returns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previous</a:t>
            </a:r>
            <a:r>
              <a:rPr lang="en-US" dirty="0"/>
              <a:t> sibling</a:t>
            </a:r>
          </a:p>
        </p:txBody>
      </p:sp>
    </p:spTree>
    <p:extLst>
      <p:ext uri="{BB962C8B-B14F-4D97-AF65-F5344CB8AC3E}">
        <p14:creationId xmlns:p14="http://schemas.microsoft.com/office/powerpoint/2010/main" val="83556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0"/>
            <a:ext cx="7086600" cy="91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Traversing the </a:t>
            </a:r>
            <a:r>
              <a:rPr lang="en-US" dirty="0" smtClean="0"/>
              <a:t>DOM -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04800" y="1306354"/>
            <a:ext cx="8534400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trainersList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document.getElementsByClassName("trainers-list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")[0];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parent = trainersList.</a:t>
            </a:r>
            <a:r>
              <a:rPr lang="en-US" sz="22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parentNode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log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("parent of trainers-list: " + parent.nodeName + 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with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id: " + parent.id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children = trainersList.</a:t>
            </a:r>
            <a:r>
              <a:rPr lang="en-US" sz="22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childNodes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log("elements in trainers-list: " + children.length);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log("element in trainers-list");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(var i = 0, </a:t>
            </a:r>
            <a:r>
              <a:rPr lang="en-US" sz="22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len = children.length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 i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 len;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subItem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children[i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log(subItem.nodeName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" content: " +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subItem.innerText);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4591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Traversing the DOM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75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Manipulating the DOM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Making a web page dynamic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1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the DOM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DOM can be manipulated dynamically with JS</a:t>
            </a:r>
          </a:p>
          <a:p>
            <a:pPr lvl="1"/>
            <a:r>
              <a:rPr lang="en-US" dirty="0" smtClean="0"/>
              <a:t>HTML elements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created</a:t>
            </a:r>
          </a:p>
          <a:p>
            <a:pPr lvl="1"/>
            <a:r>
              <a:rPr lang="en-US" dirty="0" smtClean="0"/>
              <a:t>HTML elements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removed</a:t>
            </a:r>
          </a:p>
          <a:p>
            <a:pPr lvl="1"/>
            <a:r>
              <a:rPr lang="en-US" dirty="0" smtClean="0"/>
              <a:t>HTML elements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altered</a:t>
            </a:r>
          </a:p>
          <a:p>
            <a:pPr lvl="2"/>
            <a:r>
              <a:rPr lang="en-US" dirty="0" smtClean="0"/>
              <a:t>Change their content</a:t>
            </a:r>
          </a:p>
          <a:p>
            <a:pPr lvl="2"/>
            <a:r>
              <a:rPr lang="en-US" dirty="0" smtClean="0"/>
              <a:t>Change their styles</a:t>
            </a:r>
          </a:p>
          <a:p>
            <a:pPr lvl="2"/>
            <a:r>
              <a:rPr lang="en-US" dirty="0" smtClean="0"/>
              <a:t>Change their attributes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0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HTML elements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895600"/>
          </a:xfrm>
        </p:spPr>
        <p:txBody>
          <a:bodyPr/>
          <a:lstStyle/>
          <a:p>
            <a:r>
              <a:rPr lang="en-US" dirty="0" smtClean="0"/>
              <a:t>The document object has a method for creation of HTML elements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document.createElement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elementName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 smtClean="0"/>
              <a:t>Returns an object with the corresponding HTML element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4171890"/>
            <a:ext cx="8305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liElement = document.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createElement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("li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console.log(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  <a:sym typeface="Wingdings" pitchFamily="2" charset="2"/>
              </a:rPr>
              <a:t>liElement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instanceof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HTMLLIElement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 //true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console.log(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liElement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instanceof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HTMLElement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 //true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console.log(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liElement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instanceof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HTMLDivElement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 //false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5981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HTML Elements (2)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3505200"/>
          </a:xfrm>
        </p:spPr>
        <p:txBody>
          <a:bodyPr/>
          <a:lstStyle/>
          <a:p>
            <a:r>
              <a:rPr lang="en-US" dirty="0" smtClean="0"/>
              <a:t>After an HTML element is created it can be treated as if it was selected from the DOM</a:t>
            </a:r>
          </a:p>
          <a:p>
            <a:r>
              <a:rPr lang="en-US" dirty="0" smtClean="0"/>
              <a:t>When HTML elements are created dynamically they are just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 objects</a:t>
            </a:r>
          </a:p>
          <a:p>
            <a:pPr lvl="1"/>
            <a:r>
              <a:rPr lang="en-US" dirty="0" smtClean="0"/>
              <a:t>They are still not in the DOM (the web page)</a:t>
            </a:r>
          </a:p>
          <a:p>
            <a:pPr lvl="1"/>
            <a:r>
              <a:rPr lang="en-US" dirty="0" smtClean="0"/>
              <a:t>New</a:t>
            </a:r>
            <a:r>
              <a:rPr lang="en-US" sz="2800" dirty="0" smtClean="0"/>
              <a:t> </a:t>
            </a:r>
            <a:r>
              <a:rPr lang="en-US" dirty="0" smtClean="0"/>
              <a:t>HTML</a:t>
            </a:r>
            <a:r>
              <a:rPr lang="en-US" sz="2800" dirty="0" smtClean="0"/>
              <a:t> </a:t>
            </a:r>
            <a:r>
              <a:rPr lang="en-US" dirty="0" smtClean="0"/>
              <a:t>elements</a:t>
            </a:r>
            <a:r>
              <a:rPr lang="en-US" sz="2800" dirty="0" smtClean="0"/>
              <a:t> </a:t>
            </a:r>
            <a:r>
              <a:rPr lang="en-US" dirty="0" smtClean="0"/>
              <a:t>must</a:t>
            </a:r>
            <a:r>
              <a:rPr lang="en-US" sz="2400" dirty="0" smtClean="0"/>
              <a:t> </a:t>
            </a:r>
            <a:r>
              <a:rPr lang="en-US" dirty="0" smtClean="0"/>
              <a:t>be</a:t>
            </a:r>
            <a:r>
              <a:rPr lang="en-US" sz="2400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appended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DOM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81000" y="4772561"/>
            <a:ext cx="8305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studentsList = document.createElement("ul");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studentLi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document.createElement("li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studentsList.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appendChild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(studentLi);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document.body.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appendChild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(studentsList);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0412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895601"/>
            <a:ext cx="7924800" cy="685800"/>
          </a:xfrm>
        </p:spPr>
        <p:txBody>
          <a:bodyPr/>
          <a:lstStyle/>
          <a:p>
            <a:r>
              <a:rPr lang="en-US" dirty="0" smtClean="0"/>
              <a:t>Creating HTML Elements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621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86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Appending Elements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Appending elements to the DOM is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slow operation</a:t>
            </a:r>
          </a:p>
          <a:p>
            <a:pPr lvl="1"/>
            <a:r>
              <a:rPr lang="en-US" dirty="0" smtClean="0"/>
              <a:t>When an elements is appended to the DOM, it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rendered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anew</a:t>
            </a:r>
          </a:p>
          <a:p>
            <a:pPr lvl="1"/>
            <a:r>
              <a:rPr lang="en-US" dirty="0" smtClean="0"/>
              <a:t>Wouldn't It could be cool, if we can append 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elements at once</a:t>
            </a:r>
          </a:p>
          <a:p>
            <a:r>
              <a:rPr lang="en-US" dirty="0" smtClean="0"/>
              <a:t>Here comes 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DocumentFragment</a:t>
            </a:r>
            <a:r>
              <a:rPr lang="en-US" dirty="0" smtClean="0"/>
              <a:t> element</a:t>
            </a:r>
          </a:p>
          <a:p>
            <a:pPr lvl="1"/>
            <a:r>
              <a:rPr lang="en-US" dirty="0" smtClean="0"/>
              <a:t>It is a minimal HTML element, with no parent</a:t>
            </a:r>
          </a:p>
          <a:p>
            <a:pPr lvl="1"/>
            <a:r>
              <a:rPr lang="en-US" dirty="0" smtClean="0"/>
              <a:t>It is used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 store ready-to-append </a:t>
            </a:r>
            <a:r>
              <a:rPr lang="en-US" dirty="0" smtClean="0"/>
              <a:t>elements</a:t>
            </a:r>
            <a:r>
              <a:rPr lang="en-US" dirty="0"/>
              <a:t> </a:t>
            </a:r>
            <a:r>
              <a:rPr lang="en-US" dirty="0" smtClean="0"/>
              <a:t>and append them at once to the DOM</a:t>
            </a:r>
          </a:p>
        </p:txBody>
      </p:sp>
    </p:spTree>
    <p:extLst>
      <p:ext uri="{BB962C8B-B14F-4D97-AF65-F5344CB8AC3E}">
        <p14:creationId xmlns:p14="http://schemas.microsoft.com/office/powerpoint/2010/main" val="35388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Appending Elements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DocumentFragment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Append the elements to a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DocumentFragment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Appending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DocumentFragment</a:t>
            </a:r>
            <a:r>
              <a:rPr lang="en-US" dirty="0" smtClean="0"/>
              <a:t> to the DOM appends only its child elements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jsperf.com/append-doc-fragment/2</a:t>
            </a:r>
            <a:r>
              <a:rPr lang="en-US" dirty="0" smtClean="0"/>
              <a:t>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8600" y="4182208"/>
            <a:ext cx="8610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dFrag = document.createDocumentFragment();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dFrag.appendChild(div);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document.body.appendChild(dFrag);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2590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1195" y="1143000"/>
            <a:ext cx="5377178" cy="30801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52600" y="4800600"/>
            <a:ext cx="5638800" cy="1371600"/>
          </a:xfrm>
        </p:spPr>
        <p:txBody>
          <a:bodyPr/>
          <a:lstStyle/>
          <a:p>
            <a:r>
              <a:rPr lang="en-US" dirty="0" smtClean="0"/>
              <a:t>Document Object Model (DOM)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3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DocumentFragment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7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Elements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562600"/>
          </a:xfrm>
        </p:spPr>
        <p:txBody>
          <a:bodyPr/>
          <a:lstStyle/>
          <a:p>
            <a:r>
              <a:rPr lang="en-US" dirty="0" smtClean="0"/>
              <a:t>Elements can be removed from the DOM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element.removeChild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elToRemove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 smtClean="0"/>
              <a:t>Pass the element-to-remove to their parent</a:t>
            </a:r>
          </a:p>
          <a:p>
            <a:pPr lvl="1"/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8600" y="3200400"/>
            <a:ext cx="8610600" cy="2977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ul&gt;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&lt;li&gt;Doncho Minkov&lt;/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 &lt;li&gt;Svetlin Nakov&lt;/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&lt;li&gt;Georgi Georgiev&lt;/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 &lt;li&gt;Nikolay Kostov&lt;/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&lt;li&gt;Asya Georgieva&lt;/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//..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trainers = document.getElementsByTagName("ul")[0];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trainer = trainers.getElementsByTagName("li")[0];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trainers.removeChild(trainer);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0160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Removing Elements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39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Altering the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When an HTML element is selected with JS</a:t>
            </a:r>
          </a:p>
          <a:p>
            <a:pPr lvl="1"/>
            <a:r>
              <a:rPr lang="en-US" dirty="0" smtClean="0"/>
              <a:t>It can be removed</a:t>
            </a:r>
          </a:p>
          <a:p>
            <a:pPr lvl="1"/>
            <a:r>
              <a:rPr lang="en-US" dirty="0" smtClean="0"/>
              <a:t>Its children </a:t>
            </a:r>
            <a:r>
              <a:rPr lang="en-US" dirty="0" smtClean="0"/>
              <a:t>can be altered</a:t>
            </a:r>
          </a:p>
          <a:p>
            <a:pPr lvl="1"/>
            <a:r>
              <a:rPr lang="en-US" dirty="0" smtClean="0"/>
              <a:t>The element can be altered as well</a:t>
            </a:r>
          </a:p>
          <a:p>
            <a:r>
              <a:rPr lang="en-US" dirty="0" smtClean="0"/>
              <a:t>With DOM API each HTML node can be altered</a:t>
            </a:r>
          </a:p>
          <a:p>
            <a:pPr lvl="1"/>
            <a:r>
              <a:rPr lang="en-US" dirty="0" smtClean="0"/>
              <a:t>Change its properties</a:t>
            </a:r>
          </a:p>
          <a:p>
            <a:pPr lvl="1"/>
            <a:r>
              <a:rPr lang="en-US" dirty="0" smtClean="0"/>
              <a:t>Change its appearance</a:t>
            </a:r>
          </a:p>
        </p:txBody>
      </p:sp>
    </p:spTree>
    <p:extLst>
      <p:ext uri="{BB962C8B-B14F-4D97-AF65-F5344CB8AC3E}">
        <p14:creationId xmlns:p14="http://schemas.microsoft.com/office/powerpoint/2010/main" val="297281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Altering the Elements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in mind that each HTML element is unique in the DOM</a:t>
            </a:r>
          </a:p>
          <a:p>
            <a:pPr lvl="1"/>
            <a:r>
              <a:rPr lang="en-US" dirty="0" smtClean="0"/>
              <a:t>If JavaScript changes its appearance or its position, it is still the same element object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3276600"/>
            <a:ext cx="86106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id="f"&gt;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&lt;p id="the-p"&gt;text&lt;/p&gt;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id="s"&gt;&lt;/div&gt;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second = document.getElementById("s");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theP = document.getElementById("the-p");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second.appendChild(theP);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//the DOM is: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id="f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&lt;p id="the-p"&gt;text&lt;/p&gt;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4769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Altering HTML Elements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7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Altering the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561147"/>
            <a:ext cx="8686800" cy="2362200"/>
          </a:xfrm>
        </p:spPr>
        <p:txBody>
          <a:bodyPr/>
          <a:lstStyle/>
          <a:p>
            <a:r>
              <a:rPr lang="en-US" dirty="0" smtClean="0"/>
              <a:t>The style of each HTML element can be altered using JavaScript</a:t>
            </a:r>
          </a:p>
          <a:p>
            <a:pPr lvl="1"/>
            <a:r>
              <a:rPr lang="en-US" dirty="0" smtClean="0"/>
              <a:t>Meaning changing the style attribute</a:t>
            </a:r>
          </a:p>
          <a:p>
            <a:pPr lvl="2"/>
            <a:r>
              <a:rPr lang="en-US" dirty="0" smtClean="0"/>
              <a:t>The inline styles, not CSS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3923347"/>
            <a:ext cx="8153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div = document.getElementById("content");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div.style.display = "block";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div.style.width = "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123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px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";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348514" y="4456747"/>
            <a:ext cx="2576286" cy="953453"/>
          </a:xfrm>
          <a:prstGeom prst="wedgeRoundRectCallout">
            <a:avLst>
              <a:gd name="adj1" fmla="val -91511"/>
              <a:gd name="adj2" fmla="val -205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 not forget </a:t>
            </a:r>
            <a:b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unit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07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Altering HTML Element Style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0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0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48392"/>
            <a:ext cx="8686800" cy="3742016"/>
          </a:xfrm>
        </p:spPr>
        <p:txBody>
          <a:bodyPr/>
          <a:lstStyle/>
          <a:p>
            <a:r>
              <a:rPr lang="en-US" dirty="0" smtClean="0"/>
              <a:t>NodeList </a:t>
            </a:r>
            <a:r>
              <a:rPr lang="en-US" dirty="0" smtClean="0"/>
              <a:t>is the collection returned by the DOM selectors:</a:t>
            </a:r>
          </a:p>
          <a:p>
            <a:pPr lvl="1"/>
            <a:r>
              <a:rPr lang="en-US" dirty="0" err="1" smtClean="0"/>
              <a:t>getElementsByTagName</a:t>
            </a:r>
            <a:endParaRPr lang="en-US" dirty="0" smtClean="0"/>
          </a:p>
          <a:p>
            <a:pPr lvl="1"/>
            <a:r>
              <a:rPr lang="en-US" dirty="0" err="1" smtClean="0"/>
              <a:t>getElementsByName</a:t>
            </a:r>
            <a:endParaRPr lang="en-US" dirty="0" smtClean="0"/>
          </a:p>
          <a:p>
            <a:pPr lvl="1"/>
            <a:r>
              <a:rPr lang="en-US" dirty="0" err="1" smtClean="0"/>
              <a:t>getElementsByClassName</a:t>
            </a:r>
            <a:endParaRPr lang="en-US" dirty="0" smtClean="0"/>
          </a:p>
          <a:p>
            <a:pPr lvl="1"/>
            <a:r>
              <a:rPr lang="en-US" dirty="0" smtClean="0"/>
              <a:t>querySelectorAll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3250" y="4690408"/>
            <a:ext cx="793115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divs = document.getElementsByTagName("div");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queryDivs = document.querySelectorAll("div");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for(var i=0; i&lt; divs.length; i++){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//do stuff with divs[i]…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845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Object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114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 Object Model</a:t>
            </a:r>
            <a:r>
              <a:rPr lang="en-US" dirty="0" smtClean="0"/>
              <a:t> is an </a:t>
            </a:r>
            <a:r>
              <a:rPr lang="en-US" dirty="0"/>
              <a:t>API for HTML and XML </a:t>
            </a:r>
            <a:r>
              <a:rPr lang="en-US" dirty="0" smtClean="0"/>
              <a:t>documents</a:t>
            </a:r>
          </a:p>
          <a:p>
            <a:pPr lvl="1"/>
            <a:r>
              <a:rPr lang="en-US" dirty="0" smtClean="0"/>
              <a:t>Provides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structural</a:t>
            </a:r>
            <a:r>
              <a:rPr lang="en-US" dirty="0" smtClean="0"/>
              <a:t> representation of the document</a:t>
            </a:r>
          </a:p>
          <a:p>
            <a:pPr lvl="1"/>
            <a:r>
              <a:rPr lang="en-US" dirty="0" smtClean="0"/>
              <a:t>Enables developers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modify</a:t>
            </a:r>
            <a:r>
              <a:rPr lang="en-US" dirty="0" smtClean="0"/>
              <a:t> the content and visual presentation of a web </a:t>
            </a:r>
            <a:r>
              <a:rPr lang="en-US" dirty="0" smtClean="0"/>
              <a:t>page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01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NodeLists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2819400"/>
          </a:xfrm>
        </p:spPr>
        <p:txBody>
          <a:bodyPr/>
          <a:lstStyle/>
          <a:p>
            <a:r>
              <a:rPr lang="en-US" dirty="0" smtClean="0"/>
              <a:t>NodeList </a:t>
            </a:r>
            <a:r>
              <a:rPr lang="en-US" dirty="0" smtClean="0"/>
              <a:t>looks like an array, but is not an array</a:t>
            </a:r>
          </a:p>
          <a:p>
            <a:pPr lvl="1"/>
            <a:r>
              <a:rPr lang="en-US" dirty="0" smtClean="0"/>
              <a:t>It's an object with properties similar to array</a:t>
            </a:r>
          </a:p>
          <a:p>
            <a:pPr lvl="2"/>
            <a:r>
              <a:rPr lang="en-US" dirty="0" smtClean="0"/>
              <a:t>Has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length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indexer</a:t>
            </a:r>
          </a:p>
          <a:p>
            <a:pPr lvl="1"/>
            <a:r>
              <a:rPr lang="en-US" dirty="0" smtClean="0"/>
              <a:t>Traversing an array with for-in loop works unexpected: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3250" y="4114800"/>
            <a:ext cx="7931150" cy="2323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 </a:t>
            </a:r>
            <a:r>
              <a:rPr lang="nn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(var i in divs)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console.log("</a:t>
            </a:r>
            <a:r>
              <a:rPr lang="nn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divs[" + i + "] = " + divs[i</a:t>
            </a: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</a:t>
            </a: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divs[0</a:t>
            </a: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 =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</a:t>
            </a: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</a:t>
            </a: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divs[1</a:t>
            </a:r>
            <a:r>
              <a:rPr lang="nn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 =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</a:t>
            </a:r>
            <a:r>
              <a:rPr lang="nn-NO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divs[length</a:t>
            </a:r>
            <a:r>
              <a:rPr lang="nn-NO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 =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n-NO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//divs[item] = ...</a:t>
            </a:r>
            <a:endParaRPr lang="en-US" sz="20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4489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9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19200" y="2743201"/>
            <a:ext cx="6705600" cy="685800"/>
          </a:xfrm>
        </p:spPr>
        <p:txBody>
          <a:bodyPr/>
          <a:lstStyle/>
          <a:p>
            <a:r>
              <a:rPr lang="en-US" dirty="0" smtClean="0"/>
              <a:t>Static NodeList and Live NodeList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1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and Live </a:t>
            </a:r>
            <a:r>
              <a:rPr lang="en-US" dirty="0" err="1" smtClean="0"/>
              <a:t>NodeLists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There are two kinds of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NodeLists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getElementsBy…()</a:t>
            </a:r>
            <a:r>
              <a:rPr lang="en-US" dirty="0" smtClean="0"/>
              <a:t> return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LiveNodeList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querySelectorAll()</a:t>
            </a:r>
            <a:r>
              <a:rPr lang="en-US" dirty="0" smtClean="0"/>
              <a:t> returns a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StaticNodeList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Live list keeps track of the selected element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Even when changes are made to DOM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While static list keeps the elements at the execution of the method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Keep in mind that LiveNodeList is slower that regular array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Need to cache </a:t>
            </a:r>
            <a:r>
              <a:rPr lang="en-US" dirty="0" smtClean="0"/>
              <a:t>its </a:t>
            </a:r>
            <a:r>
              <a:rPr lang="en-US" dirty="0" smtClean="0"/>
              <a:t>length for better performance</a:t>
            </a:r>
          </a:p>
        </p:txBody>
      </p:sp>
    </p:spTree>
    <p:extLst>
      <p:ext uri="{BB962C8B-B14F-4D97-AF65-F5344CB8AC3E}">
        <p14:creationId xmlns:p14="http://schemas.microsoft.com/office/powerpoint/2010/main" val="147464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19200" y="2743201"/>
            <a:ext cx="6705600" cy="685800"/>
          </a:xfrm>
        </p:spPr>
        <p:txBody>
          <a:bodyPr/>
          <a:lstStyle/>
          <a:p>
            <a:r>
              <a:rPr lang="en-US" dirty="0" smtClean="0"/>
              <a:t>Static </a:t>
            </a:r>
            <a:r>
              <a:rPr lang="en-US" dirty="0" err="1" smtClean="0"/>
              <a:t>NodeListand</a:t>
            </a:r>
            <a:r>
              <a:rPr lang="en-US" dirty="0" smtClean="0"/>
              <a:t> Live </a:t>
            </a:r>
            <a:r>
              <a:rPr lang="en-US" dirty="0" err="1" smtClean="0"/>
              <a:t>NodeList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and DOM Manipulation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4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342900" indent="-2857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r>
              <a:rPr lang="en-US" sz="2800" dirty="0" smtClean="0"/>
              <a:t>Write a script that creates a number of div elements.</a:t>
            </a:r>
            <a:br>
              <a:rPr lang="en-US" sz="2800" dirty="0" smtClean="0"/>
            </a:br>
            <a:r>
              <a:rPr lang="en-US" sz="2800" dirty="0" smtClean="0"/>
              <a:t>Each div element must have the following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width and height between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2600" dirty="0" smtClean="0"/>
              <a:t>px and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2600" dirty="0" smtClean="0"/>
              <a:t>px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background color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font color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position on the screen (</a:t>
            </a:r>
            <a:r>
              <a:rPr lang="en-US" sz="2600" dirty="0" err="1" smtClean="0"/>
              <a:t>position:absolute</a:t>
            </a:r>
            <a:r>
              <a:rPr lang="en-US" sz="2600" dirty="0" smtClean="0"/>
              <a:t>)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A strong element with text "div" inside the div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border-radius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border color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border-width between 1px and 20px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endParaRPr lang="en-US" sz="2600" dirty="0"/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407787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342900" indent="-285750">
              <a:lnSpc>
                <a:spcPct val="100000"/>
              </a:lnSpc>
              <a:buFont typeface="+mj-lt"/>
              <a:buAutoNum type="arabicPeriod" startAt="2"/>
              <a:tabLst>
                <a:tab pos="282575" algn="l"/>
                <a:tab pos="404813" algn="l"/>
              </a:tabLst>
            </a:pPr>
            <a:r>
              <a:rPr lang="en-US" sz="2800" dirty="0" smtClean="0"/>
              <a:t>Write a script that creates 5 div elements and moves them in circular path with interval of 100 milliseconds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 startAt="2"/>
              <a:tabLst>
                <a:tab pos="282575" algn="l"/>
                <a:tab pos="404813" algn="l"/>
              </a:tabLst>
            </a:pPr>
            <a:r>
              <a:rPr lang="en-US" sz="2800" dirty="0" smtClean="0"/>
              <a:t>Write a script that shims querySelector and querySelectorAll in older browsers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 startAt="2"/>
              <a:tabLst>
                <a:tab pos="282575" algn="l"/>
                <a:tab pos="404813" algn="l"/>
              </a:tabLst>
            </a:pPr>
            <a:r>
              <a:rPr lang="en-US" sz="2800" dirty="0" smtClean="0"/>
              <a:t>Create a text area and two inputs with type="color"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Make the font color of the text area as the value of the first color input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Make the background color of the text area as the value of the second input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0561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342900" indent="-285750">
              <a:lnSpc>
                <a:spcPct val="100000"/>
              </a:lnSpc>
              <a:buFont typeface="+mj-lt"/>
              <a:buAutoNum type="arabicPeriod" startAt="5"/>
              <a:tabLst>
                <a:tab pos="282575" algn="l"/>
                <a:tab pos="404813" algn="l"/>
              </a:tabLst>
            </a:pPr>
            <a:r>
              <a:rPr lang="en-US" sz="2800" dirty="0" smtClean="0"/>
              <a:t>Create a tag cloud: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Visualize a string of tags (strings) in a given container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By given </a:t>
            </a:r>
            <a:r>
              <a:rPr lang="en-US" sz="2600" dirty="0" err="1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minFontSize</a:t>
            </a: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 and </a:t>
            </a:r>
            <a:r>
              <a:rPr lang="en-US" sz="2600" dirty="0" err="1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maxFontSize</a:t>
            </a: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, generate the tags with different font-size, depending on the number of occurrences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3250" y="3429000"/>
            <a:ext cx="793115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tags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["cms", "javascript", "js",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ASP.NET MVC", ".net", ".net", "css",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wordpress", "xaml", "js", "http", "web",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asp.net", "asp.net MVC", "ASP.NET MVC",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wp", "javascript", "js", "cms", "html",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javascript", "http", "http", "CMS"]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tagCloud = generateTagCloud(tags,17,42);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3110" y="3048000"/>
            <a:ext cx="2191790" cy="2313556"/>
          </a:xfrm>
          <a:prstGeom prst="roundRect">
            <a:avLst>
              <a:gd name="adj" fmla="val 1825"/>
            </a:avLst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079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400050" indent="-288925">
              <a:lnSpc>
                <a:spcPct val="100000"/>
              </a:lnSpc>
              <a:buFont typeface="+mj-lt"/>
              <a:buAutoNum type="arabicPeriod" startAt="6"/>
              <a:tabLst>
                <a:tab pos="282575" algn="l"/>
                <a:tab pos="346075" algn="l"/>
              </a:tabLst>
            </a:pPr>
            <a:r>
              <a:rPr lang="en-US" sz="2800" dirty="0" smtClean="0"/>
              <a:t>*Create a </a:t>
            </a:r>
            <a:r>
              <a:rPr lang="en-US" sz="2800" dirty="0" err="1" smtClean="0"/>
              <a:t>TreeView</a:t>
            </a:r>
            <a:r>
              <a:rPr lang="en-US" sz="2800" dirty="0" smtClean="0"/>
              <a:t> component</a:t>
            </a:r>
          </a:p>
          <a:p>
            <a:pPr marL="685800" lvl="1" indent="-280988">
              <a:lnSpc>
                <a:spcPct val="100000"/>
              </a:lnSpc>
            </a:pPr>
            <a:r>
              <a:rPr lang="en-US" sz="2600" dirty="0" smtClean="0"/>
              <a:t>Initially only the top items must be visible</a:t>
            </a:r>
          </a:p>
          <a:p>
            <a:pPr marL="685800" lvl="1" indent="-280988">
              <a:lnSpc>
                <a:spcPct val="100000"/>
              </a:lnSpc>
            </a:pPr>
            <a:r>
              <a:rPr lang="en-US" sz="2600" dirty="0" smtClean="0"/>
              <a:t>On item click</a:t>
            </a:r>
          </a:p>
          <a:p>
            <a:pPr marL="977900" lvl="2" indent="-280988">
              <a:lnSpc>
                <a:spcPct val="100000"/>
              </a:lnSpc>
            </a:pPr>
            <a:r>
              <a:rPr lang="en-US" sz="2400" dirty="0" smtClean="0"/>
              <a:t>If its children are hidden (collapsed), </a:t>
            </a:r>
            <a:br>
              <a:rPr lang="en-US" sz="2400" dirty="0" smtClean="0"/>
            </a:br>
            <a:r>
              <a:rPr lang="en-US" sz="2400" dirty="0" smtClean="0"/>
              <a:t>they must be made visible (expanded)</a:t>
            </a:r>
          </a:p>
          <a:p>
            <a:pPr marL="977900" lvl="2" indent="-280988">
              <a:lnSpc>
                <a:spcPct val="100000"/>
              </a:lnSpc>
            </a:pPr>
            <a:r>
              <a:rPr lang="en-US" sz="2400" dirty="0" smtClean="0"/>
              <a:t>If its children are visible (expanded), </a:t>
            </a:r>
            <a:br>
              <a:rPr lang="en-US" sz="2400" dirty="0" smtClean="0"/>
            </a:br>
            <a:r>
              <a:rPr lang="en-US" sz="2400" dirty="0" smtClean="0"/>
              <a:t>they must be made hidden (collapsed)</a:t>
            </a:r>
          </a:p>
          <a:p>
            <a:pPr marL="685800" lvl="1" indent="-280988">
              <a:lnSpc>
                <a:spcPct val="100000"/>
              </a:lnSpc>
            </a:pPr>
            <a:r>
              <a:rPr lang="en-US" sz="2600" dirty="0" smtClean="0"/>
              <a:t>Research </a:t>
            </a:r>
            <a:r>
              <a:rPr lang="en-US" sz="2600" smtClean="0"/>
              <a:t>about events</a:t>
            </a:r>
            <a:endParaRPr lang="en-US" sz="2600" dirty="0" smtClean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7267863" y="3190482"/>
            <a:ext cx="1006957" cy="32692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Initial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649169" y="6223025"/>
            <a:ext cx="2244346" cy="32692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Top level expanded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35998" y="6223843"/>
            <a:ext cx="2138225" cy="32692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Sub item expanded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0447" y="4207522"/>
            <a:ext cx="1429328" cy="1905770"/>
          </a:xfrm>
          <a:prstGeom prst="roundRect">
            <a:avLst>
              <a:gd name="adj" fmla="val 1904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6678" y="4207522"/>
            <a:ext cx="1429328" cy="1905770"/>
          </a:xfrm>
          <a:prstGeom prst="roundRect">
            <a:avLst>
              <a:gd name="adj" fmla="val 1904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6678" y="1174160"/>
            <a:ext cx="1429328" cy="1905770"/>
          </a:xfrm>
          <a:prstGeom prst="roundRect">
            <a:avLst>
              <a:gd name="adj" fmla="val 1904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066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Object Model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 smtClean="0"/>
              <a:t>The Document Object Model consists of many objects to manipulate a web page</a:t>
            </a:r>
          </a:p>
          <a:p>
            <a:pPr lvl="1"/>
            <a:r>
              <a:rPr lang="en-US" dirty="0" smtClean="0"/>
              <a:t>All the properties, methods and events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organized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into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objects</a:t>
            </a:r>
          </a:p>
          <a:p>
            <a:pPr lvl="1"/>
            <a:r>
              <a:rPr lang="en-US" dirty="0" smtClean="0"/>
              <a:t>Those objects are accessible through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programming languages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scripts</a:t>
            </a:r>
          </a:p>
          <a:p>
            <a:r>
              <a:rPr lang="en-US" dirty="0" smtClean="0"/>
              <a:t>How to use the DOM?</a:t>
            </a:r>
          </a:p>
          <a:p>
            <a:pPr lvl="1"/>
            <a:r>
              <a:rPr lang="en-US" dirty="0" smtClean="0"/>
              <a:t>Write JavaScript to interact with the DOM</a:t>
            </a:r>
          </a:p>
          <a:p>
            <a:pPr lvl="2"/>
            <a:r>
              <a:rPr lang="en-US" dirty="0" smtClean="0"/>
              <a:t>JavaScript uses the DOM API (native implementation for each browser)</a:t>
            </a:r>
          </a:p>
        </p:txBody>
      </p:sp>
    </p:spTree>
    <p:extLst>
      <p:ext uri="{BB962C8B-B14F-4D97-AF65-F5344CB8AC3E}">
        <p14:creationId xmlns:p14="http://schemas.microsoft.com/office/powerpoint/2010/main" val="382145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924800" cy="685800"/>
          </a:xfrm>
        </p:spPr>
        <p:txBody>
          <a:bodyPr/>
          <a:lstStyle/>
          <a:p>
            <a:r>
              <a:rPr lang="en-US" dirty="0" smtClean="0"/>
              <a:t>DOM API</a:t>
            </a:r>
            <a:endParaRPr lang="en-US" dirty="0"/>
          </a:p>
        </p:txBody>
      </p:sp>
      <p:pic>
        <p:nvPicPr>
          <p:cNvPr id="2050" name="Picture 2" descr="http://upload.wikimedia.org/wikipedia/commons/thumb/5/55/HTML_element_structure.svg/330px-HTML_element_structure.svg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818" t="-6154" r="-1818" b="-6154"/>
          <a:stretch/>
        </p:blipFill>
        <p:spPr bwMode="auto">
          <a:xfrm>
            <a:off x="2095367" y="3200400"/>
            <a:ext cx="4953266" cy="2114552"/>
          </a:xfrm>
          <a:prstGeom prst="roundRect">
            <a:avLst>
              <a:gd name="adj" fmla="val 1599"/>
            </a:avLst>
          </a:prstGeom>
          <a:solidFill>
            <a:srgbClr val="F8F8F8"/>
          </a:solidFill>
        </p:spPr>
      </p:pic>
    </p:spTree>
    <p:extLst>
      <p:ext uri="{BB962C8B-B14F-4D97-AF65-F5344CB8AC3E}">
        <p14:creationId xmlns:p14="http://schemas.microsoft.com/office/powerpoint/2010/main" val="11382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API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DOM API consist of objects with methods to interact with the HTML page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add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remove</a:t>
            </a:r>
            <a:r>
              <a:rPr lang="en-US" dirty="0" smtClean="0"/>
              <a:t> HTML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apply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styles</a:t>
            </a:r>
            <a:r>
              <a:rPr lang="en-US" dirty="0" smtClean="0"/>
              <a:t> </a:t>
            </a:r>
            <a:r>
              <a:rPr lang="en-US" dirty="0" smtClean="0"/>
              <a:t>dynamically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add and remove HTML attributes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DOM introduces objects that represent HTML elements and their </a:t>
            </a:r>
            <a:r>
              <a:rPr lang="en-US" dirty="0" smtClean="0"/>
              <a:t>properties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document.documentElement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document.body</a:t>
            </a:r>
            <a:r>
              <a:rPr lang="en-US" dirty="0" smtClean="0"/>
              <a:t> is the </a:t>
            </a:r>
            <a:r>
              <a:rPr lang="en-US" dirty="0" smtClean="0"/>
              <a:t>body of the page</a:t>
            </a:r>
          </a:p>
        </p:txBody>
      </p:sp>
    </p:spTree>
    <p:extLst>
      <p:ext uri="{BB962C8B-B14F-4D97-AF65-F5344CB8AC3E}">
        <p14:creationId xmlns:p14="http://schemas.microsoft.com/office/powerpoint/2010/main" val="14672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Each of the HTML elements have corresponding DOM object types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HTMLLIElement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/>
              <a:t>represents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HTMLAudioElement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/>
              <a:t>represents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&lt;audio&gt;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Each of these objects have the appropriate properties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HTMLAnchorElement</a:t>
            </a:r>
            <a:r>
              <a:rPr lang="en-US" dirty="0" smtClean="0"/>
              <a:t> has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 smtClean="0"/>
              <a:t> property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HTMLImageElement</a:t>
            </a:r>
            <a:r>
              <a:rPr lang="en-US" dirty="0" smtClean="0"/>
              <a:t> has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 smtClean="0"/>
              <a:t> property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document </a:t>
            </a:r>
            <a:r>
              <a:rPr lang="en-US" dirty="0" smtClean="0"/>
              <a:t>object is a special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represents the </a:t>
            </a:r>
            <a:r>
              <a:rPr lang="en-US" dirty="0" smtClean="0"/>
              <a:t>entry point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5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HTML elements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dirty="0" smtClean="0"/>
              <a:t> </a:t>
            </a:r>
            <a:r>
              <a:rPr lang="en-US" dirty="0" smtClean="0"/>
              <a:t>that correspond to the </a:t>
            </a:r>
            <a:r>
              <a:rPr lang="en-US" dirty="0" smtClean="0"/>
              <a:t>their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d</a:t>
            </a:r>
            <a:r>
              <a:rPr lang="en-US" dirty="0" smtClean="0"/>
              <a:t>, </a:t>
            </a:r>
            <a:r>
              <a:rPr lang="en-US" dirty="0" err="1" smtClean="0"/>
              <a:t>className</a:t>
            </a:r>
            <a:r>
              <a:rPr lang="en-US" dirty="0" smtClean="0"/>
              <a:t>, </a:t>
            </a:r>
            <a:r>
              <a:rPr lang="en-US" dirty="0" err="1" smtClean="0"/>
              <a:t>draggable</a:t>
            </a:r>
            <a:r>
              <a:rPr lang="en-US" dirty="0" smtClean="0"/>
              <a:t>, style, </a:t>
            </a:r>
            <a:r>
              <a:rPr lang="en-US" dirty="0" err="1" smtClean="0"/>
              <a:t>onclick</a:t>
            </a:r>
            <a:r>
              <a:rPr lang="en-US" dirty="0" smtClean="0"/>
              <a:t>, etc…</a:t>
            </a:r>
          </a:p>
          <a:p>
            <a:r>
              <a:rPr lang="en-US" dirty="0" smtClean="0"/>
              <a:t>Specific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HTMLElements</a:t>
            </a:r>
            <a:r>
              <a:rPr lang="en-US" dirty="0" smtClean="0"/>
              <a:t> have their attributes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HTMLImageElement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has property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src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HTMLInputElement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has property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HTMLAnchorElement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has property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href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77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>
    <a:spDef>
      <a:spPr bwMode="auto">
        <a:solidFill>
          <a:schemeClr val="accent5">
            <a:lumMod val="40000"/>
            <a:lumOff val="60000"/>
            <a:alpha val="15000"/>
          </a:schemeClr>
        </a:solidFill>
        <a:ln w="12700">
          <a:solidFill>
            <a:schemeClr val="accent5">
              <a:lumMod val="60000"/>
              <a:lumOff val="40000"/>
            </a:schemeClr>
          </a:solidFill>
        </a:ln>
      </a:spPr>
      <a:bodyPr wrap="square">
        <a:noAutofit/>
      </a:bodyPr>
      <a:lstStyle>
        <a:defPPr eaLnBrk="0" hangingPunct="0">
          <a:spcBef>
            <a:spcPts val="1800"/>
          </a:spcBef>
          <a:buClr>
            <a:schemeClr val="accent5">
              <a:lumMod val="40000"/>
              <a:lumOff val="60000"/>
            </a:schemeClr>
          </a:buClr>
          <a:buSzPct val="70000"/>
          <a:defRPr sz="2000" b="1" noProof="1">
            <a:solidFill>
              <a:srgbClr val="8CF4F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nsolas" pitchFamily="49" charset="0"/>
            <a:cs typeface="Consolas" pitchFamily="49" charset="0"/>
            <a:sym typeface="Wingdings" pitchFamily="2" charset="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7773</TotalTime>
  <Words>1709</Words>
  <Application>Microsoft Office PowerPoint</Application>
  <PresentationFormat>On-screen Show (4:3)</PresentationFormat>
  <Paragraphs>326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DOM and DOM Manipulation</vt:lpstr>
      <vt:lpstr>Table of Contents</vt:lpstr>
      <vt:lpstr>Document Object Model (DOM)</vt:lpstr>
      <vt:lpstr>Document Object Model</vt:lpstr>
      <vt:lpstr>Document Object Model (2)</vt:lpstr>
      <vt:lpstr>DOM API</vt:lpstr>
      <vt:lpstr>DOM API</vt:lpstr>
      <vt:lpstr>DOM Objects</vt:lpstr>
      <vt:lpstr>HTML Elements</vt:lpstr>
      <vt:lpstr>HTML Elements (2)</vt:lpstr>
      <vt:lpstr>DOM Objects</vt:lpstr>
      <vt:lpstr>Selecting DOM Elements</vt:lpstr>
      <vt:lpstr>Selecting HTML Elements</vt:lpstr>
      <vt:lpstr>Using getElementsBy Methods</vt:lpstr>
      <vt:lpstr>document.getElementsBy…</vt:lpstr>
      <vt:lpstr>QuerySelector</vt:lpstr>
      <vt:lpstr>QuerySelector</vt:lpstr>
      <vt:lpstr>Traversing the DOM</vt:lpstr>
      <vt:lpstr>Traversing the DOM</vt:lpstr>
      <vt:lpstr>Traversing the DOM (2)</vt:lpstr>
      <vt:lpstr>Traversing the DOM - Example</vt:lpstr>
      <vt:lpstr>Traversing the DOM</vt:lpstr>
      <vt:lpstr>Manipulating the DOM</vt:lpstr>
      <vt:lpstr>Manipulating the DOM</vt:lpstr>
      <vt:lpstr>Creating HTML elements</vt:lpstr>
      <vt:lpstr>Creating HTML Elements (2)</vt:lpstr>
      <vt:lpstr>Creating HTML Elements</vt:lpstr>
      <vt:lpstr>Appending Elements</vt:lpstr>
      <vt:lpstr>Appending Elements (2)</vt:lpstr>
      <vt:lpstr>DocumentFragment</vt:lpstr>
      <vt:lpstr>Removing Elements</vt:lpstr>
      <vt:lpstr>Removing Elements</vt:lpstr>
      <vt:lpstr>Altering the Elements</vt:lpstr>
      <vt:lpstr>Altering the Elements (2)</vt:lpstr>
      <vt:lpstr>Altering HTML Elements</vt:lpstr>
      <vt:lpstr>Altering the Style</vt:lpstr>
      <vt:lpstr>Altering HTML Element Style</vt:lpstr>
      <vt:lpstr>NodeList</vt:lpstr>
      <vt:lpstr>NodeLists</vt:lpstr>
      <vt:lpstr>NodeLists (2)</vt:lpstr>
      <vt:lpstr>NodeList</vt:lpstr>
      <vt:lpstr>Static NodeList and Live NodeList</vt:lpstr>
      <vt:lpstr>Static and Live NodeLists</vt:lpstr>
      <vt:lpstr>Static NodeListand Live NodeList</vt:lpstr>
      <vt:lpstr>DOM and DOM Manipulation</vt:lpstr>
      <vt:lpstr>Homework</vt:lpstr>
      <vt:lpstr>Homework (2)</vt:lpstr>
      <vt:lpstr>Homework (3)</vt:lpstr>
      <vt:lpstr>Homework (4)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and DOM Manipulation</dc:title>
  <dc:creator>Doncho Minkov</dc:creator>
  <cp:lastModifiedBy>Doncho Minkov</cp:lastModifiedBy>
  <cp:revision>1103</cp:revision>
  <dcterms:created xsi:type="dcterms:W3CDTF">2006-08-16T00:00:00Z</dcterms:created>
  <dcterms:modified xsi:type="dcterms:W3CDTF">2013-04-12T08:22:05Z</dcterms:modified>
</cp:coreProperties>
</file>