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570" r:id="rId2"/>
    <p:sldId id="659" r:id="rId3"/>
    <p:sldId id="660" r:id="rId4"/>
    <p:sldId id="661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5" r:id="rId28"/>
    <p:sldId id="687" r:id="rId29"/>
    <p:sldId id="688" r:id="rId30"/>
    <p:sldId id="689" r:id="rId31"/>
    <p:sldId id="690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460" r:id="rId45"/>
    <p:sldId id="710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>
        <p:scale>
          <a:sx n="80" d="100"/>
          <a:sy n="80" d="100"/>
        </p:scale>
        <p:origin x="10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9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nunit.org/index.php?p=downloa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gallio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880"/>
            <a:ext cx="6019800" cy="903116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36896"/>
            <a:ext cx="5997497" cy="569120"/>
          </a:xfrm>
        </p:spPr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424" y="1924252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533899"/>
            <a:ext cx="2275227" cy="18027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639990"/>
            <a:ext cx="6324600" cy="1308008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614" y="4495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5054981" y="1325926"/>
            <a:ext cx="3048000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975281" y="1450187"/>
            <a:ext cx="3965972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015408"/>
            <a:ext cx="110256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097" y="5105400"/>
            <a:ext cx="1122464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407" y="1066800"/>
            <a:ext cx="7469186" cy="1600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50544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093" y="4267200"/>
            <a:ext cx="3188507" cy="212870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5126362"/>
            <a:ext cx="2293988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5325878" y="3429000"/>
            <a:ext cx="313232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270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9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56167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8194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0597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865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9723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4591049"/>
            <a:ext cx="3157182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358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21625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581400"/>
            <a:ext cx="79248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044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2971800"/>
            <a:ext cx="77724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= new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"Balance is wrong.");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0292" y="3124200"/>
            <a:ext cx="1455508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0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</a:t>
            </a:r>
            <a:r>
              <a:rPr lang="en-US" dirty="0" smtClean="0"/>
              <a:t>what percent of the code we’ve </a:t>
            </a:r>
            <a:r>
              <a:rPr lang="en-US" dirty="0" smtClean="0"/>
              <a:t>covered</a:t>
            </a:r>
          </a:p>
          <a:p>
            <a:pPr lvl="1"/>
            <a:r>
              <a:rPr lang="en-US" dirty="0" smtClean="0"/>
              <a:t>High code coverage means less untested code</a:t>
            </a:r>
            <a:endParaRPr lang="en-US" dirty="0" smtClean="0"/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</a:t>
            </a:r>
            <a:r>
              <a:rPr lang="en-US" dirty="0" smtClean="0"/>
              <a:t>coverage </a:t>
            </a:r>
            <a:r>
              <a:rPr lang="en-US" dirty="0" smtClean="0"/>
              <a:t>is excellent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4875" y="4914900"/>
            <a:ext cx="7248525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Code </a:t>
            </a:r>
            <a:r>
              <a:rPr lang="en-US" dirty="0"/>
              <a:t>and Test vs. Test Driven Development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Visual </a:t>
            </a:r>
            <a:r>
              <a:rPr lang="en-US" sz="3200" dirty="0"/>
              <a:t>Studio Team </a:t>
            </a:r>
            <a:r>
              <a:rPr lang="en-US" sz="3200" dirty="0" smtClean="0"/>
              <a:t>Test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Nunit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200" dirty="0" smtClean="0"/>
              <a:t>Gallio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Best </a:t>
            </a:r>
            <a:r>
              <a:rPr lang="en-US" dirty="0" smtClean="0"/>
              <a:t>Practices</a:t>
            </a:r>
            <a:endParaRPr lang="bg-BG" dirty="0"/>
          </a:p>
        </p:txBody>
      </p:sp>
      <p:pic>
        <p:nvPicPr>
          <p:cNvPr id="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052" y="2782017"/>
            <a:ext cx="2869932" cy="1904284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050" name="Picture 2" descr="ms379625.vstsunittesting-fig4(en-US,VS.80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5244146"/>
            <a:ext cx="2875984" cy="1128080"/>
          </a:xfrm>
          <a:prstGeom prst="roundRect">
            <a:avLst>
              <a:gd name="adj" fmla="val 6048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12776" y="1076265"/>
            <a:ext cx="784542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+=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this.balance -= amount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TransferFunds(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destination,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196975"/>
            <a:ext cx="7924800" cy="5155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TestClass]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TestMethod]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source.Deposit(200.00M);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dest.Deposit(150.00M);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source.TransferFunds(dest,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100.00M);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Assert.AreEqual(250.00M,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Assert.AreEqual(100.00M,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67598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71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78263"/>
            <a:ext cx="5093984" cy="324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783" y="478263"/>
            <a:ext cx="3391817" cy="342819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2526681" y="2620717"/>
            <a:ext cx="4107305" cy="1768165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86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200400"/>
            <a:ext cx="2438400" cy="685800"/>
          </a:xfrm>
        </p:spPr>
        <p:txBody>
          <a:bodyPr/>
          <a:lstStyle/>
          <a:p>
            <a:r>
              <a:rPr lang="en-US" noProof="1" smtClean="0"/>
              <a:t>NUnit</a:t>
            </a:r>
            <a:endParaRPr lang="en-US" noProof="1"/>
          </a:p>
        </p:txBody>
      </p:sp>
      <p:pic>
        <p:nvPicPr>
          <p:cNvPr id="11266" name="Picture 2" descr="C:\Users\ogeorgiev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105025" cy="1114425"/>
          </a:xfrm>
          <a:prstGeom prst="roundRect">
            <a:avLst>
              <a:gd name="adj" fmla="val 10274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ogeorgiev\Desktop\run-nun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931988"/>
            <a:ext cx="5129632" cy="3478212"/>
          </a:xfrm>
          <a:prstGeom prst="roundRect">
            <a:avLst>
              <a:gd name="adj" fmla="val 209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5695146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http://www.nunit.org/index.php?p=download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 code is annotated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Test code contains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</a:p>
          <a:p>
            <a:pPr>
              <a:lnSpc>
                <a:spcPct val="100000"/>
              </a:lnSpc>
            </a:pPr>
            <a:r>
              <a:rPr lang="en-US" dirty="0"/>
              <a:t>Tests organized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assemblies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</a:t>
            </a:r>
            <a:r>
              <a:rPr lang="en-US" dirty="0"/>
              <a:t>execution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nunit-gui.exe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nunit-console.exe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3886200" cy="1986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Creating and running tests as </a:t>
            </a:r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Projects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Visual Studio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3352800"/>
            <a:ext cx="4015232" cy="2438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2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Example: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067514"/>
            <a:ext cx="7924800" cy="5333286"/>
          </a:xfrm>
        </p:spPr>
        <p:txBody>
          <a:bodyPr/>
          <a:lstStyle/>
          <a:p>
            <a:r>
              <a:rPr lang="en-US" noProof="1"/>
              <a:t>using NUnit.Framework;</a:t>
            </a:r>
          </a:p>
          <a:p>
            <a:endParaRPr lang="en-US" noProof="1"/>
          </a:p>
          <a:p>
            <a:r>
              <a:rPr lang="en-US" noProof="1"/>
              <a:t>[TestFixture]</a:t>
            </a:r>
          </a:p>
          <a:p>
            <a:r>
              <a:rPr lang="en-US" noProof="1"/>
              <a:t>public class AccountTest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</a:t>
            </a:r>
            <a:r>
              <a:rPr lang="en-US" noProof="1"/>
              <a:t>[Test]</a:t>
            </a:r>
          </a:p>
          <a:p>
            <a:r>
              <a:rPr lang="en-US" noProof="1" smtClean="0"/>
              <a:t>  </a:t>
            </a:r>
            <a:r>
              <a:rPr lang="en-US" noProof="1"/>
              <a:t>public void TransferFunds()</a:t>
            </a:r>
          </a:p>
          <a:p>
            <a:r>
              <a:rPr lang="en-US" noProof="1" smtClean="0"/>
              <a:t>  </a:t>
            </a:r>
            <a:r>
              <a:rPr lang="en-US" noProof="1"/>
              <a:t>{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source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source.Deposit(200.00F);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Account dest = new Account();</a:t>
            </a:r>
          </a:p>
          <a:p>
            <a:r>
              <a:rPr lang="en-US" noProof="1" smtClean="0"/>
              <a:t>    </a:t>
            </a:r>
            <a:r>
              <a:rPr lang="en-US" noProof="1"/>
              <a:t>dest.Deposit(150.00F);</a:t>
            </a:r>
          </a:p>
          <a:p>
            <a:r>
              <a:rPr lang="en-US" noProof="1" smtClean="0"/>
              <a:t>    </a:t>
            </a:r>
            <a:r>
              <a:rPr lang="en-US" noProof="1"/>
              <a:t>source.TransferFunds(dest, 100.00F);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Assert.AreEqual(250.00F, dest.Balance);</a:t>
            </a:r>
          </a:p>
          <a:p>
            <a:r>
              <a:rPr lang="en-US" noProof="1" smtClean="0"/>
              <a:t>    </a:t>
            </a:r>
            <a:r>
              <a:rPr lang="en-US" noProof="1"/>
              <a:t>Assert.AreEqual(100.00F, source.Balance);</a:t>
            </a:r>
          </a:p>
          <a:p>
            <a:r>
              <a:rPr lang="en-US" noProof="1" smtClean="0"/>
              <a:t>  </a:t>
            </a:r>
            <a:r>
              <a:rPr lang="en-US" noProof="1"/>
              <a:t>}</a:t>
            </a:r>
          </a:p>
          <a:p>
            <a:r>
              <a:rPr lang="en-US" noProof="1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27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8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NUnit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Screen</a:t>
            </a:r>
            <a:r>
              <a:rPr lang="en-US" dirty="0"/>
              <a:t>s</a:t>
            </a:r>
            <a:r>
              <a:rPr lang="en-US" dirty="0" smtClean="0"/>
              <a:t>hot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25683" y="1143000"/>
            <a:ext cx="7492633" cy="5182049"/>
          </a:xfrm>
          <a:prstGeom prst="roundRect">
            <a:avLst>
              <a:gd name="adj" fmla="val 1656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048000"/>
            <a:ext cx="3276600" cy="685800"/>
          </a:xfrm>
        </p:spPr>
        <p:txBody>
          <a:bodyPr/>
          <a:lstStyle/>
          <a:p>
            <a:r>
              <a:rPr lang="en-US" dirty="0" smtClean="0"/>
              <a:t>Gallio</a:t>
            </a:r>
            <a:endParaRPr lang="en-US" dirty="0"/>
          </a:p>
        </p:txBody>
      </p:sp>
      <p:pic>
        <p:nvPicPr>
          <p:cNvPr id="5123" name="Picture 3" descr="C:\Users\ogeorgiev\Desktop\GALLIO_Screenshots\ssIca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204426" cy="3886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geekswithblogs.net/images/geekswithblogs_net/thomasweller/GallioBanner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80475">
            <a:off x="6066812" y="5077736"/>
            <a:ext cx="2443402" cy="76862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4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The Gallio Automation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Gallio Automation Platform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open, extensible, and neutral system for </a:t>
            </a:r>
            <a:r>
              <a:rPr lang="en-US" dirty="0" smtClean="0"/>
              <a:t>using </a:t>
            </a:r>
            <a:r>
              <a:rPr lang="en-US" dirty="0" smtClean="0"/>
              <a:t>many </a:t>
            </a:r>
            <a:r>
              <a:rPr lang="en-US" dirty="0"/>
              <a:t>.NET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Gallio can run tests from </a:t>
            </a:r>
            <a:r>
              <a:rPr lang="en-US" noProof="1" smtClean="0"/>
              <a:t>MbUnit</a:t>
            </a:r>
            <a:r>
              <a:rPr lang="en-US" dirty="0" smtClean="0"/>
              <a:t>, </a:t>
            </a:r>
            <a:r>
              <a:rPr lang="en-US" noProof="1" smtClean="0"/>
              <a:t>MSTest</a:t>
            </a:r>
            <a:r>
              <a:rPr lang="en-US" dirty="0" smtClean="0"/>
              <a:t>, </a:t>
            </a: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noProof="1" smtClean="0"/>
              <a:t>xUnit.Net</a:t>
            </a:r>
            <a:r>
              <a:rPr lang="en-US" dirty="0" smtClean="0"/>
              <a:t>, </a:t>
            </a:r>
            <a:r>
              <a:rPr lang="en-US" noProof="1" smtClean="0"/>
              <a:t>csUnit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/>
              <a:t>RSpec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 common object model, runtime services and tools (such as test runners)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leveraged </a:t>
            </a:r>
            <a:r>
              <a:rPr lang="en-US" dirty="0" smtClean="0"/>
              <a:t>by </a:t>
            </a:r>
            <a:r>
              <a:rPr lang="en-US" dirty="0"/>
              <a:t>any number of test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www.gallio.org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700" y="5541133"/>
            <a:ext cx="2490691" cy="81384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Gallio </a:t>
            </a:r>
            <a:r>
              <a:rPr lang="en-US" dirty="0" smtClean="0"/>
              <a:t>includes its own interfaces: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Echo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Command-line runner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Icarus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Windows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0" name="Picture 2" descr="http://www.gallio.org/screenshots/ssIcaru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51328"/>
            <a:ext cx="4724400" cy="3525671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4716724"/>
            <a:ext cx="5761037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8216" y="1143000"/>
            <a:ext cx="4569784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prefixed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TestAccountDepositNegativeSum()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761999" y="19313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1998" y="4445913"/>
            <a:ext cx="7554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TestSum_NumberIgnoredIfGreaterThan100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5410200" cy="914400"/>
          </a:xfrm>
        </p:spPr>
        <p:txBody>
          <a:bodyPr/>
          <a:lstStyle/>
          <a:p>
            <a:r>
              <a:rPr lang="en-US" dirty="0"/>
              <a:t>When Should a Test be Changed or Removed?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dirty="0"/>
              <a:t> 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don’t 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don’t pass, it usually means there are conflicting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2626" y="1905000"/>
            <a:ext cx="7775574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(-1,1,2);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8569325" cy="5076824"/>
          </a:xfrm>
        </p:spPr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567050" y="2338134"/>
            <a:ext cx="799605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Assert.AreEqual(2,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  <a:noFill/>
          <a:ln/>
        </p:spPr>
        <p:txBody>
          <a:bodyPr/>
          <a:lstStyle/>
          <a:p>
            <a:r>
              <a:rPr lang="en-US" dirty="0"/>
              <a:t>When Should a Test be Changed or Removed? (4)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47800"/>
            <a:ext cx="6607175" cy="5000625"/>
          </a:xfrm>
        </p:spPr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Delete the failing test after verifying </a:t>
            </a:r>
            <a:r>
              <a:rPr lang="en-US" dirty="0" smtClean="0"/>
              <a:t>it is invalid</a:t>
            </a:r>
            <a:endParaRPr lang="en-US" dirty="0"/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dirty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Either 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dirty="0"/>
              <a:t>Or test the older requirement under new settings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590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914400"/>
          </a:xfrm>
        </p:spPr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52563"/>
            <a:ext cx="8353425" cy="5176837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What’s 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768352" y="1525588"/>
            <a:ext cx="761364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768352" y="2819400"/>
            <a:ext cx="761364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Sum(1,2);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/>
              <a:t>What Should Assert Messages Say?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95399"/>
            <a:ext cx="8605838" cy="5181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expected to happen but </a:t>
            </a:r>
            <a:r>
              <a:rPr lang="en-US" dirty="0" smtClean="0"/>
              <a:t>didn’t</a:t>
            </a:r>
            <a:r>
              <a:rPr lang="en-US" dirty="0"/>
              <a:t>, and what 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track bugs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  <a:noFill/>
          <a:ln/>
        </p:spPr>
        <p:txBody>
          <a:bodyPr/>
          <a:lstStyle/>
          <a:p>
            <a:r>
              <a:rPr lang="en-US" dirty="0"/>
              <a:t>What Should Assert Messages Say? (2)</a:t>
            </a:r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95399"/>
            <a:ext cx="8496300" cy="5230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dirty="0"/>
              <a:t> have happened and 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 not</a:t>
            </a:r>
            <a:r>
              <a: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/>
              <a:t> 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/>
              <a:t> 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Provide messages that repeat the name of the test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97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multiple asserts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88" y="1483108"/>
            <a:ext cx="7770812" cy="202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The Challenge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7926"/>
            <a:ext cx="8686800" cy="5375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concept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</a:t>
            </a:r>
            <a:r>
              <a:rPr lang="en-US" sz="3000" dirty="0" smtClean="0"/>
              <a:t> </a:t>
            </a:r>
            <a:r>
              <a:rPr lang="en-US" sz="3000" dirty="0"/>
              <a:t>has been around </a:t>
            </a:r>
            <a:r>
              <a:rPr lang="en-US" sz="3000" dirty="0" smtClean="0"/>
              <a:t>the developer community for </a:t>
            </a:r>
            <a:r>
              <a:rPr lang="en-US" sz="30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New methodologies in particular </a:t>
            </a:r>
            <a:r>
              <a:rPr lang="en-US" sz="3000" dirty="0" smtClean="0"/>
              <a:t>Scrum and XP</a:t>
            </a:r>
            <a:r>
              <a:rPr lang="en-US" sz="30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Writing good &amp; effective </a:t>
            </a:r>
            <a:r>
              <a:rPr lang="en-US" sz="3000" dirty="0" smtClean="0"/>
              <a:t>unit tests </a:t>
            </a:r>
            <a:r>
              <a:rPr lang="en-US" sz="30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ultimate goal is tools that generate unit tests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automatically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</a:t>
            </a:r>
            <a:r>
              <a:rPr lang="en-US" dirty="0" smtClean="0"/>
              <a:t>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</a:t>
            </a:r>
            <a:r>
              <a:rPr lang="en-US" dirty="0" smtClean="0"/>
              <a:t>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3125</TotalTime>
  <Words>1920</Words>
  <Application>Microsoft Office PowerPoint</Application>
  <PresentationFormat>On-screen Show (4:3)</PresentationFormat>
  <Paragraphs>388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NUnit</vt:lpstr>
      <vt:lpstr>NUnit – Features</vt:lpstr>
      <vt:lpstr>NUnit – Features (2)</vt:lpstr>
      <vt:lpstr>NUnit – Example: Test</vt:lpstr>
      <vt:lpstr>NUnit – Screenshot</vt:lpstr>
      <vt:lpstr>Gallio</vt:lpstr>
      <vt:lpstr>The Gallio Automation Platform </vt:lpstr>
      <vt:lpstr>Interfaces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Svetlin Nakov</cp:lastModifiedBy>
  <cp:revision>1133</cp:revision>
  <dcterms:created xsi:type="dcterms:W3CDTF">2007-12-08T16:03:35Z</dcterms:created>
  <dcterms:modified xsi:type="dcterms:W3CDTF">2013-04-25T17:37:45Z</dcterms:modified>
  <cp:category>quality code, software engineering</cp:category>
</cp:coreProperties>
</file>