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711" r:id="rId2"/>
    <p:sldId id="712" r:id="rId3"/>
    <p:sldId id="736" r:id="rId4"/>
    <p:sldId id="714" r:id="rId5"/>
    <p:sldId id="734" r:id="rId6"/>
    <p:sldId id="735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6" r:id="rId15"/>
    <p:sldId id="728" r:id="rId16"/>
    <p:sldId id="729" r:id="rId17"/>
    <p:sldId id="730" r:id="rId18"/>
    <p:sldId id="731" r:id="rId19"/>
    <p:sldId id="732" r:id="rId20"/>
    <p:sldId id="733" r:id="rId21"/>
    <p:sldId id="460" r:id="rId22"/>
    <p:sldId id="710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5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12.%20Refactoring-Homework.z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Refactoring: Improving the Quality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52" y="3240880"/>
            <a:ext cx="8176846" cy="569120"/>
          </a:xfrm>
        </p:spPr>
        <p:txBody>
          <a:bodyPr/>
          <a:lstStyle/>
          <a:p>
            <a:r>
              <a:rPr lang="en-US" dirty="0" smtClean="0"/>
              <a:t>When and How to Refactor? Refactoring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0308" y="4567282"/>
            <a:ext cx="3352800" cy="523220"/>
          </a:xfrm>
        </p:spPr>
        <p:txBody>
          <a:bodyPr/>
          <a:lstStyle/>
          <a:p>
            <a:r>
              <a:rPr lang="en-US" dirty="0" smtClean="0"/>
              <a:t>Alexander </a:t>
            </a:r>
            <a:r>
              <a:rPr lang="en-US" noProof="1" smtClean="0"/>
              <a:t>Vakrilov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754" y="5782037"/>
            <a:ext cx="2090957" cy="369332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33754" y="608683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10308" y="4998169"/>
            <a:ext cx="335280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Senior Developer and Team Leader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4767463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blogs.perpetuumsoft.com/wp-content/uploads/2011/08/refactor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t="15982" r="6267" b="9018"/>
          <a:stretch/>
        </p:blipFill>
        <p:spPr bwMode="auto">
          <a:xfrm>
            <a:off x="5486400" y="4623030"/>
            <a:ext cx="3076822" cy="1758183"/>
          </a:xfrm>
          <a:prstGeom prst="roundRect">
            <a:avLst>
              <a:gd name="adj" fmla="val 1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1534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structure to</a:t>
            </a:r>
            <a:br>
              <a:rPr lang="en-US" dirty="0" smtClean="0"/>
            </a:br>
            <a:r>
              <a:rPr lang="en-US" dirty="0" smtClean="0"/>
              <a:t>class and vice versa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Replace virtual routines</a:t>
            </a:r>
            <a:br>
              <a:rPr lang="en-US" dirty="0" smtClean="0"/>
            </a:br>
            <a:r>
              <a:rPr lang="en-US" dirty="0" smtClean="0"/>
              <a:t>with data initialization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Pull members up / push</a:t>
            </a:r>
            <a:br>
              <a:rPr lang="en-US" dirty="0" smtClean="0"/>
            </a:br>
            <a:r>
              <a:rPr lang="en-US" dirty="0" smtClean="0"/>
              <a:t>members down the hierarchy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Extract specialized code into a subclass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Combine similar code into a </a:t>
            </a:r>
            <a:r>
              <a:rPr lang="en-US" dirty="0" err="1" smtClean="0"/>
              <a:t>superclass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292147"/>
            <a:ext cx="347502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Class Interface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a method to another class</a:t>
            </a:r>
          </a:p>
          <a:p>
            <a:r>
              <a:rPr lang="en-US" dirty="0" smtClean="0"/>
              <a:t>Convert a class to two</a:t>
            </a:r>
          </a:p>
          <a:p>
            <a:r>
              <a:rPr lang="en-US" dirty="0" smtClean="0"/>
              <a:t>Delete a class</a:t>
            </a:r>
          </a:p>
          <a:p>
            <a:r>
              <a:rPr lang="en-US" dirty="0" smtClean="0"/>
              <a:t>Hide a delegating class</a:t>
            </a:r>
          </a:p>
          <a:p>
            <a:r>
              <a:rPr lang="en-US" dirty="0"/>
              <a:t>Remove the man in the middle</a:t>
            </a:r>
          </a:p>
          <a:p>
            <a:r>
              <a:rPr lang="en-US" dirty="0" smtClean="0"/>
              <a:t>Introduce (use) an extension class</a:t>
            </a:r>
          </a:p>
          <a:p>
            <a:r>
              <a:rPr lang="en-US" dirty="0" smtClean="0"/>
              <a:t>Encapsulate an exposed member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43276"/>
            <a:ext cx="3581400" cy="1519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0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System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Move class (set of classes) to another namespace</a:t>
            </a:r>
          </a:p>
          <a:p>
            <a:r>
              <a:rPr lang="en-US" dirty="0" smtClean="0"/>
              <a:t>Provide a factory method instead of a simple constructor</a:t>
            </a:r>
          </a:p>
          <a:p>
            <a:r>
              <a:rPr lang="en-US" dirty="0" smtClean="0"/>
              <a:t>Replace error codes with exceptions</a:t>
            </a:r>
          </a:p>
          <a:p>
            <a:r>
              <a:rPr lang="en-US" dirty="0" smtClean="0"/>
              <a:t>Extract strings to resource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 descr="http://www.webopedia.com/FIG/OPER-SY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54627"/>
            <a:ext cx="2430966" cy="219379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Save the code you start with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Make sure you have tests to assure the behavior after the code is refactored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Do refactorings one at a time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Keep refactorings small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Check-in and test often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Don’t underestimate small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2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Refactoring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82000" cy="609600"/>
          </a:xfrm>
        </p:spPr>
        <p:txBody>
          <a:bodyPr/>
          <a:lstStyle/>
          <a:p>
            <a:r>
              <a:rPr lang="en-US" dirty="0" smtClean="0"/>
              <a:t>Well-Known Recipes for Improving the Code Quality</a:t>
            </a:r>
            <a:endParaRPr lang="en-US" dirty="0"/>
          </a:p>
        </p:txBody>
      </p:sp>
      <p:pic>
        <p:nvPicPr>
          <p:cNvPr id="13314" name="Picture 2" descr="http://jczeus.com/refac_cpp%20Files/refac_bi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486150" y="3352800"/>
            <a:ext cx="2209800" cy="2911737"/>
          </a:xfrm>
          <a:prstGeom prst="rect">
            <a:avLst/>
          </a:prstGeom>
          <a:noFill/>
        </p:spPr>
      </p:pic>
      <p:pic>
        <p:nvPicPr>
          <p:cNvPr id="9218" name="Picture 2" descr="http://us.123rf.com/400wm/400/400/studiom1/studiom11211/studiom1121106179/16507712-seamless-patter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02975"/>
            <a:ext cx="2225937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4.bp.blogspot.com/-SZJ5t1D3O1g/UCHSudz-F-I/AAAAAAAAA10/-mVNXT7EiPA/s1600/Vintage-Square-Patter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25343"/>
          <a:stretch/>
        </p:blipFill>
        <p:spPr bwMode="auto">
          <a:xfrm>
            <a:off x="6235727" y="4002975"/>
            <a:ext cx="2209800" cy="222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When should we perform refactoring of the code?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sz="2800" dirty="0" smtClean="0"/>
              <a:t> indicate need of refactoring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tests guarantee that refactoring does not change the behavior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Rafactoring patterns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repeating code fragments </a:t>
            </a:r>
            <a:r>
              <a:rPr lang="en-US" sz="2800" dirty="0" smtClean="0">
                <a:sym typeface="Wingdings" pitchFamily="2" charset="2"/>
              </a:rPr>
              <a:t> e</a:t>
            </a:r>
            <a:r>
              <a:rPr lang="en-US" sz="2600" dirty="0" smtClean="0"/>
              <a:t>xtract repeating code in separate method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methods </a:t>
            </a:r>
            <a:r>
              <a:rPr lang="en-US" sz="2800" dirty="0" smtClean="0">
                <a:sym typeface="Wingdings" pitchFamily="2" charset="2"/>
              </a:rPr>
              <a:t> split them logically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Large loop body or deep nesting </a:t>
            </a:r>
            <a:r>
              <a:rPr lang="en-US" sz="2800" dirty="0" smtClean="0">
                <a:sym typeface="Wingdings" pitchFamily="2" charset="2"/>
              </a:rPr>
              <a:t> extract method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r>
              <a:rPr lang="en-US" dirty="0" smtClean="0"/>
              <a:t>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 or method has weak cohesion </a:t>
            </a:r>
            <a:r>
              <a:rPr lang="en-US" sz="2800" dirty="0" smtClean="0">
                <a:sym typeface="Wingdings" pitchFamily="2" charset="2"/>
              </a:rPr>
              <a:t> split into several classes / methods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Single change carry out changes in several classes </a:t>
            </a:r>
            <a:r>
              <a:rPr lang="en-US" sz="2800" dirty="0" smtClean="0">
                <a:sym typeface="Wingdings" pitchFamily="2" charset="2"/>
              </a:rPr>
              <a:t> classes have </a:t>
            </a:r>
            <a:r>
              <a:rPr lang="en-US" sz="2800" dirty="0" smtClean="0"/>
              <a:t>tight coupling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consider redesign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Related data are always used together but are not part of a single class </a:t>
            </a:r>
            <a:r>
              <a:rPr lang="en-US" sz="2800" dirty="0" smtClean="0">
                <a:sym typeface="Wingdings" pitchFamily="2" charset="2"/>
              </a:rPr>
              <a:t> group them in a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has too many parameters  create a class to groups parameters together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method calls more methods from another class than from its own class  move it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classes are tightly coupled </a:t>
            </a:r>
            <a:r>
              <a:rPr lang="en-US" sz="2800" dirty="0" smtClean="0">
                <a:sym typeface="Wingdings" pitchFamily="2" charset="2"/>
              </a:rPr>
              <a:t> merge them or redesign them to separate their responsibilities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Public non-constant fields  make them private and define accessing 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Magic numbers in the code  consider extracting constants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Bad named class / method / variable  rename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boolean condition  split it to several expressions or method calls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Complex expression  split it into few simple parts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 set of constants is used as enumeration  convert it to enumeration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logic is too complex and is hard to understand  extract several more simple methods or even create a new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classes, methods, parameters, variables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Large data is passed by value without a good reason  pass it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Rafactoring Patterns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Refactoring patterns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Few classes share repeating functionality </a:t>
            </a:r>
            <a:r>
              <a:rPr lang="en-US" sz="2800" dirty="0" smtClean="0">
                <a:sym typeface="Wingdings" pitchFamily="2" charset="2"/>
              </a:rPr>
              <a:t> extract base class and reuse the common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Code is not well formatted  reformat 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Unused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using</a:t>
            </a:r>
            <a:r>
              <a:rPr lang="en-US" sz="2800" dirty="0" smtClean="0">
                <a:sym typeface="Wingdings" pitchFamily="2" charset="2"/>
              </a:rPr>
              <a:t> definitions  remove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Non-descriptive error messages  improve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Absence of defensive programming  add it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48250"/>
            <a:ext cx="8686800" cy="20556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is a step by step process that  turns the bad code into  good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Based on "refactoring patterns" </a:t>
            </a:r>
            <a:r>
              <a:rPr lang="en-US" dirty="0" smtClean="0">
                <a:sym typeface="Wingdings" panose="05000000000000000000" pitchFamily="2" charset="2"/>
              </a:rPr>
              <a:t> well-known recipes for improving the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Source: http://www.flickr.com/photos/pragdave/173640462/&#10;"/>
          <p:cNvPicPr>
            <a:picLocks noChangeAspect="1" noChangeArrowheads="1"/>
          </p:cNvPicPr>
          <p:nvPr/>
        </p:nvPicPr>
        <p:blipFill rotWithShape="1">
          <a:blip r:embed="rId2" cstate="print"/>
          <a:srcRect l="5106" r="8114"/>
          <a:stretch/>
        </p:blipFill>
        <p:spPr bwMode="auto">
          <a:xfrm>
            <a:off x="5736368" y="1143000"/>
            <a:ext cx="2694718" cy="312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7100" y="1143000"/>
            <a:ext cx="4573586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Refactoring means "to improve </a:t>
            </a:r>
            <a:r>
              <a:rPr lang="en-US" noProof="1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the design and quality of existing source code without changing its external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behavior".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Martin </a:t>
            </a:r>
            <a:r>
              <a:rPr lang="en-US" i="1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Fowler</a:t>
            </a:r>
            <a:endParaRPr lang="bg-BG" i="1" noProof="1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4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99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15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://www.yuwantitwhen.com/blog/wp-content/images/bluepr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182" y="1295400"/>
            <a:ext cx="4739018" cy="3137096"/>
          </a:xfrm>
          <a:prstGeom prst="roundRect">
            <a:avLst>
              <a:gd name="adj" fmla="val 71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12. 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unite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refactoring</a:t>
            </a:r>
            <a:r>
              <a:rPr lang="en-US" dirty="0" smtClean="0"/>
              <a:t> of the source code?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design and quality of existing source code without changing its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by step process that turns the bad code into good code (if possible)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we need refactoring?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constantly changes and its quality constantly degrades (unless refactored)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Requirements often change and code needs to be changed to follow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smells in the code</a:t>
            </a:r>
            <a:r>
              <a:rPr lang="en-US" dirty="0" smtClean="0"/>
              <a:t> indicate need of refactoring</a:t>
            </a:r>
          </a:p>
          <a:p>
            <a:r>
              <a:rPr lang="en-US" dirty="0" smtClean="0"/>
              <a:t>Refactor when you</a:t>
            </a:r>
          </a:p>
          <a:p>
            <a:pPr lvl="1"/>
            <a:r>
              <a:rPr lang="en-US" dirty="0" smtClean="0"/>
              <a:t>Add a new method or class</a:t>
            </a:r>
          </a:p>
          <a:p>
            <a:pPr lvl="1"/>
            <a:r>
              <a:rPr lang="en-US" dirty="0" smtClean="0"/>
              <a:t>Fix an existing bug</a:t>
            </a:r>
          </a:p>
          <a:p>
            <a:pPr lvl="1"/>
            <a:r>
              <a:rPr lang="en-US" dirty="0" smtClean="0"/>
              <a:t>Reviewing someone else’s code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tests </a:t>
            </a:r>
            <a:r>
              <a:rPr lang="en-US" dirty="0" smtClean="0"/>
              <a:t>guarantee that refactoring does not change the behavior</a:t>
            </a:r>
          </a:p>
          <a:p>
            <a:pPr lvl="1"/>
            <a:r>
              <a:rPr lang="en-US" dirty="0" smtClean="0"/>
              <a:t>If there are no unit tests, write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elovemike.tv/content/graphic/sm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3810" y="1889228"/>
            <a:ext cx="1924089" cy="192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Duplicated code</a:t>
            </a:r>
          </a:p>
          <a:p>
            <a:pPr>
              <a:lnSpc>
                <a:spcPct val="100000"/>
              </a:lnSpc>
            </a:pPr>
            <a:r>
              <a:rPr lang="en-US" dirty="0"/>
              <a:t>Long method</a:t>
            </a:r>
          </a:p>
          <a:p>
            <a:pPr>
              <a:lnSpc>
                <a:spcPct val="100000"/>
              </a:lnSpc>
            </a:pPr>
            <a:r>
              <a:rPr lang="en-US" dirty="0"/>
              <a:t>Large class</a:t>
            </a:r>
          </a:p>
          <a:p>
            <a:pPr>
              <a:lnSpc>
                <a:spcPct val="100000"/>
              </a:lnSpc>
            </a:pPr>
            <a:r>
              <a:rPr lang="en-US" dirty="0"/>
              <a:t>Long parameter list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Temporary field</a:t>
            </a:r>
          </a:p>
          <a:p>
            <a:pPr>
              <a:lnSpc>
                <a:spcPct val="100000"/>
              </a:lnSpc>
            </a:pPr>
            <a:r>
              <a:rPr lang="en-US" dirty="0"/>
              <a:t>Bad comments / comments for bad code</a:t>
            </a:r>
          </a:p>
          <a:p>
            <a:pPr>
              <a:lnSpc>
                <a:spcPct val="100000"/>
              </a:lnSpc>
            </a:pPr>
            <a:r>
              <a:rPr lang="en-US" dirty="0"/>
              <a:t>Improper naming</a:t>
            </a:r>
          </a:p>
          <a:p>
            <a:pPr>
              <a:lnSpc>
                <a:spcPct val="100000"/>
              </a:lnSpc>
            </a:pPr>
            <a:r>
              <a:rPr lang="en-US" dirty="0"/>
              <a:t>Data members are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074" name="Picture 2" descr="http://us.cdn4.123rf.com/168nwm/dragon_fang/dragon_fang0909/dragon_fang090900067/5582006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71600"/>
            <a:ext cx="1995487" cy="273308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Smells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  <a:p>
            <a:r>
              <a:rPr lang="en-US" dirty="0"/>
              <a:t>Overused primitives</a:t>
            </a:r>
          </a:p>
          <a:p>
            <a:r>
              <a:rPr lang="en-US" dirty="0"/>
              <a:t>Divergent change</a:t>
            </a:r>
          </a:p>
          <a:p>
            <a:r>
              <a:rPr lang="en-US" dirty="0"/>
              <a:t>Shotgun surgery</a:t>
            </a:r>
          </a:p>
          <a:p>
            <a:r>
              <a:rPr lang="en-US" dirty="0"/>
              <a:t>Feature envy</a:t>
            </a:r>
          </a:p>
          <a:p>
            <a:r>
              <a:rPr lang="en-US" dirty="0"/>
              <a:t>Middle man</a:t>
            </a:r>
          </a:p>
          <a:p>
            <a:r>
              <a:rPr lang="en-US" dirty="0" smtClean="0"/>
              <a:t>Speculative generality </a:t>
            </a:r>
            <a:endParaRPr lang="en-US" dirty="0"/>
          </a:p>
          <a:p>
            <a:r>
              <a:rPr lang="en-US" dirty="0"/>
              <a:t>Inappropriate </a:t>
            </a:r>
            <a:r>
              <a:rPr lang="en-US" dirty="0" smtClean="0"/>
              <a:t>Intimacy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http://us.123rf.com/400wm/400/400/dragon_fang/dragon_fang0909/dragon_fang090900066/5582009-a-young-man-holding-his-nose-because-of-a-bad-smell-isolated-against-a-whit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533650" cy="38195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smtClean="0"/>
              <a:t>Replace a magic number with a named constant</a:t>
            </a:r>
          </a:p>
          <a:p>
            <a:r>
              <a:rPr lang="en-US" sz="3100" dirty="0" smtClean="0"/>
              <a:t>Rename a variable with more informative name</a:t>
            </a:r>
          </a:p>
          <a:p>
            <a:r>
              <a:rPr lang="en-US" sz="3100" dirty="0" smtClean="0"/>
              <a:t>Replace an expression with a method</a:t>
            </a:r>
          </a:p>
          <a:p>
            <a:r>
              <a:rPr lang="en-US" sz="3100" dirty="0" smtClean="0"/>
              <a:t>Introduce an intermediate variable</a:t>
            </a:r>
          </a:p>
          <a:p>
            <a:r>
              <a:rPr lang="en-US" sz="3100" dirty="0" smtClean="0"/>
              <a:t>Convert a multi-use variable to a multiple single-use variables</a:t>
            </a:r>
          </a:p>
          <a:p>
            <a:r>
              <a:rPr lang="en-US" sz="3100" dirty="0" smtClean="0"/>
              <a:t>Convert a data primitive to a class </a:t>
            </a:r>
          </a:p>
          <a:p>
            <a:r>
              <a:rPr lang="en-US" sz="3100" dirty="0" smtClean="0"/>
              <a:t>Change an array to an object</a:t>
            </a:r>
          </a:p>
          <a:p>
            <a:r>
              <a:rPr lang="en-US" sz="3100" dirty="0" smtClean="0"/>
              <a:t>Encapsulate a collection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2" name="Picture 2" descr="http://thecustomizewindows.com/wp-content/uploads/2012/11/Linux-or-JVM-for-Tomorrows-Cloud-Compu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8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Level Refactorings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Decompose a boolean expression</a:t>
            </a:r>
          </a:p>
          <a:p>
            <a:r>
              <a:rPr lang="en-US" dirty="0" smtClean="0"/>
              <a:t>Move a complex boolean expression into a well-named boolean function</a:t>
            </a:r>
          </a:p>
          <a:p>
            <a:r>
              <a:rPr lang="en-US" dirty="0" smtClean="0"/>
              <a:t>Return as soon as you know the answer instead of assigning a return </a:t>
            </a:r>
            <a:r>
              <a:rPr lang="en-US" dirty="0" smtClean="0"/>
              <a:t>value (?)</a:t>
            </a:r>
            <a:endParaRPr lang="en-US" dirty="0" smtClean="0"/>
          </a:p>
          <a:p>
            <a:r>
              <a:rPr lang="en-US" dirty="0" smtClean="0"/>
              <a:t>Use break or return instead of</a:t>
            </a:r>
            <a:br>
              <a:rPr lang="en-US" dirty="0" smtClean="0"/>
            </a:br>
            <a:r>
              <a:rPr lang="en-US" dirty="0" smtClean="0"/>
              <a:t>a loop control variable</a:t>
            </a:r>
          </a:p>
          <a:p>
            <a:r>
              <a:rPr lang="en-US" dirty="0" smtClean="0"/>
              <a:t>Replace conditionals with</a:t>
            </a:r>
            <a:br>
              <a:rPr lang="en-US" dirty="0" smtClean="0"/>
            </a:br>
            <a:r>
              <a:rPr lang="en-US" dirty="0" smtClean="0"/>
              <a:t>polymorphism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146" name="Picture 2" descr="http://mlab.cs.pu.edu.tw/pu_qb/img/refr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29401" y="4571999"/>
            <a:ext cx="1869371" cy="18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1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Level Refactorings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Inline method</a:t>
            </a:r>
          </a:p>
          <a:p>
            <a:r>
              <a:rPr lang="en-US" dirty="0" smtClean="0"/>
              <a:t>Add / remove parameter</a:t>
            </a:r>
          </a:p>
          <a:p>
            <a:r>
              <a:rPr lang="en-US" dirty="0" smtClean="0"/>
              <a:t>Combine similar methods by</a:t>
            </a:r>
            <a:br>
              <a:rPr lang="en-US" dirty="0" smtClean="0"/>
            </a:br>
            <a:r>
              <a:rPr lang="en-US" dirty="0" smtClean="0"/>
              <a:t>parameterizing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Separate methods whose behavior depends on parameters passed in</a:t>
            </a:r>
          </a:p>
          <a:p>
            <a:r>
              <a:rPr lang="en-US" dirty="0" smtClean="0"/>
              <a:t>Pass a whole object rather than specific fields</a:t>
            </a:r>
          </a:p>
          <a:p>
            <a:r>
              <a:rPr lang="en-US" dirty="0" smtClean="0"/>
              <a:t>Encapsulate </a:t>
            </a:r>
            <a:r>
              <a:rPr lang="en-US" dirty="0" smtClean="0"/>
              <a:t>downcast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0" name="Picture 2" descr="http://www.phenomenex.com/Content/Images/big_spe_icon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1990725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3227</TotalTime>
  <Words>987</Words>
  <Application>Microsoft Office PowerPoint</Application>
  <PresentationFormat>On-screen Show (4:3)</PresentationFormat>
  <Paragraphs>175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Refactoring: Improving the Quality of Existing Code</vt:lpstr>
      <vt:lpstr>What is Refactoring?</vt:lpstr>
      <vt:lpstr>Code Refactoring</vt:lpstr>
      <vt:lpstr>When to Refactor?</vt:lpstr>
      <vt:lpstr>Code Smells</vt:lpstr>
      <vt:lpstr>Code Smells (2)</vt:lpstr>
      <vt:lpstr>Data Level Refactorings </vt:lpstr>
      <vt:lpstr>Statement Level Refactorings </vt:lpstr>
      <vt:lpstr>Method Level Refactorings</vt:lpstr>
      <vt:lpstr>Class Level Refactorings</vt:lpstr>
      <vt:lpstr>Class Interface Refactorings</vt:lpstr>
      <vt:lpstr>System Level Refactorings</vt:lpstr>
      <vt:lpstr>Refactoring Tips</vt:lpstr>
      <vt:lpstr>Refactoring Patterns</vt:lpstr>
      <vt:lpstr>Rafactoring Patterns</vt:lpstr>
      <vt:lpstr>Refactoring Patterns (2)</vt:lpstr>
      <vt:lpstr>Rafactoring Patterns (3)</vt:lpstr>
      <vt:lpstr>Rafactoring Patterns (4)</vt:lpstr>
      <vt:lpstr>Rafactoring Patterns (5)</vt:lpstr>
      <vt:lpstr>Code Refactoring</vt:lpstr>
      <vt:lpstr>Code Refactoring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Nikolay Kostov</cp:lastModifiedBy>
  <cp:revision>1160</cp:revision>
  <dcterms:created xsi:type="dcterms:W3CDTF">2007-12-08T16:03:35Z</dcterms:created>
  <dcterms:modified xsi:type="dcterms:W3CDTF">2013-04-29T12:28:05Z</dcterms:modified>
  <cp:category>quality code, software engineering</cp:category>
</cp:coreProperties>
</file>