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handoutMasterIdLst>
    <p:handoutMasterId r:id="rId84"/>
  </p:handoutMasterIdLst>
  <p:sldIdLst>
    <p:sldId id="570" r:id="rId2"/>
    <p:sldId id="711" r:id="rId3"/>
    <p:sldId id="736" r:id="rId4"/>
    <p:sldId id="764" r:id="rId5"/>
    <p:sldId id="765" r:id="rId6"/>
    <p:sldId id="731" r:id="rId7"/>
    <p:sldId id="732" r:id="rId8"/>
    <p:sldId id="737" r:id="rId9"/>
    <p:sldId id="739" r:id="rId10"/>
    <p:sldId id="740" r:id="rId11"/>
    <p:sldId id="741" r:id="rId12"/>
    <p:sldId id="742" r:id="rId13"/>
    <p:sldId id="743" r:id="rId14"/>
    <p:sldId id="760" r:id="rId15"/>
    <p:sldId id="761" r:id="rId16"/>
    <p:sldId id="762" r:id="rId17"/>
    <p:sldId id="763" r:id="rId18"/>
    <p:sldId id="769" r:id="rId19"/>
    <p:sldId id="745" r:id="rId20"/>
    <p:sldId id="746" r:id="rId21"/>
    <p:sldId id="789" r:id="rId22"/>
    <p:sldId id="766" r:id="rId23"/>
    <p:sldId id="782" r:id="rId24"/>
    <p:sldId id="784" r:id="rId25"/>
    <p:sldId id="798" r:id="rId26"/>
    <p:sldId id="799" r:id="rId27"/>
    <p:sldId id="785" r:id="rId28"/>
    <p:sldId id="801" r:id="rId29"/>
    <p:sldId id="793" r:id="rId30"/>
    <p:sldId id="794" r:id="rId31"/>
    <p:sldId id="786" r:id="rId32"/>
    <p:sldId id="788" r:id="rId33"/>
    <p:sldId id="822" r:id="rId34"/>
    <p:sldId id="747" r:id="rId35"/>
    <p:sldId id="791" r:id="rId36"/>
    <p:sldId id="749" r:id="rId37"/>
    <p:sldId id="804" r:id="rId38"/>
    <p:sldId id="805" r:id="rId39"/>
    <p:sldId id="802" r:id="rId40"/>
    <p:sldId id="803" r:id="rId41"/>
    <p:sldId id="823" r:id="rId42"/>
    <p:sldId id="824" r:id="rId43"/>
    <p:sldId id="815" r:id="rId44"/>
    <p:sldId id="814" r:id="rId45"/>
    <p:sldId id="830" r:id="rId46"/>
    <p:sldId id="825" r:id="rId47"/>
    <p:sldId id="790" r:id="rId48"/>
    <p:sldId id="752" r:id="rId49"/>
    <p:sldId id="816" r:id="rId50"/>
    <p:sldId id="807" r:id="rId51"/>
    <p:sldId id="808" r:id="rId52"/>
    <p:sldId id="811" r:id="rId53"/>
    <p:sldId id="820" r:id="rId54"/>
    <p:sldId id="821" r:id="rId55"/>
    <p:sldId id="810" r:id="rId56"/>
    <p:sldId id="809" r:id="rId57"/>
    <p:sldId id="819" r:id="rId58"/>
    <p:sldId id="787" r:id="rId59"/>
    <p:sldId id="826" r:id="rId60"/>
    <p:sldId id="827" r:id="rId61"/>
    <p:sldId id="828" r:id="rId62"/>
    <p:sldId id="829" r:id="rId63"/>
    <p:sldId id="753" r:id="rId64"/>
    <p:sldId id="772" r:id="rId65"/>
    <p:sldId id="770" r:id="rId66"/>
    <p:sldId id="771" r:id="rId67"/>
    <p:sldId id="773" r:id="rId68"/>
    <p:sldId id="774" r:id="rId69"/>
    <p:sldId id="775" r:id="rId70"/>
    <p:sldId id="776" r:id="rId71"/>
    <p:sldId id="777" r:id="rId72"/>
    <p:sldId id="778" r:id="rId73"/>
    <p:sldId id="779" r:id="rId74"/>
    <p:sldId id="780" r:id="rId75"/>
    <p:sldId id="781" r:id="rId76"/>
    <p:sldId id="817" r:id="rId77"/>
    <p:sldId id="818" r:id="rId78"/>
    <p:sldId id="797" r:id="rId79"/>
    <p:sldId id="460" r:id="rId80"/>
    <p:sldId id="812" r:id="rId81"/>
    <p:sldId id="333" r:id="rId82"/>
  </p:sldIdLst>
  <p:sldSz cx="9144000" cy="6858000" type="screen4x3"/>
  <p:notesSz cx="6881813" cy="9296400"/>
  <p:custDataLst>
    <p:tags r:id="rId8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711"/>
          </p14:sldIdLst>
        </p14:section>
        <p14:section name="What is a Design Pattern?" id="{F5D5F738-941B-4778-A5F4-87C945820076}">
          <p14:sldIdLst>
            <p14:sldId id="736"/>
            <p14:sldId id="764"/>
            <p14:sldId id="765"/>
            <p14:sldId id="731"/>
            <p14:sldId id="732"/>
            <p14:sldId id="737"/>
            <p14:sldId id="739"/>
            <p14:sldId id="740"/>
            <p14:sldId id="741"/>
            <p14:sldId id="742"/>
            <p14:sldId id="743"/>
          </p14:sldIdLst>
        </p14:section>
        <p14:section name="Why Design Patterns?" id="{A6A3006E-E5F9-422A-9221-E9724BE20A8B}">
          <p14:sldIdLst>
            <p14:sldId id="760"/>
            <p14:sldId id="761"/>
            <p14:sldId id="762"/>
            <p14:sldId id="763"/>
            <p14:sldId id="769"/>
          </p14:sldIdLst>
        </p14:section>
        <p14:section name="Types of Design Patterns" id="{B62BA640-4F8C-4C97-89A8-794A811179CA}">
          <p14:sldIdLst>
            <p14:sldId id="745"/>
            <p14:sldId id="746"/>
          </p14:sldIdLst>
        </p14:section>
        <p14:section name="Creational Patterns" id="{55938F4E-AE4B-4B60-806B-66A26EFF6566}">
          <p14:sldIdLst>
            <p14:sldId id="789"/>
            <p14:sldId id="766"/>
            <p14:sldId id="782"/>
            <p14:sldId id="784"/>
            <p14:sldId id="798"/>
            <p14:sldId id="799"/>
            <p14:sldId id="785"/>
            <p14:sldId id="801"/>
            <p14:sldId id="793"/>
            <p14:sldId id="794"/>
            <p14:sldId id="786"/>
            <p14:sldId id="788"/>
            <p14:sldId id="822"/>
            <p14:sldId id="747"/>
          </p14:sldIdLst>
        </p14:section>
        <p14:section name="Structural Patterns" id="{B190427D-19A4-4458-9F42-1F38AB2CAA8E}">
          <p14:sldIdLst>
            <p14:sldId id="791"/>
            <p14:sldId id="749"/>
            <p14:sldId id="804"/>
            <p14:sldId id="805"/>
            <p14:sldId id="802"/>
            <p14:sldId id="803"/>
            <p14:sldId id="823"/>
            <p14:sldId id="824"/>
            <p14:sldId id="815"/>
            <p14:sldId id="814"/>
            <p14:sldId id="830"/>
            <p14:sldId id="825"/>
          </p14:sldIdLst>
        </p14:section>
        <p14:section name="Behavioral Patterns" id="{1990D199-2A96-4D2D-98FC-86D51EC887A2}">
          <p14:sldIdLst>
            <p14:sldId id="790"/>
            <p14:sldId id="752"/>
            <p14:sldId id="816"/>
            <p14:sldId id="807"/>
            <p14:sldId id="808"/>
            <p14:sldId id="811"/>
            <p14:sldId id="820"/>
            <p14:sldId id="821"/>
            <p14:sldId id="810"/>
            <p14:sldId id="809"/>
            <p14:sldId id="819"/>
            <p14:sldId id="787"/>
            <p14:sldId id="826"/>
            <p14:sldId id="827"/>
            <p14:sldId id="828"/>
            <p14:sldId id="829"/>
            <p14:sldId id="753"/>
          </p14:sldIdLst>
        </p14:section>
        <p14:section name="Architectural patterns" id="{D0577658-92A9-4BB6-A06A-544BB2B6C0B5}">
          <p14:sldIdLst>
            <p14:sldId id="772"/>
            <p14:sldId id="770"/>
            <p14:sldId id="771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</p14:sldIdLst>
        </p14:section>
        <p14:section name="Other Patterns" id="{B9CEDF3F-01D4-455A-BB31-C253705E5F12}">
          <p14:sldIdLst>
            <p14:sldId id="817"/>
            <p14:sldId id="818"/>
            <p14:sldId id="797"/>
          </p14:sldIdLst>
        </p14:section>
        <p14:section name="Questions" id="{8D72C05E-39A0-4D2C-9043-EFF11327E274}">
          <p14:sldIdLst>
            <p14:sldId id="460"/>
            <p14:sldId id="81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8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71C3-3A82-4C72-B06D-032E4435E670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792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F750B-FDDF-40D3-AE9A-CBA13A367BF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038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15EF7-4B3A-407F-90CC-326B1E41BE2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07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525C2-7165-4E82-80CC-0CB89DBDC72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89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Множество – йерархия, библиотека от класове, някаква съвкупност от свързани, зависими обекти</a:t>
            </a:r>
          </a:p>
          <a:p>
            <a:r>
              <a:rPr lang="bg-BG"/>
              <a:t>Множеството може ли да е само един обект?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6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6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0247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894B1-8911-4ED9-A404-052F90D6793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661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70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  <a:endParaRPr lang="en-US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dirty="0"/>
              <a:t>##</a:t>
            </a:r>
            <a:endParaRPr lang="en-US" sz="1200" i="0" dirty="0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69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6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9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91CB6-67D7-4552-B8D3-816F3DA613D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74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Interpreter Pattern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871AA-3E59-4657-8664-9D69CACFA85E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40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142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Interpreter Pattern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82104E-CF97-4F66-B8D5-BA30FD243013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0350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6E343-E0E6-4B08-AFFF-C8AE351A239E}" type="slidenum">
              <a:rPr lang="en-US"/>
              <a:pPr/>
              <a:t>77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4432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hyperlink" Target="http://nikolay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Relationship Id="rId9" Type="http://schemas.microsoft.com/office/2007/relationships/hdphoto" Target="../media/hdphoto6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gif"/><Relationship Id="rId4" Type="http://schemas.openxmlformats.org/officeDocument/2006/relationships/image" Target="../media/image41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gi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1" y="2286000"/>
            <a:ext cx="7086600" cy="903116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36896"/>
            <a:ext cx="5997497" cy="569120"/>
          </a:xfrm>
        </p:spPr>
        <p:txBody>
          <a:bodyPr/>
          <a:lstStyle/>
          <a:p>
            <a:r>
              <a:rPr lang="en-US" dirty="0"/>
              <a:t>General and reusable solutions to common problems in software design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495800"/>
            <a:ext cx="3853295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noProof="1" smtClean="0"/>
              <a:t>Kostov</a:t>
            </a:r>
            <a:endParaRPr lang="en-US" noProof="1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4914781"/>
            <a:ext cx="3838864" cy="800219"/>
          </a:xfrm>
        </p:spPr>
        <p:txBody>
          <a:bodyPr/>
          <a:lstStyle/>
          <a:p>
            <a:pPr marL="0" indent="0"/>
            <a:r>
              <a:rPr lang="en-US" dirty="0" smtClean="0"/>
              <a:t>Senior Software Developer</a:t>
            </a:r>
            <a:br>
              <a:rPr lang="en-US" dirty="0" smtClean="0"/>
            </a:br>
            <a:r>
              <a:rPr lang="en-US" dirty="0" smtClean="0"/>
              <a:t>and 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650468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http://Nikolay.IT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792" y="564272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http://vis.stanford.edu/images/figures/pattern_map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00025"/>
            <a:ext cx="2743201" cy="1687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assets.devx.com/articlefigs/JavaDesignPatterns_Fig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991">
            <a:off x="734588" y="1162356"/>
            <a:ext cx="1981817" cy="23315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candesprojects.com/wp-content/uploads/2009/10/designpatternscard-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40" y="4495800"/>
            <a:ext cx="3083561" cy="20008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Name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57588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to describe: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design problem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solutions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Its consequences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Increases design vocabulary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Design at </a:t>
            </a:r>
            <a:r>
              <a:rPr lang="en-GB" dirty="0"/>
              <a:t>a higher level of abstraction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Enhances communication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“The </a:t>
            </a:r>
            <a:r>
              <a:rPr lang="en-GB" dirty="0" smtClean="0"/>
              <a:t>hardest </a:t>
            </a:r>
            <a:r>
              <a:rPr lang="en-GB" dirty="0"/>
              <a:t>part of programming is coming up with good variable </a:t>
            </a:r>
            <a:r>
              <a:rPr lang="en-GB" dirty="0" smtClean="0"/>
              <a:t>names”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blogs.babycenter.com/wp-content/uploads/2011/04/baby-n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200"/>
            <a:ext cx="2222884" cy="2484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78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4001095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when to apply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Explains the problem and its context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describe specific design problems and/or object structures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May contain a list of </a:t>
            </a:r>
            <a:r>
              <a:rPr lang="en-GB" dirty="0" smtClean="0"/>
              <a:t>preconditions</a:t>
            </a:r>
            <a:br>
              <a:rPr lang="en-GB" dirty="0" smtClean="0"/>
            </a:br>
            <a:r>
              <a:rPr lang="en-GB" dirty="0" smtClean="0"/>
              <a:t>that </a:t>
            </a:r>
            <a:r>
              <a:rPr lang="en-GB" dirty="0"/>
              <a:t>must be met before </a:t>
            </a:r>
            <a:r>
              <a:rPr lang="en-GB" dirty="0" smtClean="0"/>
              <a:t>it makes</a:t>
            </a:r>
            <a:br>
              <a:rPr lang="en-GB" dirty="0" smtClean="0"/>
            </a:br>
            <a:r>
              <a:rPr lang="en-GB" dirty="0" smtClean="0"/>
              <a:t>sense </a:t>
            </a:r>
            <a:r>
              <a:rPr lang="en-GB" dirty="0"/>
              <a:t>to apply the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81400"/>
            <a:ext cx="2438400" cy="28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1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6887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27127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Describes the elements that make up the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Relationships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Responsibilities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Collaborations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Does not describe specific concrete implementation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Abstract description of design problems and how the pattern solves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http://www.clker.com/cliparts/f/A/y/K/p/Q/solu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1655722" cy="1938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90802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Consequences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78619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Results and trade-offs of applying the pattern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Critical for: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Evaluating design</a:t>
            </a:r>
            <a:br>
              <a:rPr lang="en-GB" dirty="0" smtClean="0"/>
            </a:br>
            <a:r>
              <a:rPr lang="en-GB" dirty="0" smtClean="0"/>
              <a:t>alternatives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costs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Understanding benefits 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Includes </a:t>
            </a:r>
            <a:r>
              <a:rPr lang="en-GB" dirty="0"/>
              <a:t>the impacts of a pattern on a system’s: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Flexibility, Extensibility, Portability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kevinbrownlee.com/wp-content/uploads/2012/10/forgiveness-and-consequences-300x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24970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1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Why Design Patterns?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870">
            <a:off x="4852077" y="3462807"/>
            <a:ext cx="3524250" cy="248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311">
            <a:off x="1009734" y="3352801"/>
            <a:ext cx="2771608" cy="29241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8382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Benefits of Design Patterns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106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Design patterns enable large-scale reuse of software </a:t>
            </a:r>
            <a:r>
              <a:rPr lang="en-GB" dirty="0" smtClean="0"/>
              <a:t>architectures</a:t>
            </a:r>
          </a:p>
          <a:p>
            <a:pPr marL="901700" lvl="1" indent="-363538">
              <a:lnSpc>
                <a:spcPct val="100000"/>
              </a:lnSpc>
              <a:spcBef>
                <a:spcPts val="300"/>
              </a:spcBef>
            </a:pPr>
            <a:r>
              <a:rPr lang="en-GB" dirty="0" smtClean="0"/>
              <a:t>Help </a:t>
            </a:r>
            <a:r>
              <a:rPr lang="en-GB" dirty="0"/>
              <a:t>document </a:t>
            </a:r>
            <a:r>
              <a:rPr lang="en-GB" dirty="0" smtClean="0"/>
              <a:t>how systems work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 smtClean="0"/>
              <a:t>Patterns explicitly </a:t>
            </a:r>
            <a:r>
              <a:rPr lang="en-GB" dirty="0"/>
              <a:t>capture expert knowledge and design </a:t>
            </a:r>
            <a:r>
              <a:rPr lang="en-GB" dirty="0" smtClean="0"/>
              <a:t>trade-offs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improve developer </a:t>
            </a:r>
            <a:r>
              <a:rPr lang="en-GB" dirty="0" smtClean="0"/>
              <a:t>communication (shared language)</a:t>
            </a:r>
            <a:endParaRPr lang="en-GB" dirty="0"/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 names form a common vocabulary</a:t>
            </a:r>
          </a:p>
          <a:p>
            <a:pPr marL="450850" indent="-450850">
              <a:lnSpc>
                <a:spcPct val="100000"/>
              </a:lnSpc>
              <a:spcBef>
                <a:spcPts val="300"/>
              </a:spcBef>
              <a:tabLst/>
            </a:pPr>
            <a:r>
              <a:rPr lang="en-GB" dirty="0"/>
              <a:t>Patterns help ease the transition to OO technology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2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762000" y="76200"/>
            <a:ext cx="8229600" cy="990600"/>
          </a:xfrm>
          <a:prstGeom prst="rect">
            <a:avLst/>
          </a:prstGeom>
          <a:ln/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When to </a:t>
            </a:r>
            <a:r>
              <a:rPr lang="en-GB" smtClean="0"/>
              <a:t>Use Patterns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Solutions to problems that recur with variations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 need for reuse if problem only arises in one context</a:t>
            </a:r>
          </a:p>
          <a:p>
            <a:pPr>
              <a:lnSpc>
                <a:spcPct val="100000"/>
              </a:lnSpc>
            </a:pPr>
            <a:r>
              <a:rPr lang="en-GB" dirty="0"/>
              <a:t>Solutions that require several steps: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Not all problems need all steps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Patterns can be overkill if solution is a simple linear set of </a:t>
            </a:r>
            <a:r>
              <a:rPr lang="en-GB" dirty="0" smtClean="0"/>
              <a:t>instructions!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Do not use patterns when not required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Overdesign is evil!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2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Drawbacks </a:t>
            </a:r>
            <a:r>
              <a:rPr lang="en-GB" dirty="0" smtClean="0"/>
              <a:t>of Design </a:t>
            </a:r>
            <a:r>
              <a:rPr lang="en-GB" dirty="0"/>
              <a:t>Patterns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199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do not lead to </a:t>
            </a:r>
            <a:r>
              <a:rPr lang="en-GB" dirty="0" smtClean="0"/>
              <a:t>a direct </a:t>
            </a:r>
            <a:r>
              <a:rPr lang="en-GB" dirty="0"/>
              <a:t>code reuse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deceptively simple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Teams may suffer from pattern overload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Patterns are validated by experience and discussion rather than by automated testing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Integrating patterns into </a:t>
            </a:r>
            <a:r>
              <a:rPr lang="en-GB" dirty="0" smtClean="0"/>
              <a:t>the </a:t>
            </a:r>
            <a:r>
              <a:rPr lang="en-GB" dirty="0"/>
              <a:t>software development process is a human-intensive </a:t>
            </a:r>
            <a:r>
              <a:rPr lang="en-GB" dirty="0" smtClean="0"/>
              <a:t>activity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 patterns if you understand them well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86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Criticism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Targets the wrong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The design patterns may just be a sign of some missing features of a given programming </a:t>
            </a:r>
            <a:r>
              <a:rPr lang="en-US" dirty="0" smtClean="0"/>
              <a:t>language</a:t>
            </a:r>
            <a:endParaRPr lang="en-US" dirty="0"/>
          </a:p>
          <a:p>
            <a:r>
              <a:rPr lang="en-US" dirty="0"/>
              <a:t>Lacks formal </a:t>
            </a:r>
            <a:r>
              <a:rPr lang="en-US" dirty="0" smtClean="0"/>
              <a:t>foundations</a:t>
            </a:r>
          </a:p>
          <a:p>
            <a:pPr lvl="1"/>
            <a:r>
              <a:rPr lang="en-US" dirty="0"/>
              <a:t>The study of design patterns has been excessively </a:t>
            </a:r>
            <a:r>
              <a:rPr lang="en-US" dirty="0" smtClean="0"/>
              <a:t>ad-hoc</a:t>
            </a:r>
            <a:endParaRPr lang="en-US" dirty="0"/>
          </a:p>
          <a:p>
            <a:r>
              <a:rPr lang="en-US" dirty="0"/>
              <a:t>Leads to inefficient solutions</a:t>
            </a:r>
          </a:p>
          <a:p>
            <a:r>
              <a:rPr lang="en-US" dirty="0"/>
              <a:t>Does not differ significantly from other </a:t>
            </a:r>
            <a:r>
              <a:rPr lang="en-US" dirty="0" smtClean="0"/>
              <a:t>abstractions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pic>
        <p:nvPicPr>
          <p:cNvPr id="7" name="Picture 6" descr="GoF_full_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819" y="2296100"/>
            <a:ext cx="5946362" cy="3952300"/>
          </a:xfrm>
          <a:prstGeom prst="roundRect">
            <a:avLst>
              <a:gd name="adj" fmla="val 3163"/>
            </a:avLst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Design Pattern</a:t>
            </a:r>
            <a:r>
              <a:rPr lang="en-US" dirty="0" smtClean="0"/>
              <a:t>?</a:t>
            </a:r>
          </a:p>
          <a:p>
            <a:r>
              <a:rPr lang="en-US" dirty="0"/>
              <a:t>Why Design Patterns?</a:t>
            </a:r>
          </a:p>
          <a:p>
            <a:r>
              <a:rPr lang="en-US" dirty="0" smtClean="0"/>
              <a:t>Types </a:t>
            </a:r>
            <a:r>
              <a:rPr lang="en-US" dirty="0"/>
              <a:t>of Design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/>
              <a:t>Creational </a:t>
            </a:r>
            <a:r>
              <a:rPr lang="en-US" dirty="0" smtClean="0"/>
              <a:t>patterns</a:t>
            </a:r>
            <a:endParaRPr lang="en-US" dirty="0"/>
          </a:p>
          <a:p>
            <a:pPr lvl="1"/>
            <a:r>
              <a:rPr lang="en-US" dirty="0" smtClean="0"/>
              <a:t>Structural patterns</a:t>
            </a:r>
            <a:endParaRPr lang="en-US" dirty="0"/>
          </a:p>
          <a:p>
            <a:pPr lvl="1"/>
            <a:r>
              <a:rPr lang="en-US" dirty="0" smtClean="0"/>
              <a:t>Behavioral patterns</a:t>
            </a:r>
          </a:p>
          <a:p>
            <a:r>
              <a:rPr lang="en-US" dirty="0" smtClean="0"/>
              <a:t>Architectural Patterns</a:t>
            </a:r>
          </a:p>
          <a:p>
            <a:r>
              <a:rPr lang="en-US" dirty="0" smtClean="0"/>
              <a:t>Other Patterns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63" y="1219200"/>
            <a:ext cx="2146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618398" y="3129855"/>
            <a:ext cx="4482227" cy="37351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</a:t>
            </a:r>
            <a:r>
              <a:rPr lang="en-US" dirty="0"/>
              <a:t>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77021"/>
          </a:xfrm>
          <a:ln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initializing and configuring classes and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Describe ways to assemble objects to implement a new functionality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Composition </a:t>
            </a:r>
            <a:r>
              <a:rPr lang="en-US" dirty="0"/>
              <a:t>of classes or objects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Deal with dynamic interactions among societies of classes and objects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they distribute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8174">
            <a:off x="4994284" y="4420523"/>
            <a:ext cx="3367602" cy="932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691">
            <a:off x="656794" y="4231368"/>
            <a:ext cx="3517299" cy="13128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70" y="1111288"/>
            <a:ext cx="3979210" cy="1586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119734"/>
            <a:ext cx="3886200" cy="15237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10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 </a:t>
            </a:r>
            <a:r>
              <a:rPr lang="en-US" dirty="0"/>
              <a:t>with object creation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Trying </a:t>
            </a:r>
            <a:r>
              <a:rPr lang="en-US" dirty="0"/>
              <a:t>to create objects in a manner suitable to the </a:t>
            </a:r>
            <a:r>
              <a:rPr lang="en-US" dirty="0" smtClean="0"/>
              <a:t>situation</a:t>
            </a:r>
          </a:p>
          <a:p>
            <a:r>
              <a:rPr lang="en-US" dirty="0" smtClean="0"/>
              <a:t>Composed </a:t>
            </a:r>
            <a:r>
              <a:rPr lang="en-US" dirty="0"/>
              <a:t>of two dominant </a:t>
            </a:r>
            <a:r>
              <a:rPr lang="en-US" dirty="0" smtClean="0"/>
              <a:t>ideas</a:t>
            </a:r>
          </a:p>
          <a:p>
            <a:pPr lvl="1"/>
            <a:r>
              <a:rPr lang="en-US" dirty="0" smtClean="0"/>
              <a:t>Encapsulating </a:t>
            </a:r>
            <a:r>
              <a:rPr lang="en-US" dirty="0"/>
              <a:t>knowledge about which concrete classes the system uses</a:t>
            </a:r>
            <a:endParaRPr lang="en-US" dirty="0" smtClean="0"/>
          </a:p>
          <a:p>
            <a:pPr lvl="1"/>
            <a:r>
              <a:rPr lang="en-US" dirty="0" smtClean="0"/>
              <a:t>Hiding </a:t>
            </a:r>
            <a:r>
              <a:rPr lang="en-US" dirty="0"/>
              <a:t>how instances of these concrete classes are created and </a:t>
            </a:r>
            <a:r>
              <a:rPr lang="en-US" dirty="0" smtClean="0"/>
              <a:t>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Singleton is the most often used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The Singleton</a:t>
            </a:r>
            <a:r>
              <a:rPr lang="en-US" noProof="1"/>
              <a:t> class is a class that is supposed to have only one (single) instance</a:t>
            </a:r>
            <a:endParaRPr lang="bg-BG" dirty="0"/>
          </a:p>
          <a:p>
            <a:r>
              <a:rPr lang="en-US" dirty="0" smtClean="0"/>
              <a:t>Sometimes </a:t>
            </a:r>
            <a:r>
              <a:rPr lang="en-US" dirty="0"/>
              <a:t>Singleton is </a:t>
            </a:r>
            <a:r>
              <a:rPr lang="en-US" dirty="0" smtClean="0"/>
              <a:t>wrongly thought of </a:t>
            </a:r>
            <a:r>
              <a:rPr lang="en-US" dirty="0"/>
              <a:t>as a global </a:t>
            </a:r>
            <a:r>
              <a:rPr lang="en-US" dirty="0" smtClean="0"/>
              <a:t>variable – it is not!</a:t>
            </a:r>
          </a:p>
          <a:p>
            <a:r>
              <a:rPr lang="en-US" dirty="0" smtClean="0"/>
              <a:t>Possible problems: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Lazy loading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Thread-safe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800600"/>
            <a:ext cx="5230532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2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38336"/>
            <a:ext cx="7315200" cy="914400"/>
          </a:xfrm>
        </p:spPr>
        <p:txBody>
          <a:bodyPr/>
          <a:lstStyle/>
          <a:p>
            <a:r>
              <a:rPr lang="en-US" dirty="0" smtClean="0"/>
              <a:t>Double-Check / Lock</a:t>
            </a:r>
            <a:br>
              <a:rPr lang="en-US" dirty="0" smtClean="0"/>
            </a:br>
            <a:r>
              <a:rPr lang="en-US" dirty="0" smtClean="0"/>
              <a:t>Singleton Implementation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920880" cy="518603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sealed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static Log instance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Log()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Log Instance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get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lock (instance)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(instance ==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instance = </a:t>
            </a: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new Log();</a:t>
            </a:r>
            <a:endParaRPr kumimoji="1"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instance;</a:t>
            </a:r>
            <a:endParaRPr kumimoji="1"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1"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kumimoji="1"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}</a:t>
            </a:r>
            <a:endParaRPr kumimoji="1"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kumimoji="1"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Factory</a:t>
            </a:r>
            <a:endParaRPr lang="bg-BG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This is not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Often mistaken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is used quite often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the preparation for the real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Export the object creation in one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making changes, we make them in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hide complex object creation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Higher level of </a:t>
            </a:r>
            <a:r>
              <a:rPr lang="en-US" dirty="0" smtClean="0"/>
              <a:t>abstraction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Factory – Example</a:t>
            </a:r>
            <a:endParaRPr lang="en-US" dirty="0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7200" y="914400"/>
            <a:ext cx="82296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PizzaFactory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CreatePizza(PizzaType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Pizza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 = null;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switch (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PizzaType.Cheese: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CheesePizza();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PizzaType.Pepperoni: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PepperoniPizza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PizzaType.Hawai: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HawaiPizza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default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pizza;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</a:t>
            </a:r>
            <a:endParaRPr lang="bg-BG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are created by separate method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Produces objects as normal Factory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allows achieving higher reusability and flexibility in the changing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429000"/>
            <a:ext cx="7219950" cy="269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69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315200" cy="685800"/>
          </a:xfrm>
        </p:spPr>
        <p:txBody>
          <a:bodyPr/>
          <a:lstStyle/>
          <a:p>
            <a:r>
              <a:rPr lang="en-US" sz="3800" dirty="0" smtClean="0"/>
              <a:t>Factory Method – Example</a:t>
            </a:r>
            <a:endParaRPr lang="en-US" sz="3800" dirty="0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04800" y="762000"/>
            <a:ext cx="8610600" cy="5940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List&lt;Page&gt; _pages = new List&lt;Page&gt;();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List&lt;Page&gt;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Pages { get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_pages;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void CreatePages();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CV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SkillsPage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 new BioPage()); // 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: Document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CreatePages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Pages.Add(new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ResultsPage, SummaryPage()); 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39140"/>
            <a:ext cx="8478838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Abstraction in object creation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 family of related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defines interface for creating sets of linked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knowing their concrete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in systems that are frequently changed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Provides flexible</a:t>
            </a:r>
            <a:br>
              <a:rPr lang="en-US" dirty="0" smtClean="0"/>
            </a:br>
            <a:r>
              <a:rPr lang="en-US" dirty="0" smtClean="0"/>
              <a:t>mechanism for</a:t>
            </a:r>
            <a:br>
              <a:rPr lang="en-US" dirty="0" smtClean="0"/>
            </a:br>
            <a:r>
              <a:rPr lang="en-US" dirty="0" smtClean="0"/>
              <a:t>replacement of</a:t>
            </a:r>
            <a:br>
              <a:rPr lang="en-US" dirty="0" smtClean="0"/>
            </a:br>
            <a:r>
              <a:rPr lang="en-US" dirty="0" smtClean="0"/>
              <a:t>different sets</a:t>
            </a:r>
            <a:endParaRPr lang="bg-BG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06" y="4495800"/>
            <a:ext cx="477911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44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1143000"/>
            <a:ext cx="8534400" cy="1142998"/>
          </a:xfrm>
        </p:spPr>
        <p:txBody>
          <a:bodyPr/>
          <a:lstStyle/>
          <a:p>
            <a:r>
              <a:rPr lang="en-US" dirty="0" smtClean="0"/>
              <a:t>What is a Design Pattern?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8"/>
            <a:ext cx="7924800" cy="569120"/>
          </a:xfrm>
        </p:spPr>
        <p:txBody>
          <a:bodyPr/>
          <a:lstStyle/>
          <a:p>
            <a:r>
              <a:rPr lang="en-US" dirty="0" smtClean="0"/>
              <a:t>Name, Problem, Solution and Consequences</a:t>
            </a:r>
            <a:endParaRPr lang="en-US" dirty="0"/>
          </a:p>
        </p:txBody>
      </p:sp>
      <p:pic>
        <p:nvPicPr>
          <p:cNvPr id="2050" name="Picture 2" descr="http://cdn.thegloss.com/files/2010/11/babynam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1635">
            <a:off x="6531852" y="3454861"/>
            <a:ext cx="1700722" cy="1900594"/>
          </a:xfrm>
          <a:prstGeom prst="roundRect">
            <a:avLst>
              <a:gd name="adj" fmla="val 80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ghlandparkfps.pbworks.com/f/problem%20solve-thumb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3524" y1="85093" x2="33524" y2="85093"/>
                        <a14:backgroundMark x1="32951" y1="57764" x2="32951" y2="57764"/>
                        <a14:backgroundMark x1="52149" y1="63975" x2="52149" y2="63975"/>
                        <a14:backgroundMark x1="51289" y1="63975" x2="51289" y2="63975"/>
                        <a14:backgroundMark x1="67049" y1="95031" x2="67049" y2="95031"/>
                        <a14:backgroundMark x1="66189" y1="93789" x2="66189" y2="93789"/>
                        <a14:backgroundMark x1="63324" y1="92857" x2="63324" y2="92857"/>
                        <a14:backgroundMark x1="63324" y1="99689" x2="63324" y2="99689"/>
                        <a14:backgroundMark x1="38682" y1="92547" x2="38682" y2="92547"/>
                        <a14:backgroundMark x1="61605" y1="74845" x2="61605" y2="74845"/>
                        <a14:backgroundMark x1="68481" y1="70807" x2="68481" y2="70807"/>
                        <a14:backgroundMark x1="72206" y1="65217" x2="72206" y2="65217"/>
                        <a14:backgroundMark x1="83381" y1="70807" x2="83381" y2="70807"/>
                        <a14:backgroundMark x1="99427" y1="68634" x2="99427" y2="68634"/>
                        <a14:backgroundMark x1="287" y1="71118" x2="287" y2="71118"/>
                        <a14:backgroundMark x1="7450" y1="65839" x2="7450" y2="65839"/>
                        <a14:backgroundMark x1="51862" y1="51863" x2="51862" y2="51863"/>
                        <a14:backgroundMark x1="53582" y1="63975" x2="53582" y2="63975"/>
                        <a14:backgroundMark x1="47278" y1="89441" x2="47278" y2="894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75634"/>
            <a:ext cx="2292958" cy="2115566"/>
          </a:xfrm>
          <a:prstGeom prst="rect">
            <a:avLst/>
          </a:prstGeom>
          <a:noFill/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59">
            <a:off x="661687" y="3505200"/>
            <a:ext cx="2438400" cy="1828800"/>
          </a:xfrm>
          <a:prstGeom prst="roundRect">
            <a:avLst>
              <a:gd name="adj" fmla="val 9072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Factory – Example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305800" cy="584833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AbstractFactory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abstract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AfricaFactory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Wildebeest();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new Lion();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AmericaFactory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ContinentFactory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Herbivore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CreateHerbivore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Bison();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override Carnivore </a:t>
            </a:r>
            <a:r>
              <a:rPr lang="en-US" sz="22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CreateCarnivore</a:t>
            </a: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new Wolf();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449263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2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construction of a complex object from </a:t>
            </a:r>
            <a:r>
              <a:rPr lang="en-US" dirty="0" smtClean="0"/>
              <a:t>its representation </a:t>
            </a:r>
            <a:r>
              <a:rPr lang="en-US" dirty="0"/>
              <a:t>so that the same construction process </a:t>
            </a:r>
            <a:r>
              <a:rPr lang="en-US" dirty="0" smtClean="0"/>
              <a:t>can create </a:t>
            </a:r>
            <a:r>
              <a:rPr lang="en-US" dirty="0"/>
              <a:t>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Separation of logic and data</a:t>
            </a:r>
          </a:p>
          <a:p>
            <a:r>
              <a:rPr lang="en-US" dirty="0" smtClean="0"/>
              <a:t>Solves 3 types of problems</a:t>
            </a:r>
          </a:p>
          <a:p>
            <a:pPr lvl="1"/>
            <a:r>
              <a:rPr lang="en-US" dirty="0" smtClean="0"/>
              <a:t>Too </a:t>
            </a:r>
            <a:r>
              <a:rPr lang="en-US" dirty="0"/>
              <a:t>many parameters</a:t>
            </a:r>
          </a:p>
          <a:p>
            <a:pPr lvl="1"/>
            <a:r>
              <a:rPr lang="en-US" dirty="0" smtClean="0"/>
              <a:t>Order </a:t>
            </a:r>
            <a:r>
              <a:rPr lang="en-US" dirty="0"/>
              <a:t>dependent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constructions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10374"/>
            <a:ext cx="3886200" cy="1523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1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Builder Pattern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Builder is used by Director</a:t>
            </a:r>
          </a:p>
          <a:p>
            <a:r>
              <a:rPr lang="en-US" dirty="0" smtClean="0"/>
              <a:t>Builder is implemented by</a:t>
            </a:r>
            <a:br>
              <a:rPr lang="en-US" dirty="0" smtClean="0"/>
            </a:br>
            <a:r>
              <a:rPr lang="en-US" dirty="0" smtClean="0"/>
              <a:t>a concrete builder</a:t>
            </a:r>
          </a:p>
          <a:p>
            <a:r>
              <a:rPr lang="en-US" dirty="0" smtClean="0"/>
              <a:t>Product is produced by the concrete 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66725" y="1144078"/>
            <a:ext cx="8143875" cy="3890873"/>
            <a:chOff x="466725" y="1144078"/>
            <a:chExt cx="8143875" cy="3890873"/>
          </a:xfrm>
        </p:grpSpPr>
        <p:grpSp>
          <p:nvGrpSpPr>
            <p:cNvPr id="16" name="Group 15"/>
            <p:cNvGrpSpPr/>
            <p:nvPr/>
          </p:nvGrpSpPr>
          <p:grpSpPr>
            <a:xfrm>
              <a:off x="2305050" y="1239328"/>
              <a:ext cx="6305550" cy="3795623"/>
              <a:chOff x="1447800" y="1219200"/>
              <a:chExt cx="6305550" cy="3795623"/>
            </a:xfrm>
          </p:grpSpPr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47800" y="1219200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Director</a:t>
                </a:r>
              </a:p>
            </p:txBody>
          </p:sp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47800" y="2424023"/>
                <a:ext cx="2209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indent="0" algn="ctr" ea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tabLst>
                    <a:tab pos="282575" algn="l"/>
                  </a:tabLst>
                  <a:defRPr sz="3200" b="1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 marL="6302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eaLnBrk="0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>
                    <a:solidFill>
                      <a:schemeClr val="tx1"/>
                    </a:solidFill>
                  </a:defRPr>
                </a:lvl6pPr>
                <a:lvl7pPr marL="1911096" indent="-22860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>
                    <a:solidFill>
                      <a:schemeClr val="tx1"/>
                    </a:solidFill>
                  </a:defRPr>
                </a:lvl7pPr>
                <a:lvl8pPr marL="2121408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8pPr>
                <a:lvl9pPr marL="2322576" indent="-182880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dirty="0"/>
                  <a:t>Builder</a:t>
                </a: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81500" y="2424023"/>
                <a:ext cx="337185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Concrete</a:t>
                </a:r>
                <a:r>
                  <a:rPr lang="en-US" dirty="0" smtClean="0"/>
                  <a:t> Builder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657600" y="2728823"/>
                <a:ext cx="7239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6" idx="0"/>
              </p:cNvCxnSpPr>
              <p:nvPr/>
            </p:nvCxnSpPr>
            <p:spPr>
              <a:xfrm flipV="1">
                <a:off x="2552700" y="1828800"/>
                <a:ext cx="0" cy="59522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4946350" y="3871823"/>
                <a:ext cx="2242149" cy="11430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282575" indent="-282575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Char char=""/>
                  <a:tabLst>
                    <a:tab pos="282575" algn="l"/>
                  </a:tabLst>
                  <a:defRPr sz="3200" b="1" kern="120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302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8FD600"/>
                  </a:buClr>
                  <a:buFont typeface="Wingdings 2" pitchFamily="18" charset="2"/>
                  <a:buChar char=""/>
                  <a:defRPr sz="30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922338" indent="-27305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FAD9F"/>
                  </a:buClr>
                  <a:buFont typeface="Wingdings 2" pitchFamily="18" charset="2"/>
                  <a:buChar char=""/>
                  <a:defRPr sz="2800" b="1" kern="1200">
                    <a:solidFill>
                      <a:srgbClr val="F5FFC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187450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ACF82"/>
                  </a:buClr>
                  <a:buFont typeface="Wingdings 2" pitchFamily="18" charset="2"/>
                  <a:buChar char=""/>
                  <a:defRPr sz="26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425575" indent="-228600" algn="l" rtl="0" eaLnBrk="0" fontAlgn="base" hangingPunct="0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 kern="120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1673352" indent="-22860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11096" indent="-22860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21408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22576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 smtClean="0"/>
                  <a:t>Product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7425" y="3045126"/>
                <a:ext cx="1" cy="83532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1038944" y="2406051"/>
              <a:ext cx="1332781" cy="6857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 the steps</a:t>
              </a:r>
              <a:endParaRPr lang="en-US" sz="2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6725" y="1144078"/>
              <a:ext cx="1905000" cy="80009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Put the steps in the right order</a:t>
              </a:r>
              <a:endParaRPr lang="en-US" sz="2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238750" y="2057400"/>
              <a:ext cx="3371850" cy="40328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Defines the implementation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for </a:t>
            </a:r>
            <a:r>
              <a:rPr lang="en-US" dirty="0" smtClean="0"/>
              <a:t>cloning new instances from a prototype</a:t>
            </a:r>
          </a:p>
          <a:p>
            <a:pPr lvl="1"/>
            <a:r>
              <a:rPr lang="en-US" dirty="0"/>
              <a:t>Create new objects by copying this prototype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using "new" keyword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ICloneable</a:t>
            </a:r>
            <a:r>
              <a:rPr lang="en-US" dirty="0" smtClean="0"/>
              <a:t> </a:t>
            </a:r>
            <a:r>
              <a:rPr lang="en-US" dirty="0"/>
              <a:t>interface </a:t>
            </a:r>
            <a:r>
              <a:rPr lang="en-US" dirty="0" smtClean="0"/>
              <a:t>acts </a:t>
            </a:r>
            <a:r>
              <a:rPr lang="en-US" dirty="0"/>
              <a:t>as </a:t>
            </a:r>
            <a:r>
              <a:rPr lang="en-US" dirty="0" smtClean="0"/>
              <a:t>Prototype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4376690"/>
            <a:ext cx="4472941" cy="17574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3815587" cy="1546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81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Creational Patterns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232202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expensive </a:t>
            </a:r>
            <a:r>
              <a:rPr lang="en-US" dirty="0" smtClean="0"/>
              <a:t>acquisition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release of </a:t>
            </a:r>
            <a:r>
              <a:rPr lang="en-US" dirty="0" smtClean="0"/>
              <a:t>resources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recycling unused </a:t>
            </a:r>
            <a:r>
              <a:rPr lang="en-US" dirty="0" smtClean="0"/>
              <a:t>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Lazy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Tactic of delaying the creation of an object, the calculation of a </a:t>
            </a:r>
            <a:r>
              <a:rPr lang="en-US" dirty="0" smtClean="0"/>
              <a:t>value,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some other </a:t>
            </a:r>
            <a:r>
              <a:rPr lang="en-US" dirty="0" smtClean="0"/>
              <a:t>expensive</a:t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until </a:t>
            </a:r>
            <a:r>
              <a:rPr lang="en-US" dirty="0" smtClean="0"/>
              <a:t>the first time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0" name="Picture 2" descr="http://sourcemaking.com/files/sm/images/patterns/Object_pool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1" y="980626"/>
            <a:ext cx="2928639" cy="206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t-lovers-gifts.com/images/cat_designs_280x280/design_lazy_cat_wh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848" y="4191000"/>
            <a:ext cx="2131663" cy="2131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3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685800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  <p:pic>
        <p:nvPicPr>
          <p:cNvPr id="4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7497">
            <a:off x="4659391" y="4120306"/>
            <a:ext cx="4070141" cy="15309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62487">
            <a:off x="5075894" y="1127849"/>
            <a:ext cx="3385902" cy="1472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07958">
            <a:off x="540381" y="3928969"/>
            <a:ext cx="3949976" cy="15049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90265">
            <a:off x="636290" y="844256"/>
            <a:ext cx="3992880" cy="1689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19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092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Describe ways to assemble objects to implement a new functionality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Ease the design by identifying a simple way to realize relationships between entities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design patterns is all about Class and Object </a:t>
            </a:r>
            <a:r>
              <a:rPr lang="en-US" dirty="0" smtClean="0"/>
              <a:t>composition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class-creation patterns use inheritance to compose </a:t>
            </a:r>
            <a:r>
              <a:rPr lang="en-US" dirty="0" smtClean="0"/>
              <a:t>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Structural object-patterns define ways to compose objects to obtain new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dirty="0"/>
              <a:t>Facade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 smtClean="0"/>
              <a:t>To deliver convenient interface from higher level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of subsystems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complex subsystem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/>
              <a:t> pattern used in many Win32 API based classes to hide Win32 complexity</a:t>
            </a:r>
          </a:p>
        </p:txBody>
      </p:sp>
      <p:pic>
        <p:nvPicPr>
          <p:cNvPr id="6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620000" cy="2866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Facade </a:t>
            </a:r>
            <a:r>
              <a:rPr lang="en-US" dirty="0" smtClean="0"/>
              <a:t>– Real World Example</a:t>
            </a:r>
            <a:endParaRPr lang="bg-BG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7924800" cy="609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3000" dirty="0" smtClean="0"/>
              <a:t>The hard way:</a:t>
            </a:r>
          </a:p>
          <a:p>
            <a:pPr eaLnBrk="1" hangingPunct="1">
              <a:lnSpc>
                <a:spcPct val="75000"/>
              </a:lnSpc>
              <a:buFontTx/>
              <a:buNone/>
              <a:defRPr/>
            </a:pPr>
            <a:endParaRPr lang="en-US" sz="1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r>
              <a:rPr lang="en-US" sz="2000" noProof="1" smtClean="0"/>
              <a:t>popper.On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popper.Pop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amp.SetSurroundSound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amp.SetVolume(10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amp.SetDvd(dvd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screen.Down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lights.Dimm(20</a:t>
            </a:r>
            <a:r>
              <a:rPr lang="en-US" sz="2000" noProof="1"/>
              <a:t>);</a:t>
            </a:r>
          </a:p>
          <a:p>
            <a:r>
              <a:rPr lang="en-US" sz="2000" noProof="1" smtClean="0"/>
              <a:t>projector.On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projector.WideScreenMode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dvd.On</a:t>
            </a:r>
            <a:r>
              <a:rPr lang="en-US" sz="2000" noProof="1"/>
              <a:t>();</a:t>
            </a:r>
          </a:p>
          <a:p>
            <a:r>
              <a:rPr lang="en-US" sz="2000" noProof="1" smtClean="0"/>
              <a:t>dvd.Play("Dzift");</a:t>
            </a:r>
            <a:endParaRPr lang="bg-BG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5311140"/>
            <a:ext cx="7924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sz="3000" dirty="0" smtClean="0"/>
              <a:t>The facade way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2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latin typeface="+mn-lt"/>
                <a:cs typeface="+mn-cs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latin typeface="+mn-lt"/>
                <a:cs typeface="+mn-cs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noProof="1"/>
              <a:t>homeTheater.WatchMovie</a:t>
            </a:r>
            <a:r>
              <a:rPr lang="en-US" sz="2000" noProof="1" smtClean="0"/>
              <a:t>("Dzift</a:t>
            </a:r>
            <a:r>
              <a:rPr lang="en-US" sz="2000" noProof="1"/>
              <a:t>");</a:t>
            </a:r>
            <a:endParaRPr lang="bg-BG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Composite Pattern </a:t>
            </a:r>
            <a:r>
              <a:rPr lang="en-US" dirty="0" smtClean="0"/>
              <a:t>allows to combine different types of objects in tree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Gives the possibility to treat the same individual objects or groups of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when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have different objects and you want to treat them the same way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want to present</a:t>
            </a:r>
            <a:br>
              <a:rPr lang="en-US" dirty="0" smtClean="0"/>
            </a:br>
            <a:r>
              <a:rPr lang="en-US" dirty="0" smtClean="0"/>
              <a:t>hierarchy of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4724400"/>
            <a:ext cx="3986213" cy="17339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25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Design Patterns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and reusable solutions to common problems in software design</a:t>
            </a:r>
          </a:p>
          <a:p>
            <a:pPr lvl="1"/>
            <a:r>
              <a:rPr lang="en-US" dirty="0" smtClean="0"/>
              <a:t>Problem/solution </a:t>
            </a:r>
            <a:r>
              <a:rPr lang="en-US" dirty="0"/>
              <a:t>pairs within a given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Not a finished solution</a:t>
            </a:r>
          </a:p>
          <a:p>
            <a:r>
              <a:rPr lang="en-US" dirty="0" smtClean="0"/>
              <a:t>A template or recipe for solving certain problems</a:t>
            </a:r>
          </a:p>
          <a:p>
            <a:r>
              <a:rPr lang="en-US" dirty="0" smtClean="0"/>
              <a:t>With names to identify and talk about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315200" cy="609600"/>
          </a:xfrm>
        </p:spPr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Pattern – Example</a:t>
            </a:r>
            <a:endParaRPr lang="en-US" b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08477"/>
            <a:ext cx="8458200" cy="3908762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Draw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/*...*/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Shape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List&lt;Shape&gt; ownedShapes;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override void Draw() { /*...*/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Line : Shape { public override void Draw() { ... }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4969639"/>
            <a:ext cx="8458200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rootShape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ComplexShape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/* ...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5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 smtClean="0"/>
              <a:t>The Proxy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An object representing another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Provide </a:t>
            </a:r>
            <a:r>
              <a:rPr lang="en-US" dirty="0"/>
              <a:t>a surrogate or placeholder for another object to control access to </a:t>
            </a:r>
            <a:r>
              <a:rPr lang="en-US" dirty="0" smtClean="0"/>
              <a:t>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an extra level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indirection </a:t>
            </a:r>
            <a:r>
              <a:rPr lang="en-US" dirty="0"/>
              <a:t>to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distributed</a:t>
            </a:r>
            <a:r>
              <a:rPr lang="en-US" dirty="0"/>
              <a:t>, </a:t>
            </a:r>
            <a:r>
              <a:rPr lang="en-US" dirty="0" smtClean="0"/>
              <a:t>controlled,</a:t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intelligent </a:t>
            </a:r>
            <a:r>
              <a:rPr lang="en-US" dirty="0" smtClean="0"/>
              <a:t>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a wrapper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delegation </a:t>
            </a:r>
            <a:r>
              <a:rPr lang="en-US" dirty="0"/>
              <a:t>to </a:t>
            </a:r>
            <a:r>
              <a:rPr lang="en-US" dirty="0" smtClean="0"/>
              <a:t>protect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real </a:t>
            </a:r>
            <a:r>
              <a:rPr lang="en-US" dirty="0" smtClean="0"/>
              <a:t>component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undue </a:t>
            </a:r>
            <a:r>
              <a:rPr lang="en-US" dirty="0" smtClean="0"/>
              <a:t>complexity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 Web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86200" cy="154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357469"/>
            <a:ext cx="3238500" cy="1971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Add responsibilities to objects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Wrapping original component</a:t>
            </a:r>
          </a:p>
          <a:p>
            <a:pPr lvl="1"/>
            <a:r>
              <a:rPr lang="en-US" dirty="0" smtClean="0"/>
              <a:t>Alternative to inheritance (class explosion)</a:t>
            </a:r>
          </a:p>
          <a:p>
            <a:pPr lvl="1"/>
            <a:r>
              <a:rPr lang="en-US" dirty="0" smtClean="0"/>
              <a:t>Support Open-Closed principle</a:t>
            </a:r>
            <a:endParaRPr lang="en-US" dirty="0"/>
          </a:p>
          <a:p>
            <a:r>
              <a:rPr lang="en-US" noProof="1"/>
              <a:t>In .NET: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" y="3962400"/>
            <a:ext cx="5526798" cy="2301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44" y="4136139"/>
            <a:ext cx="2448983" cy="1953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Adapter </a:t>
            </a:r>
            <a:r>
              <a:rPr lang="en-US" dirty="0" smtClean="0"/>
              <a:t>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Converts the given class' interface into another class requested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an existing class with a new </a:t>
            </a:r>
            <a:r>
              <a:rPr lang="en-US" dirty="0" smtClean="0"/>
              <a:t>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Impedance match an </a:t>
            </a:r>
            <a:r>
              <a:rPr lang="en-US" dirty="0" smtClean="0"/>
              <a:t>old</a:t>
            </a:r>
            <a:br>
              <a:rPr lang="en-US" dirty="0" smtClean="0"/>
            </a:br>
            <a:r>
              <a:rPr lang="en-US" dirty="0" smtClean="0"/>
              <a:t>component </a:t>
            </a:r>
            <a:r>
              <a:rPr lang="en-US" dirty="0"/>
              <a:t>to a new system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Allows classes to work together when this is impossible due to incompatible interfaces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0"/>
            <a:ext cx="4648200" cy="1771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31720"/>
            <a:ext cx="1577340" cy="1183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ourcemaking.com/files/sm/images/patterns/Adapter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2" y="4724400"/>
            <a:ext cx="3093348" cy="14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Pattern</a:t>
            </a:r>
            <a:endParaRPr lang="bg-BG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205680" y="762000"/>
            <a:ext cx="8686800" cy="57593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Used to divide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and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 </a:t>
            </a:r>
            <a:r>
              <a:rPr lang="en-US" dirty="0"/>
              <a:t>(they are by default coupled)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both can be rewritten independently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Solves problems usually solved by inheritance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From:</a:t>
            </a:r>
            <a:r>
              <a:rPr lang="en-US" dirty="0" smtClean="0"/>
              <a:t> Abstraction -&gt; Implementation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To:</a:t>
            </a:r>
            <a:r>
              <a:rPr lang="en-US" dirty="0" smtClean="0"/>
              <a:t> Abstraction -&gt;</a:t>
            </a:r>
            <a:br>
              <a:rPr lang="en-US" dirty="0" smtClean="0"/>
            </a:br>
            <a:r>
              <a:rPr lang="en-US" dirty="0" smtClean="0"/>
              <a:t>Abstraction -&gt;</a:t>
            </a:r>
            <a:br>
              <a:rPr lang="en-US" dirty="0" smtClean="0"/>
            </a:br>
            <a:r>
              <a:rPr lang="en-US" dirty="0" smtClean="0"/>
              <a:t>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5008237" cy="2119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65" y="5208651"/>
            <a:ext cx="2419350" cy="130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46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Proxy vs. Decorator vs.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Adapter vs. </a:t>
            </a:r>
            <a:r>
              <a:rPr lang="en-US" dirty="0"/>
              <a:t>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Proxy</a:t>
            </a:r>
            <a:r>
              <a:rPr lang="en-US" sz="2900" dirty="0"/>
              <a:t> </a:t>
            </a:r>
            <a:r>
              <a:rPr lang="en-US" sz="2900" dirty="0" smtClean="0"/>
              <a:t>– to </a:t>
            </a:r>
            <a:r>
              <a:rPr lang="en-US" sz="2900" dirty="0"/>
              <a:t>lazy-instantiate an object, or hide the fact that you're calling a remote service, or control access to the </a:t>
            </a:r>
            <a:r>
              <a:rPr lang="en-US" sz="2900" dirty="0" smtClean="0"/>
              <a:t>object (one-to-one interface)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sz="2900" dirty="0" smtClean="0"/>
              <a:t> – to </a:t>
            </a:r>
            <a:r>
              <a:rPr lang="en-US" sz="2900" dirty="0"/>
              <a:t>add functionality to an </a:t>
            </a:r>
            <a:r>
              <a:rPr lang="en-US" sz="2900" dirty="0" smtClean="0"/>
              <a:t>object</a:t>
            </a:r>
            <a:r>
              <a:rPr lang="en-US" sz="2900" dirty="0"/>
              <a:t> </a:t>
            </a:r>
            <a:r>
              <a:rPr lang="en-US" sz="2900" dirty="0" smtClean="0"/>
              <a:t>runtime (not </a:t>
            </a:r>
            <a:r>
              <a:rPr lang="en-US" sz="2900" dirty="0"/>
              <a:t>by extending that object's </a:t>
            </a:r>
            <a:r>
              <a:rPr lang="en-US" sz="2900" dirty="0" smtClean="0"/>
              <a:t>type)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sz="2900" dirty="0" smtClean="0"/>
              <a:t> – to </a:t>
            </a:r>
            <a:r>
              <a:rPr lang="en-US" sz="2900" dirty="0"/>
              <a:t>map </a:t>
            </a:r>
            <a:r>
              <a:rPr lang="en-US" sz="2900" dirty="0" smtClean="0"/>
              <a:t>an abstract interface </a:t>
            </a:r>
            <a:r>
              <a:rPr lang="en-US" sz="2900" dirty="0"/>
              <a:t>to another object which has similar functional role, but a different </a:t>
            </a:r>
            <a:r>
              <a:rPr lang="en-US" sz="2900" dirty="0" smtClean="0"/>
              <a:t>interface (changes interface for the client)</a:t>
            </a:r>
            <a:endParaRPr lang="en-US" sz="29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Bridge</a:t>
            </a:r>
            <a:r>
              <a:rPr lang="en-US" sz="2900" dirty="0"/>
              <a:t> </a:t>
            </a:r>
            <a:r>
              <a:rPr lang="en-US" sz="2900" dirty="0" smtClean="0"/>
              <a:t>– define </a:t>
            </a:r>
            <a:r>
              <a:rPr lang="en-US" sz="2900" dirty="0"/>
              <a:t>both the abstract interface and the underlying implementation. I.e. you're not adapting to some legacy or third-party code, you're the designer of all the code but you need to be able to swap out different </a:t>
            </a:r>
            <a:r>
              <a:rPr lang="en-US" sz="2900" dirty="0" smtClean="0"/>
              <a:t>implementations (all changeable)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Flyweight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91200"/>
          </a:xfrm>
        </p:spPr>
        <p:txBody>
          <a:bodyPr/>
          <a:lstStyle/>
          <a:p>
            <a:r>
              <a:rPr lang="en-US" dirty="0"/>
              <a:t>Use sharing to support large numbers of fine-grained objects </a:t>
            </a:r>
            <a:r>
              <a:rPr lang="en-US" dirty="0" smtClean="0"/>
              <a:t>efficiently</a:t>
            </a:r>
          </a:p>
          <a:p>
            <a:pPr lvl="1"/>
            <a:r>
              <a:rPr lang="en-US" dirty="0"/>
              <a:t>Reduce storage costs for large number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Share objects to be used in multiple contexts </a:t>
            </a:r>
            <a:r>
              <a:rPr lang="en-US" dirty="0" smtClean="0"/>
              <a:t>simultaneously</a:t>
            </a:r>
          </a:p>
          <a:p>
            <a:pPr lvl="1"/>
            <a:r>
              <a:rPr lang="en-US" dirty="0"/>
              <a:t>Retain object oriented granularity and flexibility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4800600" cy="2110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34781"/>
            <a:ext cx="2453887" cy="19755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7924800" cy="685800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0" y="953914"/>
            <a:ext cx="4114800" cy="144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284"/>
            <a:ext cx="3364792" cy="1369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14800"/>
            <a:ext cx="3978737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87477">
            <a:off x="4678842" y="3912050"/>
            <a:ext cx="3862012" cy="141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51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communication (interaction) between the objects</a:t>
            </a:r>
          </a:p>
          <a:p>
            <a:pPr lvl="1"/>
            <a:r>
              <a:rPr lang="en-US" dirty="0" smtClean="0"/>
              <a:t>Either with </a:t>
            </a:r>
            <a:r>
              <a:rPr lang="en-US" dirty="0"/>
              <a:t>the assignment of responsibilities between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Or encapsulating </a:t>
            </a:r>
            <a:r>
              <a:rPr lang="en-US" dirty="0"/>
              <a:t>behavior in an object and delegating requests to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Increase </a:t>
            </a:r>
            <a:r>
              <a:rPr lang="en-US" dirty="0"/>
              <a:t>flexibility in carrying out </a:t>
            </a:r>
            <a:r>
              <a:rPr lang="en-US" dirty="0" smtClean="0"/>
              <a:t>cross-classes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pass a </a:t>
            </a:r>
            <a:r>
              <a:rPr lang="en-US" dirty="0" smtClean="0"/>
              <a:t>request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from an object to the </a:t>
            </a:r>
            <a:r>
              <a:rPr lang="en-US" dirty="0" smtClean="0"/>
              <a:t>next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/>
              <a:t>the request is fulfilled</a:t>
            </a:r>
            <a:endParaRPr lang="en-US" dirty="0" smtClean="0"/>
          </a:p>
          <a:p>
            <a:r>
              <a:rPr lang="en-US" dirty="0" smtClean="0"/>
              <a:t>Analogous </a:t>
            </a:r>
            <a:r>
              <a:rPr lang="en-US" dirty="0"/>
              <a:t>to the exception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Simplifies </a:t>
            </a:r>
            <a:r>
              <a:rPr lang="en-US" dirty="0"/>
              <a:t>object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sender keeps a single reference </a:t>
            </a:r>
            <a:r>
              <a:rPr lang="en-US" dirty="0" smtClean="0"/>
              <a:t>to the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1270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676400" cy="167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32326" cy="2044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72" name="Picture 8" descr="http://sourcemaking.com/files/sm/images/patterns/Chain_of_responsibility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5" y="1357729"/>
            <a:ext cx="2924175" cy="7897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Design Patterns Are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deal with</a:t>
            </a:r>
          </a:p>
          <a:p>
            <a:pPr lvl="1"/>
            <a:r>
              <a:rPr lang="en-US" dirty="0" smtClean="0"/>
              <a:t>Application and system design</a:t>
            </a:r>
          </a:p>
          <a:p>
            <a:pPr lvl="1"/>
            <a:r>
              <a:rPr lang="en-US" dirty="0" smtClean="0"/>
              <a:t>Abstractions on top of code</a:t>
            </a:r>
          </a:p>
          <a:p>
            <a:pPr lvl="1"/>
            <a:r>
              <a:rPr lang="en-US" dirty="0" smtClean="0"/>
              <a:t>Relationships between classes or other collaborators</a:t>
            </a:r>
          </a:p>
          <a:p>
            <a:pPr lvl="1"/>
            <a:r>
              <a:rPr lang="en-US" dirty="0" smtClean="0"/>
              <a:t>Problems that have already been solved</a:t>
            </a:r>
          </a:p>
          <a:p>
            <a:r>
              <a:rPr lang="en-US" dirty="0" smtClean="0"/>
              <a:t>Patterns are not concerned with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Specific implementation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2700338" y="228600"/>
            <a:ext cx="6073775" cy="609600"/>
          </a:xfrm>
          <a:noFill/>
          <a:ln/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/>
              <a:t>Iterator Pattern</a:t>
            </a:r>
            <a:endParaRPr lang="bg-BG" dirty="0"/>
          </a:p>
        </p:txBody>
      </p:sp>
      <p:sp>
        <p:nvSpPr>
          <p:cNvPr id="1392645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762774"/>
            <a:ext cx="8388350" cy="4647426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Access to the elements of a complex object without revealing its actual presentation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Various ways of data structure traversing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Unified </a:t>
            </a:r>
            <a:r>
              <a:rPr lang="en-US" dirty="0"/>
              <a:t>interface for iterating over various data </a:t>
            </a:r>
            <a:r>
              <a:rPr lang="en-US" dirty="0" smtClean="0"/>
              <a:t>structures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loops in </a:t>
            </a:r>
            <a:r>
              <a:rPr lang="en-US" dirty="0" smtClean="0"/>
              <a:t>C#</a:t>
            </a:r>
            <a:br>
              <a:rPr lang="en-US" dirty="0" smtClean="0"/>
            </a:br>
            <a:r>
              <a:rPr lang="en-US" dirty="0" smtClean="0"/>
              <a:t>uses the Iterator pattern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39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3300067" cy="21336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82" y="4802122"/>
            <a:ext cx="4110037" cy="167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5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388350" cy="1631216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MoveNext();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Current { get;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Reset();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565737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>
          <a:xfrm>
            <a:off x="381000" y="3695700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ConcreteEnumerator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Implement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interface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826794"/>
            <a:ext cx="838835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enumerator =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someObject.GetEnumerator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enumerator.Reset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enumerator.MoveNext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work with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enumerator.Current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09600"/>
          </a:xfrm>
        </p:spPr>
        <p:txBody>
          <a:bodyPr/>
          <a:lstStyle/>
          <a:p>
            <a:r>
              <a:rPr lang="en-US" dirty="0" smtClean="0"/>
              <a:t>The Command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dirty="0" smtClean="0"/>
              <a:t>An object encapsulates all the information needed to call a method at a later time</a:t>
            </a:r>
          </a:p>
          <a:p>
            <a:pPr lvl="1"/>
            <a:r>
              <a:rPr lang="en-US" dirty="0" smtClean="0"/>
              <a:t>Letting you parameterize clients with different requests, queue or log requests, and support undoable operations</a:t>
            </a:r>
          </a:p>
          <a:p>
            <a:pPr marL="357188" lvl="1" indent="0">
              <a:spcBef>
                <a:spcPts val="12000"/>
              </a:spcBef>
              <a:buNone/>
            </a:pPr>
            <a:endParaRPr lang="en-US" dirty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</a:t>
            </a:r>
            <a:r>
              <a:rPr lang="en-US" dirty="0"/>
              <a:t>in WPF and Silverlight encapsulate a request to call a method with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81400"/>
            <a:ext cx="4070508" cy="1675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8" y="3709433"/>
            <a:ext cx="3862012" cy="1419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Pattern</a:t>
            </a:r>
            <a:endParaRPr lang="bg-BG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Defines the base of an algorithm in a method, leaving some implementation to its subclasses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 smtClean="0"/>
              <a:t> allows the subclasses to redefine the implementation of some of the parts of the algorithm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let the subclasses to change the algorithm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4038600"/>
            <a:ext cx="4551745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8660"/>
            <a:ext cx="2544246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685800"/>
          </a:xfrm>
        </p:spPr>
        <p:txBody>
          <a:bodyPr/>
          <a:lstStyle/>
          <a:p>
            <a:r>
              <a:rPr lang="en-US" dirty="0"/>
              <a:t>Template </a:t>
            </a:r>
            <a:r>
              <a:rPr lang="en-US" dirty="0" smtClean="0"/>
              <a:t>Method – Example</a:t>
            </a:r>
            <a:endParaRPr lang="bg-BG" dirty="0">
              <a:effectLst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963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abstract class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void PrepareRecipe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bg-BG" sz="2000" dirty="0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BoilWater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Brew(); PourInCup(); AddSpices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abstract void Brew()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protected abstract void AddSpices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BoilWater()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void PourInCup()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Coffee : HotDrink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Tea :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HotDrink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Brew() 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protected override void AddSpices()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38800" y="3200400"/>
            <a:ext cx="2819400" cy="851297"/>
          </a:xfrm>
          <a:prstGeom prst="wedgeRoundRectCallout">
            <a:avLst>
              <a:gd name="adj1" fmla="val -54082"/>
              <a:gd name="adj2" fmla="val -8509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Implemented by subclasses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Encapsulates an algorithm inside a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Making </a:t>
            </a:r>
            <a:r>
              <a:rPr lang="en-US" dirty="0"/>
              <a:t>each algorithm replaceable by others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 the algorithms can work with the same data transparently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client can transparently work with each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7170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06" y="3962400"/>
            <a:ext cx="3449136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4384213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37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Strategy Pattern – Example</a:t>
            </a:r>
            <a:endParaRPr lang="bg-BG" dirty="0"/>
          </a:p>
        </p:txBody>
      </p:sp>
      <p:sp>
        <p:nvSpPr>
          <p:cNvPr id="1398794" name="Rectangle 10"/>
          <p:cNvSpPr>
            <a:spLocks noGrp="1" noChangeArrowheads="1"/>
          </p:cNvSpPr>
          <p:nvPr>
            <p:ph idx="1"/>
          </p:nvPr>
        </p:nvSpPr>
        <p:spPr>
          <a:xfrm>
            <a:off x="381000" y="915531"/>
            <a:ext cx="8388350" cy="1015663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abstract void Sort(List&lt;object&gt; list);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81000" y="205853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381000" y="4283571"/>
            <a:ext cx="83883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SortedList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private List&lt;object&gt; list = new List&lt;object&gt;();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strategy)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can be passed in constructor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sortStrategy.Sort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>
          <a:xfrm>
            <a:off x="381000" y="3171051"/>
            <a:ext cx="8388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SortStrategy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override void Sort(</a:t>
            </a:r>
            <a:r>
              <a:rPr lang="en-US" sz="2000" dirty="0" err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list) </a:t>
            </a: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/* ... */ 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Observer Pattern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Presents interface, allowing object to communicate without any concrete knowledge about each other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Also known as </a:t>
            </a:r>
            <a:r>
              <a:rPr lang="en-US" dirty="0" smtClean="0"/>
              <a:t>Publish-Subscribe pattern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Object </a:t>
            </a:r>
            <a:r>
              <a:rPr lang="en-US" dirty="0"/>
              <a:t>to inform other object about its state, without the knowledge which are these </a:t>
            </a:r>
            <a:r>
              <a:rPr lang="en-US" dirty="0" smtClean="0"/>
              <a:t>objects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In .NET Framework</a:t>
            </a:r>
            <a:br>
              <a:rPr lang="en-US" dirty="0" smtClean="0"/>
            </a:br>
            <a:r>
              <a:rPr lang="en-US" dirty="0" smtClean="0"/>
              <a:t>events </a:t>
            </a:r>
            <a:r>
              <a:rPr lang="en-US" dirty="0"/>
              <a:t>and </a:t>
            </a:r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handlers use</a:t>
            </a:r>
            <a:br>
              <a:rPr lang="en-US" dirty="0" smtClean="0"/>
            </a:br>
            <a:r>
              <a:rPr lang="en-US" dirty="0" smtClean="0"/>
              <a:t>this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114800"/>
            <a:ext cx="458861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Simplifies communication between classes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Define </a:t>
            </a:r>
            <a:r>
              <a:rPr lang="en-US" dirty="0"/>
              <a:t>an object that encapsulates how a set of objects </a:t>
            </a:r>
            <a:r>
              <a:rPr lang="en-US" dirty="0" smtClean="0"/>
              <a:t>interact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Promotes </a:t>
            </a:r>
            <a:r>
              <a:rPr lang="en-US" dirty="0"/>
              <a:t>loose coupling by keeping objects </a:t>
            </a:r>
            <a:r>
              <a:rPr lang="en-US" dirty="0" smtClean="0"/>
              <a:t>from referring </a:t>
            </a:r>
            <a:r>
              <a:rPr lang="en-US" dirty="0"/>
              <a:t>to each other </a:t>
            </a:r>
            <a:r>
              <a:rPr lang="en-US" dirty="0" smtClean="0"/>
              <a:t>explicitly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</a:t>
            </a:r>
            <a:r>
              <a:rPr lang="en-US" dirty="0" smtClean="0"/>
              <a:t>ets </a:t>
            </a:r>
            <a:r>
              <a:rPr lang="en-US" dirty="0"/>
              <a:t>you vary </a:t>
            </a:r>
            <a:r>
              <a:rPr lang="en-US" dirty="0" smtClean="0"/>
              <a:t>their interaction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267200"/>
            <a:ext cx="5867400" cy="195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65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and restore an object's internal state</a:t>
            </a:r>
          </a:p>
          <a:p>
            <a:r>
              <a:rPr lang="en-US" dirty="0"/>
              <a:t>Promote undo or rollback to full object </a:t>
            </a:r>
            <a:r>
              <a:rPr lang="en-US" dirty="0" smtClean="0"/>
              <a:t>status</a:t>
            </a:r>
          </a:p>
          <a:p>
            <a:r>
              <a:rPr lang="en-US" dirty="0"/>
              <a:t>A magic cookie that encapsulates a “check point” capability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81400"/>
            <a:ext cx="5638800" cy="239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04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7467600" cy="35814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Christopher Alexander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Very successful architect</a:t>
            </a:r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 </a:t>
            </a:r>
            <a:r>
              <a:rPr lang="en-GB" dirty="0"/>
              <a:t>Pattern </a:t>
            </a:r>
            <a:r>
              <a:rPr lang="en-GB" dirty="0" smtClean="0"/>
              <a:t>Language: Towns,</a:t>
            </a:r>
            <a:br>
              <a:rPr lang="en-GB" dirty="0" smtClean="0"/>
            </a:br>
            <a:r>
              <a:rPr lang="en-GB" dirty="0" smtClean="0"/>
              <a:t>Buildings, Construction, 1977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Context</a:t>
            </a:r>
            <a:r>
              <a:rPr lang="en-GB" dirty="0"/>
              <a:t>: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City </a:t>
            </a:r>
            <a:r>
              <a:rPr lang="en-GB" dirty="0"/>
              <a:t>Planning and Building </a:t>
            </a:r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66800"/>
            <a:ext cx="77724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“Each pattern describes a problem which occurs over and over again in our environment and then describes the core of the solution to that problem, in such a way that you can use this solution a million times over, without ever doing it in the same way twice</a:t>
            </a:r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”.</a:t>
            </a:r>
            <a:endParaRPr lang="en-US" sz="2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pic>
        <p:nvPicPr>
          <p:cNvPr id="1026" name="Picture 2" descr="http://3.bp.blogspot.com/_N_hXJFSdQgo/TPTVReRrzkI/AAAAAAAAABE/yVQeLhQRSSQ/s1600/roman_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60453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4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Alter an object's behavior when its state </a:t>
            </a:r>
            <a:r>
              <a:rPr lang="en-US" dirty="0" smtClean="0"/>
              <a:t>changes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Change behavior of the object with each state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Encapsulate </a:t>
            </a:r>
            <a:r>
              <a:rPr lang="en-US" dirty="0"/>
              <a:t>the logic of each state into an object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Allow dynamic state discovery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Make unit testing </a:t>
            </a:r>
            <a:r>
              <a:rPr lang="en-US" dirty="0" smtClean="0"/>
              <a:t>easier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An </a:t>
            </a:r>
            <a:r>
              <a:rPr lang="en-US" dirty="0"/>
              <a:t>object-oriented state </a:t>
            </a:r>
            <a:r>
              <a:rPr lang="en-US" dirty="0" smtClean="0"/>
              <a:t>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6" y="4495800"/>
            <a:ext cx="4703909" cy="189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63" y="4690271"/>
            <a:ext cx="3124200" cy="1502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78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A way to include language (formal </a:t>
            </a:r>
            <a:r>
              <a:rPr lang="en-US" dirty="0" smtClean="0"/>
              <a:t>grammar) </a:t>
            </a:r>
            <a:r>
              <a:rPr lang="en-US" dirty="0"/>
              <a:t>elements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a representation for </a:t>
            </a:r>
            <a:r>
              <a:rPr lang="en-US" dirty="0" smtClean="0"/>
              <a:t>the grammar</a:t>
            </a:r>
          </a:p>
          <a:p>
            <a:pPr lvl="1"/>
            <a:r>
              <a:rPr lang="en-US" dirty="0" smtClean="0"/>
              <a:t>Define an interpreter </a:t>
            </a:r>
            <a:r>
              <a:rPr lang="en-US" dirty="0"/>
              <a:t>that uses the representation to interpret sentences in the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77677"/>
            <a:ext cx="50188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15" y="4277676"/>
            <a:ext cx="2771041" cy="2066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r>
              <a:rPr lang="en-US" dirty="0"/>
              <a:t>Defines a new operation to a class without </a:t>
            </a:r>
            <a:r>
              <a:rPr lang="en-US" dirty="0" smtClean="0"/>
              <a:t>change the elements of the class</a:t>
            </a:r>
          </a:p>
          <a:p>
            <a:pPr lvl="1"/>
            <a:r>
              <a:rPr lang="en-US" dirty="0"/>
              <a:t>The classic technique for recovering lost type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/>
              <a:t>Do the right thing based on the type of two 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Double dispatch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733800"/>
            <a:ext cx="4724400" cy="2057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04248"/>
            <a:ext cx="2375852" cy="177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228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Behavioral Patterns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06291"/>
            <a:ext cx="8915400" cy="571695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Designed to act as a default value of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In .NET: </a:t>
            </a:r>
            <a:r>
              <a:rPr lang="en-US" dirty="0" err="1" smtClean="0"/>
              <a:t>String.Empty</a:t>
            </a:r>
            <a:r>
              <a:rPr lang="en-US" dirty="0" smtClean="0"/>
              <a:t>, </a:t>
            </a:r>
            <a:r>
              <a:rPr lang="en-US" dirty="0" err="1" smtClean="0"/>
              <a:t>EventArgs.Empty</a:t>
            </a:r>
            <a:r>
              <a:rPr lang="en-US" dirty="0" smtClean="0"/>
              <a:t>,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visitor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every node in </a:t>
            </a:r>
            <a:r>
              <a:rPr lang="en-US" dirty="0" smtClean="0"/>
              <a:t>a hierarchical </a:t>
            </a:r>
            <a:r>
              <a:rPr lang="en-US" dirty="0"/>
              <a:t>data </a:t>
            </a:r>
            <a:r>
              <a:rPr lang="en-US" dirty="0" smtClean="0"/>
              <a:t>structure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 stack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Scheduled-task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Single-serving visitor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Architectural patterns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2133600"/>
            <a:ext cx="42767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23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  <a:r>
              <a:rPr lang="en-US" dirty="0" smtClean="0"/>
              <a:t> – a single machine / application that provides services to multiple clients</a:t>
            </a:r>
          </a:p>
          <a:p>
            <a:pPr lvl="2"/>
            <a:r>
              <a:rPr lang="en-US" dirty="0" smtClean="0"/>
              <a:t>Could be IIS based Web server</a:t>
            </a:r>
          </a:p>
          <a:p>
            <a:pPr lvl="2"/>
            <a:r>
              <a:rPr lang="en-US" dirty="0" smtClean="0"/>
              <a:t>Could be WCF based service</a:t>
            </a:r>
          </a:p>
          <a:p>
            <a:pPr lvl="2"/>
            <a:r>
              <a:rPr lang="en-US" dirty="0" smtClean="0"/>
              <a:t>Could be a services in the cloud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Clients </a:t>
            </a:r>
            <a:r>
              <a:rPr lang="en-US" dirty="0" smtClean="0"/>
              <a:t>–software applications that provide UI (front-end) to access the services at the server</a:t>
            </a:r>
          </a:p>
          <a:p>
            <a:pPr lvl="2"/>
            <a:r>
              <a:rPr lang="en-US" dirty="0" smtClean="0"/>
              <a:t>Could be WPF, HTML5, Silverlight, ASP.NET,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59471"/>
            <a:ext cx="2981269" cy="188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3-tier architecture </a:t>
            </a:r>
            <a:r>
              <a:rPr lang="en-US" dirty="0" smtClean="0"/>
              <a:t>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Front-end</a:t>
            </a:r>
            <a:r>
              <a:rPr lang="en-US" dirty="0" smtClean="0"/>
              <a:t>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Client</a:t>
            </a:r>
            <a:r>
              <a:rPr lang="bg-BG" dirty="0" smtClean="0"/>
              <a:t> </a:t>
            </a:r>
            <a:r>
              <a:rPr lang="en-US" dirty="0" smtClean="0"/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 tier </a:t>
            </a:r>
            <a:r>
              <a:rPr lang="en-US" dirty="0" smtClean="0"/>
              <a:t>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</a:t>
            </a:r>
            <a:r>
              <a:rPr lang="en-US" dirty="0" smtClean="0"/>
              <a:t>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Manages the data of the system (database / cloud)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Multi-Tier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6146" name="Picture 2" descr="http://www.webopedia.com/img/app.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694986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6200" y="5892800"/>
            <a:ext cx="6062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181600"/>
            <a:ext cx="8867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44196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200" y="2510135"/>
            <a:ext cx="849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015" y="113853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9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Model-View-Controller (MVC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architecture </a:t>
            </a:r>
          </a:p>
          <a:p>
            <a:pPr lvl="1"/>
            <a:r>
              <a:rPr lang="en-US" dirty="0" smtClean="0"/>
              <a:t>Separates the business logic from application data and presentation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/>
            <a:r>
              <a:rPr lang="en-US" dirty="0" smtClean="0"/>
              <a:t>Keeps the application state (data)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/>
            <a:r>
              <a:rPr lang="en-US" dirty="0" smtClean="0"/>
              <a:t>Displays the data to the user (shows UI)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Controller</a:t>
            </a:r>
          </a:p>
          <a:p>
            <a:pPr lvl="1"/>
            <a:r>
              <a:rPr lang="en-US" dirty="0" smtClean="0"/>
              <a:t>Handles the interaction with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MVC and Multi-Tier Architecture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429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MVC does not replace the multi-tier architecture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Both are usually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Typical multi-tier architecture can use MVC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separate logic, data and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2996" y="32004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Model (Data)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2" descr="database,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5536288"/>
            <a:ext cx="1219200" cy="7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248396" y="48768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952995" y="4419600"/>
            <a:ext cx="2590802" cy="4572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Access Logic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05598" y="1600200"/>
            <a:ext cx="1828800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Views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(Presentation)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6200" y="1600200"/>
            <a:ext cx="1981198" cy="762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Controllers</a:t>
            </a:r>
            <a:b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(Business Logic)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48396" y="3657600"/>
            <a:ext cx="0" cy="7620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398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398" y="20574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10400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398" y="1828800"/>
            <a:ext cx="838200" cy="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39001" y="2362200"/>
            <a:ext cx="0" cy="838200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Origins of Design Patterns (2)</a:t>
            </a:r>
            <a:endParaRPr lang="en-GB" sz="3200" baseline="-250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Search for recurring successful designs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Emergent </a:t>
            </a:r>
            <a:r>
              <a:rPr lang="en-GB" dirty="0"/>
              <a:t>designs from </a:t>
            </a:r>
            <a:r>
              <a:rPr lang="en-GB" dirty="0" smtClean="0"/>
              <a:t>practice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Supporting higher levels of </a:t>
            </a:r>
            <a:r>
              <a:rPr lang="en-GB" dirty="0" smtClean="0"/>
              <a:t>design reuse is </a:t>
            </a:r>
            <a:r>
              <a:rPr lang="en-GB" dirty="0"/>
              <a:t>quite challenging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Described in Gama, </a:t>
            </a:r>
            <a:r>
              <a:rPr lang="en-GB" dirty="0" smtClean="0"/>
              <a:t>Helm,</a:t>
            </a:r>
            <a:br>
              <a:rPr lang="en-GB" dirty="0" smtClean="0"/>
            </a:br>
            <a:r>
              <a:rPr lang="en-GB" dirty="0" smtClean="0"/>
              <a:t>Johnson</a:t>
            </a:r>
            <a:r>
              <a:rPr lang="en-GB" dirty="0"/>
              <a:t>, Vlissides 1995 (i.e</a:t>
            </a:r>
            <a:r>
              <a:rPr lang="en-GB" dirty="0" smtClean="0"/>
              <a:t>.,</a:t>
            </a:r>
            <a:br>
              <a:rPr lang="en-GB" dirty="0" smtClean="0"/>
            </a:br>
            <a:r>
              <a:rPr lang="en-GB" dirty="0" smtClean="0"/>
              <a:t>“Gang </a:t>
            </a:r>
            <a:r>
              <a:rPr lang="en-GB" dirty="0"/>
              <a:t>of </a:t>
            </a:r>
            <a:r>
              <a:rPr lang="en-GB" dirty="0" smtClean="0"/>
              <a:t>Four Book</a:t>
            </a:r>
            <a:r>
              <a:rPr lang="en-GB" dirty="0"/>
              <a:t>”)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work by Christopher Alexander </a:t>
            </a:r>
            <a:endParaRPr lang="en-GB" dirty="0" smtClean="0"/>
          </a:p>
          <a:p>
            <a:pPr lvl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An Architect </a:t>
            </a:r>
            <a:r>
              <a:rPr lang="en-GB" dirty="0"/>
              <a:t>on building homes, buildings and </a:t>
            </a:r>
            <a:r>
              <a:rPr lang="en-GB" dirty="0" smtClean="0"/>
              <a:t>towns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42" name="Picture 2" descr="http://codinghorror.typepad.com/.a/6a0120a85dcdae970b012877701400970c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02280"/>
            <a:ext cx="1457908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Model-View-Presenter (MVP)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Model-View-Presenter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(MVP)</a:t>
            </a:r>
            <a:r>
              <a:rPr lang="en-US" dirty="0" smtClean="0"/>
              <a:t> is UI design pattern similar to MVC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application data (state)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– displays the UI and handles UI events (keyboard, mouse,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Presentation logic (prepares data taken from the model to be displayed in certain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Model-View-</a:t>
            </a:r>
            <a:r>
              <a:rPr lang="en-US" sz="3700" noProof="1" smtClean="0"/>
              <a:t>ViewModel</a:t>
            </a:r>
            <a:r>
              <a:rPr lang="en-US" sz="3700" dirty="0" smtClean="0"/>
              <a:t> (</a:t>
            </a:r>
            <a:r>
              <a:rPr lang="en-US" sz="3700" dirty="0"/>
              <a:t>MVVM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Model-View-ViewModel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MVVM)</a:t>
            </a:r>
            <a:r>
              <a:rPr lang="en-US" sz="3000" dirty="0" smtClean="0"/>
              <a:t> is architectural pattern for modern UI development</a:t>
            </a:r>
          </a:p>
          <a:p>
            <a:pPr lvl="1"/>
            <a:r>
              <a:rPr lang="en-US" sz="2800" dirty="0" smtClean="0"/>
              <a:t>Invented by Microsoft for use in WPF and Silverlight</a:t>
            </a:r>
          </a:p>
          <a:p>
            <a:pPr lvl="1"/>
            <a:r>
              <a:rPr lang="en-US" sz="2800" dirty="0" smtClean="0"/>
              <a:t>Based 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MVP</a:t>
            </a:r>
            <a:r>
              <a:rPr lang="en-US" sz="2800" dirty="0" smtClean="0"/>
              <a:t> and Martin Fowler's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 Model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sz="2800" dirty="0" smtClean="0"/>
              <a:t>Officially published in the Prism project (</a:t>
            </a:r>
            <a:r>
              <a:rPr lang="en-US" sz="2800" dirty="0"/>
              <a:t>Composite Application Guidance for WPF and Silverlight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Separates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 layer</a:t>
            </a:r>
            <a:r>
              <a:rPr lang="en-US" sz="2800" dirty="0" smtClean="0"/>
              <a:t>" (state and behavior) from </a:t>
            </a:r>
            <a:r>
              <a:rPr lang="en-US" sz="2800" dirty="0"/>
              <a:t>the rest of the </a:t>
            </a:r>
            <a:r>
              <a:rPr lang="en-US" sz="2800" dirty="0" smtClean="0"/>
              <a:t>application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Keeps </a:t>
            </a:r>
            <a:r>
              <a:rPr lang="en-US" sz="2800" dirty="0" smtClean="0"/>
              <a:t>the application </a:t>
            </a:r>
            <a:r>
              <a:rPr lang="en-US" sz="2800" dirty="0"/>
              <a:t>data </a:t>
            </a:r>
            <a:r>
              <a:rPr lang="en-US" sz="2800" dirty="0" smtClean="0"/>
              <a:t>/ state representation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data access layer or ORM framework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UI elements of the application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Windows, forms, controls, fields, buttons,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Data binder and converter </a:t>
            </a:r>
            <a:r>
              <a:rPr lang="en-US" sz="2800" dirty="0"/>
              <a:t>that changes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</a:t>
            </a:r>
            <a:r>
              <a:rPr lang="en-US" sz="2800" dirty="0" smtClean="0"/>
              <a:t> </a:t>
            </a:r>
            <a:r>
              <a:rPr lang="en-US" sz="2800" dirty="0"/>
              <a:t>information into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sz="2800" dirty="0"/>
              <a:t> </a:t>
            </a:r>
            <a:r>
              <a:rPr lang="en-US" sz="2800" dirty="0" smtClean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Exposes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commands</a:t>
            </a:r>
            <a:r>
              <a:rPr lang="en-US" sz="2800" dirty="0" smtClean="0"/>
              <a:t> for binding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 vs. MVVM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2290" name="Picture 2" descr="http://sureshkumarveluswamy.files.wordpress.com/2010/07/mvp-and-mvv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0" y="1143000"/>
            <a:ext cx="7832040" cy="4221960"/>
          </a:xfrm>
          <a:prstGeom prst="roundRect">
            <a:avLst>
              <a:gd name="adj" fmla="val 34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686800" cy="1143000"/>
          </a:xfrm>
        </p:spPr>
        <p:txBody>
          <a:bodyPr/>
          <a:lstStyle/>
          <a:p>
            <a:r>
              <a:rPr lang="en-US" sz="3000" dirty="0"/>
              <a:t>MVVM is like MVP but leverages the platform's build-in bi-directional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binding </a:t>
            </a:r>
            <a:r>
              <a:rPr lang="en-US" sz="3000" dirty="0" smtClean="0"/>
              <a:t>mechanisms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81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Architecture (SOA)</a:t>
            </a:r>
            <a:r>
              <a:rPr lang="en-US" dirty="0" smtClean="0"/>
              <a:t> </a:t>
            </a:r>
            <a:r>
              <a:rPr lang="en-US" dirty="0"/>
              <a:t>is a concept for development of software systems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reusable building blocks (components) called "services</a:t>
            </a:r>
            <a:r>
              <a:rPr lang="en-US" dirty="0" smtClean="0"/>
              <a:t>"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Services in SOA are: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Autonomous, stateless </a:t>
            </a:r>
            <a:r>
              <a:rPr lang="en-US" dirty="0"/>
              <a:t>business functions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well-defined, standard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Inversion of Control (IoC)</a:t>
            </a:r>
            <a:r>
              <a:rPr lang="en-US" dirty="0"/>
              <a:t> is an abstract </a:t>
            </a:r>
            <a:r>
              <a:rPr lang="en-US" dirty="0" smtClean="0"/>
              <a:t>principle in software design in which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flow of control of a system is </a:t>
            </a:r>
            <a:r>
              <a:rPr lang="en-US" dirty="0" smtClean="0"/>
              <a:t>inverted compared to procedural programming</a:t>
            </a:r>
          </a:p>
          <a:p>
            <a:pPr lvl="1"/>
            <a:r>
              <a:rPr lang="en-US" dirty="0"/>
              <a:t>The main control of the program is inverted, moved away from you to the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Basic IoC principle: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Implementations </a:t>
            </a:r>
            <a:r>
              <a:rPr lang="en-US" dirty="0"/>
              <a:t>typically rely on </a:t>
            </a:r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5952" y="5170514"/>
            <a:ext cx="77660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call us, we'll call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you!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Concurrency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 Checked Locking</a:t>
            </a:r>
            <a:r>
              <a:rPr lang="en-US" dirty="0" smtClean="0"/>
              <a:t> 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Monitor Object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 object to can be safely used by many threads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Read-Write Lock</a:t>
            </a:r>
            <a:r>
              <a:rPr lang="en-US" dirty="0" smtClean="0"/>
              <a:t> </a:t>
            </a:r>
            <a:r>
              <a:rPr lang="en-US" dirty="0"/>
              <a:t>pattern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Thread Pool</a:t>
            </a:r>
            <a:r>
              <a:rPr lang="en-US" dirty="0" smtClean="0"/>
              <a:t> pattern</a:t>
            </a:r>
          </a:p>
          <a:p>
            <a:pPr lvl="2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 </a:t>
            </a:r>
            <a:r>
              <a:rPr lang="en-US" dirty="0"/>
              <a:t>number of threads are created to perform a number of </a:t>
            </a:r>
            <a:r>
              <a:rPr lang="en-US" dirty="0" smtClean="0"/>
              <a:t>tasks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And 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dirty="0"/>
              <a:t>More </a:t>
            </a:r>
            <a:r>
              <a:rPr lang="en-US" dirty="0" smtClean="0"/>
              <a:t>Software Patterns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Idioms</a:t>
            </a:r>
            <a:r>
              <a:rPr lang="en-US" dirty="0" smtClean="0"/>
              <a:t> (</a:t>
            </a:r>
            <a:r>
              <a:rPr lang="en-US" dirty="0"/>
              <a:t>low level, </a:t>
            </a:r>
            <a:r>
              <a:rPr lang="en-US" dirty="0" smtClean="0"/>
              <a:t>C++)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/>
              <a:t>when should you define a virtual destructor?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  <a:r>
              <a:rPr lang="en-US" dirty="0" smtClean="0"/>
              <a:t> (</a:t>
            </a:r>
            <a:r>
              <a:rPr lang="en-US" dirty="0"/>
              <a:t>micro-architectures) [Gamma-</a:t>
            </a:r>
            <a:r>
              <a:rPr lang="en-US" dirty="0" err="1"/>
              <a:t>GoF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Architectural patterns </a:t>
            </a:r>
            <a:r>
              <a:rPr lang="en-US" dirty="0" smtClean="0"/>
              <a:t>(systems </a:t>
            </a:r>
            <a:r>
              <a:rPr lang="en-US" dirty="0"/>
              <a:t>design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Client-Server, 3-Tier </a:t>
            </a:r>
            <a:r>
              <a:rPr lang="en-US" dirty="0"/>
              <a:t>/ </a:t>
            </a:r>
            <a:r>
              <a:rPr lang="en-US" dirty="0" smtClean="0"/>
              <a:t>Multi-Tier</a:t>
            </a:r>
            <a:endParaRPr lang="en-US" b="0" dirty="0"/>
          </a:p>
          <a:p>
            <a:pPr lvl="1"/>
            <a:r>
              <a:rPr lang="en-US" dirty="0"/>
              <a:t>MVC (Model-View-Controller)</a:t>
            </a:r>
            <a:endParaRPr lang="en-US" b="0" dirty="0"/>
          </a:p>
          <a:p>
            <a:pPr lvl="1"/>
            <a:r>
              <a:rPr lang="en-US" dirty="0"/>
              <a:t>MVP (Model-View-Presenter)</a:t>
            </a:r>
            <a:endParaRPr lang="en-US" b="0" dirty="0"/>
          </a:p>
          <a:p>
            <a:pPr lvl="1"/>
            <a:r>
              <a:rPr lang="en-US" dirty="0"/>
              <a:t>MVVM (Model View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US" b="0" dirty="0"/>
          </a:p>
          <a:p>
            <a:pPr lvl="1"/>
            <a:r>
              <a:rPr lang="en-US" dirty="0"/>
              <a:t>SOA </a:t>
            </a:r>
            <a:r>
              <a:rPr lang="en-US" dirty="0" smtClean="0"/>
              <a:t>(Service-Oriented Architecture) Patterns</a:t>
            </a:r>
            <a:endParaRPr lang="en-US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</a:t>
            </a:r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Iterator</a:t>
            </a:r>
            <a:r>
              <a:rPr lang="en-US" dirty="0"/>
              <a:t> pattern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loops in </a:t>
            </a:r>
            <a:r>
              <a:rPr lang="en-US" dirty="0"/>
              <a:t>C#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Observer </a:t>
            </a:r>
            <a:r>
              <a:rPr lang="en-US" dirty="0" smtClean="0"/>
              <a:t>pattern – events and event handlers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Adapter</a:t>
            </a:r>
            <a:r>
              <a:rPr lang="en-US" dirty="0" smtClean="0"/>
              <a:t> pattern is used in ADO.NET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Decorator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CryptoStream</a:t>
            </a:r>
            <a:r>
              <a:rPr lang="en-US" dirty="0" smtClean="0"/>
              <a:t> </a:t>
            </a:r>
            <a:r>
              <a:rPr lang="en-US" dirty="0"/>
              <a:t>decorates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 smtClean="0"/>
              <a:t> in WPF and Silverlight encapsulate a request to call a method with parameters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dirty="0" smtClean="0"/>
              <a:t> pattern used in many Win32 API based classes to hide Win32 complexity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Chain of Responsibility</a:t>
            </a:r>
            <a:r>
              <a:rPr lang="en-US" dirty="0" smtClean="0"/>
              <a:t> is similar to exceptions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String.Empty</a:t>
            </a:r>
            <a:r>
              <a:rPr lang="en-US" dirty="0" smtClean="0"/>
              <a:t>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77534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Describing Design Patterns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3722" y="762000"/>
            <a:ext cx="8797877" cy="3539430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Graphical notation is generally not sufficient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order to reuse design decisions the alternatives and trade-offs that led to the decisions are critical knowledge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Concrete examples are also important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history of the why, when, and how set the stage for the context of </a:t>
            </a:r>
            <a:r>
              <a:rPr lang="en-GB" dirty="0" smtClean="0"/>
              <a:t>usage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 rot="440435">
            <a:off x="651210" y="4624551"/>
            <a:ext cx="2468880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Pattern name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 rot="21021543">
            <a:off x="2442562" y="5172489"/>
            <a:ext cx="124733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Intent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9919" y="5334000"/>
            <a:ext cx="2741651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Also Known 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 rot="1074812">
            <a:off x="2474667" y="4564243"/>
            <a:ext cx="201878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Motivation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 rot="21021543">
            <a:off x="223901" y="5201272"/>
            <a:ext cx="229578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Applicability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 rot="698701">
            <a:off x="4052311" y="4344873"/>
            <a:ext cx="1857117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Structure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 rot="21348200">
            <a:off x="4435046" y="4830479"/>
            <a:ext cx="2209802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Participants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 rot="20746091">
            <a:off x="5968957" y="4020770"/>
            <a:ext cx="270311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Collaborations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 rot="21197300">
            <a:off x="6271858" y="5380296"/>
            <a:ext cx="2591909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Consequences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 rot="21347676">
            <a:off x="506860" y="5820570"/>
            <a:ext cx="2899548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Implementation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 rot="474365">
            <a:off x="3359043" y="5873394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Sample Code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 rot="369038">
            <a:off x="6559334" y="4768205"/>
            <a:ext cx="2341356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Known Uses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 rot="255862">
            <a:off x="5764638" y="5991998"/>
            <a:ext cx="2992733" cy="553998"/>
          </a:xfrm>
          <a:prstGeom prst="rect">
            <a:avLst/>
          </a:prstGeom>
          <a:ln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Related Patterns</a:t>
            </a:r>
          </a:p>
        </p:txBody>
      </p:sp>
    </p:spTree>
    <p:extLst>
      <p:ext uri="{BB962C8B-B14F-4D97-AF65-F5344CB8AC3E}">
        <p14:creationId xmlns:p14="http://schemas.microsoft.com/office/powerpoint/2010/main" val="218140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3 design patterns</a:t>
            </a:r>
          </a:p>
          <a:p>
            <a:pPr lvl="1"/>
            <a:r>
              <a:rPr lang="en-US" dirty="0" smtClean="0"/>
              <a:t>Write a short description (about half page) for each of them (prefer Bulgarian language)</a:t>
            </a:r>
          </a:p>
          <a:p>
            <a:pPr lvl="2"/>
            <a:r>
              <a:rPr lang="en-US" dirty="0" smtClean="0"/>
              <a:t>Describe their motivation, intent, applicability, known uses, implementation, consequences, structure</a:t>
            </a:r>
            <a:r>
              <a:rPr lang="bg-BG" dirty="0" smtClean="0"/>
              <a:t>, </a:t>
            </a:r>
            <a:r>
              <a:rPr lang="en-US" dirty="0" smtClean="0"/>
              <a:t>related patterns, etc.</a:t>
            </a:r>
          </a:p>
          <a:p>
            <a:pPr lvl="1"/>
            <a:r>
              <a:rPr lang="en-US" dirty="0" smtClean="0"/>
              <a:t>Provide C# examples for their use</a:t>
            </a:r>
          </a:p>
          <a:p>
            <a:pPr lvl="1"/>
            <a:r>
              <a:rPr lang="en-US" dirty="0" smtClean="0"/>
              <a:t>Provide a UML diagram or image of the pattern</a:t>
            </a:r>
          </a:p>
          <a:p>
            <a:pPr lvl="2"/>
            <a:r>
              <a:rPr lang="en-US" dirty="0" smtClean="0"/>
              <a:t>You can download it from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 patterns have </a:t>
            </a:r>
            <a:r>
              <a:rPr lang="en-US" dirty="0" smtClean="0"/>
              <a:t>four </a:t>
            </a:r>
            <a:r>
              <a:rPr lang="en-US" dirty="0"/>
              <a:t>essential elements: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endParaRPr lang="en-US" dirty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Increases </a:t>
            </a:r>
            <a:r>
              <a:rPr lang="en-US" dirty="0"/>
              <a:t>vocabulary of designers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Intent</a:t>
            </a:r>
            <a:r>
              <a:rPr lang="en-US" dirty="0"/>
              <a:t>, context, when to apply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UML-like </a:t>
            </a:r>
            <a:r>
              <a:rPr lang="en-US" dirty="0"/>
              <a:t>structure, abstract code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Consequences</a:t>
            </a:r>
            <a:endParaRPr lang="en-US" dirty="0" smtClean="0"/>
          </a:p>
          <a:p>
            <a:pPr marL="1035050" lvl="2" indent="-285750">
              <a:lnSpc>
                <a:spcPct val="100000"/>
              </a:lnSpc>
            </a:pPr>
            <a:r>
              <a:rPr lang="en-US" dirty="0" smtClean="0"/>
              <a:t>Results and </a:t>
            </a:r>
            <a:r>
              <a:rPr lang="en-US" dirty="0"/>
              <a:t>tradeoffs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6814</TotalTime>
  <Words>3529</Words>
  <Application>Microsoft Office PowerPoint</Application>
  <PresentationFormat>On-screen Show (4:3)</PresentationFormat>
  <Paragraphs>762</Paragraphs>
  <Slides>81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Design Patterns</vt:lpstr>
      <vt:lpstr>Table of Contents</vt:lpstr>
      <vt:lpstr>What is a Design Pattern?</vt:lpstr>
      <vt:lpstr>What Design Patterns Are?</vt:lpstr>
      <vt:lpstr>What Design Patterns Are? (2)</vt:lpstr>
      <vt:lpstr>Origins of Design Patterns</vt:lpstr>
      <vt:lpstr>Origins of Design Patterns (2)</vt:lpstr>
      <vt:lpstr>Describing Design Patterns</vt:lpstr>
      <vt:lpstr>Elements of Design Patterns</vt:lpstr>
      <vt:lpstr>Pattern Name</vt:lpstr>
      <vt:lpstr>Problem</vt:lpstr>
      <vt:lpstr>Solution</vt:lpstr>
      <vt:lpstr>Consequences</vt:lpstr>
      <vt:lpstr>Why Design Patterns?</vt:lpstr>
      <vt:lpstr>Benefits of Design Patterns</vt:lpstr>
      <vt:lpstr>PowerPoint Presentation</vt:lpstr>
      <vt:lpstr>Drawbacks of Design Patterns</vt:lpstr>
      <vt:lpstr>Criticism of Design Patterns</vt:lpstr>
      <vt:lpstr>Types of Design Patterns</vt:lpstr>
      <vt:lpstr>Three Main Types of Patterns</vt:lpstr>
      <vt:lpstr>Creational Patterns</vt:lpstr>
      <vt:lpstr>Creational Patterns</vt:lpstr>
      <vt:lpstr>Singleton</vt:lpstr>
      <vt:lpstr>Double-Check / Lock Singleton Implementation</vt:lpstr>
      <vt:lpstr>Simple Factory</vt:lpstr>
      <vt:lpstr>Simple Factory – Example</vt:lpstr>
      <vt:lpstr>Factory Method</vt:lpstr>
      <vt:lpstr>Factory Method – Example</vt:lpstr>
      <vt:lpstr>Abstract Factory</vt:lpstr>
      <vt:lpstr>Abstract Factory – Example</vt:lpstr>
      <vt:lpstr>The Builder Pattern</vt:lpstr>
      <vt:lpstr>The Builder Pattern (2)</vt:lpstr>
      <vt:lpstr>Prototype Pattern</vt:lpstr>
      <vt:lpstr>Other Creational Patterns</vt:lpstr>
      <vt:lpstr>Structural Patterns</vt:lpstr>
      <vt:lpstr>Structural Patterns</vt:lpstr>
      <vt:lpstr>Facade Pattern</vt:lpstr>
      <vt:lpstr>Facade – Real World Example</vt:lpstr>
      <vt:lpstr>Composite Pattern</vt:lpstr>
      <vt:lpstr>Composite Pattern – Example</vt:lpstr>
      <vt:lpstr>The Proxy Pattern</vt:lpstr>
      <vt:lpstr>Decorator Pattern</vt:lpstr>
      <vt:lpstr>Adapter Pattern</vt:lpstr>
      <vt:lpstr>Bridge Pattern</vt:lpstr>
      <vt:lpstr>Proxy vs. Decorator vs. Adapter vs. Bridge </vt:lpstr>
      <vt:lpstr>Flyweight Pattern</vt:lpstr>
      <vt:lpstr>Behavioral Patterns</vt:lpstr>
      <vt:lpstr>Behavioral Patterns</vt:lpstr>
      <vt:lpstr>Chain of Responsibility Pattern</vt:lpstr>
      <vt:lpstr>Iterator Pattern</vt:lpstr>
      <vt:lpstr>Iterator – Example</vt:lpstr>
      <vt:lpstr>The Command Pattern</vt:lpstr>
      <vt:lpstr>Template Method Pattern</vt:lpstr>
      <vt:lpstr>Template Method – Example</vt:lpstr>
      <vt:lpstr>Strategy Pattern</vt:lpstr>
      <vt:lpstr>Strategy Pattern – Example</vt:lpstr>
      <vt:lpstr>Observer Pattern</vt:lpstr>
      <vt:lpstr>Mediator Pattern</vt:lpstr>
      <vt:lpstr>Memento Pattern</vt:lpstr>
      <vt:lpstr>State Pattern</vt:lpstr>
      <vt:lpstr>Interpreter Pattern</vt:lpstr>
      <vt:lpstr>Visitor Pattern</vt:lpstr>
      <vt:lpstr>Other Behavioral Patterns</vt:lpstr>
      <vt:lpstr>Architectural patterns </vt:lpstr>
      <vt:lpstr>Client-Server Architecture</vt:lpstr>
      <vt:lpstr>The 3-Tier Architecture</vt:lpstr>
      <vt:lpstr>Multi-Tier Architecture</vt:lpstr>
      <vt:lpstr>Model-View-Controller (MVC)</vt:lpstr>
      <vt:lpstr>MVC and Multi-Tier Architecture</vt:lpstr>
      <vt:lpstr>Model-View-Presenter (MVP)</vt:lpstr>
      <vt:lpstr>Model-View-ViewModel (MVVM)</vt:lpstr>
      <vt:lpstr>MVVM Structure</vt:lpstr>
      <vt:lpstr>MVP vs. MVVM Patterns</vt:lpstr>
      <vt:lpstr>SOA</vt:lpstr>
      <vt:lpstr>Inversion of Control (IoC)</vt:lpstr>
      <vt:lpstr>Other Design Patterns</vt:lpstr>
      <vt:lpstr>More Software Patterns</vt:lpstr>
      <vt:lpstr>Patterns in .NET Framework</vt:lpstr>
      <vt:lpstr>Design Patterns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</cp:lastModifiedBy>
  <cp:revision>1618</cp:revision>
  <dcterms:created xsi:type="dcterms:W3CDTF">2007-12-08T16:03:35Z</dcterms:created>
  <dcterms:modified xsi:type="dcterms:W3CDTF">2013-05-07T15:47:43Z</dcterms:modified>
  <cp:category>quality code, software engineering</cp:category>
</cp:coreProperties>
</file>