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459" r:id="rId2"/>
    <p:sldId id="544" r:id="rId3"/>
    <p:sldId id="553" r:id="rId4"/>
    <p:sldId id="520" r:id="rId5"/>
    <p:sldId id="521" r:id="rId6"/>
    <p:sldId id="522" r:id="rId7"/>
    <p:sldId id="548" r:id="rId8"/>
    <p:sldId id="523" r:id="rId9"/>
    <p:sldId id="524" r:id="rId10"/>
    <p:sldId id="525" r:id="rId11"/>
    <p:sldId id="549" r:id="rId12"/>
    <p:sldId id="550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52" r:id="rId23"/>
    <p:sldId id="551" r:id="rId24"/>
    <p:sldId id="545" r:id="rId25"/>
    <p:sldId id="538" r:id="rId26"/>
    <p:sldId id="554" r:id="rId27"/>
    <p:sldId id="547" r:id="rId28"/>
    <p:sldId id="546" r:id="rId29"/>
    <p:sldId id="539" r:id="rId30"/>
    <p:sldId id="540" r:id="rId31"/>
    <p:sldId id="542" r:id="rId32"/>
    <p:sldId id="460" r:id="rId33"/>
    <p:sldId id="517" r:id="rId34"/>
    <p:sldId id="333" r:id="rId35"/>
  </p:sldIdLst>
  <p:sldSz cx="9144000" cy="6858000" type="screen4x3"/>
  <p:notesSz cx="6881813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94468" autoAdjust="0"/>
  </p:normalViewPr>
  <p:slideViewPr>
    <p:cSldViewPr>
      <p:cViewPr>
        <p:scale>
          <a:sx n="80" d="100"/>
          <a:sy n="80" d="100"/>
        </p:scale>
        <p:origin x="10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22.04.2013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22.04.2013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6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703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49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9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2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0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10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7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0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9.%20Assertions-and-Exceptions-Homework.zi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05800" cy="1524000"/>
          </a:xfrm>
        </p:spPr>
        <p:txBody>
          <a:bodyPr/>
          <a:lstStyle/>
          <a:p>
            <a:r>
              <a:rPr lang="en-US" sz="4800" dirty="0"/>
              <a:t>Defensive </a:t>
            </a:r>
            <a:r>
              <a:rPr lang="en-US" sz="4800" dirty="0" smtClean="0"/>
              <a:t>Programming</a:t>
            </a:r>
            <a:r>
              <a:rPr lang="bg-BG" sz="4800" dirty="0" smtClean="0"/>
              <a:t>, </a:t>
            </a:r>
            <a:r>
              <a:rPr lang="en-US" sz="4800" dirty="0" smtClean="0"/>
              <a:t>Assertions and </a:t>
            </a:r>
            <a:r>
              <a:rPr lang="en-US" sz="4800" dirty="0"/>
              <a:t>Exceptions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40880"/>
            <a:ext cx="7696200" cy="569120"/>
          </a:xfrm>
        </p:spPr>
        <p:txBody>
          <a:bodyPr/>
          <a:lstStyle/>
          <a:p>
            <a:r>
              <a:rPr lang="en-US" dirty="0" smtClean="0"/>
              <a:t>Learn </a:t>
            </a:r>
            <a:r>
              <a:rPr lang="en-US" dirty="0"/>
              <a:t>to Design Error Steady Code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sp>
        <p:nvSpPr>
          <p:cNvPr id="39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41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63731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6649" y="4551675"/>
            <a:ext cx="3320255" cy="1810575"/>
          </a:xfrm>
          <a:prstGeom prst="roundRect">
            <a:avLst>
              <a:gd name="adj" fmla="val 1938"/>
            </a:avLst>
          </a:prstGeom>
          <a:ln>
            <a:solidFill>
              <a:srgbClr val="E6C23E">
                <a:alpha val="49804"/>
              </a:srgb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Failed assertion indicates a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sz="3200" dirty="0" smtClean="0"/>
              <a:t>in the program (usually unrecoverable)</a:t>
            </a:r>
          </a:p>
          <a:p>
            <a:r>
              <a:rPr lang="en-US" dirty="0" smtClean="0"/>
              <a:t>Avoid putting executable code in assertions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Won’t be compiled in production. Better use: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  <a:p>
            <a:pPr marL="282575" lvl="1" indent="-282575"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should fail loud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It is fatal error </a:t>
            </a:r>
            <a:r>
              <a:rPr lang="en-US" sz="3000" dirty="0" smtClean="0">
                <a:sym typeface="Wingdings" panose="05000000000000000000" pitchFamily="2" charset="2"/>
              </a:rPr>
              <a:t> total crash</a:t>
            </a:r>
            <a:endParaRPr lang="en-US" sz="3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895600"/>
            <a:ext cx="8305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Debug.Assert(PerformAction(), "Could not perform action");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4114800"/>
            <a:ext cx="8305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actionedPerformed = PerformAction();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Debug.Assert(actionedPerformed, "Could not perform action");</a:t>
            </a:r>
          </a:p>
        </p:txBody>
      </p:sp>
    </p:spTree>
    <p:extLst>
      <p:ext uri="{BB962C8B-B14F-4D97-AF65-F5344CB8AC3E}">
        <p14:creationId xmlns:p14="http://schemas.microsoft.com/office/powerpoint/2010/main" val="19324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76700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91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030706"/>
            <a:ext cx="3962402" cy="37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447800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0811" y="244475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Best Practices for Exception Handling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2466" name="Picture 2" descr="http://www.contentimages.de/content/GlobalPictureGallery/35/1895600935_11871957470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8784" y="3276600"/>
            <a:ext cx="41148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47804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dirty="0" smtClean="0"/>
              <a:t> provide a way to inform the caller about an error or exceptional events</a:t>
            </a:r>
          </a:p>
          <a:p>
            <a:pPr lvl="1"/>
            <a:r>
              <a:rPr lang="en-US" dirty="0" smtClean="0"/>
              <a:t>Can be caught and processed by the callers</a:t>
            </a:r>
          </a:p>
          <a:p>
            <a:r>
              <a:rPr lang="en-US" dirty="0" smtClean="0"/>
              <a:t>Methods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throw</a:t>
            </a:r>
            <a:r>
              <a:rPr lang="en-US" dirty="0" smtClean="0"/>
              <a:t> exceptions: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81400"/>
            <a:ext cx="7848600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ReadInput(string input)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 == null)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ArgumentNullException("input");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7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sz="3100" dirty="0" smtClean="0"/>
              <a:t>Use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</a:t>
            </a:r>
            <a:r>
              <a:rPr lang="en-US" sz="3100" i="1" dirty="0" smtClean="0"/>
              <a:t> </a:t>
            </a:r>
            <a:r>
              <a:rPr lang="en-US" sz="3100" dirty="0" smtClean="0"/>
              <a:t>statement to handle exceptions: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3100" dirty="0" smtClean="0"/>
              <a:t>You can use multiple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100" dirty="0" smtClean="0"/>
              <a:t> blocks to specify handlers for different exceptions</a:t>
            </a:r>
          </a:p>
          <a:p>
            <a:r>
              <a:rPr lang="en-US" sz="3100" dirty="0" smtClean="0"/>
              <a:t>Not handled exceptions propagate to the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17446"/>
            <a:ext cx="7848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readInput(input);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(ArgumentException e)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Console.WriteLine("Invalid argument!");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05200" y="1825172"/>
            <a:ext cx="3048000" cy="499428"/>
          </a:xfrm>
          <a:prstGeom prst="wedgeRoundRectCallout">
            <a:avLst>
              <a:gd name="adj1" fmla="val -45864"/>
              <a:gd name="adj2" fmla="val 1010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2815772"/>
            <a:ext cx="4495800" cy="499428"/>
          </a:xfrm>
          <a:prstGeom prst="wedgeRoundRectCallout">
            <a:avLst>
              <a:gd name="adj1" fmla="val -60107"/>
              <a:gd name="adj2" fmla="val -186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will not be executed</a:t>
            </a:r>
          </a:p>
        </p:txBody>
      </p:sp>
    </p:spTree>
    <p:extLst>
      <p:ext uri="{BB962C8B-B14F-4D97-AF65-F5344CB8AC3E}">
        <p14:creationId xmlns:p14="http://schemas.microsoft.com/office/powerpoint/2010/main" val="21324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finally</a:t>
            </a:r>
            <a:r>
              <a:rPr lang="en-US" i="1" dirty="0" smtClean="0"/>
              <a:t> </a:t>
            </a:r>
            <a:r>
              <a:rPr lang="en-US" dirty="0" smtClean="0"/>
              <a:t>block</a:t>
            </a:r>
            <a:r>
              <a:rPr lang="en-US" i="1" dirty="0" smtClean="0"/>
              <a:t> </a:t>
            </a:r>
            <a:r>
              <a:rPr lang="en-US" dirty="0" smtClean="0"/>
              <a:t>to execute code even if exception occurs (not supported in C++):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Perfect place to perform cleanup for any resources allocated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</a:t>
            </a:r>
            <a:r>
              <a:rPr lang="en-US" dirty="0" smtClean="0"/>
              <a:t> block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17070"/>
            <a:ext cx="7848600" cy="3147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finally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Console.WriteLine("Hello from finally!");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5000" y="2587863"/>
            <a:ext cx="3276600" cy="896699"/>
          </a:xfrm>
          <a:prstGeom prst="wedgeRoundRectCallout">
            <a:avLst>
              <a:gd name="adj1" fmla="val -59479"/>
              <a:gd name="adj2" fmla="val 397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Exceptions can be eventually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62200" y="3767772"/>
            <a:ext cx="4267200" cy="499428"/>
          </a:xfrm>
          <a:prstGeom prst="wedgeRoundRectCallout">
            <a:avLst>
              <a:gd name="adj1" fmla="val -57075"/>
              <a:gd name="adj2" fmla="val 511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is 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13094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exceptions to notify the other parts of the program about errors</a:t>
            </a:r>
          </a:p>
          <a:p>
            <a:pPr lvl="1"/>
            <a:r>
              <a:rPr lang="en-US" dirty="0" smtClean="0"/>
              <a:t>Errors that should not be ignored</a:t>
            </a:r>
          </a:p>
          <a:p>
            <a:r>
              <a:rPr lang="en-US" dirty="0" smtClean="0"/>
              <a:t>Throw an exception only for conditions that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truly exceptional</a:t>
            </a:r>
          </a:p>
          <a:p>
            <a:pPr lvl="1"/>
            <a:r>
              <a:rPr lang="en-US" dirty="0" smtClean="0"/>
              <a:t>Should I throw an exception when I check for user name and password? </a:t>
            </a:r>
            <a:r>
              <a:rPr lang="en-US" dirty="0" smtClean="0">
                <a:sym typeface="Wingdings" panose="05000000000000000000" pitchFamily="2" charset="2"/>
              </a:rPr>
              <a:t> b</a:t>
            </a:r>
            <a:r>
              <a:rPr lang="en-US" dirty="0" smtClean="0"/>
              <a:t>etter return false</a:t>
            </a:r>
          </a:p>
          <a:p>
            <a:r>
              <a:rPr lang="en-US" dirty="0" smtClean="0"/>
              <a:t>Don’t use exceptions as control flow mechanisms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Throw exceptions at the right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 of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021919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NullReferenceException(…);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343400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EmployeeDataNotAvailable(…);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descriptive error messages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400"/>
              </a:lnSpc>
              <a:spcAft>
                <a:spcPts val="0"/>
              </a:spcAft>
            </a:pPr>
            <a:r>
              <a:rPr lang="en-US" dirty="0" smtClean="0"/>
              <a:t>Example:</a:t>
            </a:r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  <a:spcBef>
                <a:spcPts val="0"/>
              </a:spcBef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empty catch blocks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1567317"/>
            <a:ext cx="42672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Exception("Error!");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743200"/>
            <a:ext cx="7848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ArgumentException("The speed should be a number " +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"between " + MIN_SPEED + " and " + MAX_SPEED + ".");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343400"/>
            <a:ext cx="78486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0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ts val="300"/>
              </a:spcBef>
            </a:pPr>
            <a:r>
              <a:rPr lang="en-US" sz="3000" dirty="0" smtClean="0"/>
              <a:t>Always include the exception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</a:t>
            </a:r>
            <a:r>
              <a:rPr lang="en-US" sz="3000" dirty="0" smtClean="0"/>
              <a:t> when throwing a new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8421"/>
            <a:ext cx="7848600" cy="342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WithdrawMoney(account, amount);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(DatabaseException dbex)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WithdrawException(String.Format(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 not withdraw the amount {0} from acoount {1}",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amount, account), dbex);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62400" y="5486400"/>
            <a:ext cx="4114800" cy="896699"/>
          </a:xfrm>
          <a:prstGeom prst="wedgeRoundRectCallout">
            <a:avLst>
              <a:gd name="adj1" fmla="val -42988"/>
              <a:gd name="adj2" fmla="val -84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chain the original exception (the source of the problem)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4525" y="5002975"/>
            <a:ext cx="552450" cy="29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26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Defensive Programming?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Assertions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Debug.Assert(…)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Exceptions Handling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Handling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098" name="Picture 2" descr="book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42899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m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3282">
            <a:off x="1849916" y="4314793"/>
            <a:ext cx="1835117" cy="1835117"/>
          </a:xfrm>
          <a:prstGeom prst="rect">
            <a:avLst/>
          </a:prstGeom>
          <a:noFill/>
          <a:effectLst>
            <a:glow rad="190500">
              <a:schemeClr val="accent5">
                <a:satMod val="175000"/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Catch only exceptions that you are capable to process correctly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Do not catch all exceptions!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0"/>
              </a:spcBef>
            </a:pPr>
            <a:r>
              <a:rPr lang="en-US" dirty="0" smtClean="0"/>
              <a:t>What about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330476"/>
            <a:ext cx="7315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ReadSomeFile();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Console.WriteLine("File not found!");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6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Have an exception handling strategy for all unexpected / unhandled exceptions: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logging (e.g. Log4Net)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 to the end users only messages that they could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http://rds.yahoo.com/_ylt=A0WTefb0mB9LsyUApWujzbkF/SIG=127tvqfmg/EXP=1260448372/**http%3A/pesona.mmu.edu.my/~cscheah/tmp/excepti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4191000" cy="1837801"/>
          </a:xfrm>
          <a:prstGeom prst="rect">
            <a:avLst/>
          </a:prstGeom>
          <a:noFill/>
        </p:spPr>
      </p:pic>
      <p:pic>
        <p:nvPicPr>
          <p:cNvPr id="7" name="Picture 2" descr="http://rds.yahoo.com/_ylt=A0WTefQUmB9LWVMAmhSjzbkF/SIG=13bbormbf/EXP=1260448148/**http%3A/www.aresluna.org/attached/pics/usability/lectures/02/errors/internetexplor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8611" y="4200001"/>
            <a:ext cx="3850589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05528" y="4885801"/>
            <a:ext cx="474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83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094842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8397" y="2041913"/>
            <a:ext cx="7165004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(Decompiling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System.DateTime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 descr="http://umbrellajournal.com/Computer4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3989" y="3533242"/>
            <a:ext cx="2971800" cy="2638958"/>
          </a:xfrm>
          <a:prstGeom prst="roundRect">
            <a:avLst>
              <a:gd name="adj" fmla="val 600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163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/>
              <a:t>Error Handling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Assertions vs. Exceptions vs. Other Techniques </a:t>
            </a:r>
            <a:endParaRPr lang="en-US" dirty="0"/>
          </a:p>
        </p:txBody>
      </p:sp>
      <p:pic>
        <p:nvPicPr>
          <p:cNvPr id="2050" name="Picture 2" descr="cross, dialog, err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547">
            <a:off x="5865303" y="3874892"/>
            <a:ext cx="2005184" cy="182879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imal, bug, insect, ladybi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3588" y="401687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rror, war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990" y="3810000"/>
            <a:ext cx="2009896" cy="20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2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How to handle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 that you expect </a:t>
            </a:r>
            <a:r>
              <a:rPr lang="en-US" dirty="0" smtClean="0"/>
              <a:t>to occur?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Depends on the situation:</a:t>
            </a:r>
          </a:p>
          <a:p>
            <a:pPr lvl="2">
              <a:lnSpc>
                <a:spcPts val="3400"/>
              </a:lnSpc>
            </a:pPr>
            <a:r>
              <a:rPr lang="en-US" dirty="0"/>
              <a:t>Throw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(in OOP)</a:t>
            </a:r>
          </a:p>
          <a:p>
            <a:pPr lvl="3">
              <a:lnSpc>
                <a:spcPts val="3400"/>
              </a:lnSpc>
            </a:pPr>
            <a:r>
              <a:rPr lang="en-US" dirty="0" smtClean="0"/>
              <a:t>The most typical action you can do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Return a neutral value,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IndexOf(…)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Return </a:t>
            </a:r>
            <a:r>
              <a:rPr lang="en-US" dirty="0"/>
              <a:t>an error </a:t>
            </a:r>
            <a:r>
              <a:rPr lang="en-US" dirty="0" smtClean="0"/>
              <a:t>code (in old languages / APIs)</a:t>
            </a:r>
            <a:endParaRPr lang="en-US" dirty="0"/>
          </a:p>
          <a:p>
            <a:pPr lvl="2">
              <a:lnSpc>
                <a:spcPts val="3400"/>
              </a:lnSpc>
            </a:pPr>
            <a:r>
              <a:rPr lang="en-US" dirty="0"/>
              <a:t>Display an error </a:t>
            </a:r>
            <a:r>
              <a:rPr lang="en-US" dirty="0" smtClean="0"/>
              <a:t>message in the UI</a:t>
            </a:r>
            <a:endParaRPr lang="en-US" dirty="0"/>
          </a:p>
          <a:p>
            <a:pPr lvl="2">
              <a:lnSpc>
                <a:spcPts val="3400"/>
              </a:lnSpc>
            </a:pPr>
            <a:r>
              <a:rPr lang="en-US" dirty="0" smtClean="0"/>
              <a:t>Return the same answer as the previous time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Log a warning message to a file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Crash / shutdown / reboot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sz="3000" dirty="0" smtClean="0"/>
              <a:t>are announcements about error condition or unusual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Inform the caller about error or exceptional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be caught and application can continue working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 </a:t>
            </a:r>
            <a:r>
              <a:rPr lang="en-US" dirty="0" smtClean="0"/>
              <a:t>are fatal errors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Assertions always indicate bugs in the code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not be caught and processed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Application can’t continue in case of failed assertion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When in doubt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throw an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in C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Assertions in C# are rarely used</a:t>
            </a:r>
          </a:p>
          <a:p>
            <a:pPr lvl="1"/>
            <a:r>
              <a:rPr lang="en-US" dirty="0" smtClean="0"/>
              <a:t>In C# prefer throwing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when the input data / internal object state are invalid</a:t>
            </a:r>
          </a:p>
          <a:p>
            <a:pPr lvl="2"/>
            <a:r>
              <a:rPr lang="en-US" dirty="0" smtClean="0"/>
              <a:t>Exceptions are used in C# and Java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 checking</a:t>
            </a:r>
          </a:p>
          <a:p>
            <a:pPr lvl="1"/>
            <a:r>
              <a:rPr lang="en-US" dirty="0" smtClean="0"/>
              <a:t>Prefer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</a:t>
            </a:r>
            <a:r>
              <a:rPr lang="en-US" dirty="0" smtClean="0"/>
              <a:t>for testing the code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 checking </a:t>
            </a:r>
          </a:p>
          <a:p>
            <a:r>
              <a:rPr lang="en-US" dirty="0" smtClean="0"/>
              <a:t>Assertions </a:t>
            </a:r>
            <a:r>
              <a:rPr lang="en-US" dirty="0" smtClean="0"/>
              <a:t>are popular in C / C++</a:t>
            </a:r>
          </a:p>
          <a:p>
            <a:pPr lvl="1"/>
            <a:r>
              <a:rPr lang="en-US" dirty="0" smtClean="0"/>
              <a:t>Where exceptions &amp; unit testing are not popular</a:t>
            </a:r>
          </a:p>
          <a:p>
            <a:r>
              <a:rPr lang="en-US" dirty="0" smtClean="0"/>
              <a:t>In JS there are no built-in assertion mechanism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Choose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handling strategy </a:t>
            </a:r>
            <a:r>
              <a:rPr lang="en-US" dirty="0" smtClean="0"/>
              <a:t>and follow it consistently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/ exceptions / error codes / other</a:t>
            </a:r>
          </a:p>
          <a:p>
            <a:pPr>
              <a:lnSpc>
                <a:spcPct val="100000"/>
              </a:lnSpc>
            </a:pPr>
            <a:r>
              <a:rPr lang="en-US" dirty="0"/>
              <a:t>In C#, .NET and OOP prefer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are rarely used, only as additional checks for fatal 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Throw an exception for incorrect input / incorrect object state / invalid operation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 JavaScript use exceptions: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non-OOP languages use error codes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vs.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handle error while calculating single pixel color in a computer game?</a:t>
            </a:r>
          </a:p>
          <a:p>
            <a:r>
              <a:rPr lang="en-US" dirty="0" smtClean="0"/>
              <a:t>How will you handle error in financial software? Can you afford to lose money?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Correctness</a:t>
            </a:r>
            <a:r>
              <a:rPr lang="en-US" dirty="0" smtClean="0"/>
              <a:t> == never returning wrong result</a:t>
            </a:r>
          </a:p>
          <a:p>
            <a:pPr lvl="1"/>
            <a:r>
              <a:rPr lang="en-US" dirty="0" smtClean="0"/>
              <a:t>Try to achieve correctness as a primary goal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Robustness</a:t>
            </a:r>
            <a:r>
              <a:rPr lang="en-US" dirty="0" smtClean="0"/>
              <a:t> == always trying to do something that will allow the software to keep running</a:t>
            </a:r>
          </a:p>
          <a:p>
            <a:pPr lvl="1"/>
            <a:r>
              <a:rPr lang="en-US" dirty="0" smtClean="0"/>
              <a:t>Use as last resort, for non-critical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Substring(string str, int startIndex, int 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 == null)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NullReferenceException("Str is null.");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&gt;=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"Invalid startIndex:" + startIndex);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+ count &gt;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ArgumentException("Invalid length:" +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Debug.Assert(result.Length ==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15000" y="2819400"/>
            <a:ext cx="2514600" cy="896699"/>
          </a:xfrm>
          <a:prstGeom prst="wedgeRoundRectCallout">
            <a:avLst>
              <a:gd name="adj1" fmla="val -76737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input and preconditions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52600" y="5276850"/>
            <a:ext cx="4038600" cy="499428"/>
          </a:xfrm>
          <a:prstGeom prst="wedgeRoundRectCallout">
            <a:avLst>
              <a:gd name="adj1" fmla="val -63591"/>
              <a:gd name="adj2" fmla="val 40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Perform the method main logic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600" y="5334000"/>
            <a:ext cx="2133600" cy="896699"/>
          </a:xfrm>
          <a:prstGeom prst="wedgeRoundRectCallout">
            <a:avLst>
              <a:gd name="adj1" fmla="val -78461"/>
              <a:gd name="adj2" fmla="val 188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6497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229600" cy="685800"/>
          </a:xfrm>
        </p:spPr>
        <p:txBody>
          <a:bodyPr/>
          <a:lstStyle/>
          <a:p>
            <a:r>
              <a:rPr lang="en-US" dirty="0" smtClean="0"/>
              <a:t>Defensive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100" y="2667000"/>
            <a:ext cx="6781800" cy="609600"/>
          </a:xfrm>
        </p:spPr>
        <p:txBody>
          <a:bodyPr/>
          <a:lstStyle/>
          <a:p>
            <a:r>
              <a:rPr lang="en-US" dirty="0" smtClean="0"/>
              <a:t>Using Assertions and Exceptions Correctly</a:t>
            </a:r>
            <a:endParaRPr lang="en-US" dirty="0"/>
          </a:p>
        </p:txBody>
      </p:sp>
      <p:pic>
        <p:nvPicPr>
          <p:cNvPr id="30722" name="Picture 2" descr="http://www.moog.com/images/Markets/Defense_Market_Thumbnail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100" y="3713794"/>
            <a:ext cx="3505200" cy="2206564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20"/>
          <a:stretch/>
        </p:blipFill>
        <p:spPr bwMode="auto">
          <a:xfrm>
            <a:off x="4543300" y="3733800"/>
            <a:ext cx="3962400" cy="22098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2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Barricades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Barricade your program to stop the damage caused by incorrect data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Consider same approach for class design</a:t>
            </a:r>
          </a:p>
          <a:p>
            <a:pPr lvl="1"/>
            <a:r>
              <a:rPr lang="en-US" dirty="0" smtClean="0"/>
              <a:t>Public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validate the data</a:t>
            </a:r>
          </a:p>
          <a:p>
            <a:pPr lvl="1"/>
            <a:r>
              <a:rPr lang="en-US" dirty="0" smtClean="0"/>
              <a:t>Private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assume the data is safe</a:t>
            </a:r>
          </a:p>
          <a:p>
            <a:pPr lvl="1"/>
            <a:r>
              <a:rPr lang="en-US" dirty="0" smtClean="0"/>
              <a:t>Consider using exceptions for public methods and assertions for private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public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64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private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5122" name="Picture 2" descr="locked, logged out, security, virus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1913420"/>
            <a:ext cx="1163295" cy="116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733800" y="2969838"/>
            <a:ext cx="17526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9" name="TextBox 8"/>
          <p:cNvSpPr txBox="1"/>
          <p:nvPr/>
        </p:nvSpPr>
        <p:spPr>
          <a:xfrm>
            <a:off x="4019461" y="251460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data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" name="Picture 4" descr="lock, padlock, private, safe, safety, securit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4927" y="1931753"/>
            <a:ext cx="907473" cy="9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ck, checkmark, green, mark, ok, tick, y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4846" y="2088808"/>
            <a:ext cx="657847" cy="6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lker.com/cliparts/q/H/W/T/w/U/red-minus-m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109850"/>
            <a:ext cx="550103" cy="5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Being Defensive About Defensive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Too much defensive programming is not good</a:t>
            </a:r>
          </a:p>
          <a:p>
            <a:pPr lvl="1"/>
            <a:r>
              <a:rPr lang="en-US" dirty="0" smtClean="0"/>
              <a:t>Strive for balance</a:t>
            </a:r>
          </a:p>
          <a:p>
            <a:r>
              <a:rPr lang="en-US" dirty="0" smtClean="0"/>
              <a:t>How much defensive programming to leave in production code?</a:t>
            </a:r>
          </a:p>
          <a:p>
            <a:pPr lvl="1"/>
            <a:r>
              <a:rPr lang="en-US" dirty="0" smtClean="0"/>
              <a:t>Remove the code that results in hard crashes</a:t>
            </a:r>
          </a:p>
          <a:p>
            <a:pPr lvl="1"/>
            <a:r>
              <a:rPr lang="en-US" dirty="0" smtClean="0"/>
              <a:t>Leave in code that checks for important errors</a:t>
            </a:r>
          </a:p>
          <a:p>
            <a:pPr lvl="1"/>
            <a:r>
              <a:rPr lang="en-US" dirty="0" smtClean="0"/>
              <a:t>Log errors for your technical support personnel</a:t>
            </a:r>
          </a:p>
          <a:p>
            <a:pPr lvl="1"/>
            <a:r>
              <a:rPr lang="en-US" dirty="0" smtClean="0"/>
              <a:t>See that the error messages you show are user-friendly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Defensive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/>
            </a:pPr>
            <a:r>
              <a:rPr lang="en-US" sz="3000" dirty="0" smtClean="0"/>
              <a:t>For the exercises use </a:t>
            </a:r>
            <a:r>
              <a:rPr lang="en-US" sz="3000" dirty="0"/>
              <a:t>the Visual Studio solution "</a:t>
            </a:r>
            <a:r>
              <a:rPr lang="en-US" sz="3000" dirty="0">
                <a:cs typeface="Consolas" panose="020B0609020204030204" pitchFamily="49" charset="0"/>
                <a:hlinkClick r:id="rId2" action="ppaction://hlinkfile"/>
              </a:rPr>
              <a:t>9. Assertions-and-Exceptions-Homework.zip</a:t>
            </a:r>
            <a:r>
              <a:rPr lang="en-US" sz="3000" dirty="0" smtClean="0"/>
              <a:t>".</a:t>
            </a:r>
            <a:endParaRPr lang="en-US" sz="2800" dirty="0" smtClean="0"/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/>
              <a:t>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r>
              <a:rPr lang="en-US" sz="2800" dirty="0"/>
              <a:t> in the code from the project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Assertions-Homework</a:t>
            </a:r>
            <a:r>
              <a:rPr lang="en-US" sz="2800" dirty="0"/>
              <a:t>" to </a:t>
            </a:r>
            <a:r>
              <a:rPr lang="en-US" sz="2800" dirty="0" smtClean="0"/>
              <a:t>ensure all </a:t>
            </a:r>
            <a:r>
              <a:rPr lang="en-US" sz="2800" dirty="0" smtClean="0"/>
              <a:t>possible preconditions </a:t>
            </a:r>
            <a:r>
              <a:rPr lang="en-US" sz="2800" dirty="0"/>
              <a:t>and </a:t>
            </a:r>
            <a:r>
              <a:rPr lang="en-US" sz="2800" dirty="0" smtClean="0"/>
              <a:t>postconditions are checked.</a:t>
            </a:r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 smtClean="0"/>
              <a:t>Add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sz="2800" dirty="0" smtClean="0"/>
              <a:t> handling (where missing) and </a:t>
            </a:r>
            <a:r>
              <a:rPr lang="en-US" sz="2800" dirty="0" smtClean="0"/>
              <a:t>refactor all </a:t>
            </a:r>
            <a:r>
              <a:rPr lang="en-US" sz="2800" dirty="0" smtClean="0"/>
              <a:t>incorrect </a:t>
            </a:r>
            <a:r>
              <a:rPr lang="en-US" sz="2800" dirty="0" smtClean="0"/>
              <a:t>error handling </a:t>
            </a:r>
            <a:r>
              <a:rPr lang="en-US" sz="2800" dirty="0" smtClean="0"/>
              <a:t>in </a:t>
            </a:r>
            <a:r>
              <a:rPr lang="en-US" sz="2800" dirty="0"/>
              <a:t>the code from the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Exceptions-Homework</a:t>
            </a:r>
            <a:r>
              <a:rPr lang="en-US" sz="2800" dirty="0"/>
              <a:t>" </a:t>
            </a:r>
            <a:r>
              <a:rPr lang="en-US" sz="2800" dirty="0" smtClean="0"/>
              <a:t>project </a:t>
            </a:r>
            <a:r>
              <a:rPr lang="en-US" sz="2800" dirty="0" smtClean="0"/>
              <a:t>to follow the </a:t>
            </a:r>
            <a:r>
              <a:rPr lang="en-US" sz="2800" dirty="0" smtClean="0"/>
              <a:t>best </a:t>
            </a:r>
            <a:r>
              <a:rPr lang="en-US" sz="2800" dirty="0" smtClean="0"/>
              <a:t>practices for using exceptions.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10400" cy="914400"/>
          </a:xfrm>
        </p:spPr>
        <p:txBody>
          <a:bodyPr/>
          <a:lstStyle/>
          <a:p>
            <a:r>
              <a:rPr lang="en-US" dirty="0" smtClean="0"/>
              <a:t>What is Defensive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Similar to defensive driving – you are never sure what other drivers will do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 incorrect input </a:t>
            </a:r>
            <a:r>
              <a:rPr lang="en-US" sz="3100" dirty="0" smtClean="0"/>
              <a:t>and handle it correctly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Think not only about the usual execution flow, but consider also unusual situations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850" y="2306414"/>
            <a:ext cx="3924300" cy="260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from Invalid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6670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“Garbage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garbage out”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Wrong!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nothing out / exception out / error message out / no garbage allowed in</a:t>
            </a:r>
          </a:p>
          <a:p>
            <a:pPr>
              <a:lnSpc>
                <a:spcPts val="3400"/>
              </a:lnSpc>
              <a:spcBef>
                <a:spcPts val="1200"/>
              </a:spcBef>
            </a:pPr>
            <a:r>
              <a:rPr lang="en-US" dirty="0" smtClean="0"/>
              <a:t>Check the values of all data from external sources (from user, file, internet, DB, etc.)</a:t>
            </a:r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525" y="3867150"/>
            <a:ext cx="4561795" cy="1143000"/>
          </a:xfrm>
          <a:prstGeom prst="roundRect">
            <a:avLst>
              <a:gd name="adj" fmla="val 3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4556" y="5314950"/>
            <a:ext cx="4353644" cy="1085850"/>
          </a:xfrm>
          <a:prstGeom prst="roundRect">
            <a:avLst>
              <a:gd name="adj" fmla="val 4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564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Protecting from Invalid Input (2)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r>
              <a:rPr lang="en-US" dirty="0" smtClean="0"/>
              <a:t>Check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</a:t>
            </a:r>
          </a:p>
          <a:p>
            <a:pPr lvl="1"/>
            <a:r>
              <a:rPr lang="en-US" dirty="0" smtClean="0"/>
              <a:t>Parameters, object internal state, etc.</a:t>
            </a:r>
          </a:p>
          <a:p>
            <a:r>
              <a:rPr lang="en-US" dirty="0" smtClean="0"/>
              <a:t>Check 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</a:t>
            </a:r>
          </a:p>
          <a:p>
            <a:pPr lvl="1"/>
            <a:r>
              <a:rPr lang="en-US" dirty="0" smtClean="0"/>
              <a:t>Method output, expected internal state, etc.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563382"/>
            <a:ext cx="8077200" cy="2913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Substring(string str, int startIndex, int 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REQUIRE(str != NULL);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REQUIRE(startIndex &lt; str.Length);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REQUIRE(startIndex + count &lt; str.Lenght);</a:t>
            </a:r>
          </a:p>
          <a:p>
            <a:pPr>
              <a:lnSpc>
                <a:spcPts val="22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result = …</a:t>
            </a:r>
          </a:p>
          <a:p>
            <a:pPr>
              <a:lnSpc>
                <a:spcPts val="22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ENSURE(result.Length ==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2600" y="3996372"/>
            <a:ext cx="2743200" cy="499428"/>
          </a:xfrm>
          <a:prstGeom prst="wedgeRoundRectCallout">
            <a:avLst>
              <a:gd name="adj1" fmla="val -62426"/>
              <a:gd name="adj2" fmla="val 4898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preconditions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352800" y="5178142"/>
            <a:ext cx="2667000" cy="499428"/>
          </a:xfrm>
          <a:prstGeom prst="wedgeRoundRectCallout">
            <a:avLst>
              <a:gd name="adj1" fmla="val -58776"/>
              <a:gd name="adj2" fmla="val -85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Main method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5867400"/>
            <a:ext cx="2971800" cy="499428"/>
          </a:xfrm>
          <a:prstGeom prst="wedgeRoundRectCallout">
            <a:avLst>
              <a:gd name="adj1" fmla="val -57571"/>
              <a:gd name="adj2" fmla="val -233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22275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2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069682"/>
            <a:ext cx="7924800" cy="569120"/>
          </a:xfrm>
        </p:spPr>
        <p:txBody>
          <a:bodyPr/>
          <a:lstStyle/>
          <a:p>
            <a:r>
              <a:rPr lang="en-US" dirty="0" smtClean="0"/>
              <a:t>Checking Preconditions and Postconditions</a:t>
            </a:r>
            <a:endParaRPr lang="en-US" dirty="0"/>
          </a:p>
        </p:txBody>
      </p:sp>
      <p:pic>
        <p:nvPicPr>
          <p:cNvPr id="1026" name="Picture 2" descr="alert, attention, critical, error, war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371598"/>
            <a:ext cx="2667000" cy="26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ror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523998"/>
            <a:ext cx="2209800" cy="2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7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</a:t>
            </a:r>
            <a:r>
              <a:rPr lang="en-US" dirty="0" smtClean="0"/>
              <a:t> – a statement placed in the code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 always be true</a:t>
            </a:r>
            <a:r>
              <a:rPr lang="en-US" dirty="0" smtClean="0"/>
              <a:t> at that moment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are used during development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Removed in release builds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check for bugs in code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204" y="2308302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double GetAverageStudentGrade()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Debug.Assert(studentGrades.Count &gt; 0,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"Student grades are not initialized!");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studentGrades.Average();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5438775"/>
            <a:ext cx="2085975" cy="1038225"/>
          </a:xfrm>
          <a:prstGeom prst="roundRect">
            <a:avLst>
              <a:gd name="adj" fmla="val 1630"/>
            </a:avLst>
          </a:prstGeom>
        </p:spPr>
      </p:pic>
    </p:spTree>
    <p:extLst>
      <p:ext uri="{BB962C8B-B14F-4D97-AF65-F5344CB8AC3E}">
        <p14:creationId xmlns:p14="http://schemas.microsoft.com/office/powerpoint/2010/main" val="19660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Use assertions for conditions that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should never occur </a:t>
            </a:r>
            <a:r>
              <a:rPr lang="en-US" sz="3200" dirty="0" smtClean="0"/>
              <a:t>in practice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Failed assertion indicates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dirty="0"/>
              <a:t>in the program (usually unrecoverable)</a:t>
            </a:r>
            <a:endParaRPr lang="en-US" dirty="0" smtClean="0"/>
          </a:p>
          <a:p>
            <a:r>
              <a:rPr lang="en-US" dirty="0" smtClean="0"/>
              <a:t>Use assertions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assumptions </a:t>
            </a:r>
            <a:r>
              <a:rPr lang="en-US" dirty="0" smtClean="0"/>
              <a:t>made in code (preconditions &amp; postconditions)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7100" y="4360369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Student GetRegisteredStudent(int id)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Debug.Assert(id &gt; 0);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 student = registeredStudents[id];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Debug.Assert(student.IsRegistered);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2678</TotalTime>
  <Words>1682</Words>
  <Application>Microsoft Office PowerPoint</Application>
  <PresentationFormat>On-screen Show (4:3)</PresentationFormat>
  <Paragraphs>365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Defensive Programming, Assertions and Exceptions</vt:lpstr>
      <vt:lpstr>Table of Contents</vt:lpstr>
      <vt:lpstr>Defensive Programming</vt:lpstr>
      <vt:lpstr>What is Defensive Programming?</vt:lpstr>
      <vt:lpstr>Protecting from Invalid Input</vt:lpstr>
      <vt:lpstr>Protecting from Invalid Input (2)</vt:lpstr>
      <vt:lpstr>Assertions</vt:lpstr>
      <vt:lpstr>Assertions</vt:lpstr>
      <vt:lpstr>Assertions (2)</vt:lpstr>
      <vt:lpstr>Assertions (3)</vt:lpstr>
      <vt:lpstr>Assertions</vt:lpstr>
      <vt:lpstr>Exceptions</vt:lpstr>
      <vt:lpstr>Exceptions</vt:lpstr>
      <vt:lpstr>Exceptions (2)</vt:lpstr>
      <vt:lpstr>Exceptions (3)</vt:lpstr>
      <vt:lpstr>Exceptions (4)</vt:lpstr>
      <vt:lpstr>Exceptions (5)</vt:lpstr>
      <vt:lpstr>Exceptions (6)</vt:lpstr>
      <vt:lpstr>Exceptions (7)</vt:lpstr>
      <vt:lpstr>Exceptions (8)</vt:lpstr>
      <vt:lpstr>Exceptions (9)</vt:lpstr>
      <vt:lpstr>Exceptions</vt:lpstr>
      <vt:lpstr>Error Handling Strategies</vt:lpstr>
      <vt:lpstr>Error Handling Techniques</vt:lpstr>
      <vt:lpstr>Assertions vs. Exceptions</vt:lpstr>
      <vt:lpstr>Assertions in C#</vt:lpstr>
      <vt:lpstr>Error Handling Strategy</vt:lpstr>
      <vt:lpstr>Robustness vs. Correctness</vt:lpstr>
      <vt:lpstr>Assertions vs. Exceptions</vt:lpstr>
      <vt:lpstr>Error Barricades</vt:lpstr>
      <vt:lpstr>Being Defensive About Defensive Programming</vt:lpstr>
      <vt:lpstr>Defensive Programming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Svetlin Nakov</cp:lastModifiedBy>
  <cp:revision>822</cp:revision>
  <dcterms:created xsi:type="dcterms:W3CDTF">2007-12-08T16:03:35Z</dcterms:created>
  <dcterms:modified xsi:type="dcterms:W3CDTF">2013-04-22T19:44:17Z</dcterms:modified>
  <cp:category>quality code, software engineering</cp:category>
</cp:coreProperties>
</file>