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5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C0973E2-4495-4A0C-9D15-0751746B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2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85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Splitting JavaScript into Dependent Modules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requirejs.org/i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825385"/>
            <a:ext cx="3543300" cy="2222615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upload.wikimedia.org/wikipedia/en/9/9b/Modular_synthesizer_functio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43" y="4430722"/>
            <a:ext cx="4791557" cy="2121535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167" y="-141570"/>
            <a:ext cx="3047508" cy="2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pic>
        <p:nvPicPr>
          <p:cNvPr id="4098" name="Picture 2" descr="http://t0.gstatic.com/images?q=tbn:ANd9GcRyaPelH2sKjs07o6CWV4oUKC4BL28Q3daFtS7p59M-VR4mpZ0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702267"/>
            <a:ext cx="3892550" cy="29044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8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a well-scoped object that avoids polluting the global namespace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explicitly list its </a:t>
            </a:r>
            <a:r>
              <a:rPr lang="en-US" dirty="0" smtClean="0"/>
              <a:t>dependencies and </a:t>
            </a:r>
            <a:r>
              <a:rPr lang="en-US" dirty="0"/>
              <a:t>get a handle on those </a:t>
            </a:r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Dependencies are received as arguments to the define function</a:t>
            </a:r>
          </a:p>
          <a:p>
            <a:r>
              <a:rPr lang="en-US" dirty="0" smtClean="0"/>
              <a:t>Modules </a:t>
            </a:r>
            <a:r>
              <a:rPr lang="en-US" dirty="0"/>
              <a:t>in RequireJS are an extension of the Module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RequireJS syntax for modules allows them to be loaded 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Even out </a:t>
            </a:r>
            <a:r>
              <a:rPr lang="en-US" dirty="0"/>
              <a:t>of order, </a:t>
            </a:r>
            <a:r>
              <a:rPr lang="en-US" dirty="0" smtClean="0"/>
              <a:t>yet </a:t>
            </a:r>
            <a:r>
              <a:rPr lang="en-US" dirty="0"/>
              <a:t>evaluated in the correct dependency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global variables are not </a:t>
            </a:r>
            <a:r>
              <a:rPr lang="en-US" dirty="0" smtClean="0"/>
              <a:t>created it is possible to load multiple versions of a module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should only be one module definition </a:t>
            </a:r>
            <a:r>
              <a:rPr lang="en-US" dirty="0" smtClean="0"/>
              <a:t>in a single JavaScript file!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modules can be grouped into optimized bundles by </a:t>
            </a:r>
            <a:r>
              <a:rPr lang="en-US" dirty="0" smtClean="0"/>
              <a:t>an optimization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0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69660"/>
          </a:xfrm>
        </p:spPr>
        <p:txBody>
          <a:bodyPr/>
          <a:lstStyle/>
          <a:p>
            <a:r>
              <a:rPr lang="en-US" dirty="0" smtClean="0"/>
              <a:t>Defining modules is done using the define function of RequireJS:</a:t>
            </a:r>
          </a:p>
          <a:p>
            <a:pPr lvl="1"/>
            <a:r>
              <a:rPr lang="en-US" dirty="0" smtClean="0"/>
              <a:t>The name of the modules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path of the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2514" y="2585579"/>
            <a:ext cx="8077200" cy="2169825"/>
          </a:xfrm>
        </p:spPr>
        <p:txBody>
          <a:bodyPr/>
          <a:lstStyle/>
          <a:p>
            <a:r>
              <a:rPr lang="en-US" dirty="0" smtClean="0"/>
              <a:t>//in file "libs/module1.js"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(function(){</a:t>
            </a:r>
          </a:p>
          <a:p>
            <a:r>
              <a:rPr lang="en-US" dirty="0"/>
              <a:t>  </a:t>
            </a:r>
            <a:r>
              <a:rPr lang="en-US" dirty="0" smtClean="0"/>
              <a:t>//do stuff</a:t>
            </a:r>
          </a:p>
          <a:p>
            <a:r>
              <a:rPr lang="en-US" dirty="0"/>
              <a:t> </a:t>
            </a:r>
            <a:r>
              <a:rPr lang="en-US" dirty="0" smtClean="0"/>
              <a:t> return result;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define</a:t>
            </a:r>
            <a:r>
              <a:rPr lang="en-US" dirty="0" smtClean="0"/>
              <a:t>({ properties });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99136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all modules need dependencies</a:t>
            </a:r>
          </a:p>
          <a:p>
            <a:pPr lvl="1"/>
            <a:r>
              <a:rPr lang="en-US" dirty="0" smtClean="0"/>
              <a:t>If no dependencies are needed, just pass a function handler or an object</a:t>
            </a:r>
          </a:p>
        </p:txBody>
      </p:sp>
    </p:spTree>
    <p:extLst>
      <p:ext uri="{BB962C8B-B14F-4D97-AF65-F5344CB8AC3E}">
        <p14:creationId xmlns:p14="http://schemas.microsoft.com/office/powerpoint/2010/main" val="337673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Defining Simple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ilb.org/reviews/modul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883127"/>
            <a:ext cx="5257802" cy="322217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7377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9487"/>
            <a:ext cx="7924800" cy="685800"/>
          </a:xfrm>
        </p:spPr>
        <p:txBody>
          <a:bodyPr/>
          <a:lstStyle/>
          <a:p>
            <a:r>
              <a:rPr lang="en-US" dirty="0" smtClean="0"/>
              <a:t>Defining Modules with Dependencies </a:t>
            </a:r>
            <a:endParaRPr lang="en-US" dirty="0"/>
          </a:p>
        </p:txBody>
      </p:sp>
      <p:pic>
        <p:nvPicPr>
          <p:cNvPr id="6146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2796302"/>
            <a:ext cx="4789714" cy="359228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3576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112264"/>
            <a:ext cx="8686800" cy="2695871"/>
          </a:xfrm>
        </p:spPr>
        <p:txBody>
          <a:bodyPr/>
          <a:lstStyle/>
          <a:p>
            <a:r>
              <a:rPr lang="en-US" dirty="0"/>
              <a:t>Some modules use another modules</a:t>
            </a:r>
          </a:p>
          <a:p>
            <a:pPr lvl="1">
              <a:buSzPct val="70000"/>
            </a:pPr>
            <a:r>
              <a:rPr lang="en-US" sz="2800" dirty="0" smtClean="0"/>
              <a:t>RequireJS </a:t>
            </a:r>
            <a:r>
              <a:rPr lang="en-US" sz="2800" dirty="0"/>
              <a:t>can "request" a file to be loaded</a:t>
            </a:r>
          </a:p>
          <a:p>
            <a:r>
              <a:rPr lang="en-US" dirty="0"/>
              <a:t>Pass the names of the required module as an array in the define function</a:t>
            </a:r>
          </a:p>
          <a:p>
            <a:pPr lvl="1">
              <a:buSzPct val="70000"/>
            </a:pPr>
            <a:r>
              <a:rPr lang="en-US" sz="2800" dirty="0"/>
              <a:t>If any of them is not loaded, RequireJS will load it</a:t>
            </a:r>
          </a:p>
        </p:txBody>
      </p:sp>
    </p:spTree>
    <p:extLst>
      <p:ext uri="{BB962C8B-B14F-4D97-AF65-F5344CB8AC3E}">
        <p14:creationId xmlns:p14="http://schemas.microsoft.com/office/powerpoint/2010/main" val="16401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354013" algn="l"/>
              </a:tabLst>
            </a:pPr>
            <a:r>
              <a:rPr lang="en-US" sz="2800" dirty="0" smtClean="0"/>
              <a:t>Create the following web services:</a:t>
            </a:r>
          </a:p>
          <a:p>
            <a:pPr lvl="1">
              <a:tabLst>
                <a:tab pos="282575" algn="l"/>
                <a:tab pos="354013" algn="l"/>
              </a:tabLst>
            </a:pPr>
            <a:r>
              <a:rPr lang="en-US" sz="2600" dirty="0"/>
              <a:t>GET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</a:t>
            </a:r>
            <a:r>
              <a:rPr lang="en-US" sz="2600" dirty="0"/>
              <a:t>  - returns all </a:t>
            </a:r>
            <a:r>
              <a:rPr lang="en-US" sz="2600" dirty="0" smtClean="0"/>
              <a:t>students</a:t>
            </a:r>
          </a:p>
          <a:p>
            <a:pPr lvl="2">
              <a:tabLst>
                <a:tab pos="282575" algn="l"/>
                <a:tab pos="354013" algn="l"/>
              </a:tabLst>
            </a:pPr>
            <a:r>
              <a:rPr lang="en-US" sz="2400" dirty="0" smtClean="0"/>
              <a:t>Students have </a:t>
            </a:r>
            <a:r>
              <a:rPr lang="en-US" sz="2400" dirty="0"/>
              <a:t>id, name and grade</a:t>
            </a:r>
          </a:p>
          <a:p>
            <a:pPr lvl="1">
              <a:tabLst>
                <a:tab pos="282575" algn="l"/>
                <a:tab pos="354013" algn="l"/>
              </a:tabLst>
            </a:pPr>
            <a:r>
              <a:rPr lang="en-US" sz="2600" dirty="0"/>
              <a:t>GET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/students/{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studentId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}/marks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- returns the marks of a </a:t>
            </a:r>
            <a:r>
              <a:rPr lang="en-US" sz="2600" dirty="0" smtClean="0"/>
              <a:t>student</a:t>
            </a:r>
          </a:p>
          <a:p>
            <a:pPr lvl="2">
              <a:tabLst>
                <a:tab pos="282575" algn="l"/>
                <a:tab pos="354013" algn="l"/>
              </a:tabLst>
            </a:pPr>
            <a:r>
              <a:rPr lang="en-US" sz="2400" dirty="0" smtClean="0"/>
              <a:t>Marks have subject and score</a:t>
            </a:r>
            <a:endParaRPr lang="en-US" sz="2600" dirty="0" smtClean="0"/>
          </a:p>
          <a:p>
            <a:pPr lvl="1">
              <a:tabLst>
                <a:tab pos="282575" algn="l"/>
                <a:tab pos="354013" algn="l"/>
              </a:tabLst>
            </a:pPr>
            <a:r>
              <a:rPr lang="en-US" sz="2600" dirty="0" smtClean="0"/>
              <a:t>No need to use a database, xml file or any other kinds of data storage.</a:t>
            </a:r>
            <a:r>
              <a:rPr lang="en-US" sz="2600" dirty="0"/>
              <a:t> </a:t>
            </a:r>
            <a:r>
              <a:rPr lang="en-US" sz="2600" dirty="0" smtClean="0"/>
              <a:t>You can use a regular array.</a:t>
            </a:r>
          </a:p>
        </p:txBody>
      </p:sp>
    </p:spTree>
    <p:extLst>
      <p:ext uri="{BB962C8B-B14F-4D97-AF65-F5344CB8AC3E}">
        <p14:creationId xmlns:p14="http://schemas.microsoft.com/office/powerpoint/2010/main" val="17558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05149"/>
            <a:ext cx="8686800" cy="3600449"/>
          </a:xfrm>
        </p:spPr>
        <p:txBody>
          <a:bodyPr/>
          <a:lstStyle/>
          <a:p>
            <a:r>
              <a:rPr lang="en-US" dirty="0" smtClean="0"/>
              <a:t>RequireJS Overview</a:t>
            </a:r>
          </a:p>
          <a:p>
            <a:r>
              <a:rPr lang="en-US" dirty="0" smtClean="0"/>
              <a:t>RequireJS configuration</a:t>
            </a:r>
          </a:p>
          <a:p>
            <a:r>
              <a:rPr lang="en-US" dirty="0" smtClean="0"/>
              <a:t>Defining modules with RequireJS</a:t>
            </a:r>
          </a:p>
          <a:p>
            <a:r>
              <a:rPr lang="en-US" dirty="0" smtClean="0"/>
              <a:t>Defining Dependent 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2" t="-6991" r="-5532" b="-6991"/>
          <a:stretch/>
        </p:blipFill>
        <p:spPr bwMode="auto">
          <a:xfrm>
            <a:off x="1104901" y="914400"/>
            <a:ext cx="4714874" cy="201630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97" y="1594783"/>
            <a:ext cx="3425381" cy="3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0120"/>
            <a:ext cx="8686800" cy="5791200"/>
          </a:xfrm>
        </p:spPr>
        <p:txBody>
          <a:bodyPr/>
          <a:lstStyle/>
          <a:p>
            <a:pPr marL="284163" indent="-284163">
              <a:buFont typeface="+mj-lt"/>
              <a:buAutoNum type="arabicPeriod"/>
              <a:tabLst>
                <a:tab pos="282575" algn="l"/>
                <a:tab pos="354013" algn="l"/>
              </a:tabLst>
            </a:pPr>
            <a:r>
              <a:rPr lang="en-US" sz="2800" dirty="0" smtClean="0"/>
              <a:t>Using the web services develop a client application with two "pages"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On the first page show all students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/>
              <a:t>The second page shows the marks of a student</a:t>
            </a:r>
          </a:p>
          <a:p>
            <a:pPr marL="914400" lvl="2" indent="-274638">
              <a:tabLst>
                <a:tab pos="282575" algn="l"/>
                <a:tab pos="354013" algn="l"/>
              </a:tabLst>
            </a:pPr>
            <a:r>
              <a:rPr lang="en-US" sz="2200" dirty="0" smtClean="0"/>
              <a:t>Load the second page when a student from the first is clicked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Separate the application in the following modules: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HttpRequester</a:t>
            </a:r>
            <a:r>
              <a:rPr lang="en-US" sz="2200" dirty="0" smtClean="0"/>
              <a:t> - performs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GET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sz="2200" dirty="0" smtClean="0"/>
              <a:t> requests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DataPersister</a:t>
            </a:r>
            <a:r>
              <a:rPr lang="en-US" sz="2200" dirty="0" smtClean="0"/>
              <a:t> - uses </a:t>
            </a: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HttpRequester</a:t>
            </a:r>
            <a:r>
              <a:rPr lang="en-US" sz="2200" dirty="0" smtClean="0"/>
              <a:t> to fetch data from the storage (the web services)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sz="2200" dirty="0" smtClean="0"/>
              <a:t> - renders objects to HTML elements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</a:t>
            </a:r>
            <a:r>
              <a:rPr lang="en-US" sz="2200" dirty="0" smtClean="0"/>
              <a:t> - handles event handlings, page load, etc…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endParaRPr lang="en-US" sz="2200" dirty="0" smtClean="0"/>
          </a:p>
          <a:p>
            <a:pPr marL="868363" lvl="2" indent="-228600">
              <a:tabLst>
                <a:tab pos="282575" algn="l"/>
                <a:tab pos="354013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255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4712"/>
            <a:ext cx="8686800" cy="4608576"/>
          </a:xfrm>
        </p:spPr>
        <p:txBody>
          <a:bodyPr/>
          <a:lstStyle/>
          <a:p>
            <a:pPr marL="284163" indent="-284163">
              <a:buFont typeface="+mj-lt"/>
              <a:buAutoNum type="arabicPeriod"/>
              <a:tabLst>
                <a:tab pos="282575" algn="l"/>
                <a:tab pos="354013" algn="l"/>
              </a:tabLst>
            </a:pPr>
            <a:r>
              <a:rPr lang="en-US" sz="2800" dirty="0" smtClean="0"/>
              <a:t>(cont.) Using the web services develop a client application with 2 "pages"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promises</a:t>
            </a:r>
            <a:r>
              <a:rPr lang="en-US" sz="2400" dirty="0" smtClean="0"/>
              <a:t> for the HTTP requests</a:t>
            </a:r>
          </a:p>
          <a:p>
            <a:pPr marL="868363" lvl="2" indent="-228600">
              <a:tabLst>
                <a:tab pos="282575" algn="l"/>
                <a:tab pos="354013" algn="l"/>
              </a:tabLst>
            </a:pPr>
            <a:r>
              <a:rPr lang="en-US" sz="2200" dirty="0" smtClean="0"/>
              <a:t>You can use Q.js, RSVP.js or any other library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400" dirty="0" smtClean="0"/>
              <a:t> to define and use your modules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mustache.js</a:t>
            </a:r>
            <a:r>
              <a:rPr lang="en-US" sz="2400" dirty="0" smtClean="0"/>
              <a:t> for templating the data</a:t>
            </a:r>
          </a:p>
          <a:p>
            <a:pPr marL="576263" lvl="1" indent="-228600">
              <a:tabLst>
                <a:tab pos="282575" algn="l"/>
                <a:tab pos="354013" algn="l"/>
              </a:tabLst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prototype.js</a:t>
            </a:r>
            <a:r>
              <a:rPr lang="en-US" sz="2400" dirty="0" smtClean="0"/>
              <a:t> or native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sz="2400" dirty="0" smtClean="0"/>
              <a:t> to make the AJAX calls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367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2104"/>
            <a:ext cx="8686800" cy="5791200"/>
          </a:xfrm>
        </p:spPr>
        <p:txBody>
          <a:bodyPr/>
          <a:lstStyle/>
          <a:p>
            <a:pPr marL="347663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r>
              <a:rPr lang="en-US" sz="2800" dirty="0" smtClean="0"/>
              <a:t>Implement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800" dirty="0" smtClean="0"/>
              <a:t> control (like a dropdown list)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holds a set of items (an array)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Initially </a:t>
            </a:r>
            <a:r>
              <a:rPr lang="en-US" sz="2600" dirty="0" smtClean="0"/>
              <a:t>only a single item</a:t>
            </a:r>
            <a:r>
              <a:rPr lang="en-US" sz="2600" dirty="0"/>
              <a:t>, the selected item, is visible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collapsed</a:t>
            </a:r>
            <a:r>
              <a:rPr lang="en-US" sz="2600" dirty="0"/>
              <a:t>)</a:t>
            </a:r>
          </a:p>
          <a:p>
            <a:pPr lvl="1" indent="-282575">
              <a:tabLst>
                <a:tab pos="282575" algn="l"/>
                <a:tab pos="284163" algn="l"/>
              </a:tabLst>
            </a:pPr>
            <a:r>
              <a:rPr lang="en-US" sz="2600" dirty="0"/>
              <a:t>When the selected item is clicked, all other items are shown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ComboBox is expanded</a:t>
            </a:r>
            <a:r>
              <a:rPr lang="en-US" sz="2600" dirty="0"/>
              <a:t>)</a:t>
            </a:r>
          </a:p>
          <a:p>
            <a:pPr marL="914400" lvl="2" indent="-274638">
              <a:tabLst>
                <a:tab pos="282575" algn="l"/>
                <a:tab pos="284163" algn="l"/>
              </a:tabLst>
            </a:pPr>
            <a:r>
              <a:rPr lang="en-US" sz="2400" dirty="0" smtClean="0"/>
              <a:t>If an item is clicked, it becomes the selected item and the ComboBox collapses</a:t>
            </a:r>
          </a:p>
          <a:p>
            <a:pPr marL="622300" lvl="1" indent="-274638">
              <a:tabLst>
                <a:tab pos="282575" algn="l"/>
                <a:tab pos="284163" algn="l"/>
              </a:tabLst>
            </a:pPr>
            <a:r>
              <a:rPr lang="en-US" sz="2600" dirty="0" smtClean="0"/>
              <a:t>Each of the items in a ComboBox can contain any valid HTML code</a:t>
            </a:r>
            <a:endParaRPr lang="en-US" sz="2600" dirty="0" smtClean="0"/>
          </a:p>
          <a:p>
            <a:pPr marL="1096963" lvl="2" indent="-457200">
              <a:tabLst>
                <a:tab pos="282575" algn="l"/>
                <a:tab pos="284163" algn="l"/>
              </a:tabLst>
            </a:pPr>
            <a:endParaRPr lang="en-US" sz="2400" dirty="0" smtClean="0"/>
          </a:p>
          <a:p>
            <a:pPr marL="695326" lvl="1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endParaRPr lang="en-US" sz="2600" dirty="0" smtClean="0"/>
          </a:p>
          <a:p>
            <a:pPr marL="987426" lvl="2" indent="-347663">
              <a:tabLst>
                <a:tab pos="282575" algn="l"/>
                <a:tab pos="284163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97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4025"/>
            <a:ext cx="8686800" cy="2626360"/>
          </a:xfrm>
        </p:spPr>
        <p:txBody>
          <a:bodyPr/>
          <a:lstStyle/>
          <a:p>
            <a:pPr marL="347663" indent="-347663">
              <a:buFont typeface="+mj-lt"/>
              <a:buAutoNum type="arabicPeriod" startAt="2"/>
              <a:tabLst>
                <a:tab pos="282575" algn="l"/>
                <a:tab pos="284163" algn="l"/>
              </a:tabLst>
            </a:pPr>
            <a:r>
              <a:rPr lang="en-US" sz="2800" dirty="0" smtClean="0"/>
              <a:t>(cont.) Implement a ComboBox control (like a dropdown list)</a:t>
            </a:r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RequireJS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mustache.js</a:t>
            </a:r>
          </a:p>
          <a:p>
            <a:pPr marL="1060450" lvl="2" indent="-457200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/>
              <a:t>jQuery is not </a:t>
            </a:r>
            <a:r>
              <a:rPr lang="en-US" sz="2600" dirty="0" smtClean="0"/>
              <a:t>obligatory (use it if you will)</a:t>
            </a:r>
            <a:endParaRPr lang="en-US" sz="2600" dirty="0"/>
          </a:p>
          <a:p>
            <a:pPr marL="695326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The ComboBox should have the following usage: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3666744"/>
            <a:ext cx="8247888" cy="2908489"/>
          </a:xfrm>
        </p:spPr>
        <p:txBody>
          <a:bodyPr/>
          <a:lstStyle/>
          <a:p>
            <a:r>
              <a:rPr lang="en-US" sz="1400" dirty="0"/>
              <a:t>var people = </a:t>
            </a:r>
            <a:r>
              <a:rPr lang="en-US" sz="1400" dirty="0" smtClean="0"/>
              <a:t>[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1, name</a:t>
            </a:r>
            <a:r>
              <a:rPr lang="en-US" sz="1400" dirty="0"/>
              <a:t>: "Doncho Minkov</a:t>
            </a:r>
            <a:r>
              <a:rPr lang="en-US" sz="1400" dirty="0" smtClean="0"/>
              <a:t>", age</a:t>
            </a:r>
            <a:r>
              <a:rPr lang="en-US" sz="1400" dirty="0"/>
              <a:t>: </a:t>
            </a:r>
            <a:r>
              <a:rPr lang="en-US" sz="1400" dirty="0" smtClean="0"/>
              <a:t>18,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"images/minkov.jpg</a:t>
            </a:r>
            <a:r>
              <a:rPr lang="en-US" sz="1400" dirty="0" smtClean="0"/>
              <a:t>" },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id: 2, name</a:t>
            </a:r>
            <a:r>
              <a:rPr lang="en-US" sz="1400" dirty="0"/>
              <a:t>: </a:t>
            </a:r>
            <a:r>
              <a:rPr lang="en-US" sz="1400" dirty="0" smtClean="0"/>
              <a:t>"</a:t>
            </a:r>
            <a:r>
              <a:rPr lang="en-US" sz="1400" dirty="0"/>
              <a:t>Georgi Georgiev</a:t>
            </a:r>
            <a:r>
              <a:rPr lang="en-US" sz="1400" dirty="0" smtClean="0"/>
              <a:t>", age</a:t>
            </a:r>
            <a:r>
              <a:rPr lang="en-US" sz="1400" dirty="0"/>
              <a:t>: 19</a:t>
            </a:r>
            <a:r>
              <a:rPr lang="en-US" sz="1400" dirty="0" smtClean="0"/>
              <a:t>, </a:t>
            </a:r>
            <a:r>
              <a:rPr lang="en-US" sz="1400" dirty="0" err="1" smtClean="0"/>
              <a:t>avatarUrl</a:t>
            </a:r>
            <a:r>
              <a:rPr lang="en-US" sz="1400" dirty="0"/>
              <a:t>: "images/joreto.jpg</a:t>
            </a:r>
            <a:r>
              <a:rPr lang="en-US" sz="1400" dirty="0" smtClean="0"/>
              <a:t>" }];</a:t>
            </a:r>
          </a:p>
          <a:p>
            <a:pPr>
              <a:spcBef>
                <a:spcPts val="900"/>
              </a:spcBef>
            </a:pPr>
            <a:r>
              <a:rPr lang="en-US" sz="1400" dirty="0" smtClean="0"/>
              <a:t>var </a:t>
            </a:r>
            <a:r>
              <a:rPr lang="en-US" sz="1400" dirty="0" err="1" smtClean="0"/>
              <a:t>comboBox</a:t>
            </a:r>
            <a:r>
              <a:rPr lang="en-US" sz="1400" dirty="0" smtClean="0"/>
              <a:t> = </a:t>
            </a:r>
            <a:r>
              <a:rPr lang="en-US" sz="1400" dirty="0" err="1" smtClean="0"/>
              <a:t>controls.ComboBox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var template = $("#person-template").html();</a:t>
            </a:r>
          </a:p>
          <a:p>
            <a:r>
              <a:rPr lang="en-US" sz="1400" dirty="0" smtClean="0"/>
              <a:t>var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 = </a:t>
            </a:r>
            <a:r>
              <a:rPr lang="en-US" sz="1400" dirty="0" err="1" smtClean="0"/>
              <a:t>comboBox.render</a:t>
            </a:r>
            <a:r>
              <a:rPr lang="en-US" sz="1400" dirty="0" smtClean="0"/>
              <a:t>(template);</a:t>
            </a:r>
          </a:p>
          <a:p>
            <a:r>
              <a:rPr lang="en-US" sz="1400" dirty="0" err="1" smtClean="0"/>
              <a:t>container.innerHTML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comboBoxHtml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spcBef>
                <a:spcPts val="900"/>
              </a:spcBef>
            </a:pPr>
            <a:r>
              <a:rPr lang="en-US" sz="1400" dirty="0" smtClean="0"/>
              <a:t>//sample template</a:t>
            </a:r>
          </a:p>
          <a:p>
            <a:r>
              <a:rPr lang="en-US" sz="1400" dirty="0"/>
              <a:t>&lt;div class="person-item" id="person-item-{{id}}"&gt;</a:t>
            </a:r>
          </a:p>
          <a:p>
            <a:r>
              <a:rPr lang="en-US" sz="1400" dirty="0" smtClean="0"/>
              <a:t>  &lt;</a:t>
            </a:r>
            <a:r>
              <a:rPr lang="en-US" sz="1400" dirty="0"/>
              <a:t>strong class="person-name"&gt;{{name}}&lt;/strong&gt;&lt;p class="person-age"&gt;{{age}}&lt;/</a:t>
            </a:r>
            <a:r>
              <a:rPr lang="en-US" sz="1400" dirty="0" smtClean="0"/>
              <a:t>p&gt;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&lt;img </a:t>
            </a:r>
            <a:r>
              <a:rPr lang="en-US" sz="1400" dirty="0"/>
              <a:t>src="{{</a:t>
            </a:r>
            <a:r>
              <a:rPr lang="en-US" sz="1400" dirty="0" err="1"/>
              <a:t>avatarUrl</a:t>
            </a:r>
            <a:r>
              <a:rPr lang="en-US" sz="1400" dirty="0"/>
              <a:t>}}" width="100px" 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56263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9161"/>
            <a:ext cx="8686800" cy="3677930"/>
          </a:xfrm>
        </p:spPr>
        <p:txBody>
          <a:bodyPr/>
          <a:lstStyle/>
          <a:p>
            <a:pPr marL="347663" indent="-347663">
              <a:buFont typeface="+mj-lt"/>
              <a:buAutoNum type="arabicPeriod" startAt="3"/>
              <a:tabLst>
                <a:tab pos="282575" algn="l"/>
                <a:tab pos="284163" algn="l"/>
              </a:tabLst>
            </a:pPr>
            <a:r>
              <a:rPr lang="en-US" sz="2800" dirty="0" smtClean="0"/>
              <a:t>*Using the ComboBox from the previous task, add the following:</a:t>
            </a:r>
          </a:p>
          <a:p>
            <a:pPr marL="658813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A way to attach to the expanding and collapsing of the ComboBox (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onCollapsing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onExpanding</a:t>
            </a:r>
            <a:r>
              <a:rPr lang="en-US" sz="2600" dirty="0" smtClean="0"/>
              <a:t> events)</a:t>
            </a:r>
          </a:p>
          <a:p>
            <a:pPr marL="658813" lvl="1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600" dirty="0" smtClean="0"/>
              <a:t>An event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onSelectionChanged</a:t>
            </a:r>
            <a:r>
              <a:rPr lang="en-US" sz="2600" dirty="0" smtClean="0"/>
              <a:t> event, that fires when the selected item is changed</a:t>
            </a:r>
          </a:p>
          <a:p>
            <a:pPr marL="950913" lvl="2" indent="-347663">
              <a:lnSpc>
                <a:spcPct val="100000"/>
              </a:lnSpc>
              <a:tabLst>
                <a:tab pos="282575" algn="l"/>
                <a:tab pos="284163" algn="l"/>
              </a:tabLst>
            </a:pPr>
            <a:r>
              <a:rPr lang="en-US" sz="2400" dirty="0" smtClean="0"/>
              <a:t>The </a:t>
            </a:r>
            <a:r>
              <a:rPr lang="en-US" sz="2400" dirty="0" err="1" smtClean="0"/>
              <a:t>onSelectionChanged</a:t>
            </a:r>
            <a:r>
              <a:rPr lang="en-US" sz="2400" dirty="0" smtClean="0"/>
              <a:t> event, must pass the new and the old selected HTML item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4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1151"/>
            <a:ext cx="7924800" cy="685800"/>
          </a:xfrm>
        </p:spPr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  <p:pic>
        <p:nvPicPr>
          <p:cNvPr id="2050" name="Picture 2" descr="http://upload.wikimedia.org/wikipedia/commons/0/00/Herceg_Novi_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843554"/>
            <a:ext cx="5524500" cy="3028950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00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RequireJS is a JavaScript file and module </a:t>
            </a:r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optimized for in-browser </a:t>
            </a:r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Yet it can </a:t>
            </a:r>
            <a:r>
              <a:rPr lang="en-US" dirty="0"/>
              <a:t>be used in other JavaScript environments, like Rhino and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Modular loaders improve the speed and quality of code</a:t>
            </a:r>
          </a:p>
          <a:p>
            <a:pPr lvl="1"/>
            <a:r>
              <a:rPr lang="en-US" dirty="0" smtClean="0"/>
              <a:t>Inspire lazy-loading of JS files</a:t>
            </a:r>
          </a:p>
          <a:p>
            <a:pPr lvl="1"/>
            <a:r>
              <a:rPr lang="en-US" dirty="0" smtClean="0"/>
              <a:t>Makes files dependent on other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RequireJS makes code more simpler and optimized</a:t>
            </a:r>
          </a:p>
          <a:p>
            <a:pPr lvl="1"/>
            <a:r>
              <a:rPr lang="en-US" dirty="0" smtClean="0"/>
              <a:t>Instead of loading all the JavaScript files on the page load, load them when needed</a:t>
            </a:r>
          </a:p>
          <a:p>
            <a:r>
              <a:rPr lang="en-US" dirty="0" smtClean="0"/>
              <a:t>RequireJS needs a configuration file to load other files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file is the single JavaScript file in the web page</a:t>
            </a:r>
          </a:p>
        </p:txBody>
      </p:sp>
    </p:spTree>
    <p:extLst>
      <p:ext uri="{BB962C8B-B14F-4D97-AF65-F5344CB8AC3E}">
        <p14:creationId xmlns:p14="http://schemas.microsoft.com/office/powerpoint/2010/main" val="19962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52624"/>
            <a:ext cx="8686800" cy="4752975"/>
          </a:xfrm>
        </p:spPr>
        <p:txBody>
          <a:bodyPr/>
          <a:lstStyle/>
          <a:p>
            <a:r>
              <a:rPr lang="en-US" dirty="0"/>
              <a:t>RequireJS loads all code relative to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</a:p>
          <a:p>
            <a:pPr lvl="1"/>
            <a:r>
              <a:rPr lang="en-US" dirty="0" smtClean="0"/>
              <a:t>The url given in data-main</a:t>
            </a:r>
          </a:p>
          <a:p>
            <a:r>
              <a:rPr lang="en-US" dirty="0"/>
              <a:t>RequireJS </a:t>
            </a:r>
            <a:r>
              <a:rPr lang="en-US" dirty="0" smtClean="0"/>
              <a:t>assumes </a:t>
            </a:r>
            <a:r>
              <a:rPr lang="en-US" dirty="0"/>
              <a:t>by default that all dependencies are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Suffix ".js" is not expected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1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579646"/>
          </a:xfrm>
        </p:spPr>
        <p:txBody>
          <a:bodyPr/>
          <a:lstStyle/>
          <a:p>
            <a:r>
              <a:rPr lang="en-US" dirty="0" smtClean="0"/>
              <a:t>The web page should load only the app </a:t>
            </a: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5032"/>
            <a:ext cx="8077200" cy="3170099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/>
              <a:t>script data-main="</a:t>
            </a:r>
            <a:r>
              <a:rPr lang="en-US" dirty="0" smtClean="0"/>
              <a:t>scripts/app-</a:t>
            </a:r>
            <a:r>
              <a:rPr lang="en-US" dirty="0" err="1" smtClean="0"/>
              <a:t>config</a:t>
            </a:r>
            <a:r>
              <a:rPr lang="en-US" dirty="0" smtClean="0"/>
              <a:t>"  </a:t>
            </a:r>
          </a:p>
          <a:p>
            <a:r>
              <a:rPr lang="en-US" dirty="0"/>
              <a:t> </a:t>
            </a:r>
            <a:r>
              <a:rPr lang="en-US" dirty="0" smtClean="0"/>
              <a:t>         src="Scripts/require.js</a:t>
            </a:r>
            <a:r>
              <a:rPr lang="en-US" dirty="0"/>
              <a:t>"&gt;&lt;/script&gt;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…</a:t>
            </a:r>
          </a:p>
          <a:p>
            <a:r>
              <a:rPr lang="en-US" dirty="0" smtClean="0"/>
              <a:t>    </a:t>
            </a: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457865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 </a:t>
            </a:r>
            <a:r>
              <a:rPr lang="en-US" dirty="0" err="1" smtClean="0"/>
              <a:t>config</a:t>
            </a:r>
            <a:r>
              <a:rPr lang="en-US" dirty="0" smtClean="0"/>
              <a:t> loads the other JS files</a:t>
            </a:r>
          </a:p>
        </p:txBody>
      </p:sp>
    </p:spTree>
    <p:extLst>
      <p:ext uri="{BB962C8B-B14F-4D97-AF65-F5344CB8AC3E}">
        <p14:creationId xmlns:p14="http://schemas.microsoft.com/office/powerpoint/2010/main" val="34174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The app-</a:t>
            </a:r>
            <a:r>
              <a:rPr lang="en-US" dirty="0" err="1" smtClean="0"/>
              <a:t>config</a:t>
            </a:r>
            <a:r>
              <a:rPr lang="en-US" dirty="0" smtClean="0"/>
              <a:t> is the file, loading other files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06882"/>
            <a:ext cx="8077200" cy="4093428"/>
          </a:xfrm>
        </p:spPr>
        <p:txBody>
          <a:bodyPr/>
          <a:lstStyle/>
          <a:p>
            <a:r>
              <a:rPr lang="en-US" dirty="0" smtClean="0"/>
              <a:t>//app-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/>
              <a:t>(function 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require.config</a:t>
            </a:r>
            <a:r>
              <a:rPr lang="en-US" dirty="0"/>
              <a:t>({</a:t>
            </a:r>
          </a:p>
          <a:p>
            <a:r>
              <a:rPr lang="en-US" dirty="0" smtClean="0"/>
              <a:t>    paths</a:t>
            </a:r>
            <a:r>
              <a:rPr lang="en-US" dirty="0"/>
              <a:t>: {</a:t>
            </a:r>
          </a:p>
          <a:p>
            <a:r>
              <a:rPr lang="en-US" dirty="0" smtClean="0"/>
              <a:t>      "</a:t>
            </a:r>
            <a:r>
              <a:rPr lang="en-US" dirty="0" err="1"/>
              <a:t>jquery</a:t>
            </a:r>
            <a:r>
              <a:rPr lang="en-US" dirty="0"/>
              <a:t>": "libs/jquery-2.0.3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require(["</a:t>
            </a:r>
            <a:r>
              <a:rPr lang="en-US" dirty="0" err="1"/>
              <a:t>jquery</a:t>
            </a:r>
            <a:r>
              <a:rPr lang="en-US" dirty="0"/>
              <a:t>"], function 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//write your jQuery-dependent code here</a:t>
            </a:r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}());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39801"/>
            <a:ext cx="7924800" cy="685800"/>
          </a:xfrm>
        </p:spPr>
        <p:txBody>
          <a:bodyPr/>
          <a:lstStyle/>
          <a:p>
            <a:r>
              <a:rPr lang="en-US" dirty="0" smtClean="0"/>
              <a:t>app-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66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upload.wikimedia.org/wikipedia/en/7/76/Gc_squad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93706"/>
            <a:ext cx="6477000" cy="3861288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74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269</TotalTime>
  <Words>1047</Words>
  <Application>Microsoft Office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Cambria</vt:lpstr>
      <vt:lpstr>Consolas</vt:lpstr>
      <vt:lpstr>Corbel</vt:lpstr>
      <vt:lpstr>Wingdings 2</vt:lpstr>
      <vt:lpstr>Telerik Academy</vt:lpstr>
      <vt:lpstr>RequireJS</vt:lpstr>
      <vt:lpstr>Table of Contents</vt:lpstr>
      <vt:lpstr>RequireJS Overview</vt:lpstr>
      <vt:lpstr>RequireJS Overview</vt:lpstr>
      <vt:lpstr>Using RequireJS</vt:lpstr>
      <vt:lpstr>Using RequireJS (2)</vt:lpstr>
      <vt:lpstr>RequireJS Config</vt:lpstr>
      <vt:lpstr>app-config</vt:lpstr>
      <vt:lpstr>app-config</vt:lpstr>
      <vt:lpstr>Defining Modules</vt:lpstr>
      <vt:lpstr>Modules</vt:lpstr>
      <vt:lpstr>Modules (2)</vt:lpstr>
      <vt:lpstr>Defining Modules</vt:lpstr>
      <vt:lpstr>Defining Simple Modules</vt:lpstr>
      <vt:lpstr>Defining Modules with Dependencies </vt:lpstr>
      <vt:lpstr>Defining Dependencies</vt:lpstr>
      <vt:lpstr>Defining Dependencies</vt:lpstr>
      <vt:lpstr>RequireJS</vt:lpstr>
      <vt:lpstr>Homework</vt:lpstr>
      <vt:lpstr>Homework (2)</vt:lpstr>
      <vt:lpstr>Homework (2)</vt:lpstr>
      <vt:lpstr>Homework (3)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452</cp:revision>
  <dcterms:created xsi:type="dcterms:W3CDTF">2013-08-22T10:01:57Z</dcterms:created>
  <dcterms:modified xsi:type="dcterms:W3CDTF">2013-08-23T06:25:26Z</dcterms:modified>
</cp:coreProperties>
</file>