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91" r:id="rId3"/>
    <p:sldId id="304" r:id="rId4"/>
    <p:sldId id="257" r:id="rId5"/>
    <p:sldId id="292" r:id="rId6"/>
    <p:sldId id="305" r:id="rId7"/>
    <p:sldId id="293" r:id="rId8"/>
    <p:sldId id="294" r:id="rId9"/>
    <p:sldId id="295" r:id="rId10"/>
    <p:sldId id="296" r:id="rId11"/>
    <p:sldId id="297" r:id="rId12"/>
    <p:sldId id="298" r:id="rId13"/>
    <p:sldId id="299" r:id="rId14"/>
    <p:sldId id="300" r:id="rId15"/>
    <p:sldId id="301" r:id="rId16"/>
    <p:sldId id="302" r:id="rId17"/>
    <p:sldId id="303"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7" r:id="rId39"/>
    <p:sldId id="328" r:id="rId40"/>
    <p:sldId id="329" r:id="rId41"/>
    <p:sldId id="330" r:id="rId42"/>
    <p:sldId id="331" r:id="rId43"/>
    <p:sldId id="332" r:id="rId44"/>
    <p:sldId id="333" r:id="rId45"/>
    <p:sldId id="288" r:id="rId46"/>
    <p:sldId id="28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4" d="100"/>
          <a:sy n="114" d="100"/>
        </p:scale>
        <p:origin x="-9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A454CF-8F80-40BB-95A8-2FE61EFD4042}" type="datetimeFigureOut">
              <a:rPr lang="en-US" smtClean="0"/>
              <a:t>8/26/2013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52FA8-044F-4FAD-B4E5-CDA232E70EDF}" type="slidenum">
              <a:rPr lang="en-US" smtClean="0"/>
              <a:t>‹#›</a:t>
            </a:fld>
            <a:endParaRPr lang="en-US"/>
          </a:p>
        </p:txBody>
      </p:sp>
    </p:spTree>
    <p:extLst>
      <p:ext uri="{BB962C8B-B14F-4D97-AF65-F5344CB8AC3E}">
        <p14:creationId xmlns:p14="http://schemas.microsoft.com/office/powerpoint/2010/main" val="100120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82450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44</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3</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6</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18</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22</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30</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35</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39</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42</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42016076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4F445B16-3C34-4506-8F4E-DD58C2C7D348}" type="slidenum">
              <a:rPr lang="en-US" smtClean="0"/>
              <a:t>‹#›</a:t>
            </a:fld>
            <a:endParaRPr lang="en-US"/>
          </a:p>
        </p:txBody>
      </p:sp>
    </p:spTree>
    <p:extLst>
      <p:ext uri="{BB962C8B-B14F-4D97-AF65-F5344CB8AC3E}">
        <p14:creationId xmlns:p14="http://schemas.microsoft.com/office/powerpoint/2010/main" val="5092037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4F445B16-3C34-4506-8F4E-DD58C2C7D348}" type="slidenum">
              <a:rPr lang="en-US" smtClean="0"/>
              <a:t>‹#›</a:t>
            </a:fld>
            <a:endParaRPr lang="en-US"/>
          </a:p>
        </p:txBody>
      </p:sp>
    </p:spTree>
    <p:extLst>
      <p:ext uri="{BB962C8B-B14F-4D97-AF65-F5344CB8AC3E}">
        <p14:creationId xmlns:p14="http://schemas.microsoft.com/office/powerpoint/2010/main" val="53186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0298412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3255940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4743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academy.telerik.com/" TargetMode="Externa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demos.kendoui.com/" TargetMode="External"/><Relationship Id="rId2" Type="http://schemas.openxmlformats.org/officeDocument/2006/relationships/hyperlink" Target="http://docs.kendoui.com/" TargetMode="External"/><Relationship Id="rId1" Type="http://schemas.openxmlformats.org/officeDocument/2006/relationships/slideLayout" Target="../slideLayouts/slideLayout2.xml"/><Relationship Id="rId5" Type="http://schemas.openxmlformats.org/officeDocument/2006/relationships/hyperlink" Target="http://www.kendoui.com/download.aspx" TargetMode="External"/><Relationship Id="rId4" Type="http://schemas.openxmlformats.org/officeDocument/2006/relationships/hyperlink" Target="http://try.kendoui.com/"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Kendo </a:t>
            </a:r>
            <a:r>
              <a:rPr lang="en-US" dirty="0" smtClean="0"/>
              <a:t>UI Web</a:t>
            </a:r>
            <a:endParaRPr lang="en-US" dirty="0"/>
          </a:p>
        </p:txBody>
      </p:sp>
      <p:sp>
        <p:nvSpPr>
          <p:cNvPr id="5" name="Subtitle 4"/>
          <p:cNvSpPr>
            <a:spLocks noGrp="1"/>
          </p:cNvSpPr>
          <p:nvPr>
            <p:ph type="subTitle" idx="1"/>
          </p:nvPr>
        </p:nvSpPr>
        <p:spPr/>
        <p:txBody>
          <a:bodyPr/>
          <a:lstStyle/>
          <a:p>
            <a:r>
              <a:rPr lang="en-US" dirty="0" smtClean="0"/>
              <a:t>Telerik Web Framework</a:t>
            </a:r>
            <a:endParaRPr lang="en-US" dirty="0"/>
          </a:p>
        </p:txBody>
      </p:sp>
      <p:sp>
        <p:nvSpPr>
          <p:cNvPr id="6" name="Text Placeholder 5"/>
          <p:cNvSpPr>
            <a:spLocks noGrp="1"/>
          </p:cNvSpPr>
          <p:nvPr>
            <p:ph type="body" sz="quarter" idx="10"/>
          </p:nvPr>
        </p:nvSpPr>
        <p:spPr/>
        <p:txBody>
          <a:bodyPr/>
          <a:lstStyle/>
          <a:p>
            <a:r>
              <a:rPr lang="en-US" dirty="0" smtClean="0"/>
              <a:t>UI-lo </a:t>
            </a:r>
            <a:r>
              <a:rPr lang="en-US" dirty="0" err="1" smtClean="0"/>
              <a:t>KenDov</a:t>
            </a:r>
            <a:endParaRPr lang="en-US" dirty="0"/>
          </a:p>
        </p:txBody>
      </p:sp>
      <p:sp>
        <p:nvSpPr>
          <p:cNvPr id="7" name="Text Placeholder 6"/>
          <p:cNvSpPr>
            <a:spLocks noGrp="1"/>
          </p:cNvSpPr>
          <p:nvPr>
            <p:ph type="body" sz="quarter" idx="11"/>
          </p:nvPr>
        </p:nvSpPr>
        <p:spPr>
          <a:xfrm>
            <a:off x="473978" y="5506475"/>
            <a:ext cx="3352800" cy="369332"/>
          </a:xfrm>
        </p:spPr>
        <p:txBody>
          <a:bodyPr/>
          <a:lstStyle/>
          <a:p>
            <a:r>
              <a:rPr lang="en-US" dirty="0" smtClean="0"/>
              <a:t>Telerik Software Academy</a:t>
            </a:r>
            <a:endParaRPr lang="en-US" dirty="0"/>
          </a:p>
        </p:txBody>
      </p:sp>
      <p:sp>
        <p:nvSpPr>
          <p:cNvPr id="8" name="Text Placeholder 7"/>
          <p:cNvSpPr>
            <a:spLocks noGrp="1"/>
          </p:cNvSpPr>
          <p:nvPr>
            <p:ph type="body" sz="quarter" idx="12"/>
          </p:nvPr>
        </p:nvSpPr>
        <p:spPr>
          <a:xfrm>
            <a:off x="482367" y="5886777"/>
            <a:ext cx="3352800" cy="338554"/>
          </a:xfrm>
        </p:spPr>
        <p:txBody>
          <a:bodyPr/>
          <a:lstStyle/>
          <a:p>
            <a:r>
              <a:rPr lang="en-US" dirty="0" smtClean="0">
                <a:hlinkClick r:id="rId2"/>
              </a:rPr>
              <a:t>http://academy.telerik.com</a:t>
            </a:r>
            <a:r>
              <a:rPr lang="en-US" dirty="0" smtClean="0"/>
              <a:t> </a:t>
            </a:r>
            <a:endParaRPr lang="en-US" dirty="0"/>
          </a:p>
        </p:txBody>
      </p:sp>
      <p:sp>
        <p:nvSpPr>
          <p:cNvPr id="9" name="Text Placeholder 8"/>
          <p:cNvSpPr>
            <a:spLocks noGrp="1"/>
          </p:cNvSpPr>
          <p:nvPr>
            <p:ph type="body" sz="quarter" idx="13"/>
          </p:nvPr>
        </p:nvSpPr>
        <p:spPr/>
        <p:txBody>
          <a:bodyPr/>
          <a:lstStyle/>
          <a:p>
            <a:r>
              <a:rPr lang="en-US" dirty="0" smtClean="0"/>
              <a:t>Technical Assistant</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47458">
            <a:off x="546051" y="1939065"/>
            <a:ext cx="2115334" cy="2115334"/>
          </a:xfrm>
          <a:prstGeom prst="round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103" y="4504887"/>
            <a:ext cx="2949055" cy="1855447"/>
          </a:xfrm>
          <a:prstGeom prst="round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29819">
            <a:off x="6373219" y="355568"/>
            <a:ext cx="1717816" cy="171781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053459">
            <a:off x="3120204" y="440922"/>
            <a:ext cx="2338277" cy="1673137"/>
          </a:xfrm>
          <a:prstGeom prst="roundRect">
            <a:avLst/>
          </a:prstGeom>
        </p:spPr>
      </p:pic>
    </p:spTree>
    <p:extLst>
      <p:ext uri="{BB962C8B-B14F-4D97-AF65-F5344CB8AC3E}">
        <p14:creationId xmlns:p14="http://schemas.microsoft.com/office/powerpoint/2010/main" val="3647825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DataSource</a:t>
            </a:r>
            <a:endParaRPr lang="en-US" dirty="0"/>
          </a:p>
        </p:txBody>
      </p:sp>
      <p:sp>
        <p:nvSpPr>
          <p:cNvPr id="3" name="Content Placeholder 2"/>
          <p:cNvSpPr>
            <a:spLocks noGrp="1"/>
          </p:cNvSpPr>
          <p:nvPr>
            <p:ph idx="1"/>
          </p:nvPr>
        </p:nvSpPr>
        <p:spPr>
          <a:xfrm>
            <a:off x="228600" y="838899"/>
            <a:ext cx="8686800" cy="5791200"/>
          </a:xfrm>
        </p:spPr>
        <p:txBody>
          <a:bodyPr/>
          <a:lstStyle/>
          <a:p>
            <a:r>
              <a:rPr lang="en-US" dirty="0" smtClean="0">
                <a:solidFill>
                  <a:schemeClr val="accent6">
                    <a:lumMod val="20000"/>
                    <a:lumOff val="80000"/>
                  </a:schemeClr>
                </a:solidFill>
              </a:rPr>
              <a:t>filter </a:t>
            </a:r>
            <a:r>
              <a:rPr lang="en-US" dirty="0" smtClean="0"/>
              <a:t>option </a:t>
            </a:r>
            <a:r>
              <a:rPr lang="en-US" dirty="0"/>
              <a:t>– array of </a:t>
            </a:r>
            <a:r>
              <a:rPr lang="en-US" dirty="0" smtClean="0"/>
              <a:t> objects</a:t>
            </a:r>
          </a:p>
          <a:p>
            <a:pPr lvl="1"/>
            <a:r>
              <a:rPr lang="en-US" dirty="0" smtClean="0">
                <a:solidFill>
                  <a:schemeClr val="accent6">
                    <a:lumMod val="20000"/>
                    <a:lumOff val="80000"/>
                  </a:schemeClr>
                </a:solidFill>
              </a:rPr>
              <a:t>logic</a:t>
            </a:r>
            <a:r>
              <a:rPr lang="en-US" dirty="0" smtClean="0"/>
              <a:t> option: </a:t>
            </a:r>
            <a:r>
              <a:rPr lang="en-US" dirty="0" smtClean="0">
                <a:solidFill>
                  <a:schemeClr val="accent6">
                    <a:lumMod val="20000"/>
                    <a:lumOff val="80000"/>
                  </a:schemeClr>
                </a:solidFill>
              </a:rPr>
              <a:t>‘and’</a:t>
            </a:r>
            <a:r>
              <a:rPr lang="en-US" dirty="0" smtClean="0"/>
              <a:t>, </a:t>
            </a:r>
            <a:r>
              <a:rPr lang="en-US" dirty="0" smtClean="0">
                <a:solidFill>
                  <a:schemeClr val="accent6">
                    <a:lumMod val="20000"/>
                    <a:lumOff val="80000"/>
                  </a:schemeClr>
                </a:solidFill>
              </a:rPr>
              <a:t>‘or’</a:t>
            </a:r>
          </a:p>
          <a:p>
            <a:pPr lvl="1"/>
            <a:r>
              <a:rPr lang="en-US" dirty="0" smtClean="0">
                <a:solidFill>
                  <a:schemeClr val="accent6">
                    <a:lumMod val="20000"/>
                    <a:lumOff val="80000"/>
                  </a:schemeClr>
                </a:solidFill>
              </a:rPr>
              <a:t>filters </a:t>
            </a:r>
            <a:r>
              <a:rPr lang="en-US" dirty="0" smtClean="0"/>
              <a:t>option: array of objects</a:t>
            </a:r>
          </a:p>
          <a:p>
            <a:pPr lvl="2"/>
            <a:r>
              <a:rPr lang="en-US" dirty="0" smtClean="0">
                <a:solidFill>
                  <a:schemeClr val="accent6">
                    <a:lumMod val="20000"/>
                    <a:lumOff val="80000"/>
                  </a:schemeClr>
                </a:solidFill>
              </a:rPr>
              <a:t>field</a:t>
            </a:r>
            <a:r>
              <a:rPr lang="en-US" dirty="0" smtClean="0"/>
              <a:t>,</a:t>
            </a:r>
            <a:r>
              <a:rPr lang="en-US" dirty="0" smtClean="0">
                <a:solidFill>
                  <a:schemeClr val="accent6">
                    <a:lumMod val="20000"/>
                    <a:lumOff val="80000"/>
                  </a:schemeClr>
                </a:solidFill>
              </a:rPr>
              <a:t> operator</a:t>
            </a:r>
            <a:r>
              <a:rPr lang="en-US" dirty="0" smtClean="0"/>
              <a:t>,</a:t>
            </a:r>
            <a:r>
              <a:rPr lang="en-US" dirty="0" smtClean="0">
                <a:solidFill>
                  <a:schemeClr val="accent6">
                    <a:lumMod val="20000"/>
                    <a:lumOff val="80000"/>
                  </a:schemeClr>
                </a:solidFill>
              </a:rPr>
              <a:t> value</a:t>
            </a:r>
          </a:p>
          <a:p>
            <a:pPr lvl="2"/>
            <a:r>
              <a:rPr lang="en-US" dirty="0" smtClean="0">
                <a:solidFill>
                  <a:schemeClr val="accent6">
                    <a:lumMod val="20000"/>
                    <a:lumOff val="80000"/>
                  </a:schemeClr>
                </a:solidFill>
              </a:rPr>
              <a:t>operators</a:t>
            </a:r>
            <a:r>
              <a:rPr lang="en-US" dirty="0">
                <a:solidFill>
                  <a:schemeClr val="accent6">
                    <a:lumMod val="20000"/>
                    <a:lumOff val="80000"/>
                  </a:schemeClr>
                </a:solidFill>
              </a:rPr>
              <a:t>:  "</a:t>
            </a:r>
            <a:r>
              <a:rPr lang="en-US" dirty="0" err="1">
                <a:solidFill>
                  <a:schemeClr val="accent6">
                    <a:lumMod val="20000"/>
                    <a:lumOff val="80000"/>
                  </a:schemeClr>
                </a:solidFill>
              </a:rPr>
              <a:t>eq</a:t>
            </a:r>
            <a:r>
              <a:rPr lang="en-US" dirty="0" smtClean="0">
                <a:solidFill>
                  <a:schemeClr val="accent6">
                    <a:lumMod val="20000"/>
                    <a:lumOff val="80000"/>
                  </a:schemeClr>
                </a:solidFill>
              </a:rPr>
              <a:t>"</a:t>
            </a:r>
            <a:r>
              <a:rPr lang="en-US" dirty="0" smtClean="0"/>
              <a:t>,</a:t>
            </a:r>
            <a:r>
              <a:rPr lang="en-US" dirty="0" smtClean="0">
                <a:solidFill>
                  <a:schemeClr val="accent6">
                    <a:lumMod val="20000"/>
                    <a:lumOff val="80000"/>
                  </a:schemeClr>
                </a:solidFill>
              </a:rPr>
              <a:t> </a:t>
            </a:r>
            <a:r>
              <a:rPr lang="en-US" dirty="0">
                <a:solidFill>
                  <a:schemeClr val="accent6">
                    <a:lumMod val="20000"/>
                    <a:lumOff val="80000"/>
                  </a:schemeClr>
                </a:solidFill>
              </a:rPr>
              <a:t>"</a:t>
            </a:r>
            <a:r>
              <a:rPr lang="en-US" dirty="0" err="1">
                <a:solidFill>
                  <a:schemeClr val="accent6">
                    <a:lumMod val="20000"/>
                    <a:lumOff val="80000"/>
                  </a:schemeClr>
                </a:solidFill>
              </a:rPr>
              <a:t>neq</a:t>
            </a:r>
            <a:r>
              <a:rPr lang="en-US" dirty="0" smtClean="0">
                <a:solidFill>
                  <a:schemeClr val="accent6">
                    <a:lumMod val="20000"/>
                    <a:lumOff val="80000"/>
                  </a:schemeClr>
                </a:solidFill>
              </a:rPr>
              <a:t>"</a:t>
            </a:r>
            <a:r>
              <a:rPr lang="en-US" dirty="0" smtClean="0"/>
              <a:t>,</a:t>
            </a:r>
            <a:r>
              <a:rPr lang="en-US" dirty="0" smtClean="0">
                <a:solidFill>
                  <a:schemeClr val="accent6">
                    <a:lumMod val="20000"/>
                    <a:lumOff val="80000"/>
                  </a:schemeClr>
                </a:solidFill>
              </a:rPr>
              <a:t> </a:t>
            </a:r>
            <a:r>
              <a:rPr lang="en-US" dirty="0">
                <a:solidFill>
                  <a:schemeClr val="accent6">
                    <a:lumMod val="20000"/>
                    <a:lumOff val="80000"/>
                  </a:schemeClr>
                </a:solidFill>
              </a:rPr>
              <a:t>"</a:t>
            </a:r>
            <a:r>
              <a:rPr lang="en-US" dirty="0" err="1">
                <a:solidFill>
                  <a:schemeClr val="accent6">
                    <a:lumMod val="20000"/>
                    <a:lumOff val="80000"/>
                  </a:schemeClr>
                </a:solidFill>
              </a:rPr>
              <a:t>lt</a:t>
            </a:r>
            <a:r>
              <a:rPr lang="en-US" dirty="0" smtClean="0">
                <a:solidFill>
                  <a:schemeClr val="accent6">
                    <a:lumMod val="20000"/>
                    <a:lumOff val="80000"/>
                  </a:schemeClr>
                </a:solidFill>
              </a:rPr>
              <a:t>"</a:t>
            </a:r>
            <a:r>
              <a:rPr lang="en-US" dirty="0" smtClean="0"/>
              <a:t>,</a:t>
            </a:r>
            <a:r>
              <a:rPr lang="en-US" dirty="0" smtClean="0">
                <a:solidFill>
                  <a:schemeClr val="accent6">
                    <a:lumMod val="20000"/>
                    <a:lumOff val="80000"/>
                  </a:schemeClr>
                </a:solidFill>
              </a:rPr>
              <a:t> </a:t>
            </a:r>
            <a:r>
              <a:rPr lang="en-US" dirty="0">
                <a:solidFill>
                  <a:schemeClr val="accent6">
                    <a:lumMod val="20000"/>
                    <a:lumOff val="80000"/>
                  </a:schemeClr>
                </a:solidFill>
              </a:rPr>
              <a:t>"</a:t>
            </a:r>
            <a:r>
              <a:rPr lang="en-US" dirty="0" err="1">
                <a:solidFill>
                  <a:schemeClr val="accent6">
                    <a:lumMod val="20000"/>
                    <a:lumOff val="80000"/>
                  </a:schemeClr>
                </a:solidFill>
              </a:rPr>
              <a:t>lte</a:t>
            </a:r>
            <a:r>
              <a:rPr lang="en-US" dirty="0" smtClean="0">
                <a:solidFill>
                  <a:schemeClr val="accent6">
                    <a:lumMod val="20000"/>
                    <a:lumOff val="80000"/>
                  </a:schemeClr>
                </a:solidFill>
              </a:rPr>
              <a:t>"</a:t>
            </a:r>
            <a:r>
              <a:rPr lang="en-US" dirty="0" smtClean="0"/>
              <a:t>,</a:t>
            </a:r>
            <a:r>
              <a:rPr lang="en-US" dirty="0" smtClean="0">
                <a:solidFill>
                  <a:schemeClr val="accent6">
                    <a:lumMod val="20000"/>
                    <a:lumOff val="80000"/>
                  </a:schemeClr>
                </a:solidFill>
              </a:rPr>
              <a:t> </a:t>
            </a:r>
            <a:r>
              <a:rPr lang="en-US" dirty="0">
                <a:solidFill>
                  <a:schemeClr val="accent6">
                    <a:lumMod val="20000"/>
                    <a:lumOff val="80000"/>
                  </a:schemeClr>
                </a:solidFill>
              </a:rPr>
              <a:t>"</a:t>
            </a:r>
            <a:r>
              <a:rPr lang="en-US" dirty="0" err="1">
                <a:solidFill>
                  <a:schemeClr val="accent6">
                    <a:lumMod val="20000"/>
                    <a:lumOff val="80000"/>
                  </a:schemeClr>
                </a:solidFill>
              </a:rPr>
              <a:t>gt</a:t>
            </a:r>
            <a:r>
              <a:rPr lang="en-US" dirty="0" smtClean="0">
                <a:solidFill>
                  <a:schemeClr val="accent6">
                    <a:lumMod val="20000"/>
                    <a:lumOff val="80000"/>
                  </a:schemeClr>
                </a:solidFill>
              </a:rPr>
              <a:t>"</a:t>
            </a:r>
            <a:r>
              <a:rPr lang="en-US" dirty="0" smtClean="0"/>
              <a:t>,</a:t>
            </a:r>
            <a:r>
              <a:rPr lang="en-US" dirty="0" smtClean="0">
                <a:solidFill>
                  <a:schemeClr val="accent6">
                    <a:lumMod val="20000"/>
                    <a:lumOff val="80000"/>
                  </a:schemeClr>
                </a:solidFill>
              </a:rPr>
              <a:t> </a:t>
            </a:r>
            <a:r>
              <a:rPr lang="en-US" dirty="0">
                <a:solidFill>
                  <a:schemeClr val="accent6">
                    <a:lumMod val="20000"/>
                    <a:lumOff val="80000"/>
                  </a:schemeClr>
                </a:solidFill>
              </a:rPr>
              <a:t>"</a:t>
            </a:r>
            <a:r>
              <a:rPr lang="en-US" dirty="0" err="1" smtClean="0">
                <a:solidFill>
                  <a:schemeClr val="accent6">
                    <a:lumMod val="20000"/>
                    <a:lumOff val="80000"/>
                  </a:schemeClr>
                </a:solidFill>
              </a:rPr>
              <a:t>gte</a:t>
            </a:r>
            <a:r>
              <a:rPr lang="en-US" dirty="0" smtClean="0">
                <a:solidFill>
                  <a:schemeClr val="accent6">
                    <a:lumMod val="20000"/>
                    <a:lumOff val="80000"/>
                  </a:schemeClr>
                </a:solidFill>
              </a:rPr>
              <a:t>"</a:t>
            </a:r>
            <a:endParaRPr lang="en-US" dirty="0">
              <a:solidFill>
                <a:schemeClr val="accent6">
                  <a:lumMod val="20000"/>
                  <a:lumOff val="80000"/>
                </a:schemeClr>
              </a:solidFill>
            </a:endParaRPr>
          </a:p>
        </p:txBody>
      </p:sp>
      <p:sp>
        <p:nvSpPr>
          <p:cNvPr id="5" name="Rectangle 4"/>
          <p:cNvSpPr>
            <a:spLocks noChangeArrowheads="1"/>
          </p:cNvSpPr>
          <p:nvPr/>
        </p:nvSpPr>
        <p:spPr bwMode="auto">
          <a:xfrm>
            <a:off x="483765" y="3891313"/>
            <a:ext cx="79248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filter: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logic</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filters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field: 'make', operator: 'eq', value: 'Audi'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field: 'year', operator: 'gt', value: 2006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68333">
            <a:off x="6704670" y="1018563"/>
            <a:ext cx="2064624" cy="2064624"/>
          </a:xfrm>
          <a:prstGeom prst="roundRect">
            <a:avLst/>
          </a:prstGeom>
        </p:spPr>
      </p:pic>
    </p:spTree>
    <p:extLst>
      <p:ext uri="{BB962C8B-B14F-4D97-AF65-F5344CB8AC3E}">
        <p14:creationId xmlns:p14="http://schemas.microsoft.com/office/powerpoint/2010/main" val="550171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DataSource</a:t>
            </a:r>
            <a:endParaRPr lang="en-US" dirty="0"/>
          </a:p>
        </p:txBody>
      </p:sp>
      <p:sp>
        <p:nvSpPr>
          <p:cNvPr id="3" name="Content Placeholder 2"/>
          <p:cNvSpPr>
            <a:spLocks noGrp="1"/>
          </p:cNvSpPr>
          <p:nvPr>
            <p:ph idx="1"/>
          </p:nvPr>
        </p:nvSpPr>
        <p:spPr>
          <a:xfrm>
            <a:off x="228600" y="838899"/>
            <a:ext cx="8686800" cy="5791200"/>
          </a:xfrm>
        </p:spPr>
        <p:txBody>
          <a:bodyPr/>
          <a:lstStyle/>
          <a:p>
            <a:r>
              <a:rPr lang="en-US" dirty="0" smtClean="0">
                <a:solidFill>
                  <a:schemeClr val="accent6">
                    <a:lumMod val="20000"/>
                    <a:lumOff val="80000"/>
                  </a:schemeClr>
                </a:solidFill>
              </a:rPr>
              <a:t>group </a:t>
            </a:r>
            <a:r>
              <a:rPr lang="en-US" dirty="0" smtClean="0"/>
              <a:t>option </a:t>
            </a:r>
            <a:r>
              <a:rPr lang="en-US" dirty="0"/>
              <a:t>– array of </a:t>
            </a:r>
            <a:r>
              <a:rPr lang="en-US" dirty="0" smtClean="0"/>
              <a:t> objects</a:t>
            </a:r>
          </a:p>
          <a:p>
            <a:pPr lvl="1"/>
            <a:r>
              <a:rPr lang="en-US" dirty="0" smtClean="0">
                <a:solidFill>
                  <a:schemeClr val="accent6">
                    <a:lumMod val="20000"/>
                    <a:lumOff val="80000"/>
                  </a:schemeClr>
                </a:solidFill>
              </a:rPr>
              <a:t>field</a:t>
            </a:r>
            <a:r>
              <a:rPr lang="en-US" dirty="0" smtClean="0"/>
              <a:t>, </a:t>
            </a:r>
            <a:r>
              <a:rPr lang="en-US" dirty="0" err="1" smtClean="0">
                <a:solidFill>
                  <a:schemeClr val="accent6">
                    <a:lumMod val="20000"/>
                    <a:lumOff val="80000"/>
                  </a:schemeClr>
                </a:solidFill>
              </a:rPr>
              <a:t>dir</a:t>
            </a:r>
            <a:r>
              <a:rPr lang="en-US" dirty="0" smtClean="0"/>
              <a:t>, </a:t>
            </a:r>
            <a:r>
              <a:rPr lang="en-US" dirty="0" smtClean="0">
                <a:solidFill>
                  <a:schemeClr val="accent6">
                    <a:lumMod val="20000"/>
                    <a:lumOff val="80000"/>
                  </a:schemeClr>
                </a:solidFill>
              </a:rPr>
              <a:t>aggregates</a:t>
            </a:r>
          </a:p>
          <a:p>
            <a:pPr lvl="1"/>
            <a:r>
              <a:rPr lang="en-US" dirty="0" err="1" smtClean="0">
                <a:solidFill>
                  <a:schemeClr val="accent6">
                    <a:lumMod val="20000"/>
                    <a:lumOff val="80000"/>
                  </a:schemeClr>
                </a:solidFill>
              </a:rPr>
              <a:t>dir</a:t>
            </a:r>
            <a:r>
              <a:rPr lang="en-US" dirty="0" smtClean="0">
                <a:solidFill>
                  <a:schemeClr val="accent6">
                    <a:lumMod val="20000"/>
                    <a:lumOff val="80000"/>
                  </a:schemeClr>
                </a:solidFill>
              </a:rPr>
              <a:t>: ‘</a:t>
            </a:r>
            <a:r>
              <a:rPr lang="en-US" dirty="0" err="1" smtClean="0">
                <a:solidFill>
                  <a:schemeClr val="accent6">
                    <a:lumMod val="20000"/>
                    <a:lumOff val="80000"/>
                  </a:schemeClr>
                </a:solidFill>
              </a:rPr>
              <a:t>asc</a:t>
            </a:r>
            <a:r>
              <a:rPr lang="en-US" dirty="0" smtClean="0">
                <a:solidFill>
                  <a:schemeClr val="accent6">
                    <a:lumMod val="20000"/>
                    <a:lumOff val="80000"/>
                  </a:schemeClr>
                </a:solidFill>
              </a:rPr>
              <a:t>’</a:t>
            </a:r>
            <a:r>
              <a:rPr lang="en-US" dirty="0"/>
              <a:t> </a:t>
            </a:r>
            <a:r>
              <a:rPr lang="en-US" dirty="0" smtClean="0"/>
              <a:t>and</a:t>
            </a:r>
            <a:r>
              <a:rPr lang="en-US" dirty="0" smtClean="0">
                <a:solidFill>
                  <a:schemeClr val="accent6">
                    <a:lumMod val="20000"/>
                    <a:lumOff val="80000"/>
                  </a:schemeClr>
                </a:solidFill>
              </a:rPr>
              <a:t> ‘</a:t>
            </a:r>
            <a:r>
              <a:rPr lang="en-US" dirty="0" err="1" smtClean="0">
                <a:solidFill>
                  <a:schemeClr val="accent6">
                    <a:lumMod val="20000"/>
                    <a:lumOff val="80000"/>
                  </a:schemeClr>
                </a:solidFill>
              </a:rPr>
              <a:t>desc</a:t>
            </a:r>
            <a:r>
              <a:rPr lang="en-US" dirty="0" smtClean="0">
                <a:solidFill>
                  <a:schemeClr val="accent6">
                    <a:lumMod val="20000"/>
                    <a:lumOff val="80000"/>
                  </a:schemeClr>
                </a:solidFill>
              </a:rPr>
              <a:t>’</a:t>
            </a:r>
          </a:p>
        </p:txBody>
      </p:sp>
      <p:sp>
        <p:nvSpPr>
          <p:cNvPr id="5" name="Rectangle 4"/>
          <p:cNvSpPr>
            <a:spLocks noChangeArrowheads="1"/>
          </p:cNvSpPr>
          <p:nvPr/>
        </p:nvSpPr>
        <p:spPr bwMode="auto">
          <a:xfrm>
            <a:off x="483765" y="3178789"/>
            <a:ext cx="792480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group: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field: 'make',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dir: 'desc',</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aggregates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field: 'power', aggregate: 'max'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field: 'make', aggregate: 'count'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163" y="1096861"/>
            <a:ext cx="2667000" cy="1663700"/>
          </a:xfrm>
          <a:prstGeom prst="roundRect">
            <a:avLst/>
          </a:prstGeom>
        </p:spPr>
      </p:pic>
    </p:spTree>
    <p:extLst>
      <p:ext uri="{BB962C8B-B14F-4D97-AF65-F5344CB8AC3E}">
        <p14:creationId xmlns:p14="http://schemas.microsoft.com/office/powerpoint/2010/main" val="3292567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DataSource</a:t>
            </a:r>
            <a:endParaRPr lang="en-US" dirty="0"/>
          </a:p>
        </p:txBody>
      </p:sp>
      <p:sp>
        <p:nvSpPr>
          <p:cNvPr id="3" name="Content Placeholder 2"/>
          <p:cNvSpPr>
            <a:spLocks noGrp="1"/>
          </p:cNvSpPr>
          <p:nvPr>
            <p:ph idx="1"/>
          </p:nvPr>
        </p:nvSpPr>
        <p:spPr>
          <a:xfrm>
            <a:off x="228600" y="1066800"/>
            <a:ext cx="8686800" cy="5791200"/>
          </a:xfrm>
        </p:spPr>
        <p:txBody>
          <a:bodyPr/>
          <a:lstStyle/>
          <a:p>
            <a:r>
              <a:rPr lang="en-US" dirty="0" smtClean="0">
                <a:solidFill>
                  <a:schemeClr val="accent6">
                    <a:lumMod val="20000"/>
                    <a:lumOff val="80000"/>
                  </a:schemeClr>
                </a:solidFill>
              </a:rPr>
              <a:t>sort </a:t>
            </a:r>
            <a:r>
              <a:rPr lang="en-US" dirty="0" smtClean="0"/>
              <a:t>option </a:t>
            </a:r>
            <a:r>
              <a:rPr lang="en-US" dirty="0"/>
              <a:t>– array of </a:t>
            </a:r>
            <a:r>
              <a:rPr lang="en-US" dirty="0" smtClean="0"/>
              <a:t> objects</a:t>
            </a:r>
          </a:p>
          <a:p>
            <a:pPr lvl="1"/>
            <a:r>
              <a:rPr lang="en-US" dirty="0" smtClean="0">
                <a:solidFill>
                  <a:schemeClr val="accent6">
                    <a:lumMod val="20000"/>
                    <a:lumOff val="80000"/>
                  </a:schemeClr>
                </a:solidFill>
              </a:rPr>
              <a:t>field</a:t>
            </a:r>
            <a:r>
              <a:rPr lang="en-US" dirty="0" smtClean="0"/>
              <a:t>, </a:t>
            </a:r>
            <a:r>
              <a:rPr lang="en-US" dirty="0" err="1" smtClean="0">
                <a:solidFill>
                  <a:schemeClr val="accent6">
                    <a:lumMod val="20000"/>
                    <a:lumOff val="80000"/>
                  </a:schemeClr>
                </a:solidFill>
              </a:rPr>
              <a:t>dir</a:t>
            </a:r>
            <a:endParaRPr lang="en-US" dirty="0"/>
          </a:p>
          <a:p>
            <a:pPr lvl="1"/>
            <a:r>
              <a:rPr lang="en-US" dirty="0" err="1" smtClean="0">
                <a:solidFill>
                  <a:schemeClr val="accent6">
                    <a:lumMod val="20000"/>
                    <a:lumOff val="80000"/>
                  </a:schemeClr>
                </a:solidFill>
              </a:rPr>
              <a:t>dir</a:t>
            </a:r>
            <a:r>
              <a:rPr lang="en-US" dirty="0" smtClean="0">
                <a:solidFill>
                  <a:schemeClr val="accent6">
                    <a:lumMod val="20000"/>
                    <a:lumOff val="80000"/>
                  </a:schemeClr>
                </a:solidFill>
              </a:rPr>
              <a:t>: ‘</a:t>
            </a:r>
            <a:r>
              <a:rPr lang="en-US" dirty="0" err="1" smtClean="0">
                <a:solidFill>
                  <a:schemeClr val="accent6">
                    <a:lumMod val="20000"/>
                    <a:lumOff val="80000"/>
                  </a:schemeClr>
                </a:solidFill>
              </a:rPr>
              <a:t>asc</a:t>
            </a:r>
            <a:r>
              <a:rPr lang="en-US" dirty="0" smtClean="0">
                <a:solidFill>
                  <a:schemeClr val="accent6">
                    <a:lumMod val="20000"/>
                    <a:lumOff val="80000"/>
                  </a:schemeClr>
                </a:solidFill>
              </a:rPr>
              <a:t>’</a:t>
            </a:r>
            <a:r>
              <a:rPr lang="en-US" dirty="0"/>
              <a:t> </a:t>
            </a:r>
            <a:r>
              <a:rPr lang="en-US" dirty="0" smtClean="0"/>
              <a:t>and</a:t>
            </a:r>
            <a:r>
              <a:rPr lang="en-US" dirty="0" smtClean="0">
                <a:solidFill>
                  <a:schemeClr val="accent6">
                    <a:lumMod val="20000"/>
                    <a:lumOff val="80000"/>
                  </a:schemeClr>
                </a:solidFill>
              </a:rPr>
              <a:t> ‘</a:t>
            </a:r>
            <a:r>
              <a:rPr lang="en-US" dirty="0" err="1" smtClean="0">
                <a:solidFill>
                  <a:schemeClr val="accent6">
                    <a:lumMod val="20000"/>
                    <a:lumOff val="80000"/>
                  </a:schemeClr>
                </a:solidFill>
              </a:rPr>
              <a:t>desc</a:t>
            </a:r>
            <a:r>
              <a:rPr lang="en-US" dirty="0" smtClean="0">
                <a:solidFill>
                  <a:schemeClr val="accent6">
                    <a:lumMod val="20000"/>
                    <a:lumOff val="80000"/>
                  </a:schemeClr>
                </a:solidFill>
              </a:rPr>
              <a:t>’</a:t>
            </a:r>
          </a:p>
        </p:txBody>
      </p:sp>
      <p:sp>
        <p:nvSpPr>
          <p:cNvPr id="5" name="Rectangle 4"/>
          <p:cNvSpPr>
            <a:spLocks noChangeArrowheads="1"/>
          </p:cNvSpPr>
          <p:nvPr/>
        </p:nvSpPr>
        <p:spPr bwMode="auto">
          <a:xfrm>
            <a:off x="483765" y="3455625"/>
            <a:ext cx="7924800"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sort: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field: 'year', dir: 'desc'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field: 'make', dir: 'asc'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798" y="1057011"/>
            <a:ext cx="2158767" cy="2158767"/>
          </a:xfrm>
          <a:prstGeom prst="roundRect">
            <a:avLst/>
          </a:prstGeom>
        </p:spPr>
      </p:pic>
    </p:spTree>
    <p:extLst>
      <p:ext uri="{BB962C8B-B14F-4D97-AF65-F5344CB8AC3E}">
        <p14:creationId xmlns:p14="http://schemas.microsoft.com/office/powerpoint/2010/main" val="3937562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DataSource</a:t>
            </a:r>
            <a:endParaRPr lang="en-US" dirty="0"/>
          </a:p>
        </p:txBody>
      </p:sp>
      <p:sp>
        <p:nvSpPr>
          <p:cNvPr id="3" name="Content Placeholder 2"/>
          <p:cNvSpPr>
            <a:spLocks noGrp="1"/>
          </p:cNvSpPr>
          <p:nvPr>
            <p:ph idx="1"/>
          </p:nvPr>
        </p:nvSpPr>
        <p:spPr>
          <a:xfrm>
            <a:off x="180364" y="1066800"/>
            <a:ext cx="8686800" cy="5791200"/>
          </a:xfrm>
        </p:spPr>
        <p:txBody>
          <a:bodyPr/>
          <a:lstStyle/>
          <a:p>
            <a:r>
              <a:rPr lang="en-US" dirty="0" smtClean="0">
                <a:solidFill>
                  <a:schemeClr val="accent6">
                    <a:lumMod val="20000"/>
                    <a:lumOff val="80000"/>
                  </a:schemeClr>
                </a:solidFill>
              </a:rPr>
              <a:t>transport </a:t>
            </a:r>
            <a:r>
              <a:rPr lang="en-US" dirty="0" smtClean="0"/>
              <a:t>option </a:t>
            </a:r>
            <a:r>
              <a:rPr lang="en-US" dirty="0"/>
              <a:t>– array of </a:t>
            </a:r>
            <a:r>
              <a:rPr lang="en-US" dirty="0" smtClean="0"/>
              <a:t> objects</a:t>
            </a:r>
          </a:p>
          <a:p>
            <a:pPr lvl="1"/>
            <a:r>
              <a:rPr lang="en-US" dirty="0" smtClean="0">
                <a:solidFill>
                  <a:schemeClr val="accent6">
                    <a:lumMod val="20000"/>
                    <a:lumOff val="80000"/>
                  </a:schemeClr>
                </a:solidFill>
              </a:rPr>
              <a:t>create</a:t>
            </a:r>
            <a:r>
              <a:rPr lang="en-US" dirty="0" smtClean="0"/>
              <a:t>, </a:t>
            </a:r>
            <a:r>
              <a:rPr lang="en-US" dirty="0" smtClean="0">
                <a:solidFill>
                  <a:schemeClr val="accent6">
                    <a:lumMod val="20000"/>
                    <a:lumOff val="80000"/>
                  </a:schemeClr>
                </a:solidFill>
              </a:rPr>
              <a:t>read</a:t>
            </a:r>
            <a:r>
              <a:rPr lang="en-US" dirty="0" smtClean="0"/>
              <a:t>, </a:t>
            </a:r>
            <a:r>
              <a:rPr lang="en-US" dirty="0" smtClean="0">
                <a:solidFill>
                  <a:schemeClr val="accent6">
                    <a:lumMod val="20000"/>
                    <a:lumOff val="80000"/>
                  </a:schemeClr>
                </a:solidFill>
              </a:rPr>
              <a:t>update</a:t>
            </a:r>
            <a:r>
              <a:rPr lang="en-US" dirty="0" smtClean="0"/>
              <a:t>, </a:t>
            </a:r>
            <a:r>
              <a:rPr lang="en-US" dirty="0" smtClean="0">
                <a:solidFill>
                  <a:schemeClr val="accent6">
                    <a:lumMod val="20000"/>
                    <a:lumOff val="80000"/>
                  </a:schemeClr>
                </a:solidFill>
              </a:rPr>
              <a:t>destroy</a:t>
            </a:r>
            <a:endParaRPr lang="en-US" dirty="0"/>
          </a:p>
          <a:p>
            <a:pPr lvl="2"/>
            <a:r>
              <a:rPr lang="en-US" dirty="0" err="1" smtClean="0">
                <a:solidFill>
                  <a:schemeClr val="accent6">
                    <a:lumMod val="20000"/>
                    <a:lumOff val="80000"/>
                  </a:schemeClr>
                </a:solidFill>
              </a:rPr>
              <a:t>url</a:t>
            </a:r>
            <a:r>
              <a:rPr lang="en-US" dirty="0" smtClean="0"/>
              <a:t>, </a:t>
            </a:r>
            <a:r>
              <a:rPr lang="en-US" dirty="0" err="1" smtClean="0">
                <a:solidFill>
                  <a:schemeClr val="accent6">
                    <a:lumMod val="20000"/>
                    <a:lumOff val="80000"/>
                  </a:schemeClr>
                </a:solidFill>
              </a:rPr>
              <a:t>dataType</a:t>
            </a:r>
            <a:endParaRPr lang="en-US" dirty="0" smtClean="0">
              <a:solidFill>
                <a:schemeClr val="accent6">
                  <a:lumMod val="20000"/>
                  <a:lumOff val="80000"/>
                </a:schemeClr>
              </a:solidFill>
            </a:endParaRPr>
          </a:p>
          <a:p>
            <a:pPr lvl="1"/>
            <a:r>
              <a:rPr lang="en-US" dirty="0" err="1" smtClean="0">
                <a:solidFill>
                  <a:schemeClr val="accent6">
                    <a:lumMod val="20000"/>
                    <a:lumOff val="80000"/>
                  </a:schemeClr>
                </a:solidFill>
              </a:rPr>
              <a:t>parameterMap</a:t>
            </a:r>
            <a:r>
              <a:rPr lang="en-US" dirty="0">
                <a:solidFill>
                  <a:schemeClr val="accent6">
                    <a:lumMod val="20000"/>
                    <a:lumOff val="80000"/>
                  </a:schemeClr>
                </a:solidFill>
              </a:rPr>
              <a:t> </a:t>
            </a:r>
            <a:r>
              <a:rPr lang="en-US" dirty="0" smtClean="0"/>
              <a:t>– function for parsing data</a:t>
            </a:r>
            <a:endParaRPr lang="en-US" dirty="0" smtClean="0">
              <a:solidFill>
                <a:schemeClr val="accent6">
                  <a:lumMod val="20000"/>
                  <a:lumOff val="80000"/>
                </a:schemeClr>
              </a:solidFill>
            </a:endParaRPr>
          </a:p>
        </p:txBody>
      </p:sp>
      <p:sp>
        <p:nvSpPr>
          <p:cNvPr id="5" name="Rectangle 4"/>
          <p:cNvSpPr>
            <a:spLocks noChangeArrowheads="1"/>
          </p:cNvSpPr>
          <p:nvPr/>
        </p:nvSpPr>
        <p:spPr bwMode="auto">
          <a:xfrm>
            <a:off x="425042" y="3900242"/>
            <a:ext cx="7924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transport: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read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url</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http://someurl.com/api/read',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dataType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'json'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94101">
            <a:off x="6740556" y="1216401"/>
            <a:ext cx="2126610" cy="1594958"/>
          </a:xfrm>
          <a:prstGeom prst="roundRect">
            <a:avLst/>
          </a:prstGeom>
        </p:spPr>
      </p:pic>
    </p:spTree>
    <p:extLst>
      <p:ext uri="{BB962C8B-B14F-4D97-AF65-F5344CB8AC3E}">
        <p14:creationId xmlns:p14="http://schemas.microsoft.com/office/powerpoint/2010/main" val="1870552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DataSource</a:t>
            </a:r>
            <a:endParaRPr lang="en-US" dirty="0"/>
          </a:p>
        </p:txBody>
      </p:sp>
      <p:sp>
        <p:nvSpPr>
          <p:cNvPr id="3" name="Content Placeholder 2"/>
          <p:cNvSpPr>
            <a:spLocks noGrp="1"/>
          </p:cNvSpPr>
          <p:nvPr>
            <p:ph idx="1"/>
          </p:nvPr>
        </p:nvSpPr>
        <p:spPr>
          <a:xfrm>
            <a:off x="228600" y="788882"/>
            <a:ext cx="8686800" cy="5791200"/>
          </a:xfrm>
        </p:spPr>
        <p:txBody>
          <a:bodyPr/>
          <a:lstStyle/>
          <a:p>
            <a:r>
              <a:rPr lang="en-US" dirty="0" smtClean="0">
                <a:solidFill>
                  <a:schemeClr val="accent6">
                    <a:lumMod val="20000"/>
                    <a:lumOff val="80000"/>
                  </a:schemeClr>
                </a:solidFill>
              </a:rPr>
              <a:t>batch </a:t>
            </a:r>
            <a:r>
              <a:rPr lang="en-US" dirty="0" smtClean="0"/>
              <a:t>option </a:t>
            </a:r>
            <a:r>
              <a:rPr lang="en-US" dirty="0"/>
              <a:t>– </a:t>
            </a:r>
            <a:r>
              <a:rPr lang="en-US" dirty="0" err="1" smtClean="0"/>
              <a:t>boolean</a:t>
            </a:r>
            <a:endParaRPr lang="en-US" dirty="0" smtClean="0"/>
          </a:p>
          <a:p>
            <a:r>
              <a:rPr lang="en-US" dirty="0" smtClean="0">
                <a:solidFill>
                  <a:schemeClr val="accent6">
                    <a:lumMod val="20000"/>
                    <a:lumOff val="80000"/>
                  </a:schemeClr>
                </a:solidFill>
              </a:rPr>
              <a:t>page </a:t>
            </a:r>
            <a:r>
              <a:rPr lang="en-US" dirty="0" smtClean="0"/>
              <a:t>option – number</a:t>
            </a:r>
          </a:p>
          <a:p>
            <a:r>
              <a:rPr lang="en-US" dirty="0" err="1" smtClean="0">
                <a:solidFill>
                  <a:schemeClr val="accent6">
                    <a:lumMod val="20000"/>
                    <a:lumOff val="80000"/>
                  </a:schemeClr>
                </a:solidFill>
              </a:rPr>
              <a:t>pageSize</a:t>
            </a:r>
            <a:r>
              <a:rPr lang="en-US" dirty="0" smtClean="0">
                <a:solidFill>
                  <a:schemeClr val="accent6">
                    <a:lumMod val="20000"/>
                    <a:lumOff val="80000"/>
                  </a:schemeClr>
                </a:solidFill>
              </a:rPr>
              <a:t> </a:t>
            </a:r>
            <a:r>
              <a:rPr lang="en-US" dirty="0" smtClean="0"/>
              <a:t>option </a:t>
            </a:r>
            <a:r>
              <a:rPr lang="en-US" dirty="0"/>
              <a:t>– </a:t>
            </a:r>
            <a:r>
              <a:rPr lang="en-US" dirty="0" smtClean="0"/>
              <a:t>number</a:t>
            </a:r>
          </a:p>
          <a:p>
            <a:r>
              <a:rPr lang="en-US" dirty="0" err="1" smtClean="0">
                <a:solidFill>
                  <a:schemeClr val="accent6">
                    <a:lumMod val="20000"/>
                    <a:lumOff val="80000"/>
                  </a:schemeClr>
                </a:solidFill>
              </a:rPr>
              <a:t>serverPaging</a:t>
            </a:r>
            <a:r>
              <a:rPr lang="en-US" dirty="0" smtClean="0">
                <a:solidFill>
                  <a:schemeClr val="accent6">
                    <a:lumMod val="20000"/>
                    <a:lumOff val="80000"/>
                  </a:schemeClr>
                </a:solidFill>
              </a:rPr>
              <a:t> </a:t>
            </a:r>
            <a:r>
              <a:rPr lang="en-US" dirty="0" smtClean="0"/>
              <a:t>option – </a:t>
            </a:r>
            <a:r>
              <a:rPr lang="en-US" dirty="0" err="1" smtClean="0"/>
              <a:t>boolean</a:t>
            </a:r>
            <a:endParaRPr lang="en-US" dirty="0" smtClean="0"/>
          </a:p>
          <a:p>
            <a:r>
              <a:rPr lang="en-US" dirty="0" err="1" smtClean="0">
                <a:solidFill>
                  <a:schemeClr val="accent6">
                    <a:lumMod val="20000"/>
                    <a:lumOff val="80000"/>
                  </a:schemeClr>
                </a:solidFill>
              </a:rPr>
              <a:t>serverSorting</a:t>
            </a:r>
            <a:r>
              <a:rPr lang="en-US" dirty="0" smtClean="0">
                <a:solidFill>
                  <a:schemeClr val="accent6">
                    <a:lumMod val="20000"/>
                    <a:lumOff val="80000"/>
                  </a:schemeClr>
                </a:solidFill>
              </a:rPr>
              <a:t> </a:t>
            </a:r>
            <a:r>
              <a:rPr lang="en-US" dirty="0" smtClean="0"/>
              <a:t>option - </a:t>
            </a:r>
            <a:r>
              <a:rPr lang="en-US" dirty="0" err="1" smtClean="0"/>
              <a:t>boolean</a:t>
            </a:r>
            <a:endParaRPr lang="en-US" dirty="0" smtClean="0"/>
          </a:p>
          <a:p>
            <a:r>
              <a:rPr lang="en-US" dirty="0" smtClean="0"/>
              <a:t>events – </a:t>
            </a:r>
            <a:r>
              <a:rPr lang="en-US" dirty="0" smtClean="0">
                <a:solidFill>
                  <a:schemeClr val="accent6">
                    <a:lumMod val="20000"/>
                    <a:lumOff val="80000"/>
                  </a:schemeClr>
                </a:solidFill>
              </a:rPr>
              <a:t>change</a:t>
            </a:r>
            <a:r>
              <a:rPr lang="en-US" dirty="0" smtClean="0"/>
              <a:t>, </a:t>
            </a:r>
            <a:r>
              <a:rPr lang="en-US" dirty="0" smtClean="0">
                <a:solidFill>
                  <a:schemeClr val="accent6">
                    <a:lumMod val="20000"/>
                    <a:lumOff val="80000"/>
                  </a:schemeClr>
                </a:solidFill>
              </a:rPr>
              <a:t>error</a:t>
            </a:r>
            <a:r>
              <a:rPr lang="en-US" dirty="0" smtClean="0"/>
              <a:t>, </a:t>
            </a:r>
            <a:r>
              <a:rPr lang="en-US" dirty="0" smtClean="0">
                <a:solidFill>
                  <a:schemeClr val="accent6">
                    <a:lumMod val="20000"/>
                    <a:lumOff val="80000"/>
                  </a:schemeClr>
                </a:solidFill>
              </a:rPr>
              <a:t>sync</a:t>
            </a:r>
          </a:p>
        </p:txBody>
      </p:sp>
      <p:sp>
        <p:nvSpPr>
          <p:cNvPr id="5" name="Rectangle 4"/>
          <p:cNvSpPr>
            <a:spLocks noChangeArrowheads="1"/>
          </p:cNvSpPr>
          <p:nvPr/>
        </p:nvSpPr>
        <p:spPr bwMode="auto">
          <a:xfrm>
            <a:off x="425042" y="4789475"/>
            <a:ext cx="79248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change: function (e)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5028" y="1180644"/>
            <a:ext cx="2605023" cy="1983488"/>
          </a:xfrm>
          <a:prstGeom prst="roundRect">
            <a:avLst/>
          </a:prstGeom>
        </p:spPr>
      </p:pic>
    </p:spTree>
    <p:extLst>
      <p:ext uri="{BB962C8B-B14F-4D97-AF65-F5344CB8AC3E}">
        <p14:creationId xmlns:p14="http://schemas.microsoft.com/office/powerpoint/2010/main" val="4017071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DataSource</a:t>
            </a:r>
            <a:endParaRPr lang="en-US" dirty="0"/>
          </a:p>
        </p:txBody>
      </p:sp>
      <p:sp>
        <p:nvSpPr>
          <p:cNvPr id="3" name="Content Placeholder 2"/>
          <p:cNvSpPr>
            <a:spLocks noGrp="1"/>
          </p:cNvSpPr>
          <p:nvPr>
            <p:ph idx="1"/>
          </p:nvPr>
        </p:nvSpPr>
        <p:spPr>
          <a:xfrm>
            <a:off x="228600" y="763715"/>
            <a:ext cx="8686800" cy="5791200"/>
          </a:xfrm>
        </p:spPr>
        <p:txBody>
          <a:bodyPr/>
          <a:lstStyle/>
          <a:p>
            <a:pPr>
              <a:spcBef>
                <a:spcPts val="200"/>
              </a:spcBef>
              <a:spcAft>
                <a:spcPts val="200"/>
              </a:spcAft>
            </a:pPr>
            <a:r>
              <a:rPr lang="en-US" dirty="0" smtClean="0"/>
              <a:t>Methods</a:t>
            </a:r>
          </a:p>
          <a:p>
            <a:pPr lvl="1">
              <a:spcBef>
                <a:spcPts val="200"/>
              </a:spcBef>
              <a:spcAft>
                <a:spcPts val="200"/>
              </a:spcAft>
            </a:pPr>
            <a:r>
              <a:rPr lang="en-US" dirty="0" smtClean="0">
                <a:solidFill>
                  <a:schemeClr val="accent6">
                    <a:lumMod val="20000"/>
                    <a:lumOff val="80000"/>
                  </a:schemeClr>
                </a:solidFill>
              </a:rPr>
              <a:t>add</a:t>
            </a:r>
            <a:r>
              <a:rPr lang="en-US" dirty="0" smtClean="0"/>
              <a:t> – object or </a:t>
            </a:r>
            <a:r>
              <a:rPr lang="en-US" dirty="0" err="1" smtClean="0">
                <a:solidFill>
                  <a:schemeClr val="accent6">
                    <a:lumMod val="20000"/>
                    <a:lumOff val="80000"/>
                  </a:schemeClr>
                </a:solidFill>
              </a:rPr>
              <a:t>Kendo.data.model</a:t>
            </a:r>
            <a:endParaRPr lang="en-US" dirty="0" smtClean="0">
              <a:solidFill>
                <a:schemeClr val="accent6">
                  <a:lumMod val="20000"/>
                  <a:lumOff val="80000"/>
                </a:schemeClr>
              </a:solidFill>
            </a:endParaRPr>
          </a:p>
          <a:p>
            <a:pPr lvl="1">
              <a:spcBef>
                <a:spcPts val="200"/>
              </a:spcBef>
              <a:spcAft>
                <a:spcPts val="200"/>
              </a:spcAft>
            </a:pPr>
            <a:r>
              <a:rPr lang="en-US" dirty="0" smtClean="0">
                <a:solidFill>
                  <a:schemeClr val="accent6">
                    <a:lumMod val="20000"/>
                    <a:lumOff val="80000"/>
                  </a:schemeClr>
                </a:solidFill>
              </a:rPr>
              <a:t>aggregate</a:t>
            </a:r>
            <a:r>
              <a:rPr lang="en-US" dirty="0" smtClean="0"/>
              <a:t> – get or set configuration</a:t>
            </a:r>
          </a:p>
          <a:p>
            <a:pPr lvl="1">
              <a:spcBef>
                <a:spcPts val="200"/>
              </a:spcBef>
              <a:spcAft>
                <a:spcPts val="200"/>
              </a:spcAft>
            </a:pPr>
            <a:r>
              <a:rPr lang="en-US" dirty="0" smtClean="0">
                <a:solidFill>
                  <a:schemeClr val="accent6">
                    <a:lumMod val="20000"/>
                    <a:lumOff val="80000"/>
                  </a:schemeClr>
                </a:solidFill>
              </a:rPr>
              <a:t>aggregates</a:t>
            </a:r>
            <a:r>
              <a:rPr lang="en-US" dirty="0" smtClean="0"/>
              <a:t> – returns result</a:t>
            </a:r>
          </a:p>
          <a:p>
            <a:pPr lvl="1">
              <a:spcBef>
                <a:spcPts val="200"/>
              </a:spcBef>
              <a:spcAft>
                <a:spcPts val="200"/>
              </a:spcAft>
            </a:pPr>
            <a:r>
              <a:rPr lang="en-US" dirty="0" smtClean="0">
                <a:solidFill>
                  <a:schemeClr val="accent6">
                    <a:lumMod val="20000"/>
                    <a:lumOff val="80000"/>
                  </a:schemeClr>
                </a:solidFill>
              </a:rPr>
              <a:t>at </a:t>
            </a:r>
            <a:r>
              <a:rPr lang="en-US" dirty="0" smtClean="0"/>
              <a:t>– </a:t>
            </a:r>
            <a:r>
              <a:rPr lang="en-US" dirty="0" err="1" smtClean="0"/>
              <a:t>indexator</a:t>
            </a:r>
            <a:endParaRPr lang="en-US" dirty="0" smtClean="0"/>
          </a:p>
          <a:p>
            <a:pPr lvl="1">
              <a:spcBef>
                <a:spcPts val="200"/>
              </a:spcBef>
              <a:spcAft>
                <a:spcPts val="200"/>
              </a:spcAft>
            </a:pPr>
            <a:r>
              <a:rPr lang="en-US" dirty="0" smtClean="0">
                <a:solidFill>
                  <a:schemeClr val="accent6">
                    <a:lumMod val="20000"/>
                    <a:lumOff val="80000"/>
                  </a:schemeClr>
                </a:solidFill>
              </a:rPr>
              <a:t>data</a:t>
            </a:r>
            <a:r>
              <a:rPr lang="en-US" dirty="0" smtClean="0"/>
              <a:t> – gets or sets the data array</a:t>
            </a:r>
          </a:p>
          <a:p>
            <a:pPr lvl="1">
              <a:spcBef>
                <a:spcPts val="200"/>
              </a:spcBef>
              <a:spcAft>
                <a:spcPts val="200"/>
              </a:spcAft>
            </a:pPr>
            <a:r>
              <a:rPr lang="en-US" dirty="0" smtClean="0">
                <a:solidFill>
                  <a:schemeClr val="accent6">
                    <a:lumMod val="20000"/>
                    <a:lumOff val="80000"/>
                  </a:schemeClr>
                </a:solidFill>
              </a:rPr>
              <a:t>fetch</a:t>
            </a:r>
            <a:r>
              <a:rPr lang="en-US" dirty="0" smtClean="0"/>
              <a:t> – reads the data, needs ready function</a:t>
            </a:r>
          </a:p>
          <a:p>
            <a:pPr lvl="1">
              <a:spcBef>
                <a:spcPts val="200"/>
              </a:spcBef>
              <a:spcAft>
                <a:spcPts val="200"/>
              </a:spcAft>
            </a:pPr>
            <a:r>
              <a:rPr lang="en-US" dirty="0" smtClean="0">
                <a:solidFill>
                  <a:schemeClr val="accent6">
                    <a:lumMod val="20000"/>
                    <a:lumOff val="80000"/>
                  </a:schemeClr>
                </a:solidFill>
              </a:rPr>
              <a:t>filter</a:t>
            </a:r>
            <a:r>
              <a:rPr lang="en-US" dirty="0" smtClean="0"/>
              <a:t> – gets or sets the configuration</a:t>
            </a:r>
          </a:p>
          <a:p>
            <a:pPr lvl="1">
              <a:spcBef>
                <a:spcPts val="200"/>
              </a:spcBef>
              <a:spcAft>
                <a:spcPts val="200"/>
              </a:spcAft>
            </a:pPr>
            <a:r>
              <a:rPr lang="en-US" dirty="0">
                <a:solidFill>
                  <a:schemeClr val="accent6">
                    <a:lumMod val="20000"/>
                    <a:lumOff val="80000"/>
                  </a:schemeClr>
                </a:solidFill>
              </a:rPr>
              <a:t>group </a:t>
            </a:r>
            <a:r>
              <a:rPr lang="en-US" dirty="0"/>
              <a:t>– gets or sets the configuration</a:t>
            </a:r>
          </a:p>
          <a:p>
            <a:pPr lvl="1">
              <a:spcBef>
                <a:spcPts val="200"/>
              </a:spcBef>
              <a:spcAft>
                <a:spcPts val="200"/>
              </a:spcAft>
            </a:pPr>
            <a:r>
              <a:rPr lang="en-US" dirty="0" err="1">
                <a:solidFill>
                  <a:schemeClr val="accent6">
                    <a:lumMod val="20000"/>
                    <a:lumOff val="80000"/>
                  </a:schemeClr>
                </a:solidFill>
              </a:rPr>
              <a:t>indexOf</a:t>
            </a:r>
            <a:r>
              <a:rPr lang="en-US" dirty="0">
                <a:solidFill>
                  <a:schemeClr val="accent6">
                    <a:lumMod val="20000"/>
                    <a:lumOff val="80000"/>
                  </a:schemeClr>
                </a:solidFill>
              </a:rPr>
              <a:t> </a:t>
            </a:r>
            <a:r>
              <a:rPr lang="en-US" dirty="0"/>
              <a:t>– return the index of an object in data</a:t>
            </a:r>
          </a:p>
          <a:p>
            <a:pPr marL="357188" lvl="1" indent="0">
              <a:spcBef>
                <a:spcPts val="200"/>
              </a:spcBef>
              <a:spcAft>
                <a:spcPts val="200"/>
              </a:spcAft>
              <a:buNone/>
            </a:pPr>
            <a:endParaRPr lang="en-US" dirty="0" smtClean="0"/>
          </a:p>
          <a:p>
            <a:pPr lvl="1">
              <a:spcBef>
                <a:spcPts val="200"/>
              </a:spcBef>
              <a:spcAft>
                <a:spcPts val="200"/>
              </a:spcAft>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64264">
            <a:off x="6956630" y="2147584"/>
            <a:ext cx="1897078" cy="1422808"/>
          </a:xfrm>
          <a:prstGeom prst="roundRect">
            <a:avLst/>
          </a:prstGeom>
        </p:spPr>
      </p:pic>
    </p:spTree>
    <p:extLst>
      <p:ext uri="{BB962C8B-B14F-4D97-AF65-F5344CB8AC3E}">
        <p14:creationId xmlns:p14="http://schemas.microsoft.com/office/powerpoint/2010/main" val="501825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DataSource</a:t>
            </a:r>
            <a:endParaRPr lang="en-US" dirty="0"/>
          </a:p>
        </p:txBody>
      </p:sp>
      <p:sp>
        <p:nvSpPr>
          <p:cNvPr id="3" name="Content Placeholder 2"/>
          <p:cNvSpPr>
            <a:spLocks noGrp="1"/>
          </p:cNvSpPr>
          <p:nvPr>
            <p:ph idx="1"/>
          </p:nvPr>
        </p:nvSpPr>
        <p:spPr>
          <a:xfrm>
            <a:off x="228600" y="763715"/>
            <a:ext cx="8686800" cy="5791200"/>
          </a:xfrm>
        </p:spPr>
        <p:txBody>
          <a:bodyPr/>
          <a:lstStyle/>
          <a:p>
            <a:pPr>
              <a:spcBef>
                <a:spcPts val="200"/>
              </a:spcBef>
              <a:spcAft>
                <a:spcPts val="200"/>
              </a:spcAft>
            </a:pPr>
            <a:r>
              <a:rPr lang="en-US" dirty="0" smtClean="0"/>
              <a:t>Methods</a:t>
            </a:r>
          </a:p>
          <a:p>
            <a:pPr lvl="1">
              <a:spcBef>
                <a:spcPts val="200"/>
              </a:spcBef>
              <a:spcAft>
                <a:spcPts val="200"/>
              </a:spcAft>
            </a:pPr>
            <a:r>
              <a:rPr lang="en-US" dirty="0" smtClean="0">
                <a:solidFill>
                  <a:schemeClr val="accent6">
                    <a:lumMod val="20000"/>
                    <a:lumOff val="80000"/>
                  </a:schemeClr>
                </a:solidFill>
              </a:rPr>
              <a:t>insert</a:t>
            </a:r>
            <a:r>
              <a:rPr lang="en-US" dirty="0" smtClean="0"/>
              <a:t> – inserts data at specified index</a:t>
            </a:r>
          </a:p>
          <a:p>
            <a:pPr lvl="1">
              <a:spcBef>
                <a:spcPts val="200"/>
              </a:spcBef>
              <a:spcAft>
                <a:spcPts val="200"/>
              </a:spcAft>
            </a:pPr>
            <a:r>
              <a:rPr lang="en-US" dirty="0" smtClean="0">
                <a:solidFill>
                  <a:schemeClr val="accent6">
                    <a:lumMod val="20000"/>
                    <a:lumOff val="80000"/>
                  </a:schemeClr>
                </a:solidFill>
              </a:rPr>
              <a:t>page</a:t>
            </a:r>
            <a:r>
              <a:rPr lang="en-US" dirty="0" smtClean="0"/>
              <a:t> – gets or sets the current page</a:t>
            </a:r>
          </a:p>
          <a:p>
            <a:pPr lvl="1">
              <a:spcBef>
                <a:spcPts val="200"/>
              </a:spcBef>
              <a:spcAft>
                <a:spcPts val="200"/>
              </a:spcAft>
            </a:pPr>
            <a:r>
              <a:rPr lang="en-US" dirty="0" err="1" smtClean="0">
                <a:solidFill>
                  <a:schemeClr val="accent6">
                    <a:lumMod val="20000"/>
                    <a:lumOff val="80000"/>
                  </a:schemeClr>
                </a:solidFill>
              </a:rPr>
              <a:t>pageSize</a:t>
            </a:r>
            <a:r>
              <a:rPr lang="en-US" dirty="0" smtClean="0">
                <a:solidFill>
                  <a:schemeClr val="accent6">
                    <a:lumMod val="20000"/>
                    <a:lumOff val="80000"/>
                  </a:schemeClr>
                </a:solidFill>
              </a:rPr>
              <a:t> </a:t>
            </a:r>
            <a:r>
              <a:rPr lang="en-US" dirty="0" smtClean="0"/>
              <a:t>– gets or sets the page size</a:t>
            </a:r>
          </a:p>
          <a:p>
            <a:pPr lvl="1">
              <a:spcBef>
                <a:spcPts val="200"/>
              </a:spcBef>
              <a:spcAft>
                <a:spcPts val="200"/>
              </a:spcAft>
            </a:pPr>
            <a:r>
              <a:rPr lang="en-US" dirty="0" smtClean="0">
                <a:solidFill>
                  <a:schemeClr val="accent6">
                    <a:lumMod val="20000"/>
                    <a:lumOff val="80000"/>
                  </a:schemeClr>
                </a:solidFill>
              </a:rPr>
              <a:t>read</a:t>
            </a:r>
            <a:r>
              <a:rPr lang="en-US" dirty="0" smtClean="0"/>
              <a:t> – reads the data</a:t>
            </a:r>
          </a:p>
          <a:p>
            <a:pPr lvl="1">
              <a:spcBef>
                <a:spcPts val="200"/>
              </a:spcBef>
              <a:spcAft>
                <a:spcPts val="200"/>
              </a:spcAft>
            </a:pPr>
            <a:r>
              <a:rPr lang="en-US" dirty="0" smtClean="0">
                <a:solidFill>
                  <a:schemeClr val="accent6">
                    <a:lumMod val="20000"/>
                    <a:lumOff val="80000"/>
                  </a:schemeClr>
                </a:solidFill>
              </a:rPr>
              <a:t>remove</a:t>
            </a:r>
            <a:r>
              <a:rPr lang="en-US" dirty="0" smtClean="0"/>
              <a:t> – removes item</a:t>
            </a:r>
          </a:p>
          <a:p>
            <a:pPr lvl="1">
              <a:spcBef>
                <a:spcPts val="200"/>
              </a:spcBef>
              <a:spcAft>
                <a:spcPts val="200"/>
              </a:spcAft>
            </a:pPr>
            <a:r>
              <a:rPr lang="en-US" dirty="0" smtClean="0">
                <a:solidFill>
                  <a:schemeClr val="accent6">
                    <a:lumMod val="20000"/>
                    <a:lumOff val="80000"/>
                  </a:schemeClr>
                </a:solidFill>
              </a:rPr>
              <a:t>sort</a:t>
            </a:r>
            <a:r>
              <a:rPr lang="en-US" dirty="0" smtClean="0"/>
              <a:t> – gets or sets the configuration</a:t>
            </a:r>
          </a:p>
          <a:p>
            <a:pPr lvl="1">
              <a:spcBef>
                <a:spcPts val="200"/>
              </a:spcBef>
              <a:spcAft>
                <a:spcPts val="200"/>
              </a:spcAft>
            </a:pPr>
            <a:r>
              <a:rPr lang="en-US" dirty="0" smtClean="0">
                <a:solidFill>
                  <a:schemeClr val="accent6">
                    <a:lumMod val="20000"/>
                    <a:lumOff val="80000"/>
                  </a:schemeClr>
                </a:solidFill>
              </a:rPr>
              <a:t>sync</a:t>
            </a:r>
            <a:r>
              <a:rPr lang="en-US" dirty="0" smtClean="0"/>
              <a:t> – syncs data with remote service</a:t>
            </a:r>
          </a:p>
          <a:p>
            <a:pPr lvl="1">
              <a:spcBef>
                <a:spcPts val="200"/>
              </a:spcBef>
              <a:spcAft>
                <a:spcPts val="200"/>
              </a:spcAft>
            </a:pPr>
            <a:r>
              <a:rPr lang="en-US" dirty="0" smtClean="0">
                <a:solidFill>
                  <a:schemeClr val="accent6">
                    <a:lumMod val="20000"/>
                    <a:lumOff val="80000"/>
                  </a:schemeClr>
                </a:solidFill>
              </a:rPr>
              <a:t>total</a:t>
            </a:r>
            <a:r>
              <a:rPr lang="en-US" dirty="0" smtClean="0"/>
              <a:t> – number of items in data</a:t>
            </a:r>
          </a:p>
          <a:p>
            <a:pPr lvl="1">
              <a:spcBef>
                <a:spcPts val="200"/>
              </a:spcBef>
              <a:spcAft>
                <a:spcPts val="200"/>
              </a:spcAft>
            </a:pPr>
            <a:r>
              <a:rPr lang="en-US" dirty="0" smtClean="0">
                <a:solidFill>
                  <a:schemeClr val="accent6">
                    <a:lumMod val="20000"/>
                    <a:lumOff val="80000"/>
                  </a:schemeClr>
                </a:solidFill>
              </a:rPr>
              <a:t>view</a:t>
            </a:r>
            <a:r>
              <a:rPr lang="en-US" dirty="0" smtClean="0"/>
              <a:t> – return corresponding data (with </a:t>
            </a:r>
            <a:r>
              <a:rPr lang="en-US" dirty="0" smtClean="0">
                <a:solidFill>
                  <a:schemeClr val="accent6">
                    <a:lumMod val="20000"/>
                    <a:lumOff val="80000"/>
                  </a:schemeClr>
                </a:solidFill>
              </a:rPr>
              <a:t>fetch</a:t>
            </a:r>
            <a:r>
              <a:rPr lang="en-US" dirty="0" smtClean="0"/>
              <a:t>)</a:t>
            </a:r>
          </a:p>
        </p:txBody>
      </p:sp>
    </p:spTree>
    <p:extLst>
      <p:ext uri="{BB962C8B-B14F-4D97-AF65-F5344CB8AC3E}">
        <p14:creationId xmlns:p14="http://schemas.microsoft.com/office/powerpoint/2010/main" val="2864581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5533" y="2458605"/>
            <a:ext cx="5562600" cy="1371601"/>
          </a:xfrm>
        </p:spPr>
        <p:txBody>
          <a:bodyPr/>
          <a:lstStyle/>
          <a:p>
            <a:pPr>
              <a:lnSpc>
                <a:spcPts val="5200"/>
              </a:lnSpc>
            </a:pPr>
            <a:r>
              <a:rPr lang="en-US" dirty="0" err="1" smtClean="0"/>
              <a:t>DataSource</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149059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43855" y="1575033"/>
            <a:ext cx="7772400" cy="762000"/>
          </a:xfrm>
        </p:spPr>
        <p:txBody>
          <a:bodyPr/>
          <a:lstStyle/>
          <a:p>
            <a:pPr>
              <a:lnSpc>
                <a:spcPct val="100000"/>
              </a:lnSpc>
            </a:pPr>
            <a:r>
              <a:rPr lang="en-US" dirty="0" smtClean="0"/>
              <a:t>Templates</a:t>
            </a:r>
            <a:endParaRPr lang="en-US" dirty="0"/>
          </a:p>
        </p:txBody>
      </p:sp>
      <p:sp>
        <p:nvSpPr>
          <p:cNvPr id="3" name="Subtitle 2"/>
          <p:cNvSpPr>
            <a:spLocks noGrp="1"/>
          </p:cNvSpPr>
          <p:nvPr>
            <p:ph type="subTitle" idx="1"/>
          </p:nvPr>
        </p:nvSpPr>
        <p:spPr>
          <a:xfrm>
            <a:off x="432033" y="2338431"/>
            <a:ext cx="8229600" cy="569120"/>
          </a:xfrm>
        </p:spPr>
        <p:txBody>
          <a:bodyPr/>
          <a:lstStyle/>
          <a:p>
            <a:r>
              <a:rPr lang="en-US" dirty="0" smtClean="0"/>
              <a:t>Mustache, Beard, Eyebrows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759" y="2991676"/>
            <a:ext cx="3177592" cy="3033541"/>
          </a:xfrm>
          <a:prstGeom prst="roundRect">
            <a:avLst/>
          </a:prstGeom>
        </p:spPr>
      </p:pic>
    </p:spTree>
    <p:extLst>
      <p:ext uri="{BB962C8B-B14F-4D97-AF65-F5344CB8AC3E}">
        <p14:creationId xmlns:p14="http://schemas.microsoft.com/office/powerpoint/2010/main" val="12647553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a:xfrm>
            <a:off x="236989" y="763398"/>
            <a:ext cx="8686800" cy="5791200"/>
          </a:xfrm>
        </p:spPr>
        <p:txBody>
          <a:bodyPr/>
          <a:lstStyle/>
          <a:p>
            <a:pPr>
              <a:spcBef>
                <a:spcPts val="200"/>
              </a:spcBef>
              <a:spcAft>
                <a:spcPts val="200"/>
              </a:spcAft>
            </a:pPr>
            <a:r>
              <a:rPr lang="en-US" dirty="0" smtClean="0"/>
              <a:t>Kendo UI templates – in </a:t>
            </a:r>
            <a:r>
              <a:rPr lang="en-US" dirty="0" smtClean="0">
                <a:solidFill>
                  <a:schemeClr val="accent6">
                    <a:lumMod val="20000"/>
                    <a:lumOff val="80000"/>
                  </a:schemeClr>
                </a:solidFill>
              </a:rPr>
              <a:t>script</a:t>
            </a:r>
            <a:r>
              <a:rPr lang="en-US" dirty="0" smtClean="0"/>
              <a:t> tags</a:t>
            </a:r>
          </a:p>
          <a:p>
            <a:pPr>
              <a:spcBef>
                <a:spcPts val="200"/>
              </a:spcBef>
              <a:spcAft>
                <a:spcPts val="200"/>
              </a:spcAft>
            </a:pPr>
            <a:r>
              <a:rPr lang="en-US" dirty="0" smtClean="0"/>
              <a:t>Type of tag – “</a:t>
            </a:r>
            <a:r>
              <a:rPr lang="en-US" dirty="0" smtClean="0">
                <a:solidFill>
                  <a:schemeClr val="accent6">
                    <a:lumMod val="20000"/>
                    <a:lumOff val="80000"/>
                  </a:schemeClr>
                </a:solidFill>
              </a:rPr>
              <a:t>text/x-kendo-template</a:t>
            </a:r>
            <a:r>
              <a:rPr lang="en-US" dirty="0" smtClean="0"/>
              <a:t>”</a:t>
            </a:r>
          </a:p>
          <a:p>
            <a:pPr>
              <a:spcBef>
                <a:spcPts val="200"/>
              </a:spcBef>
              <a:spcAft>
                <a:spcPts val="200"/>
              </a:spcAft>
            </a:pPr>
            <a:r>
              <a:rPr lang="en-US" dirty="0" smtClean="0"/>
              <a:t>Should have </a:t>
            </a:r>
            <a:r>
              <a:rPr lang="en-US" dirty="0" smtClean="0">
                <a:solidFill>
                  <a:schemeClr val="accent6">
                    <a:lumMod val="20000"/>
                    <a:lumOff val="80000"/>
                  </a:schemeClr>
                </a:solidFill>
              </a:rPr>
              <a:t>id</a:t>
            </a:r>
            <a:r>
              <a:rPr lang="en-US" dirty="0" smtClean="0"/>
              <a:t> attribute</a:t>
            </a:r>
          </a:p>
          <a:p>
            <a:pPr>
              <a:spcBef>
                <a:spcPts val="200"/>
              </a:spcBef>
              <a:spcAft>
                <a:spcPts val="200"/>
              </a:spcAft>
            </a:pPr>
            <a:r>
              <a:rPr lang="en-US" dirty="0" smtClean="0"/>
              <a:t>Initialized with </a:t>
            </a:r>
            <a:r>
              <a:rPr lang="en-US" dirty="0" err="1">
                <a:solidFill>
                  <a:schemeClr val="accent6">
                    <a:lumMod val="20000"/>
                    <a:lumOff val="80000"/>
                  </a:schemeClr>
                </a:solidFill>
              </a:rPr>
              <a:t>kendo.template</a:t>
            </a:r>
            <a:r>
              <a:rPr lang="en-US" dirty="0" smtClean="0">
                <a:solidFill>
                  <a:schemeClr val="accent6">
                    <a:lumMod val="20000"/>
                    <a:lumOff val="80000"/>
                  </a:schemeClr>
                </a:solidFill>
              </a:rPr>
              <a:t>($('#id').</a:t>
            </a:r>
            <a:r>
              <a:rPr lang="en-US" dirty="0">
                <a:solidFill>
                  <a:schemeClr val="accent6">
                    <a:lumMod val="20000"/>
                    <a:lumOff val="80000"/>
                  </a:schemeClr>
                </a:solidFill>
              </a:rPr>
              <a:t>html</a:t>
            </a:r>
            <a:r>
              <a:rPr lang="en-US" dirty="0" smtClean="0">
                <a:solidFill>
                  <a:schemeClr val="accent6">
                    <a:lumMod val="20000"/>
                    <a:lumOff val="80000"/>
                  </a:schemeClr>
                </a:solidFill>
              </a:rPr>
              <a:t>())</a:t>
            </a:r>
          </a:p>
          <a:p>
            <a:pPr>
              <a:spcBef>
                <a:spcPts val="200"/>
              </a:spcBef>
              <a:spcAft>
                <a:spcPts val="200"/>
              </a:spcAft>
            </a:pPr>
            <a:r>
              <a:rPr lang="en-US" dirty="0" smtClean="0"/>
              <a:t>Takes </a:t>
            </a:r>
            <a:r>
              <a:rPr lang="en-US" dirty="0" smtClean="0">
                <a:solidFill>
                  <a:schemeClr val="accent6">
                    <a:lumMod val="20000"/>
                    <a:lumOff val="80000"/>
                  </a:schemeClr>
                </a:solidFill>
              </a:rPr>
              <a:t>object parameter </a:t>
            </a:r>
            <a:r>
              <a:rPr lang="en-US" dirty="0" smtClean="0"/>
              <a:t>with data</a:t>
            </a:r>
          </a:p>
          <a:p>
            <a:pPr>
              <a:spcBef>
                <a:spcPts val="200"/>
              </a:spcBef>
              <a:spcAft>
                <a:spcPts val="200"/>
              </a:spcAft>
            </a:pPr>
            <a:r>
              <a:rPr lang="en-US" dirty="0" smtClean="0"/>
              <a:t>Appended to other DOM (</a:t>
            </a:r>
            <a:r>
              <a:rPr lang="en-US" dirty="0" err="1" smtClean="0"/>
              <a:t>jQuery</a:t>
            </a:r>
            <a:r>
              <a:rPr lang="en-US" dirty="0" smtClean="0"/>
              <a:t>) elements</a:t>
            </a:r>
            <a:endParaRPr lang="en-US" dirty="0" smtClean="0">
              <a:solidFill>
                <a:schemeClr val="accent6">
                  <a:lumMod val="20000"/>
                  <a:lumOff val="80000"/>
                </a:schemeClr>
              </a:solidFill>
            </a:endParaRPr>
          </a:p>
        </p:txBody>
      </p:sp>
      <p:sp>
        <p:nvSpPr>
          <p:cNvPr id="4" name="Rectangle 3"/>
          <p:cNvSpPr>
            <a:spLocks noChangeArrowheads="1"/>
          </p:cNvSpPr>
          <p:nvPr/>
        </p:nvSpPr>
        <p:spPr bwMode="auto">
          <a:xfrm>
            <a:off x="425042" y="4244190"/>
            <a:ext cx="7924800"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&lt;script type="text/x-kendo-template"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some-id"&gt;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&lt;/script&gt;</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tmpl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kendo.template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($('#some-id').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html</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$('#some-tag').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append(template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data obj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31201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p:txBody>
          <a:bodyPr/>
          <a:lstStyle/>
          <a:p>
            <a:pPr marL="447675" indent="-447675">
              <a:lnSpc>
                <a:spcPct val="100000"/>
              </a:lnSpc>
              <a:buFont typeface="+mj-lt"/>
              <a:buAutoNum type="arabicPeriod"/>
              <a:tabLst/>
            </a:pPr>
            <a:r>
              <a:rPr lang="en-US" dirty="0" smtClean="0"/>
              <a:t>Installation</a:t>
            </a:r>
          </a:p>
          <a:p>
            <a:pPr marL="447675" indent="-447675">
              <a:lnSpc>
                <a:spcPct val="100000"/>
              </a:lnSpc>
              <a:buFont typeface="+mj-lt"/>
              <a:buAutoNum type="arabicPeriod"/>
              <a:tabLst/>
            </a:pPr>
            <a:r>
              <a:rPr lang="en-US" dirty="0" err="1" smtClean="0"/>
              <a:t>DataSource</a:t>
            </a:r>
            <a:endParaRPr lang="en-US" dirty="0" smtClean="0"/>
          </a:p>
          <a:p>
            <a:pPr marL="447675" indent="-447675">
              <a:lnSpc>
                <a:spcPct val="100000"/>
              </a:lnSpc>
              <a:buFont typeface="+mj-lt"/>
              <a:buAutoNum type="arabicPeriod"/>
              <a:tabLst/>
            </a:pPr>
            <a:r>
              <a:rPr lang="en-US" dirty="0" smtClean="0"/>
              <a:t>Templates</a:t>
            </a:r>
          </a:p>
          <a:p>
            <a:pPr marL="447675" indent="-447675">
              <a:lnSpc>
                <a:spcPct val="100000"/>
              </a:lnSpc>
              <a:buFont typeface="+mj-lt"/>
              <a:buAutoNum type="arabicPeriod"/>
              <a:tabLst/>
            </a:pPr>
            <a:r>
              <a:rPr lang="en-US" dirty="0" smtClean="0"/>
              <a:t>Model - View - View Model (MVVM)</a:t>
            </a:r>
          </a:p>
          <a:p>
            <a:pPr marL="447675" indent="-447675">
              <a:lnSpc>
                <a:spcPct val="100000"/>
              </a:lnSpc>
              <a:buFont typeface="+mj-lt"/>
              <a:buAutoNum type="arabicPeriod"/>
              <a:tabLst/>
            </a:pPr>
            <a:r>
              <a:rPr lang="en-US" dirty="0" smtClean="0"/>
              <a:t>Single Page Application (SPA)</a:t>
            </a:r>
          </a:p>
          <a:p>
            <a:pPr marL="447675" indent="-447675">
              <a:lnSpc>
                <a:spcPct val="100000"/>
              </a:lnSpc>
              <a:buFont typeface="+mj-lt"/>
              <a:buAutoNum type="arabicPeriod"/>
              <a:tabLst/>
            </a:pPr>
            <a:r>
              <a:rPr lang="en-US" dirty="0" smtClean="0"/>
              <a:t>Validator</a:t>
            </a:r>
          </a:p>
          <a:p>
            <a:pPr marL="447675" indent="-447675">
              <a:lnSpc>
                <a:spcPct val="100000"/>
              </a:lnSpc>
              <a:buFont typeface="+mj-lt"/>
              <a:buAutoNum type="arabicPeriod"/>
              <a:tabLst/>
            </a:pPr>
            <a:r>
              <a:rPr lang="en-US" dirty="0" smtClean="0"/>
              <a:t>UI Widgets</a:t>
            </a:r>
          </a:p>
          <a:p>
            <a:pPr marL="447675" indent="-447675">
              <a:lnSpc>
                <a:spcPct val="100000"/>
              </a:lnSpc>
              <a:buFont typeface="+mj-lt"/>
              <a:buAutoNum type="arabicPeriod"/>
              <a:tabLst/>
            </a:pPr>
            <a:r>
              <a:rPr lang="en-US" dirty="0" smtClean="0"/>
              <a:t>Bonus – Server Side Wrappers and Mobile</a:t>
            </a:r>
          </a:p>
          <a:p>
            <a:pPr marL="447675" indent="-447675">
              <a:lnSpc>
                <a:spcPct val="100000"/>
              </a:lnSpc>
              <a:buFont typeface="+mj-lt"/>
              <a:buAutoNum type="arabicPeriod"/>
              <a:tabLst/>
            </a:pPr>
            <a:endParaRPr lang="en-US" dirty="0" smtClean="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9190" y="1048624"/>
            <a:ext cx="2236428" cy="1672848"/>
          </a:xfrm>
          <a:prstGeom prst="roundRect">
            <a:avLst/>
          </a:prstGeom>
        </p:spPr>
      </p:pic>
    </p:spTree>
    <p:extLst>
      <p:ext uri="{BB962C8B-B14F-4D97-AF65-F5344CB8AC3E}">
        <p14:creationId xmlns:p14="http://schemas.microsoft.com/office/powerpoint/2010/main" val="238394742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a:xfrm>
            <a:off x="236989" y="763398"/>
            <a:ext cx="8686800" cy="5791200"/>
          </a:xfrm>
        </p:spPr>
        <p:txBody>
          <a:bodyPr/>
          <a:lstStyle/>
          <a:p>
            <a:pPr>
              <a:spcBef>
                <a:spcPts val="200"/>
              </a:spcBef>
              <a:spcAft>
                <a:spcPts val="200"/>
              </a:spcAft>
            </a:pPr>
            <a:r>
              <a:rPr lang="en-US" dirty="0" smtClean="0"/>
              <a:t>Syntax</a:t>
            </a:r>
          </a:p>
          <a:p>
            <a:pPr lvl="1">
              <a:spcBef>
                <a:spcPts val="200"/>
              </a:spcBef>
              <a:spcAft>
                <a:spcPts val="200"/>
              </a:spcAft>
            </a:pPr>
            <a:r>
              <a:rPr lang="en-US" dirty="0" smtClean="0"/>
              <a:t>Normal HTML syntax</a:t>
            </a:r>
          </a:p>
          <a:p>
            <a:pPr lvl="1">
              <a:spcBef>
                <a:spcPts val="200"/>
              </a:spcBef>
              <a:spcAft>
                <a:spcPts val="200"/>
              </a:spcAft>
            </a:pPr>
            <a:r>
              <a:rPr lang="en-US" dirty="0" smtClean="0">
                <a:solidFill>
                  <a:schemeClr val="accent6">
                    <a:lumMod val="20000"/>
                    <a:lumOff val="80000"/>
                  </a:schemeClr>
                </a:solidFill>
              </a:rPr>
              <a:t># </a:t>
            </a:r>
            <a:r>
              <a:rPr lang="en-US" dirty="0" smtClean="0"/>
              <a:t>Between number sign you can write JS code</a:t>
            </a:r>
          </a:p>
          <a:p>
            <a:pPr lvl="1">
              <a:spcBef>
                <a:spcPts val="200"/>
              </a:spcBef>
              <a:spcAft>
                <a:spcPts val="200"/>
              </a:spcAft>
            </a:pPr>
            <a:r>
              <a:rPr lang="en-US" dirty="0" smtClean="0">
                <a:solidFill>
                  <a:schemeClr val="accent6">
                    <a:lumMod val="20000"/>
                    <a:lumOff val="80000"/>
                  </a:schemeClr>
                </a:solidFill>
              </a:rPr>
              <a:t>#: </a:t>
            </a:r>
            <a:r>
              <a:rPr lang="en-US" dirty="0" smtClean="0"/>
              <a:t>Takes a string from a parameter</a:t>
            </a:r>
          </a:p>
          <a:p>
            <a:pPr lvl="1">
              <a:spcBef>
                <a:spcPts val="200"/>
              </a:spcBef>
              <a:spcAft>
                <a:spcPts val="200"/>
              </a:spcAft>
            </a:pPr>
            <a:r>
              <a:rPr lang="en-US" dirty="0" smtClean="0">
                <a:solidFill>
                  <a:schemeClr val="accent6">
                    <a:lumMod val="20000"/>
                    <a:lumOff val="80000"/>
                  </a:schemeClr>
                </a:solidFill>
              </a:rPr>
              <a:t>#= </a:t>
            </a:r>
            <a:r>
              <a:rPr lang="en-US" dirty="0"/>
              <a:t>Takes </a:t>
            </a:r>
            <a:r>
              <a:rPr lang="en-US" dirty="0" smtClean="0"/>
              <a:t>the value from </a:t>
            </a:r>
            <a:r>
              <a:rPr lang="en-US" dirty="0"/>
              <a:t>a parameter</a:t>
            </a:r>
          </a:p>
          <a:p>
            <a:pPr lvl="1">
              <a:spcBef>
                <a:spcPts val="200"/>
              </a:spcBef>
              <a:spcAft>
                <a:spcPts val="200"/>
              </a:spcAft>
            </a:pPr>
            <a:endParaRPr lang="en-US" dirty="0" smtClean="0">
              <a:solidFill>
                <a:schemeClr val="accent6">
                  <a:lumMod val="20000"/>
                  <a:lumOff val="80000"/>
                </a:schemeClr>
              </a:solidFill>
            </a:endParaRPr>
          </a:p>
        </p:txBody>
      </p:sp>
      <p:sp>
        <p:nvSpPr>
          <p:cNvPr id="5" name="Rectangle 4"/>
          <p:cNvSpPr>
            <a:spLocks noChangeArrowheads="1"/>
          </p:cNvSpPr>
          <p:nvPr/>
        </p:nvSpPr>
        <p:spPr bwMode="auto">
          <a:xfrm>
            <a:off x="425042" y="3539515"/>
            <a:ext cx="79248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&lt;script type="text/x-kendo-template"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car"&gt;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&lt;div</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&lt;span&gt;#: make #, &lt;/span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href="/cars/#= id #"&gt;#: model #&lt;/a</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&lt;/div&gt;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script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 carTemplate = kendo.template($('#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html</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$('#some-tag').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append(template({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make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car.make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model: car.model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46027">
            <a:off x="7569899" y="981512"/>
            <a:ext cx="1171351" cy="723117"/>
          </a:xfrm>
          <a:prstGeom prst="roundRect">
            <a:avLst/>
          </a:prstGeom>
        </p:spPr>
      </p:pic>
    </p:spTree>
    <p:extLst>
      <p:ext uri="{BB962C8B-B14F-4D97-AF65-F5344CB8AC3E}">
        <p14:creationId xmlns:p14="http://schemas.microsoft.com/office/powerpoint/2010/main" val="556992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5533" y="2458605"/>
            <a:ext cx="5562600" cy="1371601"/>
          </a:xfrm>
        </p:spPr>
        <p:txBody>
          <a:bodyPr/>
          <a:lstStyle/>
          <a:p>
            <a:pPr>
              <a:lnSpc>
                <a:spcPts val="5200"/>
              </a:lnSpc>
            </a:pPr>
            <a:r>
              <a:rPr lang="en-US" dirty="0" smtClean="0"/>
              <a:t>Templates</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195690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731851" y="1348531"/>
            <a:ext cx="7772400" cy="762000"/>
          </a:xfrm>
        </p:spPr>
        <p:txBody>
          <a:bodyPr/>
          <a:lstStyle/>
          <a:p>
            <a:pPr>
              <a:lnSpc>
                <a:spcPct val="100000"/>
              </a:lnSpc>
            </a:pPr>
            <a:r>
              <a:rPr lang="en-US" dirty="0" smtClean="0"/>
              <a:t>MVVM in </a:t>
            </a:r>
            <a:r>
              <a:rPr lang="en-US" dirty="0" err="1" smtClean="0"/>
              <a:t>KendoUI</a:t>
            </a:r>
            <a:endParaRPr lang="en-US" dirty="0"/>
          </a:p>
        </p:txBody>
      </p:sp>
      <p:sp>
        <p:nvSpPr>
          <p:cNvPr id="3" name="Subtitle 2"/>
          <p:cNvSpPr>
            <a:spLocks noGrp="1"/>
          </p:cNvSpPr>
          <p:nvPr>
            <p:ph type="subTitle" idx="1"/>
          </p:nvPr>
        </p:nvSpPr>
        <p:spPr>
          <a:xfrm>
            <a:off x="503251" y="2179041"/>
            <a:ext cx="8229600" cy="569120"/>
          </a:xfrm>
        </p:spPr>
        <p:txBody>
          <a:bodyPr/>
          <a:lstStyle/>
          <a:p>
            <a:r>
              <a:rPr lang="en-US" dirty="0" smtClean="0"/>
              <a:t>Model – View – View Model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307" y="2932282"/>
            <a:ext cx="2944711" cy="2656882"/>
          </a:xfrm>
          <a:prstGeom prst="roundRect">
            <a:avLst/>
          </a:prstGeom>
        </p:spPr>
      </p:pic>
    </p:spTree>
    <p:extLst>
      <p:ext uri="{BB962C8B-B14F-4D97-AF65-F5344CB8AC3E}">
        <p14:creationId xmlns:p14="http://schemas.microsoft.com/office/powerpoint/2010/main" val="261570748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in </a:t>
            </a:r>
            <a:r>
              <a:rPr lang="en-US" dirty="0" err="1" smtClean="0"/>
              <a:t>KendoUI</a:t>
            </a:r>
            <a:endParaRPr lang="en-US" dirty="0"/>
          </a:p>
        </p:txBody>
      </p:sp>
      <p:sp>
        <p:nvSpPr>
          <p:cNvPr id="3" name="Content Placeholder 2"/>
          <p:cNvSpPr>
            <a:spLocks noGrp="1"/>
          </p:cNvSpPr>
          <p:nvPr>
            <p:ph idx="1"/>
          </p:nvPr>
        </p:nvSpPr>
        <p:spPr>
          <a:xfrm>
            <a:off x="228600" y="788882"/>
            <a:ext cx="8686800" cy="5791200"/>
          </a:xfrm>
        </p:spPr>
        <p:txBody>
          <a:bodyPr/>
          <a:lstStyle/>
          <a:p>
            <a:pPr>
              <a:spcBef>
                <a:spcPts val="200"/>
              </a:spcBef>
              <a:spcAft>
                <a:spcPts val="200"/>
              </a:spcAft>
            </a:pPr>
            <a:r>
              <a:rPr lang="en-US" dirty="0" smtClean="0"/>
              <a:t>Model</a:t>
            </a:r>
          </a:p>
          <a:p>
            <a:pPr lvl="1">
              <a:spcBef>
                <a:spcPts val="200"/>
              </a:spcBef>
              <a:spcAft>
                <a:spcPts val="200"/>
              </a:spcAft>
            </a:pPr>
            <a:r>
              <a:rPr lang="en-US" dirty="0" smtClean="0"/>
              <a:t>Represents data (database, objects, etc.)</a:t>
            </a:r>
          </a:p>
          <a:p>
            <a:pPr>
              <a:spcBef>
                <a:spcPts val="200"/>
              </a:spcBef>
              <a:spcAft>
                <a:spcPts val="200"/>
              </a:spcAft>
            </a:pPr>
            <a:r>
              <a:rPr lang="en-US" dirty="0" smtClean="0"/>
              <a:t>View Model</a:t>
            </a:r>
          </a:p>
          <a:p>
            <a:pPr lvl="1">
              <a:spcBef>
                <a:spcPts val="200"/>
              </a:spcBef>
              <a:spcAft>
                <a:spcPts val="200"/>
              </a:spcAft>
            </a:pPr>
            <a:r>
              <a:rPr lang="en-US" dirty="0" smtClean="0"/>
              <a:t>Knows of the data</a:t>
            </a:r>
          </a:p>
          <a:p>
            <a:pPr lvl="1">
              <a:spcBef>
                <a:spcPts val="200"/>
              </a:spcBef>
              <a:spcAft>
                <a:spcPts val="200"/>
              </a:spcAft>
            </a:pPr>
            <a:r>
              <a:rPr lang="en-US" dirty="0" smtClean="0"/>
              <a:t>Transforms the data as the View needs it</a:t>
            </a:r>
          </a:p>
          <a:p>
            <a:pPr lvl="1">
              <a:spcBef>
                <a:spcPts val="200"/>
              </a:spcBef>
              <a:spcAft>
                <a:spcPts val="200"/>
              </a:spcAft>
            </a:pPr>
            <a:r>
              <a:rPr lang="en-US" dirty="0" smtClean="0"/>
              <a:t>May have logic and functionality </a:t>
            </a:r>
          </a:p>
          <a:p>
            <a:pPr>
              <a:spcBef>
                <a:spcPts val="200"/>
              </a:spcBef>
              <a:spcAft>
                <a:spcPts val="200"/>
              </a:spcAft>
            </a:pPr>
            <a:r>
              <a:rPr lang="en-US" dirty="0" smtClean="0"/>
              <a:t>View</a:t>
            </a:r>
          </a:p>
          <a:p>
            <a:pPr lvl="1">
              <a:spcBef>
                <a:spcPts val="200"/>
              </a:spcBef>
              <a:spcAft>
                <a:spcPts val="200"/>
              </a:spcAft>
            </a:pPr>
            <a:r>
              <a:rPr lang="en-US" dirty="0" smtClean="0"/>
              <a:t>Knows of the View Model</a:t>
            </a:r>
          </a:p>
          <a:p>
            <a:pPr lvl="1">
              <a:spcBef>
                <a:spcPts val="200"/>
              </a:spcBef>
              <a:spcAft>
                <a:spcPts val="200"/>
              </a:spcAft>
            </a:pPr>
            <a:r>
              <a:rPr lang="en-US" dirty="0"/>
              <a:t>Represents </a:t>
            </a:r>
            <a:r>
              <a:rPr lang="en-US" dirty="0" smtClean="0"/>
              <a:t>UI (buttons, inputs, etc.)</a:t>
            </a:r>
            <a:endParaRPr lang="en-US" dirty="0"/>
          </a:p>
        </p:txBody>
      </p:sp>
    </p:spTree>
    <p:extLst>
      <p:ext uri="{BB962C8B-B14F-4D97-AF65-F5344CB8AC3E}">
        <p14:creationId xmlns:p14="http://schemas.microsoft.com/office/powerpoint/2010/main" val="2539117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967" y="84589"/>
            <a:ext cx="7086600" cy="838200"/>
          </a:xfrm>
        </p:spPr>
        <p:txBody>
          <a:bodyPr/>
          <a:lstStyle/>
          <a:p>
            <a:r>
              <a:rPr lang="en-US" dirty="0" smtClean="0"/>
              <a:t>MVVM in </a:t>
            </a:r>
            <a:r>
              <a:rPr lang="en-US" dirty="0" err="1" smtClean="0"/>
              <a:t>KendoUI</a:t>
            </a:r>
            <a:endParaRPr lang="en-US" dirty="0"/>
          </a:p>
        </p:txBody>
      </p:sp>
      <p:sp>
        <p:nvSpPr>
          <p:cNvPr id="3" name="Content Placeholder 2"/>
          <p:cNvSpPr>
            <a:spLocks noGrp="1"/>
          </p:cNvSpPr>
          <p:nvPr>
            <p:ph idx="1"/>
          </p:nvPr>
        </p:nvSpPr>
        <p:spPr>
          <a:xfrm>
            <a:off x="220211" y="948273"/>
            <a:ext cx="8686800" cy="5791200"/>
          </a:xfrm>
        </p:spPr>
        <p:txBody>
          <a:bodyPr/>
          <a:lstStyle/>
          <a:p>
            <a:r>
              <a:rPr lang="en-US" dirty="0" smtClean="0"/>
              <a:t>Model</a:t>
            </a:r>
            <a:r>
              <a:rPr lang="en-US" dirty="0"/>
              <a:t> </a:t>
            </a:r>
            <a:r>
              <a:rPr lang="en-US" dirty="0" smtClean="0"/>
              <a:t>– </a:t>
            </a:r>
            <a:r>
              <a:rPr lang="en-US" dirty="0" err="1" smtClean="0">
                <a:solidFill>
                  <a:schemeClr val="accent6">
                    <a:lumMod val="20000"/>
                    <a:lumOff val="80000"/>
                  </a:schemeClr>
                </a:solidFill>
              </a:rPr>
              <a:t>kendo.data.DataSource</a:t>
            </a:r>
            <a:endParaRPr lang="en-US" dirty="0" smtClean="0">
              <a:solidFill>
                <a:schemeClr val="accent6">
                  <a:lumMod val="20000"/>
                  <a:lumOff val="80000"/>
                </a:schemeClr>
              </a:solidFill>
            </a:endParaRPr>
          </a:p>
          <a:p>
            <a:r>
              <a:rPr lang="en-US" dirty="0" smtClean="0"/>
              <a:t>View Model – </a:t>
            </a:r>
            <a:r>
              <a:rPr lang="en-US" dirty="0" err="1" smtClean="0">
                <a:solidFill>
                  <a:schemeClr val="accent6">
                    <a:lumMod val="20000"/>
                    <a:lumOff val="80000"/>
                  </a:schemeClr>
                </a:solidFill>
              </a:rPr>
              <a:t>kendo.observable</a:t>
            </a:r>
            <a:r>
              <a:rPr lang="en-US" dirty="0" smtClean="0">
                <a:solidFill>
                  <a:schemeClr val="accent6">
                    <a:lumMod val="20000"/>
                    <a:lumOff val="80000"/>
                  </a:schemeClr>
                </a:solidFill>
              </a:rPr>
              <a:t>(object)</a:t>
            </a:r>
          </a:p>
          <a:p>
            <a:pPr lvl="1"/>
            <a:r>
              <a:rPr lang="en-US" dirty="0" smtClean="0"/>
              <a:t>Object – has properties for the View</a:t>
            </a:r>
          </a:p>
          <a:p>
            <a:pPr lvl="1"/>
            <a:r>
              <a:rPr lang="en-US" dirty="0" smtClean="0"/>
              <a:t>May have functions for manipulating data</a:t>
            </a:r>
          </a:p>
          <a:p>
            <a:r>
              <a:rPr lang="en-US" dirty="0" smtClean="0"/>
              <a:t>Layout - </a:t>
            </a:r>
            <a:r>
              <a:rPr lang="en-US" dirty="0" err="1" smtClean="0">
                <a:solidFill>
                  <a:schemeClr val="accent6">
                    <a:lumMod val="20000"/>
                    <a:lumOff val="80000"/>
                  </a:schemeClr>
                </a:solidFill>
              </a:rPr>
              <a:t>kendo.Layout</a:t>
            </a:r>
            <a:r>
              <a:rPr lang="en-US" dirty="0" smtClean="0">
                <a:solidFill>
                  <a:schemeClr val="accent6">
                    <a:lumMod val="20000"/>
                    <a:lumOff val="80000"/>
                  </a:schemeClr>
                </a:solidFill>
              </a:rPr>
              <a:t>(string)</a:t>
            </a:r>
          </a:p>
          <a:p>
            <a:pPr lvl="1"/>
            <a:r>
              <a:rPr lang="en-US" dirty="0" smtClean="0"/>
              <a:t>String to render (HTML text)</a:t>
            </a:r>
          </a:p>
          <a:p>
            <a:pPr lvl="1"/>
            <a:r>
              <a:rPr lang="en-US" dirty="0" smtClean="0"/>
              <a:t>Displays views</a:t>
            </a:r>
            <a:endParaRPr lang="en-US" dirty="0" smtClean="0">
              <a:solidFill>
                <a:schemeClr val="accent6">
                  <a:lumMod val="20000"/>
                  <a:lumOff val="8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13722">
            <a:off x="6636128" y="4159432"/>
            <a:ext cx="2121978" cy="1802082"/>
          </a:xfrm>
          <a:prstGeom prst="roundRect">
            <a:avLst/>
          </a:prstGeom>
        </p:spPr>
      </p:pic>
    </p:spTree>
    <p:extLst>
      <p:ext uri="{BB962C8B-B14F-4D97-AF65-F5344CB8AC3E}">
        <p14:creationId xmlns:p14="http://schemas.microsoft.com/office/powerpoint/2010/main" val="1416410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967" y="84589"/>
            <a:ext cx="7086600" cy="838200"/>
          </a:xfrm>
        </p:spPr>
        <p:txBody>
          <a:bodyPr/>
          <a:lstStyle/>
          <a:p>
            <a:r>
              <a:rPr lang="en-US" dirty="0" smtClean="0"/>
              <a:t>MVVM in </a:t>
            </a:r>
            <a:r>
              <a:rPr lang="en-US" dirty="0" err="1" smtClean="0"/>
              <a:t>KendoUI</a:t>
            </a:r>
            <a:endParaRPr lang="en-US" dirty="0"/>
          </a:p>
        </p:txBody>
      </p:sp>
      <p:sp>
        <p:nvSpPr>
          <p:cNvPr id="3" name="Content Placeholder 2"/>
          <p:cNvSpPr>
            <a:spLocks noGrp="1"/>
          </p:cNvSpPr>
          <p:nvPr>
            <p:ph idx="1"/>
          </p:nvPr>
        </p:nvSpPr>
        <p:spPr>
          <a:xfrm>
            <a:off x="220211" y="948273"/>
            <a:ext cx="8686800" cy="5791200"/>
          </a:xfrm>
        </p:spPr>
        <p:txBody>
          <a:bodyPr/>
          <a:lstStyle/>
          <a:p>
            <a:r>
              <a:rPr lang="en-US" dirty="0" smtClean="0"/>
              <a:t>View - </a:t>
            </a:r>
            <a:r>
              <a:rPr lang="en-US" dirty="0" err="1" smtClean="0">
                <a:solidFill>
                  <a:schemeClr val="accent6">
                    <a:lumMod val="20000"/>
                    <a:lumOff val="80000"/>
                  </a:schemeClr>
                </a:solidFill>
              </a:rPr>
              <a:t>kendo.View</a:t>
            </a:r>
            <a:endParaRPr lang="en-US" dirty="0" smtClean="0">
              <a:solidFill>
                <a:schemeClr val="accent6">
                  <a:lumMod val="20000"/>
                  <a:lumOff val="80000"/>
                </a:schemeClr>
              </a:solidFill>
            </a:endParaRPr>
          </a:p>
          <a:p>
            <a:pPr lvl="1"/>
            <a:r>
              <a:rPr lang="en-US" dirty="0" smtClean="0">
                <a:solidFill>
                  <a:schemeClr val="accent6">
                    <a:lumMod val="20000"/>
                    <a:lumOff val="80000"/>
                  </a:schemeClr>
                </a:solidFill>
              </a:rPr>
              <a:t>string</a:t>
            </a:r>
            <a:r>
              <a:rPr lang="en-US" dirty="0" smtClean="0"/>
              <a:t> (template id)</a:t>
            </a:r>
          </a:p>
          <a:p>
            <a:pPr lvl="1"/>
            <a:r>
              <a:rPr lang="en-US" dirty="0" smtClean="0">
                <a:solidFill>
                  <a:schemeClr val="accent6">
                    <a:lumMod val="20000"/>
                    <a:lumOff val="80000"/>
                  </a:schemeClr>
                </a:solidFill>
              </a:rPr>
              <a:t>string </a:t>
            </a:r>
            <a:r>
              <a:rPr lang="en-US" dirty="0"/>
              <a:t>(template </a:t>
            </a:r>
            <a:r>
              <a:rPr lang="en-US" dirty="0" smtClean="0"/>
              <a:t>id) and </a:t>
            </a:r>
            <a:r>
              <a:rPr lang="en-US" dirty="0" smtClean="0">
                <a:solidFill>
                  <a:schemeClr val="accent6">
                    <a:lumMod val="20000"/>
                    <a:lumOff val="80000"/>
                  </a:schemeClr>
                </a:solidFill>
              </a:rPr>
              <a:t>View Model</a:t>
            </a:r>
          </a:p>
        </p:txBody>
      </p:sp>
      <p:sp>
        <p:nvSpPr>
          <p:cNvPr id="4" name="Rectangle 3"/>
          <p:cNvSpPr>
            <a:spLocks noChangeArrowheads="1"/>
          </p:cNvSpPr>
          <p:nvPr/>
        </p:nvSpPr>
        <p:spPr bwMode="auto">
          <a:xfrm>
            <a:off x="425042" y="2910341"/>
            <a:ext cx="792480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 layout = new kendo.Layout(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 id="no-model"&gt;'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 id="model"&gt;'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first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kendo.View</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(‘tmpl');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second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kendo.View</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(‘tmpl-model',</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model: carViewModel });</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layout.render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($('#main-layout'));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layout.showIn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('#no-model', carListView);</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layout.showIn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('#model', carDetailView);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0778" y="946057"/>
            <a:ext cx="1699064" cy="1271328"/>
          </a:xfrm>
          <a:prstGeom prst="roundRect">
            <a:avLst/>
          </a:prstGeom>
        </p:spPr>
      </p:pic>
    </p:spTree>
    <p:extLst>
      <p:ext uri="{BB962C8B-B14F-4D97-AF65-F5344CB8AC3E}">
        <p14:creationId xmlns:p14="http://schemas.microsoft.com/office/powerpoint/2010/main" val="361442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967" y="84589"/>
            <a:ext cx="7086600" cy="838200"/>
          </a:xfrm>
        </p:spPr>
        <p:txBody>
          <a:bodyPr/>
          <a:lstStyle/>
          <a:p>
            <a:r>
              <a:rPr lang="en-US" dirty="0" smtClean="0"/>
              <a:t>MVVM in </a:t>
            </a:r>
            <a:r>
              <a:rPr lang="en-US" dirty="0" err="1" smtClean="0"/>
              <a:t>KendoUI</a:t>
            </a:r>
            <a:endParaRPr lang="en-US" dirty="0"/>
          </a:p>
        </p:txBody>
      </p:sp>
      <p:sp>
        <p:nvSpPr>
          <p:cNvPr id="3" name="Content Placeholder 2"/>
          <p:cNvSpPr>
            <a:spLocks noGrp="1"/>
          </p:cNvSpPr>
          <p:nvPr>
            <p:ph idx="1"/>
          </p:nvPr>
        </p:nvSpPr>
        <p:spPr>
          <a:xfrm>
            <a:off x="220211" y="948273"/>
            <a:ext cx="8686800" cy="5791200"/>
          </a:xfrm>
        </p:spPr>
        <p:txBody>
          <a:bodyPr/>
          <a:lstStyle/>
          <a:p>
            <a:r>
              <a:rPr lang="en-US" dirty="0">
                <a:solidFill>
                  <a:schemeClr val="accent6">
                    <a:lumMod val="20000"/>
                    <a:lumOff val="80000"/>
                  </a:schemeClr>
                </a:solidFill>
              </a:rPr>
              <a:t>Data </a:t>
            </a:r>
            <a:r>
              <a:rPr lang="en-US" dirty="0" smtClean="0">
                <a:solidFill>
                  <a:schemeClr val="accent6">
                    <a:lumMod val="20000"/>
                    <a:lumOff val="80000"/>
                  </a:schemeClr>
                </a:solidFill>
              </a:rPr>
              <a:t>Binding</a:t>
            </a:r>
          </a:p>
          <a:p>
            <a:pPr lvl="1"/>
            <a:r>
              <a:rPr lang="en-US" dirty="0" smtClean="0"/>
              <a:t>Add attribute </a:t>
            </a:r>
            <a:r>
              <a:rPr lang="en-US" dirty="0" smtClean="0">
                <a:solidFill>
                  <a:schemeClr val="accent6">
                    <a:lumMod val="20000"/>
                    <a:lumOff val="80000"/>
                  </a:schemeClr>
                </a:solidFill>
              </a:rPr>
              <a:t>“data-bind” </a:t>
            </a:r>
            <a:r>
              <a:rPr lang="en-US" dirty="0" smtClean="0"/>
              <a:t>to tags in template</a:t>
            </a:r>
          </a:p>
          <a:p>
            <a:pPr lvl="1"/>
            <a:r>
              <a:rPr lang="en-US" dirty="0" smtClean="0"/>
              <a:t>Value of attribute is </a:t>
            </a:r>
            <a:r>
              <a:rPr lang="en-US" dirty="0" smtClean="0">
                <a:solidFill>
                  <a:schemeClr val="accent6">
                    <a:lumMod val="20000"/>
                    <a:lumOff val="80000"/>
                  </a:schemeClr>
                </a:solidFill>
              </a:rPr>
              <a:t>“{type} : {property}”</a:t>
            </a:r>
          </a:p>
        </p:txBody>
      </p:sp>
      <p:sp>
        <p:nvSpPr>
          <p:cNvPr id="5" name="Rectangle 4"/>
          <p:cNvSpPr>
            <a:spLocks noChangeArrowheads="1"/>
          </p:cNvSpPr>
          <p:nvPr/>
        </p:nvSpPr>
        <p:spPr bwMode="auto">
          <a:xfrm>
            <a:off x="268449" y="3371735"/>
            <a:ext cx="8690993"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&lt;script type="text/kendo-tmpl" 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car-template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div&gt;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img data-bind="attr: { src: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image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&lt;span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data-bind="text: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make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"&gt;&lt;/span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input data-bind="value: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power“ /&gt;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input type="checkbox" data-bind="checked: agreed"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 data-bind="visible: added"&gt;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script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971581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967" y="84589"/>
            <a:ext cx="7086600" cy="838200"/>
          </a:xfrm>
        </p:spPr>
        <p:txBody>
          <a:bodyPr/>
          <a:lstStyle/>
          <a:p>
            <a:r>
              <a:rPr lang="en-US" dirty="0" smtClean="0"/>
              <a:t>MVVM in </a:t>
            </a:r>
            <a:r>
              <a:rPr lang="en-US" dirty="0" err="1" smtClean="0"/>
              <a:t>KendoUI</a:t>
            </a:r>
            <a:endParaRPr lang="en-US" dirty="0"/>
          </a:p>
        </p:txBody>
      </p:sp>
      <p:sp>
        <p:nvSpPr>
          <p:cNvPr id="3" name="Content Placeholder 2"/>
          <p:cNvSpPr>
            <a:spLocks noGrp="1"/>
          </p:cNvSpPr>
          <p:nvPr>
            <p:ph idx="1"/>
          </p:nvPr>
        </p:nvSpPr>
        <p:spPr>
          <a:xfrm>
            <a:off x="203432" y="1149609"/>
            <a:ext cx="8686800" cy="5791200"/>
          </a:xfrm>
        </p:spPr>
        <p:txBody>
          <a:bodyPr/>
          <a:lstStyle/>
          <a:p>
            <a:r>
              <a:rPr lang="en-US" dirty="0" smtClean="0">
                <a:solidFill>
                  <a:schemeClr val="accent6">
                    <a:lumMod val="20000"/>
                    <a:lumOff val="80000"/>
                  </a:schemeClr>
                </a:solidFill>
              </a:rPr>
              <a:t>Events Data Binding</a:t>
            </a:r>
          </a:p>
          <a:p>
            <a:pPr lvl="1"/>
            <a:r>
              <a:rPr lang="en-US" dirty="0" smtClean="0"/>
              <a:t>Add attribute </a:t>
            </a:r>
            <a:r>
              <a:rPr lang="en-US" dirty="0" smtClean="0">
                <a:solidFill>
                  <a:schemeClr val="accent6">
                    <a:lumMod val="20000"/>
                    <a:lumOff val="80000"/>
                  </a:schemeClr>
                </a:solidFill>
              </a:rPr>
              <a:t>“data-bind” </a:t>
            </a:r>
            <a:r>
              <a:rPr lang="en-US" dirty="0" smtClean="0"/>
              <a:t>to tags in template</a:t>
            </a:r>
          </a:p>
          <a:p>
            <a:pPr lvl="1"/>
            <a:r>
              <a:rPr lang="en-US" dirty="0" smtClean="0"/>
              <a:t>Value of attribute is </a:t>
            </a:r>
            <a:r>
              <a:rPr lang="en-US" dirty="0" smtClean="0">
                <a:solidFill>
                  <a:schemeClr val="accent6">
                    <a:lumMod val="20000"/>
                    <a:lumOff val="80000"/>
                  </a:schemeClr>
                </a:solidFill>
              </a:rPr>
              <a:t>“events: {object of events}”</a:t>
            </a:r>
          </a:p>
        </p:txBody>
      </p:sp>
      <p:sp>
        <p:nvSpPr>
          <p:cNvPr id="5" name="Rectangle 4"/>
          <p:cNvSpPr>
            <a:spLocks noChangeArrowheads="1"/>
          </p:cNvSpPr>
          <p:nvPr/>
        </p:nvSpPr>
        <p:spPr bwMode="auto">
          <a:xfrm>
            <a:off x="377504" y="3371735"/>
            <a:ext cx="8338657"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&lt;button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data-bind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="events: { click: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onClick }"&gt;B&lt;/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button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viewModel = kendo.observable({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onClick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function(e)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console.log("Event: " + e.type);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08868">
            <a:off x="7547451" y="838900"/>
            <a:ext cx="1168710" cy="985706"/>
          </a:xfrm>
          <a:prstGeom prst="roundRect">
            <a:avLst/>
          </a:prstGeom>
        </p:spPr>
      </p:pic>
    </p:spTree>
    <p:extLst>
      <p:ext uri="{BB962C8B-B14F-4D97-AF65-F5344CB8AC3E}">
        <p14:creationId xmlns:p14="http://schemas.microsoft.com/office/powerpoint/2010/main" val="126947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967" y="84589"/>
            <a:ext cx="7086600" cy="838200"/>
          </a:xfrm>
        </p:spPr>
        <p:txBody>
          <a:bodyPr/>
          <a:lstStyle/>
          <a:p>
            <a:r>
              <a:rPr lang="en-US" dirty="0" smtClean="0"/>
              <a:t>MVVM in </a:t>
            </a:r>
            <a:r>
              <a:rPr lang="en-US" dirty="0" err="1" smtClean="0"/>
              <a:t>KendoUI</a:t>
            </a:r>
            <a:endParaRPr lang="en-US" dirty="0"/>
          </a:p>
        </p:txBody>
      </p:sp>
      <p:sp>
        <p:nvSpPr>
          <p:cNvPr id="3" name="Content Placeholder 2"/>
          <p:cNvSpPr>
            <a:spLocks noGrp="1"/>
          </p:cNvSpPr>
          <p:nvPr>
            <p:ph idx="1"/>
          </p:nvPr>
        </p:nvSpPr>
        <p:spPr>
          <a:xfrm>
            <a:off x="220211" y="948273"/>
            <a:ext cx="8686800" cy="5791200"/>
          </a:xfrm>
        </p:spPr>
        <p:txBody>
          <a:bodyPr/>
          <a:lstStyle/>
          <a:p>
            <a:r>
              <a:rPr lang="en-US" sz="3000" dirty="0" smtClean="0">
                <a:solidFill>
                  <a:schemeClr val="accent6">
                    <a:lumMod val="20000"/>
                    <a:lumOff val="80000"/>
                  </a:schemeClr>
                </a:solidFill>
              </a:rPr>
              <a:t>Bind View Model To View</a:t>
            </a:r>
          </a:p>
          <a:p>
            <a:pPr lvl="1"/>
            <a:r>
              <a:rPr lang="en-US" dirty="0" smtClean="0"/>
              <a:t>Done through </a:t>
            </a:r>
            <a:r>
              <a:rPr lang="en-US" dirty="0" err="1" smtClean="0">
                <a:solidFill>
                  <a:schemeClr val="accent6">
                    <a:lumMod val="20000"/>
                    <a:lumOff val="80000"/>
                  </a:schemeClr>
                </a:solidFill>
              </a:rPr>
              <a:t>kendo.bind</a:t>
            </a:r>
            <a:r>
              <a:rPr lang="en-US" dirty="0" smtClean="0">
                <a:solidFill>
                  <a:schemeClr val="accent6">
                    <a:lumMod val="20000"/>
                    <a:lumOff val="80000"/>
                  </a:schemeClr>
                </a:solidFill>
              </a:rPr>
              <a:t>(template, </a:t>
            </a:r>
            <a:r>
              <a:rPr lang="en-US" dirty="0" err="1" smtClean="0">
                <a:solidFill>
                  <a:schemeClr val="accent6">
                    <a:lumMod val="20000"/>
                    <a:lumOff val="80000"/>
                  </a:schemeClr>
                </a:solidFill>
              </a:rPr>
              <a:t>viewModel</a:t>
            </a:r>
            <a:r>
              <a:rPr lang="en-US" dirty="0" smtClean="0">
                <a:solidFill>
                  <a:schemeClr val="accent6">
                    <a:lumMod val="20000"/>
                    <a:lumOff val="80000"/>
                  </a:schemeClr>
                </a:solidFill>
              </a:rPr>
              <a:t>)</a:t>
            </a:r>
          </a:p>
          <a:p>
            <a:pPr lvl="1"/>
            <a:r>
              <a:rPr lang="en-US" dirty="0" smtClean="0"/>
              <a:t>Template is </a:t>
            </a:r>
            <a:r>
              <a:rPr lang="en-US" dirty="0" err="1" smtClean="0">
                <a:solidFill>
                  <a:schemeClr val="accent6">
                    <a:lumMod val="20000"/>
                    <a:lumOff val="80000"/>
                  </a:schemeClr>
                </a:solidFill>
              </a:rPr>
              <a:t>jQuery</a:t>
            </a:r>
            <a:r>
              <a:rPr lang="en-US" dirty="0" smtClean="0">
                <a:solidFill>
                  <a:schemeClr val="accent6">
                    <a:lumMod val="20000"/>
                    <a:lumOff val="80000"/>
                  </a:schemeClr>
                </a:solidFill>
              </a:rPr>
              <a:t> </a:t>
            </a:r>
            <a:r>
              <a:rPr lang="en-US" dirty="0" smtClean="0"/>
              <a:t>object</a:t>
            </a:r>
          </a:p>
          <a:p>
            <a:pPr lvl="1"/>
            <a:r>
              <a:rPr lang="en-US" dirty="0" smtClean="0"/>
              <a:t>View Model is </a:t>
            </a:r>
            <a:r>
              <a:rPr lang="en-US" dirty="0" err="1" smtClean="0">
                <a:solidFill>
                  <a:schemeClr val="accent6">
                    <a:lumMod val="20000"/>
                    <a:lumOff val="80000"/>
                  </a:schemeClr>
                </a:solidFill>
              </a:rPr>
              <a:t>kendo.observable</a:t>
            </a:r>
            <a:endParaRPr lang="en-US" dirty="0" smtClean="0">
              <a:solidFill>
                <a:schemeClr val="accent6">
                  <a:lumMod val="20000"/>
                  <a:lumOff val="80000"/>
                </a:schemeClr>
              </a:solidFill>
            </a:endParaRPr>
          </a:p>
        </p:txBody>
      </p:sp>
      <p:sp>
        <p:nvSpPr>
          <p:cNvPr id="6" name="Rectangle 5"/>
          <p:cNvSpPr>
            <a:spLocks noChangeArrowheads="1"/>
          </p:cNvSpPr>
          <p:nvPr/>
        </p:nvSpPr>
        <p:spPr bwMode="auto">
          <a:xfrm>
            <a:off x="377502" y="4160300"/>
            <a:ext cx="8338657"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kendo.bind($("#example"), viewModel);</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3902" b="30513"/>
          <a:stretch/>
        </p:blipFill>
        <p:spPr>
          <a:xfrm>
            <a:off x="1600632" y="4762484"/>
            <a:ext cx="5892395" cy="1511842"/>
          </a:xfrm>
          <a:prstGeom prst="roundRect">
            <a:avLst/>
          </a:prstGeom>
        </p:spPr>
      </p:pic>
    </p:spTree>
    <p:extLst>
      <p:ext uri="{BB962C8B-B14F-4D97-AF65-F5344CB8AC3E}">
        <p14:creationId xmlns:p14="http://schemas.microsoft.com/office/powerpoint/2010/main" val="30824399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5533" y="2458605"/>
            <a:ext cx="5562600" cy="1371601"/>
          </a:xfrm>
        </p:spPr>
        <p:txBody>
          <a:bodyPr/>
          <a:lstStyle/>
          <a:p>
            <a:pPr>
              <a:lnSpc>
                <a:spcPts val="5200"/>
              </a:lnSpc>
            </a:pPr>
            <a:r>
              <a:rPr lang="en-US" dirty="0" smtClean="0"/>
              <a:t>MVVM in </a:t>
            </a:r>
            <a:r>
              <a:rPr lang="en-US" dirty="0" err="1" smtClean="0"/>
              <a:t>KendoUI</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380610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60284" y="1231085"/>
            <a:ext cx="7772400" cy="762000"/>
          </a:xfrm>
        </p:spPr>
        <p:txBody>
          <a:bodyPr/>
          <a:lstStyle/>
          <a:p>
            <a:pPr>
              <a:lnSpc>
                <a:spcPct val="100000"/>
              </a:lnSpc>
            </a:pPr>
            <a:r>
              <a:rPr lang="en-US" dirty="0" smtClean="0"/>
              <a:t>Installation</a:t>
            </a:r>
            <a:endParaRPr lang="en-US" dirty="0"/>
          </a:p>
        </p:txBody>
      </p:sp>
      <p:sp>
        <p:nvSpPr>
          <p:cNvPr id="3" name="Subtitle 2"/>
          <p:cNvSpPr>
            <a:spLocks noGrp="1"/>
          </p:cNvSpPr>
          <p:nvPr>
            <p:ph type="subTitle" idx="1"/>
          </p:nvPr>
        </p:nvSpPr>
        <p:spPr>
          <a:xfrm>
            <a:off x="431684" y="2053206"/>
            <a:ext cx="8229600" cy="569120"/>
          </a:xfrm>
        </p:spPr>
        <p:txBody>
          <a:bodyPr/>
          <a:lstStyle/>
          <a:p>
            <a:r>
              <a:rPr lang="en-US" dirty="0" smtClean="0"/>
              <a:t>Getting ready for Kendo UI</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1676" y="2919035"/>
            <a:ext cx="2349616" cy="2232135"/>
          </a:xfrm>
          <a:prstGeom prst="roundRect">
            <a:avLst/>
          </a:prstGeom>
        </p:spPr>
      </p:pic>
    </p:spTree>
    <p:extLst>
      <p:ext uri="{BB962C8B-B14F-4D97-AF65-F5344CB8AC3E}">
        <p14:creationId xmlns:p14="http://schemas.microsoft.com/office/powerpoint/2010/main" val="388918916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69022" y="1398864"/>
            <a:ext cx="7772400" cy="762000"/>
          </a:xfrm>
        </p:spPr>
        <p:txBody>
          <a:bodyPr/>
          <a:lstStyle/>
          <a:p>
            <a:pPr>
              <a:lnSpc>
                <a:spcPct val="100000"/>
              </a:lnSpc>
            </a:pPr>
            <a:r>
              <a:rPr lang="en-US" dirty="0" smtClean="0"/>
              <a:t>Routing and SPA</a:t>
            </a:r>
            <a:endParaRPr lang="en-US" dirty="0"/>
          </a:p>
        </p:txBody>
      </p:sp>
      <p:sp>
        <p:nvSpPr>
          <p:cNvPr id="3" name="Subtitle 2"/>
          <p:cNvSpPr>
            <a:spLocks noGrp="1"/>
          </p:cNvSpPr>
          <p:nvPr>
            <p:ph type="subTitle" idx="1"/>
          </p:nvPr>
        </p:nvSpPr>
        <p:spPr>
          <a:xfrm>
            <a:off x="448811" y="2279709"/>
            <a:ext cx="8229600" cy="569120"/>
          </a:xfrm>
        </p:spPr>
        <p:txBody>
          <a:bodyPr/>
          <a:lstStyle/>
          <a:p>
            <a:r>
              <a:rPr lang="en-US" dirty="0" smtClean="0"/>
              <a:t>The awesomeness start here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699" y="3047722"/>
            <a:ext cx="3707934" cy="2787388"/>
          </a:xfrm>
          <a:prstGeom prst="roundRect">
            <a:avLst/>
          </a:prstGeom>
        </p:spPr>
      </p:pic>
    </p:spTree>
    <p:extLst>
      <p:ext uri="{BB962C8B-B14F-4D97-AF65-F5344CB8AC3E}">
        <p14:creationId xmlns:p14="http://schemas.microsoft.com/office/powerpoint/2010/main" val="174124845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and SPA</a:t>
            </a:r>
          </a:p>
        </p:txBody>
      </p:sp>
      <p:sp>
        <p:nvSpPr>
          <p:cNvPr id="3" name="Content Placeholder 2"/>
          <p:cNvSpPr>
            <a:spLocks noGrp="1"/>
          </p:cNvSpPr>
          <p:nvPr>
            <p:ph idx="1"/>
          </p:nvPr>
        </p:nvSpPr>
        <p:spPr>
          <a:xfrm>
            <a:off x="228600" y="788882"/>
            <a:ext cx="8686800" cy="5791200"/>
          </a:xfrm>
        </p:spPr>
        <p:txBody>
          <a:bodyPr/>
          <a:lstStyle/>
          <a:p>
            <a:pPr>
              <a:spcBef>
                <a:spcPts val="200"/>
              </a:spcBef>
              <a:spcAft>
                <a:spcPts val="200"/>
              </a:spcAft>
            </a:pPr>
            <a:r>
              <a:rPr lang="en-US" dirty="0" smtClean="0"/>
              <a:t>Routing in </a:t>
            </a:r>
            <a:r>
              <a:rPr lang="en-US" dirty="0" err="1" smtClean="0"/>
              <a:t>KendoUI</a:t>
            </a:r>
            <a:endParaRPr lang="en-US" dirty="0" smtClean="0"/>
          </a:p>
          <a:p>
            <a:pPr lvl="1">
              <a:spcBef>
                <a:spcPts val="200"/>
              </a:spcBef>
              <a:spcAft>
                <a:spcPts val="200"/>
              </a:spcAft>
            </a:pPr>
            <a:r>
              <a:rPr lang="en-US" dirty="0" smtClean="0"/>
              <a:t>Initialized with </a:t>
            </a:r>
            <a:r>
              <a:rPr lang="en-US" dirty="0" err="1" smtClean="0">
                <a:solidFill>
                  <a:schemeClr val="accent6">
                    <a:lumMod val="20000"/>
                    <a:lumOff val="80000"/>
                  </a:schemeClr>
                </a:solidFill>
              </a:rPr>
              <a:t>kendo.Router</a:t>
            </a:r>
            <a:r>
              <a:rPr lang="en-US" dirty="0" smtClean="0">
                <a:solidFill>
                  <a:schemeClr val="accent6">
                    <a:lumMod val="20000"/>
                    <a:lumOff val="80000"/>
                  </a:schemeClr>
                </a:solidFill>
              </a:rPr>
              <a:t>()</a:t>
            </a:r>
          </a:p>
          <a:p>
            <a:pPr lvl="1">
              <a:spcBef>
                <a:spcPts val="200"/>
              </a:spcBef>
              <a:spcAft>
                <a:spcPts val="200"/>
              </a:spcAft>
            </a:pPr>
            <a:r>
              <a:rPr lang="en-US" dirty="0" smtClean="0"/>
              <a:t>Routes are added with </a:t>
            </a:r>
            <a:r>
              <a:rPr lang="en-US" dirty="0" smtClean="0">
                <a:solidFill>
                  <a:schemeClr val="accent6">
                    <a:lumMod val="20000"/>
                    <a:lumOff val="80000"/>
                  </a:schemeClr>
                </a:solidFill>
              </a:rPr>
              <a:t>.route(string, function)</a:t>
            </a:r>
          </a:p>
          <a:p>
            <a:pPr lvl="1">
              <a:spcBef>
                <a:spcPts val="200"/>
              </a:spcBef>
              <a:spcAft>
                <a:spcPts val="200"/>
              </a:spcAft>
            </a:pPr>
            <a:r>
              <a:rPr lang="en-US" dirty="0" smtClean="0"/>
              <a:t>Parameters are passed in the string with </a:t>
            </a:r>
            <a:r>
              <a:rPr lang="en-US" dirty="0" smtClean="0">
                <a:solidFill>
                  <a:schemeClr val="accent6">
                    <a:lumMod val="20000"/>
                    <a:lumOff val="80000"/>
                  </a:schemeClr>
                </a:solidFill>
              </a:rPr>
              <a:t>“:”</a:t>
            </a:r>
          </a:p>
          <a:p>
            <a:pPr lvl="1">
              <a:spcBef>
                <a:spcPts val="200"/>
              </a:spcBef>
              <a:spcAft>
                <a:spcPts val="200"/>
              </a:spcAft>
            </a:pPr>
            <a:r>
              <a:rPr lang="en-US" dirty="0" smtClean="0"/>
              <a:t>Executed with </a:t>
            </a:r>
            <a:r>
              <a:rPr lang="en-US" dirty="0">
                <a:solidFill>
                  <a:schemeClr val="accent6">
                    <a:lumMod val="20000"/>
                    <a:lumOff val="80000"/>
                  </a:schemeClr>
                </a:solidFill>
              </a:rPr>
              <a:t>.start</a:t>
            </a:r>
            <a:r>
              <a:rPr lang="en-US" dirty="0" smtClean="0">
                <a:solidFill>
                  <a:schemeClr val="accent6">
                    <a:lumMod val="20000"/>
                    <a:lumOff val="80000"/>
                  </a:schemeClr>
                </a:solidFill>
              </a:rPr>
              <a:t>()</a:t>
            </a:r>
          </a:p>
          <a:p>
            <a:pPr lvl="1">
              <a:spcBef>
                <a:spcPts val="200"/>
              </a:spcBef>
              <a:spcAft>
                <a:spcPts val="200"/>
              </a:spcAft>
            </a:pPr>
            <a:endParaRPr lang="en-US" dirty="0" smtClean="0">
              <a:solidFill>
                <a:schemeClr val="accent6">
                  <a:lumMod val="20000"/>
                  <a:lumOff val="80000"/>
                </a:schemeClr>
              </a:solidFill>
            </a:endParaRPr>
          </a:p>
        </p:txBody>
      </p:sp>
      <p:sp>
        <p:nvSpPr>
          <p:cNvPr id="4" name="Rectangle 3"/>
          <p:cNvSpPr>
            <a:spLocks noChangeArrowheads="1"/>
          </p:cNvSpPr>
          <p:nvPr/>
        </p:nvSpPr>
        <p:spPr bwMode="auto">
          <a:xfrm>
            <a:off x="377501" y="3776329"/>
            <a:ext cx="8338657"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 router = new kendo.Router();</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router.route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("home", function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content").html("home");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router.start();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726693">
            <a:off x="7410620" y="834707"/>
            <a:ext cx="1406205" cy="1054654"/>
          </a:xfrm>
          <a:prstGeom prst="roundRect">
            <a:avLst/>
          </a:prstGeom>
        </p:spPr>
      </p:pic>
    </p:spTree>
    <p:extLst>
      <p:ext uri="{BB962C8B-B14F-4D97-AF65-F5344CB8AC3E}">
        <p14:creationId xmlns:p14="http://schemas.microsoft.com/office/powerpoint/2010/main" val="18317250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5533" y="2458605"/>
            <a:ext cx="5562600" cy="1371601"/>
          </a:xfrm>
        </p:spPr>
        <p:txBody>
          <a:bodyPr/>
          <a:lstStyle/>
          <a:p>
            <a:pPr>
              <a:lnSpc>
                <a:spcPts val="5200"/>
              </a:lnSpc>
            </a:pPr>
            <a:r>
              <a:rPr lang="en-US" dirty="0" smtClean="0"/>
              <a:t>Routing in </a:t>
            </a:r>
            <a:r>
              <a:rPr lang="en-US" dirty="0" err="1" smtClean="0"/>
              <a:t>KendoUI</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2667306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and SPA</a:t>
            </a:r>
          </a:p>
        </p:txBody>
      </p:sp>
      <p:sp>
        <p:nvSpPr>
          <p:cNvPr id="3" name="Content Placeholder 2"/>
          <p:cNvSpPr>
            <a:spLocks noGrp="1"/>
          </p:cNvSpPr>
          <p:nvPr>
            <p:ph idx="1"/>
          </p:nvPr>
        </p:nvSpPr>
        <p:spPr>
          <a:xfrm>
            <a:off x="228600" y="788882"/>
            <a:ext cx="8686800" cy="5791200"/>
          </a:xfrm>
        </p:spPr>
        <p:txBody>
          <a:bodyPr/>
          <a:lstStyle/>
          <a:p>
            <a:r>
              <a:rPr lang="en-US" dirty="0" smtClean="0"/>
              <a:t>Single Page Application</a:t>
            </a:r>
          </a:p>
          <a:p>
            <a:pPr lvl="1"/>
            <a:r>
              <a:rPr lang="en-US" dirty="0" smtClean="0"/>
              <a:t>Main </a:t>
            </a:r>
            <a:r>
              <a:rPr lang="en-US" dirty="0" smtClean="0">
                <a:solidFill>
                  <a:schemeClr val="accent6">
                    <a:lumMod val="20000"/>
                    <a:lumOff val="80000"/>
                  </a:schemeClr>
                </a:solidFill>
              </a:rPr>
              <a:t>HTML</a:t>
            </a:r>
            <a:r>
              <a:rPr lang="en-US" dirty="0" smtClean="0"/>
              <a:t> (logo, menu, header, footer, etc.)</a:t>
            </a:r>
          </a:p>
          <a:p>
            <a:pPr lvl="1"/>
            <a:r>
              <a:rPr lang="en-US" dirty="0" smtClean="0">
                <a:solidFill>
                  <a:schemeClr val="accent6">
                    <a:lumMod val="20000"/>
                    <a:lumOff val="80000"/>
                  </a:schemeClr>
                </a:solidFill>
              </a:rPr>
              <a:t>Templates </a:t>
            </a:r>
            <a:r>
              <a:rPr lang="en-US" dirty="0" smtClean="0"/>
              <a:t>for </a:t>
            </a:r>
            <a:r>
              <a:rPr lang="en-US" dirty="0" smtClean="0"/>
              <a:t>different “pages”</a:t>
            </a:r>
          </a:p>
          <a:p>
            <a:pPr lvl="1"/>
            <a:r>
              <a:rPr lang="en-US" dirty="0" err="1" smtClean="0">
                <a:solidFill>
                  <a:schemeClr val="accent6">
                    <a:lumMod val="20000"/>
                    <a:lumOff val="80000"/>
                  </a:schemeClr>
                </a:solidFill>
              </a:rPr>
              <a:t>DataSource</a:t>
            </a:r>
            <a:r>
              <a:rPr lang="en-US" dirty="0" smtClean="0">
                <a:solidFill>
                  <a:schemeClr val="accent6">
                    <a:lumMod val="20000"/>
                    <a:lumOff val="80000"/>
                  </a:schemeClr>
                </a:solidFill>
              </a:rPr>
              <a:t> </a:t>
            </a:r>
            <a:r>
              <a:rPr lang="en-US" dirty="0" smtClean="0"/>
              <a:t>as model</a:t>
            </a:r>
          </a:p>
          <a:p>
            <a:pPr lvl="1"/>
            <a:r>
              <a:rPr lang="en-US" dirty="0" err="1" smtClean="0">
                <a:solidFill>
                  <a:schemeClr val="accent6">
                    <a:lumMod val="20000"/>
                    <a:lumOff val="80000"/>
                  </a:schemeClr>
                </a:solidFill>
              </a:rPr>
              <a:t>ViewModels</a:t>
            </a:r>
            <a:r>
              <a:rPr lang="en-US" dirty="0">
                <a:solidFill>
                  <a:schemeClr val="accent6">
                    <a:lumMod val="20000"/>
                    <a:lumOff val="80000"/>
                  </a:schemeClr>
                </a:solidFill>
              </a:rPr>
              <a:t> </a:t>
            </a:r>
            <a:r>
              <a:rPr lang="en-US" dirty="0" smtClean="0"/>
              <a:t>for binding data to templates</a:t>
            </a:r>
          </a:p>
          <a:p>
            <a:pPr lvl="1"/>
            <a:r>
              <a:rPr lang="en-US" dirty="0" smtClean="0">
                <a:solidFill>
                  <a:schemeClr val="accent6">
                    <a:lumMod val="20000"/>
                    <a:lumOff val="80000"/>
                  </a:schemeClr>
                </a:solidFill>
              </a:rPr>
              <a:t>Layout</a:t>
            </a:r>
            <a:r>
              <a:rPr lang="en-US" dirty="0" smtClean="0"/>
              <a:t> and </a:t>
            </a:r>
            <a:r>
              <a:rPr lang="en-US" dirty="0" smtClean="0">
                <a:solidFill>
                  <a:schemeClr val="accent6">
                    <a:lumMod val="20000"/>
                    <a:lumOff val="80000"/>
                  </a:schemeClr>
                </a:solidFill>
              </a:rPr>
              <a:t>Views</a:t>
            </a:r>
            <a:r>
              <a:rPr lang="en-US" dirty="0" smtClean="0"/>
              <a:t> for UI</a:t>
            </a:r>
          </a:p>
          <a:p>
            <a:pPr lvl="1"/>
            <a:r>
              <a:rPr lang="en-US" dirty="0" smtClean="0">
                <a:solidFill>
                  <a:schemeClr val="accent6">
                    <a:lumMod val="20000"/>
                    <a:lumOff val="80000"/>
                  </a:schemeClr>
                </a:solidFill>
              </a:rPr>
              <a:t>Events</a:t>
            </a:r>
            <a:r>
              <a:rPr lang="en-US" dirty="0" smtClean="0"/>
              <a:t> for redirecting to different “pages”</a:t>
            </a:r>
          </a:p>
          <a:p>
            <a:pPr lvl="1"/>
            <a:r>
              <a:rPr lang="en-US" dirty="0" smtClean="0">
                <a:solidFill>
                  <a:schemeClr val="accent6">
                    <a:lumMod val="20000"/>
                    <a:lumOff val="80000"/>
                  </a:schemeClr>
                </a:solidFill>
              </a:rPr>
              <a:t>Routing</a:t>
            </a:r>
            <a:r>
              <a:rPr lang="en-US" dirty="0" smtClean="0"/>
              <a:t> for all “pages”</a:t>
            </a:r>
          </a:p>
          <a:p>
            <a:pPr lvl="1">
              <a:spcBef>
                <a:spcPts val="200"/>
              </a:spcBef>
              <a:spcAft>
                <a:spcPts val="200"/>
              </a:spcAft>
            </a:pPr>
            <a:endParaRPr lang="en-US" dirty="0" smtClean="0"/>
          </a:p>
          <a:p>
            <a:pPr lvl="1">
              <a:spcBef>
                <a:spcPts val="200"/>
              </a:spcBef>
              <a:spcAft>
                <a:spcPts val="200"/>
              </a:spcAft>
            </a:pPr>
            <a:endParaRPr lang="en-US" dirty="0" smtClean="0">
              <a:solidFill>
                <a:schemeClr val="accent6">
                  <a:lumMod val="20000"/>
                  <a:lumOff val="80000"/>
                </a:schemeClr>
              </a:solidFill>
            </a:endParaRPr>
          </a:p>
          <a:p>
            <a:pPr lvl="1">
              <a:spcBef>
                <a:spcPts val="200"/>
              </a:spcBef>
              <a:spcAft>
                <a:spcPts val="200"/>
              </a:spcAft>
            </a:pPr>
            <a:endParaRPr lang="en-US" dirty="0" smtClean="0">
              <a:solidFill>
                <a:schemeClr val="accent6">
                  <a:lumMod val="20000"/>
                  <a:lumOff val="8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5023" y="2241349"/>
            <a:ext cx="2130804" cy="1035882"/>
          </a:xfrm>
          <a:prstGeom prst="round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27213"/>
          <a:stretch/>
        </p:blipFill>
        <p:spPr>
          <a:xfrm rot="20614512">
            <a:off x="6874421" y="5306875"/>
            <a:ext cx="1862356" cy="829958"/>
          </a:xfrm>
          <a:prstGeom prst="roundRect">
            <a:avLst/>
          </a:prstGeom>
        </p:spPr>
      </p:pic>
    </p:spTree>
    <p:extLst>
      <p:ext uri="{BB962C8B-B14F-4D97-AF65-F5344CB8AC3E}">
        <p14:creationId xmlns:p14="http://schemas.microsoft.com/office/powerpoint/2010/main" val="3445365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5533" y="2458605"/>
            <a:ext cx="5562600" cy="1371601"/>
          </a:xfrm>
        </p:spPr>
        <p:txBody>
          <a:bodyPr/>
          <a:lstStyle/>
          <a:p>
            <a:pPr>
              <a:lnSpc>
                <a:spcPts val="5200"/>
              </a:lnSpc>
            </a:pPr>
            <a:r>
              <a:rPr lang="en-US" dirty="0" smtClean="0"/>
              <a:t>SPA </a:t>
            </a:r>
            <a:r>
              <a:rPr lang="en-US" dirty="0" smtClean="0"/>
              <a:t>in </a:t>
            </a:r>
            <a:r>
              <a:rPr lang="en-US" dirty="0" err="1" smtClean="0"/>
              <a:t>KendoUI</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307901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85799" y="1340142"/>
            <a:ext cx="7772400" cy="762000"/>
          </a:xfrm>
        </p:spPr>
        <p:txBody>
          <a:bodyPr/>
          <a:lstStyle/>
          <a:p>
            <a:pPr>
              <a:lnSpc>
                <a:spcPct val="100000"/>
              </a:lnSpc>
            </a:pPr>
            <a:r>
              <a:rPr lang="en-US" dirty="0" smtClean="0"/>
              <a:t>Validator</a:t>
            </a:r>
            <a:endParaRPr lang="en-US" dirty="0"/>
          </a:p>
        </p:txBody>
      </p:sp>
      <p:sp>
        <p:nvSpPr>
          <p:cNvPr id="3" name="Subtitle 2"/>
          <p:cNvSpPr>
            <a:spLocks noGrp="1"/>
          </p:cNvSpPr>
          <p:nvPr>
            <p:ph type="subTitle" idx="1"/>
          </p:nvPr>
        </p:nvSpPr>
        <p:spPr>
          <a:xfrm>
            <a:off x="457199" y="2170652"/>
            <a:ext cx="8229600" cy="569120"/>
          </a:xfrm>
        </p:spPr>
        <p:txBody>
          <a:bodyPr/>
          <a:lstStyle/>
          <a:p>
            <a:r>
              <a:rPr lang="en-US" dirty="0" smtClean="0"/>
              <a:t>Client-side data validation</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019" t="2561" r="2644" b="3413"/>
          <a:stretch/>
        </p:blipFill>
        <p:spPr>
          <a:xfrm>
            <a:off x="3296873" y="2994868"/>
            <a:ext cx="2550253" cy="2541865"/>
          </a:xfrm>
          <a:prstGeom prst="roundRect">
            <a:avLst/>
          </a:prstGeom>
        </p:spPr>
      </p:pic>
    </p:spTree>
    <p:extLst>
      <p:ext uri="{BB962C8B-B14F-4D97-AF65-F5344CB8AC3E}">
        <p14:creationId xmlns:p14="http://schemas.microsoft.com/office/powerpoint/2010/main" val="217109192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KendoUI</a:t>
            </a:r>
            <a:r>
              <a:rPr lang="en-US" dirty="0" smtClean="0"/>
              <a:t> Validator</a:t>
            </a:r>
            <a:endParaRPr lang="en-US" dirty="0"/>
          </a:p>
        </p:txBody>
      </p:sp>
      <p:sp>
        <p:nvSpPr>
          <p:cNvPr id="3" name="Content Placeholder 2"/>
          <p:cNvSpPr>
            <a:spLocks noGrp="1"/>
          </p:cNvSpPr>
          <p:nvPr>
            <p:ph idx="1"/>
          </p:nvPr>
        </p:nvSpPr>
        <p:spPr>
          <a:xfrm>
            <a:off x="228600" y="688214"/>
            <a:ext cx="8686800" cy="5791200"/>
          </a:xfrm>
        </p:spPr>
        <p:txBody>
          <a:bodyPr/>
          <a:lstStyle/>
          <a:p>
            <a:pPr>
              <a:spcBef>
                <a:spcPts val="200"/>
              </a:spcBef>
              <a:spcAft>
                <a:spcPts val="200"/>
              </a:spcAft>
            </a:pPr>
            <a:r>
              <a:rPr lang="en-US" dirty="0" smtClean="0"/>
              <a:t>Validator</a:t>
            </a:r>
          </a:p>
          <a:p>
            <a:pPr lvl="1">
              <a:spcBef>
                <a:spcPts val="200"/>
              </a:spcBef>
              <a:spcAft>
                <a:spcPts val="200"/>
              </a:spcAft>
            </a:pPr>
            <a:r>
              <a:rPr lang="en-US" dirty="0" smtClean="0"/>
              <a:t>Data is validated through attributes on tags</a:t>
            </a:r>
            <a:endParaRPr lang="en-US" dirty="0" smtClean="0"/>
          </a:p>
          <a:p>
            <a:pPr lvl="1">
              <a:spcBef>
                <a:spcPts val="200"/>
              </a:spcBef>
              <a:spcAft>
                <a:spcPts val="200"/>
              </a:spcAft>
            </a:pPr>
            <a:r>
              <a:rPr lang="en-US" dirty="0" smtClean="0">
                <a:solidFill>
                  <a:schemeClr val="accent6">
                    <a:lumMod val="20000"/>
                    <a:lumOff val="80000"/>
                  </a:schemeClr>
                </a:solidFill>
              </a:rPr>
              <a:t>required </a:t>
            </a:r>
            <a:r>
              <a:rPr lang="en-US" dirty="0" smtClean="0"/>
              <a:t>– makes field required</a:t>
            </a:r>
          </a:p>
          <a:p>
            <a:pPr lvl="1">
              <a:spcBef>
                <a:spcPts val="200"/>
              </a:spcBef>
              <a:spcAft>
                <a:spcPts val="200"/>
              </a:spcAft>
            </a:pPr>
            <a:r>
              <a:rPr lang="en-US" dirty="0" smtClean="0">
                <a:solidFill>
                  <a:schemeClr val="accent6">
                    <a:lumMod val="20000"/>
                    <a:lumOff val="80000"/>
                  </a:schemeClr>
                </a:solidFill>
              </a:rPr>
              <a:t>pattern</a:t>
            </a:r>
            <a:r>
              <a:rPr lang="en-US" dirty="0" smtClean="0"/>
              <a:t> – defines </a:t>
            </a:r>
            <a:r>
              <a:rPr lang="en-US" dirty="0" err="1" smtClean="0"/>
              <a:t>RegEx</a:t>
            </a:r>
            <a:r>
              <a:rPr lang="en-US" dirty="0" smtClean="0"/>
              <a:t> for validation</a:t>
            </a:r>
          </a:p>
          <a:p>
            <a:pPr lvl="1">
              <a:spcBef>
                <a:spcPts val="200"/>
              </a:spcBef>
              <a:spcAft>
                <a:spcPts val="200"/>
              </a:spcAft>
            </a:pPr>
            <a:r>
              <a:rPr lang="en-US" dirty="0" smtClean="0">
                <a:solidFill>
                  <a:schemeClr val="accent6">
                    <a:lumMod val="20000"/>
                    <a:lumOff val="80000"/>
                  </a:schemeClr>
                </a:solidFill>
              </a:rPr>
              <a:t>min</a:t>
            </a:r>
            <a:r>
              <a:rPr lang="en-US" dirty="0" smtClean="0"/>
              <a:t> – defines minimum value </a:t>
            </a:r>
          </a:p>
          <a:p>
            <a:pPr lvl="1">
              <a:spcBef>
                <a:spcPts val="200"/>
              </a:spcBef>
              <a:spcAft>
                <a:spcPts val="200"/>
              </a:spcAft>
            </a:pPr>
            <a:r>
              <a:rPr lang="en-US" dirty="0" smtClean="0">
                <a:solidFill>
                  <a:schemeClr val="accent6">
                    <a:lumMod val="20000"/>
                    <a:lumOff val="80000"/>
                  </a:schemeClr>
                </a:solidFill>
              </a:rPr>
              <a:t>max</a:t>
            </a:r>
            <a:r>
              <a:rPr lang="en-US" dirty="0" smtClean="0"/>
              <a:t> – defines maximum value</a:t>
            </a:r>
          </a:p>
          <a:p>
            <a:pPr lvl="1">
              <a:spcBef>
                <a:spcPts val="200"/>
              </a:spcBef>
              <a:spcAft>
                <a:spcPts val="200"/>
              </a:spcAft>
            </a:pPr>
            <a:r>
              <a:rPr lang="en-US" dirty="0" err="1" smtClean="0">
                <a:solidFill>
                  <a:schemeClr val="accent6">
                    <a:lumMod val="20000"/>
                    <a:lumOff val="80000"/>
                  </a:schemeClr>
                </a:solidFill>
              </a:rPr>
              <a:t>validationMessage</a:t>
            </a:r>
            <a:r>
              <a:rPr lang="en-US" dirty="0" smtClean="0">
                <a:solidFill>
                  <a:schemeClr val="accent6">
                    <a:lumMod val="20000"/>
                    <a:lumOff val="80000"/>
                  </a:schemeClr>
                </a:solidFill>
              </a:rPr>
              <a:t> </a:t>
            </a:r>
            <a:r>
              <a:rPr lang="en-US" dirty="0" smtClean="0"/>
              <a:t>– message if not valid</a:t>
            </a:r>
            <a:endParaRPr lang="en-US" dirty="0" smtClean="0">
              <a:solidFill>
                <a:schemeClr val="accent6">
                  <a:lumMod val="20000"/>
                  <a:lumOff val="80000"/>
                </a:schemeClr>
              </a:solidFill>
            </a:endParaRPr>
          </a:p>
          <a:p>
            <a:pPr lvl="1">
              <a:spcBef>
                <a:spcPts val="200"/>
              </a:spcBef>
              <a:spcAft>
                <a:spcPts val="200"/>
              </a:spcAft>
            </a:pPr>
            <a:endParaRPr lang="en-US" dirty="0" smtClean="0">
              <a:solidFill>
                <a:schemeClr val="accent6">
                  <a:lumMod val="20000"/>
                  <a:lumOff val="80000"/>
                </a:schemeClr>
              </a:solidFill>
            </a:endParaRPr>
          </a:p>
        </p:txBody>
      </p:sp>
      <p:sp>
        <p:nvSpPr>
          <p:cNvPr id="4" name="Rectangle 3"/>
          <p:cNvSpPr>
            <a:spLocks noChangeArrowheads="1"/>
          </p:cNvSpPr>
          <p:nvPr/>
        </p:nvSpPr>
        <p:spPr bwMode="auto">
          <a:xfrm>
            <a:off x="377500" y="4615230"/>
            <a:ext cx="8338657"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&lt;input type="tel" id="tel" name="tel</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placeholder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="Phone"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pattern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="\d{10</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required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validationmessage="Phone should have 10 digits"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99724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KendoUI</a:t>
            </a:r>
            <a:r>
              <a:rPr lang="en-US" dirty="0" smtClean="0"/>
              <a:t> Validator</a:t>
            </a:r>
            <a:endParaRPr lang="en-US" dirty="0"/>
          </a:p>
        </p:txBody>
      </p:sp>
      <p:sp>
        <p:nvSpPr>
          <p:cNvPr id="3" name="Content Placeholder 2"/>
          <p:cNvSpPr>
            <a:spLocks noGrp="1"/>
          </p:cNvSpPr>
          <p:nvPr>
            <p:ph idx="1"/>
          </p:nvPr>
        </p:nvSpPr>
        <p:spPr>
          <a:xfrm>
            <a:off x="228600" y="688214"/>
            <a:ext cx="8686800" cy="5791200"/>
          </a:xfrm>
        </p:spPr>
        <p:txBody>
          <a:bodyPr/>
          <a:lstStyle/>
          <a:p>
            <a:pPr>
              <a:spcBef>
                <a:spcPts val="200"/>
              </a:spcBef>
              <a:spcAft>
                <a:spcPts val="200"/>
              </a:spcAft>
            </a:pPr>
            <a:r>
              <a:rPr lang="en-US" dirty="0" smtClean="0"/>
              <a:t>Validator</a:t>
            </a:r>
          </a:p>
          <a:p>
            <a:pPr lvl="1">
              <a:spcBef>
                <a:spcPts val="200"/>
              </a:spcBef>
              <a:spcAft>
                <a:spcPts val="200"/>
              </a:spcAft>
            </a:pPr>
            <a:r>
              <a:rPr lang="en-US" dirty="0" smtClean="0"/>
              <a:t>Initialized on </a:t>
            </a:r>
            <a:r>
              <a:rPr lang="en-US" dirty="0" err="1" smtClean="0">
                <a:solidFill>
                  <a:schemeClr val="accent6">
                    <a:lumMod val="20000"/>
                    <a:lumOff val="80000"/>
                  </a:schemeClr>
                </a:solidFill>
              </a:rPr>
              <a:t>jQuery</a:t>
            </a:r>
            <a:r>
              <a:rPr lang="en-US" dirty="0" smtClean="0">
                <a:solidFill>
                  <a:schemeClr val="accent6">
                    <a:lumMod val="20000"/>
                    <a:lumOff val="80000"/>
                  </a:schemeClr>
                </a:solidFill>
              </a:rPr>
              <a:t> </a:t>
            </a:r>
            <a:r>
              <a:rPr lang="en-US" dirty="0" smtClean="0"/>
              <a:t>object with </a:t>
            </a:r>
            <a:r>
              <a:rPr lang="en-US" dirty="0" smtClean="0">
                <a:solidFill>
                  <a:schemeClr val="accent6">
                    <a:lumMod val="20000"/>
                    <a:lumOff val="80000"/>
                  </a:schemeClr>
                </a:solidFill>
              </a:rPr>
              <a:t>.</a:t>
            </a:r>
            <a:r>
              <a:rPr lang="en-US" dirty="0" err="1" smtClean="0">
                <a:solidFill>
                  <a:schemeClr val="accent6">
                    <a:lumMod val="20000"/>
                    <a:lumOff val="80000"/>
                  </a:schemeClr>
                </a:solidFill>
              </a:rPr>
              <a:t>kendoValidator</a:t>
            </a:r>
            <a:r>
              <a:rPr lang="en-US" dirty="0">
                <a:solidFill>
                  <a:schemeClr val="accent6">
                    <a:lumMod val="20000"/>
                    <a:lumOff val="80000"/>
                  </a:schemeClr>
                </a:solidFill>
              </a:rPr>
              <a:t>().data('</a:t>
            </a:r>
            <a:r>
              <a:rPr lang="en-US" dirty="0" err="1">
                <a:solidFill>
                  <a:schemeClr val="accent6">
                    <a:lumMod val="20000"/>
                    <a:lumOff val="80000"/>
                  </a:schemeClr>
                </a:solidFill>
              </a:rPr>
              <a:t>kendoValidator</a:t>
            </a:r>
            <a:r>
              <a:rPr lang="en-US" dirty="0">
                <a:solidFill>
                  <a:schemeClr val="accent6">
                    <a:lumMod val="20000"/>
                    <a:lumOff val="80000"/>
                  </a:schemeClr>
                </a:solidFill>
              </a:rPr>
              <a:t>');</a:t>
            </a:r>
            <a:endParaRPr lang="en-US" dirty="0" smtClean="0">
              <a:solidFill>
                <a:schemeClr val="accent6">
                  <a:lumMod val="20000"/>
                  <a:lumOff val="80000"/>
                </a:schemeClr>
              </a:solidFill>
            </a:endParaRPr>
          </a:p>
          <a:p>
            <a:pPr lvl="1">
              <a:spcBef>
                <a:spcPts val="200"/>
              </a:spcBef>
              <a:spcAft>
                <a:spcPts val="200"/>
              </a:spcAft>
            </a:pPr>
            <a:r>
              <a:rPr lang="en-US" dirty="0" smtClean="0"/>
              <a:t>Validity is checked with </a:t>
            </a:r>
            <a:r>
              <a:rPr lang="en-US" dirty="0">
                <a:solidFill>
                  <a:schemeClr val="accent6">
                    <a:lumMod val="20000"/>
                    <a:lumOff val="80000"/>
                  </a:schemeClr>
                </a:solidFill>
              </a:rPr>
              <a:t>.validate()</a:t>
            </a:r>
            <a:endParaRPr lang="en-US" dirty="0" smtClean="0">
              <a:solidFill>
                <a:schemeClr val="accent6">
                  <a:lumMod val="20000"/>
                  <a:lumOff val="80000"/>
                </a:schemeClr>
              </a:solidFill>
            </a:endParaRPr>
          </a:p>
        </p:txBody>
      </p:sp>
      <p:sp>
        <p:nvSpPr>
          <p:cNvPr id="5" name="Rectangle 4"/>
          <p:cNvSpPr>
            <a:spLocks noChangeArrowheads="1"/>
          </p:cNvSpPr>
          <p:nvPr/>
        </p:nvSpPr>
        <p:spPr bwMode="auto">
          <a:xfrm>
            <a:off x="377499" y="3088434"/>
            <a:ext cx="8338657"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validator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kendoValidator().data(</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'kendoValidator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(validator.validate())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 something</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else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something else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534552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5533" y="2458605"/>
            <a:ext cx="5562600" cy="1371601"/>
          </a:xfrm>
        </p:spPr>
        <p:txBody>
          <a:bodyPr/>
          <a:lstStyle/>
          <a:p>
            <a:pPr>
              <a:lnSpc>
                <a:spcPts val="5200"/>
              </a:lnSpc>
            </a:pPr>
            <a:r>
              <a:rPr lang="en-US" dirty="0" smtClean="0"/>
              <a:t>Validator</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3383081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85798" y="1365309"/>
            <a:ext cx="7772400" cy="762000"/>
          </a:xfrm>
        </p:spPr>
        <p:txBody>
          <a:bodyPr/>
          <a:lstStyle/>
          <a:p>
            <a:pPr>
              <a:lnSpc>
                <a:spcPct val="100000"/>
              </a:lnSpc>
            </a:pPr>
            <a:r>
              <a:rPr lang="en-US" dirty="0" smtClean="0"/>
              <a:t>Widgets</a:t>
            </a:r>
            <a:endParaRPr lang="en-US" dirty="0"/>
          </a:p>
        </p:txBody>
      </p:sp>
      <p:sp>
        <p:nvSpPr>
          <p:cNvPr id="3" name="Subtitle 2"/>
          <p:cNvSpPr>
            <a:spLocks noGrp="1"/>
          </p:cNvSpPr>
          <p:nvPr>
            <p:ph type="subTitle" idx="1"/>
          </p:nvPr>
        </p:nvSpPr>
        <p:spPr>
          <a:xfrm>
            <a:off x="482367" y="2212597"/>
            <a:ext cx="8229600" cy="569120"/>
          </a:xfrm>
        </p:spPr>
        <p:txBody>
          <a:bodyPr/>
          <a:lstStyle/>
          <a:p>
            <a:r>
              <a:rPr lang="en-US" dirty="0" smtClean="0"/>
              <a:t>The cool stuff!</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483" y="2939506"/>
            <a:ext cx="3528927" cy="2719131"/>
          </a:xfrm>
          <a:prstGeom prst="roundRect">
            <a:avLst>
              <a:gd name="adj" fmla="val 4635"/>
            </a:avLst>
          </a:prstGeom>
        </p:spPr>
      </p:pic>
    </p:spTree>
    <p:extLst>
      <p:ext uri="{BB962C8B-B14F-4D97-AF65-F5344CB8AC3E}">
        <p14:creationId xmlns:p14="http://schemas.microsoft.com/office/powerpoint/2010/main" val="33922677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First include the style sheets</a:t>
            </a:r>
          </a:p>
          <a:p>
            <a:pPr lvl="1"/>
            <a:r>
              <a:rPr lang="en-US" dirty="0" smtClean="0">
                <a:solidFill>
                  <a:schemeClr val="accent6">
                    <a:lumMod val="20000"/>
                    <a:lumOff val="80000"/>
                  </a:schemeClr>
                </a:solidFill>
              </a:rPr>
              <a:t>kendo.common.min.css (common </a:t>
            </a:r>
            <a:r>
              <a:rPr lang="en-US" dirty="0" err="1" smtClean="0">
                <a:solidFill>
                  <a:schemeClr val="accent6">
                    <a:lumMod val="20000"/>
                    <a:lumOff val="80000"/>
                  </a:schemeClr>
                </a:solidFill>
              </a:rPr>
              <a:t>css</a:t>
            </a:r>
            <a:r>
              <a:rPr lang="en-US" dirty="0" smtClean="0">
                <a:solidFill>
                  <a:schemeClr val="accent6">
                    <a:lumMod val="20000"/>
                    <a:lumOff val="80000"/>
                  </a:schemeClr>
                </a:solidFill>
              </a:rPr>
              <a:t> first)</a:t>
            </a:r>
          </a:p>
          <a:p>
            <a:pPr lvl="1"/>
            <a:r>
              <a:rPr lang="en-US" dirty="0">
                <a:solidFill>
                  <a:schemeClr val="accent6">
                    <a:lumMod val="20000"/>
                    <a:lumOff val="80000"/>
                  </a:schemeClr>
                </a:solidFill>
              </a:rPr>
              <a:t>kendo</a:t>
            </a:r>
            <a:r>
              <a:rPr lang="en-US" dirty="0" smtClean="0">
                <a:solidFill>
                  <a:schemeClr val="accent6">
                    <a:lumMod val="20000"/>
                    <a:lumOff val="80000"/>
                  </a:schemeClr>
                </a:solidFill>
              </a:rPr>
              <a:t>.{theme}.min.css (theme </a:t>
            </a:r>
            <a:r>
              <a:rPr lang="en-US" dirty="0" err="1" smtClean="0">
                <a:solidFill>
                  <a:schemeClr val="accent6">
                    <a:lumMod val="20000"/>
                    <a:lumOff val="80000"/>
                  </a:schemeClr>
                </a:solidFill>
              </a:rPr>
              <a:t>css</a:t>
            </a:r>
            <a:r>
              <a:rPr lang="en-US" dirty="0" smtClean="0">
                <a:solidFill>
                  <a:schemeClr val="accent6">
                    <a:lumMod val="20000"/>
                    <a:lumOff val="80000"/>
                  </a:schemeClr>
                </a:solidFill>
              </a:rPr>
              <a:t>)</a:t>
            </a:r>
          </a:p>
          <a:p>
            <a:r>
              <a:rPr lang="en-US" dirty="0" smtClean="0"/>
              <a:t>Then include the JavaScript files</a:t>
            </a:r>
          </a:p>
          <a:p>
            <a:pPr lvl="1"/>
            <a:r>
              <a:rPr lang="en-US" dirty="0" smtClean="0">
                <a:solidFill>
                  <a:schemeClr val="accent6">
                    <a:lumMod val="20000"/>
                    <a:lumOff val="80000"/>
                  </a:schemeClr>
                </a:solidFill>
              </a:rPr>
              <a:t>jquery.min.js (</a:t>
            </a:r>
            <a:r>
              <a:rPr lang="en-US" dirty="0" err="1" smtClean="0">
                <a:solidFill>
                  <a:schemeClr val="accent6">
                    <a:lumMod val="20000"/>
                    <a:lumOff val="80000"/>
                  </a:schemeClr>
                </a:solidFill>
              </a:rPr>
              <a:t>jQuery</a:t>
            </a:r>
            <a:r>
              <a:rPr lang="en-US" dirty="0" smtClean="0">
                <a:solidFill>
                  <a:schemeClr val="accent6">
                    <a:lumMod val="20000"/>
                    <a:lumOff val="80000"/>
                  </a:schemeClr>
                </a:solidFill>
              </a:rPr>
              <a:t> is needed first)</a:t>
            </a:r>
          </a:p>
          <a:p>
            <a:pPr lvl="1"/>
            <a:r>
              <a:rPr lang="en-US" dirty="0" smtClean="0">
                <a:solidFill>
                  <a:schemeClr val="accent6">
                    <a:lumMod val="20000"/>
                    <a:lumOff val="80000"/>
                  </a:schemeClr>
                </a:solidFill>
              </a:rPr>
              <a:t>kendo.web.min.js (Kendo </a:t>
            </a:r>
            <a:r>
              <a:rPr lang="en-US" dirty="0" err="1" smtClean="0">
                <a:solidFill>
                  <a:schemeClr val="accent6">
                    <a:lumMod val="20000"/>
                    <a:lumOff val="80000"/>
                  </a:schemeClr>
                </a:solidFill>
              </a:rPr>
              <a:t>Ui</a:t>
            </a:r>
            <a:r>
              <a:rPr lang="en-US" dirty="0" smtClean="0">
                <a:solidFill>
                  <a:schemeClr val="accent6">
                    <a:lumMod val="20000"/>
                    <a:lumOff val="80000"/>
                  </a:schemeClr>
                </a:solidFill>
              </a:rPr>
              <a:t> web)</a:t>
            </a:r>
          </a:p>
          <a:p>
            <a:r>
              <a:rPr lang="en-US" dirty="0" smtClean="0"/>
              <a:t>Enable </a:t>
            </a:r>
            <a:r>
              <a:rPr lang="en-US" dirty="0" err="1" smtClean="0"/>
              <a:t>intellisence</a:t>
            </a:r>
            <a:endParaRPr lang="en-US" dirty="0"/>
          </a:p>
          <a:p>
            <a:pPr lvl="1"/>
            <a:r>
              <a:rPr lang="en-US" dirty="0" smtClean="0">
                <a:solidFill>
                  <a:schemeClr val="accent6">
                    <a:lumMod val="20000"/>
                    <a:lumOff val="80000"/>
                  </a:schemeClr>
                </a:solidFill>
              </a:rPr>
              <a:t>kendo.web.min.intellisense.js </a:t>
            </a:r>
            <a:r>
              <a:rPr lang="en-US" dirty="0" smtClean="0"/>
              <a:t>in scripts folder</a:t>
            </a:r>
            <a:endParaRPr lang="en-US" dirty="0"/>
          </a:p>
          <a:p>
            <a:pPr lvl="1"/>
            <a:endParaRPr lang="en-US" dirty="0" smtClean="0">
              <a:solidFill>
                <a:schemeClr val="accent6">
                  <a:lumMod val="20000"/>
                  <a:lumOff val="8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820" y="2265028"/>
            <a:ext cx="2044382" cy="1199755"/>
          </a:xfrm>
          <a:prstGeom prst="rect">
            <a:avLst/>
          </a:prstGeom>
        </p:spPr>
      </p:pic>
    </p:spTree>
    <p:extLst>
      <p:ext uri="{BB962C8B-B14F-4D97-AF65-F5344CB8AC3E}">
        <p14:creationId xmlns:p14="http://schemas.microsoft.com/office/powerpoint/2010/main" val="300396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3" name="Content Placeholder 2"/>
          <p:cNvSpPr>
            <a:spLocks noGrp="1"/>
          </p:cNvSpPr>
          <p:nvPr>
            <p:ph idx="1"/>
          </p:nvPr>
        </p:nvSpPr>
        <p:spPr>
          <a:xfrm>
            <a:off x="228600" y="788882"/>
            <a:ext cx="8686800" cy="5791200"/>
          </a:xfrm>
        </p:spPr>
        <p:txBody>
          <a:bodyPr/>
          <a:lstStyle/>
          <a:p>
            <a:r>
              <a:rPr lang="en-US" dirty="0" smtClean="0"/>
              <a:t>Widgets</a:t>
            </a:r>
          </a:p>
          <a:p>
            <a:pPr lvl="1"/>
            <a:r>
              <a:rPr lang="en-US" dirty="0" smtClean="0"/>
              <a:t>Appended to </a:t>
            </a:r>
            <a:r>
              <a:rPr lang="en-US" dirty="0" err="1" smtClean="0">
                <a:solidFill>
                  <a:schemeClr val="accent6">
                    <a:lumMod val="20000"/>
                    <a:lumOff val="80000"/>
                  </a:schemeClr>
                </a:solidFill>
              </a:rPr>
              <a:t>jQuery</a:t>
            </a:r>
            <a:r>
              <a:rPr lang="en-US" dirty="0" smtClean="0">
                <a:solidFill>
                  <a:schemeClr val="accent6">
                    <a:lumMod val="20000"/>
                    <a:lumOff val="80000"/>
                  </a:schemeClr>
                </a:solidFill>
              </a:rPr>
              <a:t> </a:t>
            </a:r>
            <a:r>
              <a:rPr lang="en-US" dirty="0" smtClean="0"/>
              <a:t>objects (DOM elements)</a:t>
            </a:r>
          </a:p>
          <a:p>
            <a:pPr lvl="1"/>
            <a:r>
              <a:rPr lang="en-US" dirty="0" smtClean="0"/>
              <a:t>May have additional options depending on the widget and the usage of it</a:t>
            </a:r>
            <a:endParaRPr lang="en-US" dirty="0" smtClean="0"/>
          </a:p>
          <a:p>
            <a:pPr lvl="1">
              <a:spcBef>
                <a:spcPts val="200"/>
              </a:spcBef>
              <a:spcAft>
                <a:spcPts val="200"/>
              </a:spcAft>
            </a:pPr>
            <a:endParaRPr lang="en-US" dirty="0" smtClean="0"/>
          </a:p>
          <a:p>
            <a:pPr lvl="1">
              <a:spcBef>
                <a:spcPts val="200"/>
              </a:spcBef>
              <a:spcAft>
                <a:spcPts val="200"/>
              </a:spcAft>
            </a:pPr>
            <a:endParaRPr lang="en-US" dirty="0" smtClean="0">
              <a:solidFill>
                <a:schemeClr val="accent6">
                  <a:lumMod val="20000"/>
                  <a:lumOff val="80000"/>
                </a:schemeClr>
              </a:solidFill>
            </a:endParaRPr>
          </a:p>
          <a:p>
            <a:pPr lvl="1">
              <a:spcBef>
                <a:spcPts val="200"/>
              </a:spcBef>
              <a:spcAft>
                <a:spcPts val="200"/>
              </a:spcAft>
            </a:pPr>
            <a:endParaRPr lang="en-US" dirty="0" smtClean="0">
              <a:solidFill>
                <a:schemeClr val="accent6">
                  <a:lumMod val="20000"/>
                  <a:lumOff val="80000"/>
                </a:schemeClr>
              </a:solidFill>
            </a:endParaRPr>
          </a:p>
        </p:txBody>
      </p:sp>
      <p:sp>
        <p:nvSpPr>
          <p:cNvPr id="4" name="Rectangle 3"/>
          <p:cNvSpPr>
            <a:spLocks noChangeArrowheads="1"/>
          </p:cNvSpPr>
          <p:nvPr/>
        </p:nvSpPr>
        <p:spPr bwMode="auto">
          <a:xfrm>
            <a:off x="377496" y="3566606"/>
            <a:ext cx="8338657"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$('#menu').</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kendoMenu</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$('#grid').kendoGrid({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dataSource: carsDataSource,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editable: true,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toolbar: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'create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4957343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5533" y="2458605"/>
            <a:ext cx="5562600" cy="1371601"/>
          </a:xfrm>
        </p:spPr>
        <p:txBody>
          <a:bodyPr/>
          <a:lstStyle/>
          <a:p>
            <a:pPr>
              <a:lnSpc>
                <a:spcPts val="5200"/>
              </a:lnSpc>
            </a:pPr>
            <a:r>
              <a:rPr lang="en-US" dirty="0" smtClean="0"/>
              <a:t>Widgets</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3093406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85798" y="1365309"/>
            <a:ext cx="7772400" cy="762000"/>
          </a:xfrm>
        </p:spPr>
        <p:txBody>
          <a:bodyPr/>
          <a:lstStyle/>
          <a:p>
            <a:pPr>
              <a:lnSpc>
                <a:spcPct val="100000"/>
              </a:lnSpc>
            </a:pPr>
            <a:r>
              <a:rPr lang="en-US" dirty="0" smtClean="0"/>
              <a:t>Additional Info</a:t>
            </a:r>
            <a:endParaRPr lang="en-US" dirty="0"/>
          </a:p>
        </p:txBody>
      </p:sp>
      <p:sp>
        <p:nvSpPr>
          <p:cNvPr id="3" name="Subtitle 2"/>
          <p:cNvSpPr>
            <a:spLocks noGrp="1"/>
          </p:cNvSpPr>
          <p:nvPr>
            <p:ph type="subTitle" idx="1"/>
          </p:nvPr>
        </p:nvSpPr>
        <p:spPr>
          <a:xfrm>
            <a:off x="482367" y="2212597"/>
            <a:ext cx="8229600" cy="569120"/>
          </a:xfrm>
        </p:spPr>
        <p:txBody>
          <a:bodyPr/>
          <a:lstStyle/>
          <a:p>
            <a:r>
              <a:rPr lang="en-US" dirty="0" smtClean="0"/>
              <a:t>More is better!</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0671" y="3051496"/>
            <a:ext cx="2186730" cy="2186730"/>
          </a:xfrm>
          <a:prstGeom prst="rect">
            <a:avLst/>
          </a:prstGeom>
        </p:spPr>
      </p:pic>
    </p:spTree>
    <p:extLst>
      <p:ext uri="{BB962C8B-B14F-4D97-AF65-F5344CB8AC3E}">
        <p14:creationId xmlns:p14="http://schemas.microsoft.com/office/powerpoint/2010/main" val="389665707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a:t>
            </a:r>
            <a:endParaRPr lang="en-US" dirty="0"/>
          </a:p>
        </p:txBody>
      </p:sp>
      <p:sp>
        <p:nvSpPr>
          <p:cNvPr id="3" name="Content Placeholder 2"/>
          <p:cNvSpPr>
            <a:spLocks noGrp="1"/>
          </p:cNvSpPr>
          <p:nvPr>
            <p:ph idx="1"/>
          </p:nvPr>
        </p:nvSpPr>
        <p:spPr>
          <a:xfrm>
            <a:off x="228600" y="788882"/>
            <a:ext cx="8686800" cy="5791200"/>
          </a:xfrm>
        </p:spPr>
        <p:txBody>
          <a:bodyPr/>
          <a:lstStyle/>
          <a:p>
            <a:r>
              <a:rPr lang="en-US" dirty="0" smtClean="0"/>
              <a:t>Documentation</a:t>
            </a:r>
            <a:endParaRPr lang="en-US" dirty="0" smtClean="0"/>
          </a:p>
          <a:p>
            <a:pPr lvl="1"/>
            <a:r>
              <a:rPr lang="en-US" dirty="0">
                <a:hlinkClick r:id="rId2"/>
              </a:rPr>
              <a:t>http://docs.kendoui.com</a:t>
            </a:r>
            <a:r>
              <a:rPr lang="en-US" dirty="0" smtClean="0">
                <a:hlinkClick r:id="rId2"/>
              </a:rPr>
              <a:t>/</a:t>
            </a:r>
            <a:endParaRPr lang="en-US" dirty="0" smtClean="0"/>
          </a:p>
          <a:p>
            <a:r>
              <a:rPr lang="en-US" dirty="0" smtClean="0"/>
              <a:t>Demos</a:t>
            </a:r>
          </a:p>
          <a:p>
            <a:pPr lvl="1"/>
            <a:r>
              <a:rPr lang="en-US" dirty="0">
                <a:hlinkClick r:id="rId3"/>
              </a:rPr>
              <a:t>http://demos.kendoui.com</a:t>
            </a:r>
            <a:r>
              <a:rPr lang="en-US" dirty="0" smtClean="0">
                <a:hlinkClick r:id="rId3"/>
              </a:rPr>
              <a:t>/</a:t>
            </a:r>
            <a:endParaRPr lang="en-US" dirty="0" smtClean="0"/>
          </a:p>
          <a:p>
            <a:r>
              <a:rPr lang="en-US" dirty="0" smtClean="0"/>
              <a:t>Training room</a:t>
            </a:r>
          </a:p>
          <a:p>
            <a:pPr lvl="1"/>
            <a:r>
              <a:rPr lang="en-US" dirty="0">
                <a:hlinkClick r:id="rId4"/>
              </a:rPr>
              <a:t>http://try.kendoui.com</a:t>
            </a:r>
            <a:r>
              <a:rPr lang="en-US" dirty="0" smtClean="0">
                <a:hlinkClick r:id="rId4"/>
              </a:rPr>
              <a:t>/</a:t>
            </a:r>
            <a:endParaRPr lang="en-US" dirty="0" smtClean="0"/>
          </a:p>
          <a:p>
            <a:r>
              <a:rPr lang="en-US" dirty="0" smtClean="0"/>
              <a:t>Downloads</a:t>
            </a:r>
          </a:p>
          <a:p>
            <a:pPr lvl="1"/>
            <a:r>
              <a:rPr lang="en-US" dirty="0">
                <a:hlinkClick r:id="rId5"/>
              </a:rPr>
              <a:t>http://www.kendoui.com/download.aspx</a:t>
            </a:r>
            <a:endParaRPr lang="en-US" dirty="0" smtClean="0"/>
          </a:p>
          <a:p>
            <a:pPr lvl="1">
              <a:spcBef>
                <a:spcPts val="200"/>
              </a:spcBef>
              <a:spcAft>
                <a:spcPts val="200"/>
              </a:spcAft>
            </a:pPr>
            <a:endParaRPr lang="en-US" dirty="0" smtClean="0">
              <a:solidFill>
                <a:schemeClr val="accent6">
                  <a:lumMod val="20000"/>
                  <a:lumOff val="80000"/>
                </a:schemeClr>
              </a:solidFill>
            </a:endParaRPr>
          </a:p>
          <a:p>
            <a:pPr lvl="1">
              <a:spcBef>
                <a:spcPts val="200"/>
              </a:spcBef>
              <a:spcAft>
                <a:spcPts val="200"/>
              </a:spcAft>
            </a:pPr>
            <a:endParaRPr lang="en-US" dirty="0" smtClean="0">
              <a:solidFill>
                <a:schemeClr val="accent6">
                  <a:lumMod val="20000"/>
                  <a:lumOff val="80000"/>
                </a:schemeClr>
              </a:solidFill>
            </a:endParaRPr>
          </a:p>
        </p:txBody>
      </p:sp>
    </p:spTree>
    <p:extLst>
      <p:ext uri="{BB962C8B-B14F-4D97-AF65-F5344CB8AC3E}">
        <p14:creationId xmlns:p14="http://schemas.microsoft.com/office/powerpoint/2010/main" val="19422143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69020" y="2732714"/>
            <a:ext cx="7772400" cy="762000"/>
          </a:xfrm>
        </p:spPr>
        <p:txBody>
          <a:bodyPr/>
          <a:lstStyle/>
          <a:p>
            <a:pPr>
              <a:lnSpc>
                <a:spcPct val="100000"/>
              </a:lnSpc>
            </a:pPr>
            <a:r>
              <a:rPr lang="en-US" dirty="0" smtClean="0"/>
              <a:t>Mobile and MVC Demo</a:t>
            </a:r>
            <a:endParaRPr lang="en-US" dirty="0"/>
          </a:p>
        </p:txBody>
      </p:sp>
      <p:sp>
        <p:nvSpPr>
          <p:cNvPr id="3" name="Subtitle 2"/>
          <p:cNvSpPr>
            <a:spLocks noGrp="1"/>
          </p:cNvSpPr>
          <p:nvPr>
            <p:ph type="subTitle" idx="1"/>
          </p:nvPr>
        </p:nvSpPr>
        <p:spPr>
          <a:xfrm>
            <a:off x="499145" y="3605169"/>
            <a:ext cx="8229600" cy="569120"/>
          </a:xfrm>
        </p:spPr>
        <p:txBody>
          <a:bodyPr/>
          <a:lstStyle/>
          <a:p>
            <a:r>
              <a:rPr lang="en-US" dirty="0" smtClean="0"/>
              <a:t>It is not only JavaScript!</a:t>
            </a:r>
            <a:endParaRPr lang="en-US" dirty="0"/>
          </a:p>
        </p:txBody>
      </p:sp>
    </p:spTree>
    <p:extLst>
      <p:ext uri="{BB962C8B-B14F-4D97-AF65-F5344CB8AC3E}">
        <p14:creationId xmlns:p14="http://schemas.microsoft.com/office/powerpoint/2010/main" val="124070573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Kendo UI Web</a:t>
            </a:r>
            <a:endParaRPr lang="en-US" dirty="0"/>
          </a:p>
        </p:txBody>
      </p:sp>
      <p:sp>
        <p:nvSpPr>
          <p:cNvPr id="5" name="Text Placeholder 4"/>
          <p:cNvSpPr>
            <a:spLocks noGrp="1"/>
          </p:cNvSpPr>
          <p:nvPr>
            <p:ph type="body" sz="quarter" idx="10"/>
          </p:nvPr>
        </p:nvSpPr>
        <p:spPr>
          <a:xfrm>
            <a:off x="6057311" y="6400800"/>
            <a:ext cx="296837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val="33418882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bg-BG" dirty="0"/>
          </a:p>
        </p:txBody>
      </p:sp>
      <p:sp>
        <p:nvSpPr>
          <p:cNvPr id="5" name="Content Placeholder 4"/>
          <p:cNvSpPr>
            <a:spLocks noGrp="1"/>
          </p:cNvSpPr>
          <p:nvPr>
            <p:ph idx="1"/>
          </p:nvPr>
        </p:nvSpPr>
        <p:spPr>
          <a:xfrm>
            <a:off x="228600" y="805343"/>
            <a:ext cx="8686800" cy="5791200"/>
          </a:xfrm>
        </p:spPr>
        <p:txBody>
          <a:bodyPr/>
          <a:lstStyle/>
          <a:p>
            <a:pPr marL="0" indent="0">
              <a:lnSpc>
                <a:spcPct val="100000"/>
              </a:lnSpc>
              <a:spcBef>
                <a:spcPts val="200"/>
              </a:spcBef>
              <a:spcAft>
                <a:spcPts val="200"/>
              </a:spcAft>
              <a:buNone/>
              <a:tabLst/>
            </a:pPr>
            <a:r>
              <a:rPr lang="en-US" sz="2800" dirty="0" smtClean="0"/>
              <a:t>Create a Single Page Application using Kendo UI Web for online banking management. The application should have home page, about page, register and login. After login the user can deposit money, withdraw money and see a log of all transactions.</a:t>
            </a:r>
          </a:p>
          <a:p>
            <a:pPr marL="355600" indent="-355600">
              <a:lnSpc>
                <a:spcPct val="100000"/>
              </a:lnSpc>
              <a:spcBef>
                <a:spcPts val="200"/>
              </a:spcBef>
              <a:spcAft>
                <a:spcPts val="200"/>
              </a:spcAft>
              <a:buFontTx/>
              <a:buAutoNum type="arabicPeriod"/>
              <a:tabLst/>
            </a:pPr>
            <a:r>
              <a:rPr lang="en-US" sz="2800" dirty="0" smtClean="0"/>
              <a:t>Create </a:t>
            </a:r>
            <a:r>
              <a:rPr lang="en-US" sz="2800" dirty="0" err="1" smtClean="0"/>
              <a:t>EverLive</a:t>
            </a:r>
            <a:r>
              <a:rPr lang="en-US" sz="2800" dirty="0" smtClean="0"/>
              <a:t> cloud-based database</a:t>
            </a:r>
          </a:p>
          <a:p>
            <a:pPr marL="355600" indent="-355600">
              <a:lnSpc>
                <a:spcPct val="100000"/>
              </a:lnSpc>
              <a:spcBef>
                <a:spcPts val="200"/>
              </a:spcBef>
              <a:spcAft>
                <a:spcPts val="200"/>
              </a:spcAft>
              <a:buFontTx/>
              <a:buAutoNum type="arabicPeriod"/>
              <a:tabLst/>
            </a:pPr>
            <a:r>
              <a:rPr lang="en-US" sz="2800" dirty="0" smtClean="0"/>
              <a:t>Create </a:t>
            </a:r>
            <a:r>
              <a:rPr lang="en-US" sz="2800" dirty="0" err="1" smtClean="0"/>
              <a:t>DataSource</a:t>
            </a:r>
            <a:r>
              <a:rPr lang="en-US" sz="2800" dirty="0" smtClean="0"/>
              <a:t> for the database tables</a:t>
            </a:r>
            <a:endParaRPr lang="en-US" sz="2800" dirty="0" smtClean="0"/>
          </a:p>
          <a:p>
            <a:pPr marL="355600" indent="-355600">
              <a:lnSpc>
                <a:spcPct val="100000"/>
              </a:lnSpc>
              <a:spcBef>
                <a:spcPts val="200"/>
              </a:spcBef>
              <a:spcAft>
                <a:spcPts val="200"/>
              </a:spcAft>
              <a:buFontTx/>
              <a:buAutoNum type="arabicPeriod"/>
              <a:tabLst/>
            </a:pPr>
            <a:r>
              <a:rPr lang="en-US" sz="2800" dirty="0" smtClean="0"/>
              <a:t>Create routes for each module</a:t>
            </a:r>
          </a:p>
          <a:p>
            <a:pPr marL="355600" indent="-355600">
              <a:lnSpc>
                <a:spcPct val="100000"/>
              </a:lnSpc>
              <a:spcBef>
                <a:spcPts val="200"/>
              </a:spcBef>
              <a:spcAft>
                <a:spcPts val="200"/>
              </a:spcAft>
              <a:buFontTx/>
              <a:buAutoNum type="arabicPeriod"/>
              <a:tabLst/>
            </a:pPr>
            <a:r>
              <a:rPr lang="en-US" sz="2800" dirty="0" smtClean="0"/>
              <a:t>Create templates and view models where necessary</a:t>
            </a:r>
          </a:p>
          <a:p>
            <a:pPr marL="355600" indent="-355600">
              <a:lnSpc>
                <a:spcPct val="100000"/>
              </a:lnSpc>
              <a:spcBef>
                <a:spcPts val="200"/>
              </a:spcBef>
              <a:spcAft>
                <a:spcPts val="200"/>
              </a:spcAft>
              <a:buFontTx/>
              <a:buAutoNum type="arabicPeriod"/>
              <a:tabLst/>
            </a:pPr>
            <a:r>
              <a:rPr lang="en-US" sz="2800" dirty="0" smtClean="0"/>
              <a:t>Use </a:t>
            </a:r>
            <a:r>
              <a:rPr lang="en-US" sz="2800" dirty="0" err="1" smtClean="0"/>
              <a:t>KendoGrid</a:t>
            </a:r>
            <a:r>
              <a:rPr lang="en-US" sz="2800" dirty="0" smtClean="0"/>
              <a:t> for the log. Use at least two other widgets from the framework</a:t>
            </a:r>
          </a:p>
          <a:p>
            <a:pPr marL="355600" indent="-355600">
              <a:lnSpc>
                <a:spcPct val="100000"/>
              </a:lnSpc>
              <a:spcBef>
                <a:spcPts val="200"/>
              </a:spcBef>
              <a:spcAft>
                <a:spcPts val="200"/>
              </a:spcAft>
              <a:buFontTx/>
              <a:buAutoNum type="arabicPeriod"/>
              <a:tabLst/>
            </a:pPr>
            <a:r>
              <a:rPr lang="en-US" sz="2800" dirty="0" smtClean="0"/>
              <a:t>Use Kendo Validator for all the inputs</a:t>
            </a:r>
          </a:p>
          <a:p>
            <a:pPr marL="355600" indent="-355600">
              <a:lnSpc>
                <a:spcPct val="100000"/>
              </a:lnSpc>
              <a:buFontTx/>
              <a:buAutoNum type="arabicPeriod"/>
              <a:tabLst/>
            </a:pPr>
            <a:endParaRPr lang="en-US" sz="2600" dirty="0"/>
          </a:p>
          <a:p>
            <a:pPr marL="355600" indent="-355600">
              <a:lnSpc>
                <a:spcPct val="100000"/>
              </a:lnSpc>
              <a:buFontTx/>
              <a:buAutoNum type="arabicPeriod"/>
              <a:tabLst/>
            </a:pPr>
            <a:endParaRPr lang="en-US" sz="2800" dirty="0"/>
          </a:p>
        </p:txBody>
      </p:sp>
    </p:spTree>
    <p:extLst>
      <p:ext uri="{BB962C8B-B14F-4D97-AF65-F5344CB8AC3E}">
        <p14:creationId xmlns:p14="http://schemas.microsoft.com/office/powerpoint/2010/main" val="158166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5533" y="2458605"/>
            <a:ext cx="5562600" cy="1371601"/>
          </a:xfrm>
        </p:spPr>
        <p:txBody>
          <a:bodyPr/>
          <a:lstStyle/>
          <a:p>
            <a:pPr>
              <a:lnSpc>
                <a:spcPts val="5200"/>
              </a:lnSpc>
            </a:pPr>
            <a:r>
              <a:rPr lang="en-US" dirty="0" smtClean="0"/>
              <a:t>Installing Kendo UI</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227930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60633" y="1524699"/>
            <a:ext cx="7772400" cy="762000"/>
          </a:xfrm>
        </p:spPr>
        <p:txBody>
          <a:bodyPr/>
          <a:lstStyle/>
          <a:p>
            <a:pPr>
              <a:lnSpc>
                <a:spcPct val="100000"/>
              </a:lnSpc>
            </a:pPr>
            <a:r>
              <a:rPr lang="en-US" dirty="0" err="1" smtClean="0"/>
              <a:t>DataSource</a:t>
            </a:r>
            <a:endParaRPr lang="en-US" dirty="0"/>
          </a:p>
        </p:txBody>
      </p:sp>
      <p:sp>
        <p:nvSpPr>
          <p:cNvPr id="3" name="Subtitle 2"/>
          <p:cNvSpPr>
            <a:spLocks noGrp="1"/>
          </p:cNvSpPr>
          <p:nvPr>
            <p:ph type="subTitle" idx="1"/>
          </p:nvPr>
        </p:nvSpPr>
        <p:spPr>
          <a:xfrm>
            <a:off x="448811" y="2355209"/>
            <a:ext cx="8229600" cy="569120"/>
          </a:xfrm>
        </p:spPr>
        <p:txBody>
          <a:bodyPr/>
          <a:lstStyle/>
          <a:p>
            <a:r>
              <a:rPr lang="en-US" dirty="0" smtClean="0"/>
              <a:t>Data, data, data</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207" y="3181338"/>
            <a:ext cx="4384324" cy="2464452"/>
          </a:xfrm>
          <a:prstGeom prst="roundRect">
            <a:avLst/>
          </a:prstGeom>
        </p:spPr>
      </p:pic>
    </p:spTree>
    <p:extLst>
      <p:ext uri="{BB962C8B-B14F-4D97-AF65-F5344CB8AC3E}">
        <p14:creationId xmlns:p14="http://schemas.microsoft.com/office/powerpoint/2010/main" val="306618290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DataSource</a:t>
            </a:r>
            <a:endParaRPr lang="en-US" dirty="0"/>
          </a:p>
        </p:txBody>
      </p:sp>
      <p:sp>
        <p:nvSpPr>
          <p:cNvPr id="3" name="Content Placeholder 2"/>
          <p:cNvSpPr>
            <a:spLocks noGrp="1"/>
          </p:cNvSpPr>
          <p:nvPr>
            <p:ph idx="1"/>
          </p:nvPr>
        </p:nvSpPr>
        <p:spPr/>
        <p:txBody>
          <a:bodyPr/>
          <a:lstStyle/>
          <a:p>
            <a:r>
              <a:rPr lang="en-US" dirty="0" smtClean="0"/>
              <a:t>Abstraction over local or remote </a:t>
            </a:r>
            <a:r>
              <a:rPr lang="en-US" dirty="0" smtClean="0">
                <a:solidFill>
                  <a:schemeClr val="accent6">
                    <a:lumMod val="20000"/>
                    <a:lumOff val="80000"/>
                  </a:schemeClr>
                </a:solidFill>
              </a:rPr>
              <a:t>data</a:t>
            </a:r>
          </a:p>
          <a:p>
            <a:r>
              <a:rPr lang="en-US" dirty="0" smtClean="0"/>
              <a:t>Play </a:t>
            </a:r>
            <a:r>
              <a:rPr lang="en-US" dirty="0" smtClean="0">
                <a:solidFill>
                  <a:schemeClr val="accent6">
                    <a:lumMod val="20000"/>
                    <a:lumOff val="80000"/>
                  </a:schemeClr>
                </a:solidFill>
              </a:rPr>
              <a:t>central role </a:t>
            </a:r>
            <a:r>
              <a:rPr lang="en-US" dirty="0" smtClean="0"/>
              <a:t>in Kendo UI applications</a:t>
            </a:r>
          </a:p>
          <a:p>
            <a:r>
              <a:rPr lang="en-US" dirty="0" smtClean="0"/>
              <a:t>Retrieve data from local or remote end point</a:t>
            </a:r>
          </a:p>
          <a:p>
            <a:r>
              <a:rPr lang="en-US" dirty="0" smtClean="0"/>
              <a:t>Provides </a:t>
            </a:r>
            <a:r>
              <a:rPr lang="en-US" dirty="0" smtClean="0">
                <a:solidFill>
                  <a:schemeClr val="accent6">
                    <a:lumMod val="20000"/>
                    <a:lumOff val="80000"/>
                  </a:schemeClr>
                </a:solidFill>
              </a:rPr>
              <a:t>CRUD</a:t>
            </a:r>
            <a:r>
              <a:rPr lang="en-US" dirty="0" smtClean="0"/>
              <a:t> operations </a:t>
            </a:r>
            <a:r>
              <a:rPr lang="en-US" dirty="0"/>
              <a:t>and serialization </a:t>
            </a:r>
            <a:endParaRPr lang="en-US" dirty="0" smtClean="0"/>
          </a:p>
          <a:p>
            <a:r>
              <a:rPr lang="en-US" dirty="0"/>
              <a:t>Provides </a:t>
            </a:r>
            <a:r>
              <a:rPr lang="en-US" dirty="0" smtClean="0"/>
              <a:t>filtering, grouping, page sizing</a:t>
            </a:r>
          </a:p>
          <a:p>
            <a:r>
              <a:rPr lang="en-US" dirty="0" smtClean="0">
                <a:solidFill>
                  <a:schemeClr val="accent6">
                    <a:lumMod val="20000"/>
                    <a:lumOff val="80000"/>
                  </a:schemeClr>
                </a:solidFill>
              </a:rPr>
              <a:t>Synchronizing</a:t>
            </a:r>
            <a:r>
              <a:rPr lang="en-US" dirty="0" smtClean="0"/>
              <a:t> updates (batch and normal)</a:t>
            </a:r>
          </a:p>
          <a:p>
            <a:r>
              <a:rPr lang="en-US" dirty="0" smtClean="0"/>
              <a:t>And many more</a:t>
            </a:r>
            <a:endParaRPr lang="en-US" dirty="0" smtClean="0">
              <a:solidFill>
                <a:schemeClr val="accent4">
                  <a:lumMod val="20000"/>
                  <a:lumOff val="8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5108" y="4882393"/>
            <a:ext cx="1656125" cy="1656125"/>
          </a:xfrm>
          <a:prstGeom prst="rect">
            <a:avLst/>
          </a:prstGeom>
        </p:spPr>
      </p:pic>
    </p:spTree>
    <p:extLst>
      <p:ext uri="{BB962C8B-B14F-4D97-AF65-F5344CB8AC3E}">
        <p14:creationId xmlns:p14="http://schemas.microsoft.com/office/powerpoint/2010/main" val="206723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DataSource</a:t>
            </a:r>
            <a:endParaRPr lang="en-US" dirty="0"/>
          </a:p>
        </p:txBody>
      </p:sp>
      <p:sp>
        <p:nvSpPr>
          <p:cNvPr id="3" name="Content Placeholder 2"/>
          <p:cNvSpPr>
            <a:spLocks noGrp="1"/>
          </p:cNvSpPr>
          <p:nvPr>
            <p:ph idx="1"/>
          </p:nvPr>
        </p:nvSpPr>
        <p:spPr/>
        <p:txBody>
          <a:bodyPr/>
          <a:lstStyle/>
          <a:p>
            <a:r>
              <a:rPr lang="en-US" dirty="0" smtClean="0"/>
              <a:t>Initialization with </a:t>
            </a:r>
            <a:r>
              <a:rPr lang="en-US" dirty="0" smtClean="0">
                <a:solidFill>
                  <a:schemeClr val="accent6">
                    <a:lumMod val="20000"/>
                    <a:lumOff val="80000"/>
                  </a:schemeClr>
                </a:solidFill>
              </a:rPr>
              <a:t>new </a:t>
            </a:r>
            <a:r>
              <a:rPr lang="en-US" dirty="0" err="1" smtClean="0">
                <a:solidFill>
                  <a:schemeClr val="accent6">
                    <a:lumMod val="20000"/>
                    <a:lumOff val="80000"/>
                  </a:schemeClr>
                </a:solidFill>
              </a:rPr>
              <a:t>kendo.data.DataSource</a:t>
            </a:r>
            <a:endParaRPr lang="en-US" dirty="0" smtClean="0">
              <a:solidFill>
                <a:schemeClr val="accent6">
                  <a:lumMod val="20000"/>
                  <a:lumOff val="80000"/>
                </a:schemeClr>
              </a:solidFill>
            </a:endParaRPr>
          </a:p>
          <a:p>
            <a:r>
              <a:rPr lang="en-US" dirty="0" smtClean="0"/>
              <a:t>Takes an JSON object as parameter</a:t>
            </a:r>
          </a:p>
          <a:p>
            <a:r>
              <a:rPr lang="en-US" dirty="0" smtClean="0"/>
              <a:t>The JSON object contains variable options </a:t>
            </a:r>
          </a:p>
          <a:p>
            <a:r>
              <a:rPr lang="en-US" dirty="0" smtClean="0">
                <a:solidFill>
                  <a:schemeClr val="accent6">
                    <a:lumMod val="20000"/>
                    <a:lumOff val="80000"/>
                  </a:schemeClr>
                </a:solidFill>
              </a:rPr>
              <a:t>data</a:t>
            </a:r>
            <a:r>
              <a:rPr lang="en-US" dirty="0" smtClean="0"/>
              <a:t> option – array of same objects or string</a:t>
            </a:r>
          </a:p>
        </p:txBody>
      </p:sp>
      <p:sp>
        <p:nvSpPr>
          <p:cNvPr id="4" name="Rectangle 3"/>
          <p:cNvSpPr>
            <a:spLocks noChangeArrowheads="1"/>
          </p:cNvSpPr>
          <p:nvPr/>
        </p:nvSpPr>
        <p:spPr bwMode="auto">
          <a:xfrm>
            <a:off x="483765" y="3619260"/>
            <a:ext cx="79248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 cars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make: 'Opel', model: 'Insignia' , year: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make: 'Audi', model: 'A5', year: '2008</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make: 'BMW', model: 'M3', year: '2010</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make: 'Mercedes', model: 'CL', year: '2011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carsDataSource = new kendo.data.DataSource({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data: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cars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062043" y="1442907"/>
            <a:ext cx="817432" cy="1155015"/>
          </a:xfrm>
          <a:prstGeom prst="rect">
            <a:avLst/>
          </a:prstGeom>
        </p:spPr>
      </p:pic>
    </p:spTree>
    <p:extLst>
      <p:ext uri="{BB962C8B-B14F-4D97-AF65-F5344CB8AC3E}">
        <p14:creationId xmlns:p14="http://schemas.microsoft.com/office/powerpoint/2010/main" val="4002684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DataSource</a:t>
            </a:r>
            <a:endParaRPr lang="en-US" dirty="0"/>
          </a:p>
        </p:txBody>
      </p:sp>
      <p:sp>
        <p:nvSpPr>
          <p:cNvPr id="3" name="Content Placeholder 2"/>
          <p:cNvSpPr>
            <a:spLocks noGrp="1"/>
          </p:cNvSpPr>
          <p:nvPr>
            <p:ph idx="1"/>
          </p:nvPr>
        </p:nvSpPr>
        <p:spPr>
          <a:xfrm>
            <a:off x="220211" y="771787"/>
            <a:ext cx="8686800" cy="5791200"/>
          </a:xfrm>
        </p:spPr>
        <p:txBody>
          <a:bodyPr/>
          <a:lstStyle/>
          <a:p>
            <a:r>
              <a:rPr lang="en-US" dirty="0" smtClean="0">
                <a:solidFill>
                  <a:schemeClr val="accent6">
                    <a:lumMod val="20000"/>
                    <a:lumOff val="80000"/>
                  </a:schemeClr>
                </a:solidFill>
              </a:rPr>
              <a:t>columns </a:t>
            </a:r>
            <a:r>
              <a:rPr lang="en-US" dirty="0" smtClean="0"/>
              <a:t>option </a:t>
            </a:r>
            <a:r>
              <a:rPr lang="en-US" dirty="0"/>
              <a:t>– array of </a:t>
            </a:r>
            <a:r>
              <a:rPr lang="en-US" dirty="0" smtClean="0"/>
              <a:t> objects</a:t>
            </a:r>
            <a:endParaRPr lang="en-US" dirty="0"/>
          </a:p>
          <a:p>
            <a:pPr lvl="1"/>
            <a:r>
              <a:rPr lang="en-US" dirty="0" smtClean="0">
                <a:solidFill>
                  <a:schemeClr val="accent6">
                    <a:lumMod val="20000"/>
                    <a:lumOff val="80000"/>
                  </a:schemeClr>
                </a:solidFill>
              </a:rPr>
              <a:t>field</a:t>
            </a:r>
            <a:r>
              <a:rPr lang="en-US" dirty="0" smtClean="0"/>
              <a:t>,</a:t>
            </a:r>
            <a:r>
              <a:rPr lang="en-US" dirty="0" smtClean="0">
                <a:solidFill>
                  <a:schemeClr val="accent6">
                    <a:lumMod val="20000"/>
                    <a:lumOff val="80000"/>
                  </a:schemeClr>
                </a:solidFill>
              </a:rPr>
              <a:t> width</a:t>
            </a:r>
            <a:r>
              <a:rPr lang="en-US" dirty="0" smtClean="0"/>
              <a:t>,</a:t>
            </a:r>
            <a:r>
              <a:rPr lang="en-US" dirty="0" smtClean="0">
                <a:solidFill>
                  <a:schemeClr val="accent6">
                    <a:lumMod val="20000"/>
                    <a:lumOff val="80000"/>
                  </a:schemeClr>
                </a:solidFill>
              </a:rPr>
              <a:t> title</a:t>
            </a:r>
          </a:p>
          <a:p>
            <a:r>
              <a:rPr lang="en-US" dirty="0" smtClean="0">
                <a:solidFill>
                  <a:schemeClr val="accent6">
                    <a:lumMod val="20000"/>
                    <a:lumOff val="80000"/>
                  </a:schemeClr>
                </a:solidFill>
              </a:rPr>
              <a:t>aggregate</a:t>
            </a:r>
            <a:r>
              <a:rPr lang="en-US" dirty="0" smtClean="0"/>
              <a:t> option – array of objects</a:t>
            </a:r>
          </a:p>
          <a:p>
            <a:pPr lvl="1"/>
            <a:r>
              <a:rPr lang="en-US" dirty="0" smtClean="0">
                <a:solidFill>
                  <a:schemeClr val="accent6">
                    <a:lumMod val="20000"/>
                    <a:lumOff val="80000"/>
                  </a:schemeClr>
                </a:solidFill>
              </a:rPr>
              <a:t>field</a:t>
            </a:r>
            <a:r>
              <a:rPr lang="en-US" dirty="0" smtClean="0"/>
              <a:t>, </a:t>
            </a:r>
            <a:r>
              <a:rPr lang="en-US" dirty="0" smtClean="0">
                <a:solidFill>
                  <a:schemeClr val="accent6">
                    <a:lumMod val="20000"/>
                    <a:lumOff val="80000"/>
                  </a:schemeClr>
                </a:solidFill>
              </a:rPr>
              <a:t>aggregate</a:t>
            </a:r>
          </a:p>
          <a:p>
            <a:pPr lvl="1"/>
            <a:r>
              <a:rPr lang="en-US" dirty="0" smtClean="0">
                <a:solidFill>
                  <a:schemeClr val="accent6">
                    <a:lumMod val="20000"/>
                    <a:lumOff val="80000"/>
                  </a:schemeClr>
                </a:solidFill>
              </a:rPr>
              <a:t>"</a:t>
            </a:r>
            <a:r>
              <a:rPr lang="en-US" dirty="0">
                <a:solidFill>
                  <a:schemeClr val="accent6">
                    <a:lumMod val="20000"/>
                    <a:lumOff val="80000"/>
                  </a:schemeClr>
                </a:solidFill>
              </a:rPr>
              <a:t>average</a:t>
            </a:r>
            <a:r>
              <a:rPr lang="en-US" dirty="0" smtClean="0">
                <a:solidFill>
                  <a:schemeClr val="accent6">
                    <a:lumMod val="20000"/>
                    <a:lumOff val="80000"/>
                  </a:schemeClr>
                </a:solidFill>
              </a:rPr>
              <a:t>"</a:t>
            </a:r>
            <a:r>
              <a:rPr lang="en-US" dirty="0" smtClean="0"/>
              <a:t>,</a:t>
            </a:r>
            <a:r>
              <a:rPr lang="en-US" dirty="0" smtClean="0">
                <a:solidFill>
                  <a:schemeClr val="accent6">
                    <a:lumMod val="20000"/>
                    <a:lumOff val="80000"/>
                  </a:schemeClr>
                </a:solidFill>
              </a:rPr>
              <a:t> </a:t>
            </a:r>
            <a:r>
              <a:rPr lang="en-US" dirty="0">
                <a:solidFill>
                  <a:schemeClr val="accent6">
                    <a:lumMod val="20000"/>
                    <a:lumOff val="80000"/>
                  </a:schemeClr>
                </a:solidFill>
              </a:rPr>
              <a:t>"count</a:t>
            </a:r>
            <a:r>
              <a:rPr lang="en-US" dirty="0" smtClean="0">
                <a:solidFill>
                  <a:schemeClr val="accent6">
                    <a:lumMod val="20000"/>
                    <a:lumOff val="80000"/>
                  </a:schemeClr>
                </a:solidFill>
              </a:rPr>
              <a:t>"</a:t>
            </a:r>
            <a:r>
              <a:rPr lang="en-US" dirty="0" smtClean="0"/>
              <a:t>,</a:t>
            </a:r>
            <a:r>
              <a:rPr lang="en-US" dirty="0" smtClean="0">
                <a:solidFill>
                  <a:schemeClr val="accent6">
                    <a:lumMod val="20000"/>
                    <a:lumOff val="80000"/>
                  </a:schemeClr>
                </a:solidFill>
              </a:rPr>
              <a:t> </a:t>
            </a:r>
            <a:r>
              <a:rPr lang="en-US" dirty="0">
                <a:solidFill>
                  <a:schemeClr val="accent6">
                    <a:lumMod val="20000"/>
                    <a:lumOff val="80000"/>
                  </a:schemeClr>
                </a:solidFill>
              </a:rPr>
              <a:t>"max</a:t>
            </a:r>
            <a:r>
              <a:rPr lang="en-US" dirty="0" smtClean="0">
                <a:solidFill>
                  <a:schemeClr val="accent6">
                    <a:lumMod val="20000"/>
                    <a:lumOff val="80000"/>
                  </a:schemeClr>
                </a:solidFill>
              </a:rPr>
              <a:t>"</a:t>
            </a:r>
            <a:r>
              <a:rPr lang="en-US" dirty="0" smtClean="0"/>
              <a:t>,</a:t>
            </a:r>
            <a:r>
              <a:rPr lang="en-US" dirty="0" smtClean="0">
                <a:solidFill>
                  <a:schemeClr val="accent6">
                    <a:lumMod val="20000"/>
                    <a:lumOff val="80000"/>
                  </a:schemeClr>
                </a:solidFill>
              </a:rPr>
              <a:t> </a:t>
            </a:r>
            <a:r>
              <a:rPr lang="en-US" dirty="0">
                <a:solidFill>
                  <a:schemeClr val="accent6">
                    <a:lumMod val="20000"/>
                    <a:lumOff val="80000"/>
                  </a:schemeClr>
                </a:solidFill>
              </a:rPr>
              <a:t>"</a:t>
            </a:r>
            <a:r>
              <a:rPr lang="en-US" dirty="0" smtClean="0">
                <a:solidFill>
                  <a:schemeClr val="accent6">
                    <a:lumMod val="20000"/>
                    <a:lumOff val="80000"/>
                  </a:schemeClr>
                </a:solidFill>
              </a:rPr>
              <a:t>min"</a:t>
            </a:r>
            <a:r>
              <a:rPr lang="en-US" dirty="0" smtClean="0"/>
              <a:t>,</a:t>
            </a:r>
            <a:r>
              <a:rPr lang="en-US" dirty="0" smtClean="0">
                <a:solidFill>
                  <a:schemeClr val="accent6">
                    <a:lumMod val="20000"/>
                    <a:lumOff val="80000"/>
                  </a:schemeClr>
                </a:solidFill>
              </a:rPr>
              <a:t>  </a:t>
            </a:r>
            <a:r>
              <a:rPr lang="en-US" dirty="0">
                <a:solidFill>
                  <a:schemeClr val="accent6">
                    <a:lumMod val="20000"/>
                    <a:lumOff val="80000"/>
                  </a:schemeClr>
                </a:solidFill>
              </a:rPr>
              <a:t>"sum</a:t>
            </a:r>
            <a:r>
              <a:rPr lang="en-US" dirty="0" smtClean="0">
                <a:solidFill>
                  <a:schemeClr val="accent6">
                    <a:lumMod val="20000"/>
                    <a:lumOff val="80000"/>
                  </a:schemeClr>
                </a:solidFill>
              </a:rPr>
              <a:t>"</a:t>
            </a:r>
          </a:p>
        </p:txBody>
      </p:sp>
      <p:sp>
        <p:nvSpPr>
          <p:cNvPr id="5" name="Rectangle 4"/>
          <p:cNvSpPr>
            <a:spLocks noChangeArrowheads="1"/>
          </p:cNvSpPr>
          <p:nvPr/>
        </p:nvSpPr>
        <p:spPr bwMode="auto">
          <a:xfrm>
            <a:off x="483765" y="3971599"/>
            <a:ext cx="79248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columns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field: 'make', width: 50, title: 'Make'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field: 'model', width: 50, title: 'Model'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aggregate: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field: 'power', aggregate: 'sum'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213" y="1166070"/>
            <a:ext cx="2061594" cy="2061594"/>
          </a:xfrm>
          <a:prstGeom prst="rect">
            <a:avLst/>
          </a:prstGeom>
        </p:spPr>
      </p:pic>
    </p:spTree>
    <p:extLst>
      <p:ext uri="{BB962C8B-B14F-4D97-AF65-F5344CB8AC3E}">
        <p14:creationId xmlns:p14="http://schemas.microsoft.com/office/powerpoint/2010/main" val="3004855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 Academy</Template>
  <TotalTime>2245</TotalTime>
  <Words>1980</Words>
  <Application>Microsoft Office PowerPoint</Application>
  <PresentationFormat>On-screen Show (4:3)</PresentationFormat>
  <Paragraphs>380</Paragraphs>
  <Slides>46</Slides>
  <Notes>10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Telerik Academy</vt:lpstr>
      <vt:lpstr>Kendo UI Web</vt:lpstr>
      <vt:lpstr>Table of Contents</vt:lpstr>
      <vt:lpstr>Installation</vt:lpstr>
      <vt:lpstr>Installation</vt:lpstr>
      <vt:lpstr>Installing Kendo UI</vt:lpstr>
      <vt:lpstr>DataSource</vt:lpstr>
      <vt:lpstr>DataSource</vt:lpstr>
      <vt:lpstr>DataSource</vt:lpstr>
      <vt:lpstr>DataSource</vt:lpstr>
      <vt:lpstr>DataSource</vt:lpstr>
      <vt:lpstr>DataSource</vt:lpstr>
      <vt:lpstr>DataSource</vt:lpstr>
      <vt:lpstr>DataSource</vt:lpstr>
      <vt:lpstr>DataSource</vt:lpstr>
      <vt:lpstr>DataSource</vt:lpstr>
      <vt:lpstr>DataSource</vt:lpstr>
      <vt:lpstr>DataSource</vt:lpstr>
      <vt:lpstr>Templates</vt:lpstr>
      <vt:lpstr>Templates</vt:lpstr>
      <vt:lpstr>Templates</vt:lpstr>
      <vt:lpstr>Templates</vt:lpstr>
      <vt:lpstr>MVVM in KendoUI</vt:lpstr>
      <vt:lpstr>MVVM in KendoUI</vt:lpstr>
      <vt:lpstr>MVVM in KendoUI</vt:lpstr>
      <vt:lpstr>MVVM in KendoUI</vt:lpstr>
      <vt:lpstr>MVVM in KendoUI</vt:lpstr>
      <vt:lpstr>MVVM in KendoUI</vt:lpstr>
      <vt:lpstr>MVVM in KendoUI</vt:lpstr>
      <vt:lpstr>MVVM in KendoUI</vt:lpstr>
      <vt:lpstr>Routing and SPA</vt:lpstr>
      <vt:lpstr>Routing and SPA</vt:lpstr>
      <vt:lpstr>Routing in KendoUI</vt:lpstr>
      <vt:lpstr>Routing and SPA</vt:lpstr>
      <vt:lpstr>SPA in KendoUI</vt:lpstr>
      <vt:lpstr>Validator</vt:lpstr>
      <vt:lpstr>KendoUI Validator</vt:lpstr>
      <vt:lpstr>KendoUI Validator</vt:lpstr>
      <vt:lpstr>Validator</vt:lpstr>
      <vt:lpstr>Widgets</vt:lpstr>
      <vt:lpstr>Widgets</vt:lpstr>
      <vt:lpstr>Widgets</vt:lpstr>
      <vt:lpstr>Additional Info</vt:lpstr>
      <vt:lpstr>Additional Info</vt:lpstr>
      <vt:lpstr>Mobile and MVC Demo</vt:lpstr>
      <vt:lpstr>Kendo UI Web</vt:lpstr>
      <vt:lpstr>Homework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Doncho Minkov</dc:creator>
  <cp:lastModifiedBy>Ivaylo Kenov</cp:lastModifiedBy>
  <cp:revision>834</cp:revision>
  <dcterms:created xsi:type="dcterms:W3CDTF">2013-08-20T09:14:50Z</dcterms:created>
  <dcterms:modified xsi:type="dcterms:W3CDTF">2013-08-27T11:21:51Z</dcterms:modified>
</cp:coreProperties>
</file>