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85" r:id="rId20"/>
    <p:sldId id="283" r:id="rId21"/>
    <p:sldId id="279" r:id="rId22"/>
    <p:sldId id="280" r:id="rId23"/>
    <p:sldId id="281" r:id="rId24"/>
    <p:sldId id="282" r:id="rId25"/>
    <p:sldId id="286" r:id="rId26"/>
    <p:sldId id="289" r:id="rId27"/>
    <p:sldId id="288" r:id="rId28"/>
    <p:sldId id="287" r:id="rId29"/>
    <p:sldId id="290" r:id="rId30"/>
    <p:sldId id="291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A110-121E-4767-AC7C-2BD4CB2DD111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D96A-4A01-44D1-9B5B-56C6A0AA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feedzilla-api/wiki/RestApi#/v1/articles/search.form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feedzilla-api/wiki/RestA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Different C# APIs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AutoShape 4" descr="http://userserve-ak.last.fm/serve/300x300/268857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George\Desktop\consum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83"/>
          <a:stretch/>
        </p:blipFill>
        <p:spPr bwMode="auto">
          <a:xfrm>
            <a:off x="5332491" y="4544710"/>
            <a:ext cx="3223681" cy="20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84518"/>
            <a:ext cx="8686800" cy="31320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is a C# class used for communication with web services/resources</a:t>
            </a:r>
          </a:p>
          <a:p>
            <a:pPr lvl="1"/>
            <a:r>
              <a:rPr lang="en-US" dirty="0" smtClean="0"/>
              <a:t>Works for ANY HTTP requests methods</a:t>
            </a:r>
          </a:p>
          <a:p>
            <a:pPr lvl="2"/>
            <a:r>
              <a:rPr lang="en-US" dirty="0" smtClean="0"/>
              <a:t>Yet works best for GET and POST</a:t>
            </a:r>
          </a:p>
          <a:p>
            <a:pPr lvl="1"/>
            <a:r>
              <a:rPr lang="en-US" dirty="0" smtClean="0"/>
              <a:t>One-line-of-code requests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4389561"/>
            <a:ext cx="807720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</p:txBody>
      </p:sp>
    </p:spTree>
    <p:extLst>
      <p:ext uri="{BB962C8B-B14F-4D97-AF65-F5344CB8AC3E}">
        <p14:creationId xmlns:p14="http://schemas.microsoft.com/office/powerpoint/2010/main" val="2284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WebClient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can be configured to work with the full power of REST services</a:t>
            </a:r>
          </a:p>
          <a:p>
            <a:pPr lvl="1"/>
            <a:r>
              <a:rPr lang="en-US" dirty="0" smtClean="0"/>
              <a:t>ANY HTTP requests</a:t>
            </a:r>
          </a:p>
          <a:p>
            <a:pPr lvl="2"/>
            <a:r>
              <a:rPr lang="en-US" dirty="0" smtClean="0"/>
              <a:t>GET, POST, PUT, DELETE, etc…</a:t>
            </a:r>
          </a:p>
          <a:p>
            <a:pPr lvl="1"/>
            <a:r>
              <a:rPr lang="en-US" dirty="0" smtClean="0"/>
              <a:t>Adding HTTP Headers</a:t>
            </a:r>
          </a:p>
          <a:p>
            <a:pPr lvl="2"/>
            <a:r>
              <a:rPr lang="en-US" dirty="0" err="1" smtClean="0"/>
              <a:t>ContentType</a:t>
            </a:r>
            <a:r>
              <a:rPr lang="en-US" dirty="0" smtClean="0"/>
              <a:t>, Accept, Cache, etc…</a:t>
            </a:r>
          </a:p>
          <a:p>
            <a:pPr lvl="1"/>
            <a:r>
              <a:rPr lang="en-US" dirty="0" smtClean="0"/>
              <a:t>Sync and async calls</a:t>
            </a:r>
          </a:p>
          <a:p>
            <a:pPr lvl="1"/>
            <a:r>
              <a:rPr lang="en-US" dirty="0" smtClean="0"/>
              <a:t>Authentication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smtClean="0"/>
              <a:t>WebClient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supports ANY HTTP request types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GET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others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533400" y="2848490"/>
            <a:ext cx="8077200" cy="3208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empty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webClient.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/>
              <a:t>(</a:t>
            </a:r>
            <a:r>
              <a:rPr lang="en-US" dirty="0" err="1"/>
              <a:t>serviceUrl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 smtClean="0"/>
              <a:t>",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""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2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Requests with WebClient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78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HttpWebRequest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WebClient is good, but kind of hard to play with REST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is a class that can access the full power of REST in an easy-to-use way</a:t>
            </a:r>
          </a:p>
          <a:p>
            <a:pPr lvl="1"/>
            <a:r>
              <a:rPr lang="en-US" dirty="0" smtClean="0"/>
              <a:t>Much more easily configurable than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3836478"/>
            <a:ext cx="80772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//create the HTTP request</a:t>
            </a:r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req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WebRequest.Create</a:t>
            </a:r>
            <a:r>
              <a:rPr lang="en-US" sz="1900" dirty="0"/>
              <a:t>(</a:t>
            </a:r>
            <a:r>
              <a:rPr lang="en-US" sz="1900" dirty="0" err="1"/>
              <a:t>resourceUrl</a:t>
            </a:r>
            <a:r>
              <a:rPr lang="en-US" sz="1900" dirty="0"/>
              <a:t>) as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sz="1900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//configure the HTTP request</a:t>
            </a:r>
            <a:endParaRPr lang="en-US" sz="1900" dirty="0"/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ContentType</a:t>
            </a:r>
            <a:r>
              <a:rPr lang="en-US" sz="1900" dirty="0" smtClean="0"/>
              <a:t> </a:t>
            </a:r>
            <a:r>
              <a:rPr lang="en-US" sz="1900" dirty="0"/>
              <a:t>= "application/</a:t>
            </a:r>
            <a:r>
              <a:rPr lang="en-US" sz="1900" dirty="0" err="1"/>
              <a:t>json</a:t>
            </a:r>
            <a:r>
              <a:rPr lang="en-US" sz="1900" dirty="0"/>
              <a:t>";</a:t>
            </a:r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900" dirty="0"/>
              <a:t>= "GET</a:t>
            </a:r>
            <a:r>
              <a:rPr lang="en-US" sz="1900" dirty="0" smtClean="0"/>
              <a:t>";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//send the request</a:t>
            </a:r>
          </a:p>
          <a:p>
            <a:r>
              <a:rPr lang="en-US" sz="1900" dirty="0" smtClean="0"/>
              <a:t>var response = </a:t>
            </a:r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1900" dirty="0" smtClean="0"/>
              <a:t>();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</a:t>
            </a:r>
            <a:r>
              <a:rPr lang="en-US" sz="1900" dirty="0"/>
              <a:t>read the response body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884" y="4798722"/>
            <a:ext cx="2742916" cy="851297"/>
          </a:xfrm>
          <a:prstGeom prst="wedgeRoundRectCallout">
            <a:avLst>
              <a:gd name="adj1" fmla="val 3245"/>
              <a:gd name="adj2" fmla="val -827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Needs a cast to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HttpWebRequest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2024" y="2743201"/>
            <a:ext cx="8759952" cy="685800"/>
          </a:xfrm>
        </p:spPr>
        <p:txBody>
          <a:bodyPr/>
          <a:lstStyle/>
          <a:p>
            <a:r>
              <a:rPr lang="en-US" dirty="0" smtClean="0"/>
              <a:t>Performing a Request with HttpWebRequest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54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119744"/>
            <a:ext cx="7239000" cy="838200"/>
          </a:xfrm>
        </p:spPr>
        <p:txBody>
          <a:bodyPr/>
          <a:lstStyle/>
          <a:p>
            <a:r>
              <a:rPr lang="en-US" dirty="0" smtClean="0"/>
              <a:t>Working with HttpWebRequest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work?</a:t>
            </a:r>
          </a:p>
          <a:p>
            <a:pPr lvl="1"/>
            <a:r>
              <a:rPr lang="en-US" dirty="0" smtClean="0"/>
              <a:t>The client (the C# app) builds a HTTP request object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The client sends the HTTP request to the server</a:t>
            </a:r>
          </a:p>
          <a:p>
            <a:pPr lvl="2"/>
            <a:r>
              <a:rPr lang="en-US" dirty="0" smtClean="0"/>
              <a:t>Through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Then the server returns a response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Accessing the request/response body happens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001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body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have bodies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 sent to/received from the server (e.g. in a POST request)</a:t>
            </a:r>
          </a:p>
          <a:p>
            <a:pPr lvl="1"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GetRequestStream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/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 </a:t>
            </a:r>
            <a:r>
              <a:rPr lang="en-US" dirty="0" smtClean="0"/>
              <a:t>can be read/written with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StreamReader</a:t>
            </a:r>
            <a:r>
              <a:rPr lang="en-US" dirty="0" smtClean="0"/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StreamWriter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01249" y="4212258"/>
            <a:ext cx="806676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...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writer = new </a:t>
            </a:r>
            <a:r>
              <a:rPr lang="en-US" sz="1900" dirty="0" err="1" smtClean="0"/>
              <a:t>StreamWriter</a:t>
            </a:r>
            <a:r>
              <a:rPr lang="en-US" sz="1900" dirty="0" smtClean="0"/>
              <a:t>(</a:t>
            </a:r>
            <a:r>
              <a:rPr lang="en-US" sz="1900" dirty="0" err="1" smtClean="0"/>
              <a:t>request.GetRequestStream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writer.Write</a:t>
            </a:r>
            <a:r>
              <a:rPr lang="en-US" sz="1900" dirty="0" smtClean="0"/>
              <a:t>(</a:t>
            </a:r>
            <a:r>
              <a:rPr lang="en-US" sz="1900" dirty="0" err="1" smtClean="0"/>
              <a:t>dataString</a:t>
            </a:r>
            <a:r>
              <a:rPr lang="en-US" sz="1900" dirty="0" smtClean="0"/>
              <a:t>);</a:t>
            </a:r>
          </a:p>
          <a:p>
            <a:r>
              <a:rPr lang="en-US" sz="1900" dirty="0" err="1"/>
              <a:t>writer.Close</a:t>
            </a:r>
            <a:r>
              <a:rPr lang="en-US" sz="1900" dirty="0" smtClean="0"/>
              <a:t>(); </a:t>
            </a:r>
            <a:r>
              <a:rPr lang="en-US" sz="1900" i="1" dirty="0"/>
              <a:t>//or put the </a:t>
            </a:r>
            <a:r>
              <a:rPr lang="en-US" sz="1900" i="1" dirty="0" smtClean="0"/>
              <a:t>writer in </a:t>
            </a:r>
            <a:r>
              <a:rPr lang="en-US" sz="1900" i="1" dirty="0"/>
              <a:t>a </a:t>
            </a:r>
            <a:r>
              <a:rPr lang="en-US" sz="1900" i="1" dirty="0" smtClean="0"/>
              <a:t>using directive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response = </a:t>
            </a:r>
            <a:r>
              <a:rPr lang="en-US" sz="1900" dirty="0" err="1" smtClean="0"/>
              <a:t>request.GetResponse</a:t>
            </a:r>
            <a:r>
              <a:rPr lang="en-US" sz="1900" dirty="0" smtClean="0"/>
              <a:t>();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reader = new </a:t>
            </a:r>
            <a:r>
              <a:rPr lang="en-US" sz="1900" dirty="0" err="1" smtClean="0"/>
              <a:t>StreamReader</a:t>
            </a:r>
            <a:r>
              <a:rPr lang="en-US" sz="1900" dirty="0" smtClean="0"/>
              <a:t>(</a:t>
            </a:r>
            <a:r>
              <a:rPr lang="en-US" sz="1900" dirty="0" err="1" smtClean="0"/>
              <a:t>request.GetResponseStream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Console.WriteLine</a:t>
            </a:r>
            <a:r>
              <a:rPr lang="en-US" sz="1900" dirty="0" smtClean="0"/>
              <a:t>(</a:t>
            </a:r>
            <a:r>
              <a:rPr lang="en-US" sz="1900" dirty="0" err="1" smtClean="0"/>
              <a:t>reader.ReadToEnd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reader.Close</a:t>
            </a:r>
            <a:r>
              <a:rPr lang="en-US" sz="1900" dirty="0" smtClean="0"/>
              <a:t>(); </a:t>
            </a:r>
            <a:r>
              <a:rPr lang="en-US" sz="1900" i="1" dirty="0" smtClean="0"/>
              <a:t>//or put the reader in a using directive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312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29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Web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GET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WebClient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ANY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System.Net.WebRequest</a:t>
            </a:r>
            <a:r>
              <a:rPr lang="en-US" dirty="0" smtClean="0"/>
              <a:t> and HttpWebRequest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JSON and XML POST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JSON.NET and </a:t>
            </a:r>
            <a:r>
              <a:rPr lang="en-US" dirty="0" err="1" smtClean="0"/>
              <a:t>XDocument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9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HttpWebRequest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Making GET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requested content type (e.g. "application/</a:t>
            </a:r>
            <a:r>
              <a:rPr lang="en-US" dirty="0" err="1" smtClean="0"/>
              <a:t>json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 method to GET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Call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and process the data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E.g. use JSON.NET to deserialize to an object</a:t>
            </a:r>
          </a:p>
          <a:p>
            <a:pPr lvl="1"/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75573" y="4224784"/>
            <a:ext cx="859285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Get(string </a:t>
            </a:r>
            <a:r>
              <a:rPr lang="en-US" sz="1800" dirty="0" err="1"/>
              <a:t>resourceUrl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</a:t>
            </a:r>
            <a:r>
              <a:rPr lang="en-US" sz="1800" dirty="0" smtClean="0"/>
              <a:t>as </a:t>
            </a:r>
            <a:r>
              <a:rPr lang="en-US" sz="1800" dirty="0" err="1" smtClean="0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"GET";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659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with </a:t>
            </a:r>
            <a:r>
              <a:rPr lang="en-US" dirty="0" err="1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14400"/>
            <a:ext cx="8770545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POST request – similar to GET request, except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Different method ("POST")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request body (write to the request stream)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338947" y="2676665"/>
            <a:ext cx="849723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Post(string </a:t>
            </a:r>
            <a:r>
              <a:rPr lang="en-US" sz="1800" dirty="0" err="1"/>
              <a:t>resourceUrl</a:t>
            </a:r>
            <a:r>
              <a:rPr lang="en-US" sz="1800" dirty="0"/>
              <a:t>, object data)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as </a:t>
            </a:r>
            <a:r>
              <a:rPr lang="en-US" sz="1800" dirty="0" err="1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"POST</a:t>
            </a:r>
            <a:r>
              <a:rPr lang="en-US" sz="1800" dirty="0" smtClean="0"/>
              <a:t>";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jsonData</a:t>
            </a:r>
            <a:r>
              <a:rPr lang="en-US" sz="1800" dirty="0"/>
              <a:t> = </a:t>
            </a:r>
            <a:r>
              <a:rPr lang="en-US" sz="1800" dirty="0" err="1"/>
              <a:t>JsonConvert.SerializeObject</a:t>
            </a:r>
            <a:r>
              <a:rPr lang="en-US" sz="1800" dirty="0"/>
              <a:t>(data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using (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 writer = </a:t>
            </a:r>
          </a:p>
          <a:p>
            <a:r>
              <a:rPr lang="en-US" sz="1800" dirty="0" smtClean="0"/>
              <a:t>      new 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(</a:t>
            </a:r>
            <a:r>
              <a:rPr lang="en-US" sz="1800" dirty="0" err="1" smtClean="0"/>
              <a:t>request.GetRequestStream</a:t>
            </a:r>
            <a:r>
              <a:rPr lang="en-US" sz="1800" dirty="0" smtClean="0"/>
              <a:t>()))</a:t>
            </a:r>
          </a:p>
          <a:p>
            <a:r>
              <a:rPr lang="en-US" sz="1800" dirty="0" smtClean="0"/>
              <a:t>  {</a:t>
            </a:r>
            <a:endParaRPr lang="en-US" sz="1800" dirty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writer.Write</a:t>
            </a:r>
            <a:r>
              <a:rPr lang="en-US" sz="1800" dirty="0" smtClean="0"/>
              <a:t>(</a:t>
            </a:r>
            <a:r>
              <a:rPr lang="en-US" sz="1800" dirty="0" err="1" smtClean="0"/>
              <a:t>jsonData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}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4595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for  GET and POST HTTP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8111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and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r>
              <a:rPr lang="en-US" dirty="0" smtClean="0"/>
              <a:t>The new APIs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HTTP client for .NET</a:t>
            </a:r>
          </a:p>
          <a:p>
            <a:r>
              <a:rPr lang="en-US" dirty="0" smtClean="0"/>
              <a:t>Flexible API for accessing HTTP resources</a:t>
            </a:r>
          </a:p>
          <a:p>
            <a:r>
              <a:rPr lang="en-US" dirty="0" smtClean="0"/>
              <a:t>Has ONLY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Sends and receives HTTP requests and responses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Responses/requests are accessed ONLY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/>
              <a:t>Can have defaults </a:t>
            </a:r>
            <a:r>
              <a:rPr lang="en-US" dirty="0" smtClean="0"/>
              <a:t>configured for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Methods for directly sending GET, POST, PUT and DELETE 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 commonly used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need to construct the request from scratch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375156" y="3025717"/>
            <a:ext cx="842481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static </a:t>
            </a:r>
            <a:r>
              <a:rPr lang="en-US" sz="1800" dirty="0" err="1"/>
              <a:t>async</a:t>
            </a:r>
            <a:r>
              <a:rPr lang="en-US" sz="1800" dirty="0"/>
              <a:t> void </a:t>
            </a:r>
            <a:r>
              <a:rPr lang="en-US" sz="1800" dirty="0" err="1"/>
              <a:t>PrintStudents</a:t>
            </a:r>
            <a:r>
              <a:rPr lang="en-US" sz="1800" dirty="0"/>
              <a:t>(</a:t>
            </a:r>
            <a:r>
              <a:rPr lang="en-US" sz="1800" dirty="0" err="1"/>
              <a:t>HttpClient</a:t>
            </a:r>
            <a:r>
              <a:rPr lang="en-US" sz="1800" dirty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response = await </a:t>
            </a:r>
            <a:r>
              <a:rPr lang="en-US" sz="1800" dirty="0" err="1"/>
              <a:t>httpClient.GetAsync</a:t>
            </a:r>
            <a:r>
              <a:rPr lang="en-US" sz="1800" dirty="0"/>
              <a:t>("students");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(await </a:t>
            </a:r>
            <a:r>
              <a:rPr lang="en-US" sz="1800" dirty="0" err="1"/>
              <a:t>response.Content.ReadAsStringAsync</a:t>
            </a:r>
            <a:r>
              <a:rPr lang="en-US" sz="1800" dirty="0"/>
              <a:t>());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static </a:t>
            </a:r>
            <a:r>
              <a:rPr lang="en-US" sz="1800" dirty="0"/>
              <a:t>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 = new </a:t>
            </a:r>
            <a:r>
              <a:rPr lang="en-US" sz="1800" dirty="0" err="1"/>
              <a:t>HttpClient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httpClient.BaseAddress</a:t>
            </a:r>
            <a:r>
              <a:rPr lang="en-US" sz="1800" dirty="0" smtClean="0"/>
              <a:t> </a:t>
            </a:r>
            <a:r>
              <a:rPr lang="en-US" sz="1800" dirty="0"/>
              <a:t>= new Uri("http://localhost:7232/</a:t>
            </a:r>
            <a:r>
              <a:rPr lang="en-US" sz="1800" dirty="0" err="1"/>
              <a:t>api</a:t>
            </a:r>
            <a:r>
              <a:rPr lang="en-US" sz="1800" dirty="0"/>
              <a:t>/");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PrintStudents</a:t>
            </a:r>
            <a:r>
              <a:rPr lang="en-US" sz="1800" dirty="0" smtClean="0"/>
              <a:t>(</a:t>
            </a:r>
            <a:r>
              <a:rPr lang="en-US" sz="1800" dirty="0" err="1" smtClean="0"/>
              <a:t>httpClient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/>
              <a:t>("Press Enter to exit");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Console.ReadLine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4270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r>
              <a:rPr lang="en-US" dirty="0" smtClean="0"/>
              <a:t> defines the request/response</a:t>
            </a:r>
          </a:p>
          <a:p>
            <a:pPr lvl="1"/>
            <a:r>
              <a:rPr lang="en-US" dirty="0" smtClean="0"/>
              <a:t>Contains the body</a:t>
            </a:r>
          </a:p>
          <a:p>
            <a:pPr lvl="1"/>
            <a:r>
              <a:rPr lang="en-US" dirty="0" smtClean="0"/>
              <a:t>Contains the </a:t>
            </a:r>
            <a:r>
              <a:rPr lang="en-US" dirty="0" err="1" smtClean="0"/>
              <a:t>ContentType</a:t>
            </a:r>
            <a:r>
              <a:rPr lang="en-US" dirty="0" smtClean="0"/>
              <a:t> header</a:t>
            </a:r>
          </a:p>
          <a:p>
            <a:pPr lvl="1"/>
            <a:r>
              <a:rPr lang="en-US" dirty="0" smtClean="0"/>
              <a:t>Can be set with several content classes</a:t>
            </a:r>
          </a:p>
          <a:p>
            <a:pPr lvl="2"/>
            <a:r>
              <a:rPr lang="en-US" dirty="0" err="1" smtClean="0"/>
              <a:t>StringContent</a:t>
            </a:r>
            <a:r>
              <a:rPr lang="en-US" dirty="0" smtClean="0"/>
              <a:t>, </a:t>
            </a:r>
            <a:r>
              <a:rPr lang="en-US" dirty="0" err="1" smtClean="0"/>
              <a:t>StreamContent</a:t>
            </a:r>
            <a:r>
              <a:rPr lang="en-US" dirty="0" smtClean="0"/>
              <a:t>, </a:t>
            </a:r>
            <a:r>
              <a:rPr lang="en-US" dirty="0" err="1" smtClean="0"/>
              <a:t>BlockContent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Essential for POST and similar requests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375156" y="4727769"/>
            <a:ext cx="842481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HttpContent</a:t>
            </a:r>
            <a:r>
              <a:rPr lang="en-US" sz="1800" dirty="0"/>
              <a:t> </a:t>
            </a:r>
            <a:r>
              <a:rPr lang="en-US" sz="1800" dirty="0" err="1"/>
              <a:t>postContent</a:t>
            </a:r>
            <a:r>
              <a:rPr lang="en-US" sz="1800" dirty="0"/>
              <a:t> = new </a:t>
            </a:r>
            <a:r>
              <a:rPr lang="en-US" sz="1800" dirty="0" err="1"/>
              <a:t>StringContent</a:t>
            </a:r>
            <a:r>
              <a:rPr lang="en-US" sz="1800" dirty="0"/>
              <a:t>(</a:t>
            </a:r>
            <a:r>
              <a:rPr lang="en-US" sz="1800" dirty="0" err="1"/>
              <a:t>JsonConvert.SerializeObject</a:t>
            </a:r>
            <a:r>
              <a:rPr lang="en-US" sz="1800" dirty="0"/>
              <a:t>(</a:t>
            </a:r>
            <a:r>
              <a:rPr lang="en-US" sz="1800" dirty="0" err="1"/>
              <a:t>theStudent</a:t>
            </a:r>
            <a:r>
              <a:rPr lang="en-US" sz="1800" dirty="0" smtClean="0"/>
              <a:t>));</a:t>
            </a:r>
          </a:p>
          <a:p>
            <a:endParaRPr lang="en-US" sz="1800" dirty="0"/>
          </a:p>
          <a:p>
            <a:r>
              <a:rPr lang="en-US" sz="1800" dirty="0" err="1" smtClean="0"/>
              <a:t>postContent.Headers.ContentType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System.Net.Http.Headers.MediaTypeHeaderValue</a:t>
            </a:r>
            <a:r>
              <a:rPr lang="en-US" sz="1800" dirty="0"/>
              <a:t>("application/</a:t>
            </a:r>
            <a:r>
              <a:rPr lang="en-US" sz="1800" dirty="0" err="1"/>
              <a:t>json</a:t>
            </a:r>
            <a:r>
              <a:rPr lang="en-US" sz="1800" dirty="0"/>
              <a:t>");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8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HttpClient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284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flexibility of defining an HTTP request</a:t>
            </a:r>
          </a:p>
          <a:p>
            <a:r>
              <a:rPr lang="en-US" dirty="0" smtClean="0"/>
              <a:t>Basically access to low-level request options</a:t>
            </a:r>
          </a:p>
          <a:p>
            <a:r>
              <a:rPr lang="en-US" dirty="0" smtClean="0"/>
              <a:t>Sent by an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/>
              <a:t>SendAsync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Requests with </a:t>
            </a:r>
            <a:r>
              <a:rPr lang="en-US" dirty="0" err="1" smtClean="0"/>
              <a:t>HttpClient</a:t>
            </a:r>
            <a:r>
              <a:rPr lang="en-US" dirty="0" smtClean="0"/>
              <a:t> &amp;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24364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application, which searches for news articles by given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 of articles to retrieve. </a:t>
            </a:r>
            <a:br>
              <a:rPr lang="en-US" dirty="0" smtClean="0"/>
            </a:br>
            <a:r>
              <a:rPr lang="en-US" dirty="0" smtClean="0"/>
              <a:t>The application should ask the user for input and print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s of the articles.</a:t>
            </a:r>
            <a:br>
              <a:rPr lang="en-US" dirty="0" smtClean="0"/>
            </a:br>
            <a:r>
              <a:rPr lang="en-US" dirty="0" smtClean="0"/>
              <a:t>For news articles search use the </a:t>
            </a:r>
            <a:r>
              <a:rPr lang="en-US" dirty="0" err="1" smtClean="0">
                <a:hlinkClick r:id="rId3"/>
              </a:rPr>
              <a:t>Feedzilla</a:t>
            </a:r>
            <a:r>
              <a:rPr lang="en-US" dirty="0" smtClean="0">
                <a:hlinkClick r:id="rId3"/>
              </a:rPr>
              <a:t> API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use one of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is a popular open source .NET framework for working with JSON data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JSON.NET supports: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Serializing .NET objects into JSON objects</a:t>
            </a:r>
          </a:p>
          <a:p>
            <a:pPr lvl="1"/>
            <a:r>
              <a:rPr lang="en-US" dirty="0" smtClean="0"/>
              <a:t>Deserializing JSON objects into .NET objects</a:t>
            </a:r>
          </a:p>
          <a:p>
            <a:pPr lvl="1"/>
            <a:r>
              <a:rPr lang="en-US" dirty="0" smtClean="0"/>
              <a:t>LINQ to JSON</a:t>
            </a:r>
          </a:p>
          <a:p>
            <a:pPr lvl="1"/>
            <a:r>
              <a:rPr lang="en-US" dirty="0" smtClean="0"/>
              <a:t>Converting JSON data to and from XML</a:t>
            </a:r>
          </a:p>
          <a:p>
            <a:pPr>
              <a:spcBef>
                <a:spcPts val="0"/>
              </a:spcBef>
            </a:pPr>
            <a:r>
              <a:rPr lang="en-US" dirty="0"/>
              <a:t>JSON.NET is included in many projects, like: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ASP.NET Web API for serialization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SignalR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and Deserializing .NET 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46440"/>
          </a:xfrm>
        </p:spPr>
        <p:txBody>
          <a:bodyPr/>
          <a:lstStyle/>
          <a:p>
            <a:r>
              <a:rPr lang="en-US" dirty="0" smtClean="0"/>
              <a:t>Serialization and deserialization of objects is done using methods of the </a:t>
            </a:r>
            <a:r>
              <a:rPr lang="en-US" sz="3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JsonConvert</a:t>
            </a:r>
            <a:r>
              <a:rPr lang="en-US" dirty="0" smtClean="0"/>
              <a:t>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1089" y="2111493"/>
            <a:ext cx="8077200" cy="3477875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/>
              <a:t>person = new </a:t>
            </a:r>
            <a:r>
              <a:rPr lang="en-US" dirty="0" smtClean="0"/>
              <a:t>Person()</a:t>
            </a:r>
            <a:endParaRPr lang="en-US" dirty="0"/>
          </a:p>
          <a:p>
            <a:r>
              <a:rPr lang="en-US" dirty="0" smtClean="0"/>
              <a:t> { </a:t>
            </a:r>
            <a:r>
              <a:rPr lang="en-US" dirty="0" err="1"/>
              <a:t>FirstName</a:t>
            </a:r>
            <a:r>
              <a:rPr lang="en-US" dirty="0"/>
              <a:t> = "Doncho</a:t>
            </a:r>
            <a:r>
              <a:rPr lang="en-US" dirty="0" smtClean="0"/>
              <a:t>",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"Minkov</a:t>
            </a:r>
            <a:r>
              <a:rPr lang="en-US" dirty="0" smtClean="0"/>
              <a:t>", Age </a:t>
            </a:r>
            <a:r>
              <a:rPr lang="en-US" dirty="0"/>
              <a:t>= </a:t>
            </a:r>
            <a:r>
              <a:rPr lang="en-US" dirty="0" smtClean="0"/>
              <a:t>24 };</a:t>
            </a:r>
          </a:p>
          <a:p>
            <a:r>
              <a:rPr lang="en-US" dirty="0" smtClean="0"/>
              <a:t>var </a:t>
            </a:r>
            <a:r>
              <a:rPr lang="en-US" dirty="0" err="1"/>
              <a:t>personJSON</a:t>
            </a:r>
            <a:r>
              <a:rPr lang="en-US" dirty="0"/>
              <a:t> = </a:t>
            </a:r>
            <a:r>
              <a:rPr lang="en-US" dirty="0" err="1"/>
              <a:t>JsonConvert.SerializeObject</a:t>
            </a:r>
            <a:r>
              <a:rPr lang="en-US" dirty="0"/>
              <a:t>(person);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personJSON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/* outputs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{"</a:t>
            </a:r>
            <a:r>
              <a:rPr lang="en-US" dirty="0"/>
              <a:t>FirstName":"Doncho","LastName":"Minkov</a:t>
            </a:r>
            <a:r>
              <a:rPr lang="en-US" dirty="0" smtClean="0"/>
              <a:t>","</a:t>
            </a:r>
            <a:r>
              <a:rPr lang="en-US" dirty="0"/>
              <a:t>Age":24</a:t>
            </a:r>
            <a:r>
              <a:rPr lang="en-US" dirty="0" smtClean="0"/>
              <a:t>} */</a:t>
            </a:r>
          </a:p>
          <a:p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err="1"/>
              <a:t>personDeserialized</a:t>
            </a:r>
            <a:r>
              <a:rPr lang="en-US" dirty="0"/>
              <a:t> = </a:t>
            </a:r>
            <a:r>
              <a:rPr lang="en-US" dirty="0" err="1"/>
              <a:t>JsonConvert.DeserializeObject</a:t>
            </a:r>
            <a:r>
              <a:rPr lang="en-US" dirty="0"/>
              <a:t>&lt;Person&gt;(</a:t>
            </a:r>
            <a:r>
              <a:rPr lang="en-US" dirty="0" err="1"/>
              <a:t>personJSON</a:t>
            </a:r>
            <a:r>
              <a:rPr lang="en-US" dirty="0" smtClean="0"/>
              <a:t>);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personDeserialized.FullName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//outputs: Doncho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 with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16368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093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One-line-of-code GET and POST HTTP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Kind of strange for the other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configurable than 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Nice way of performing ANY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Look like a native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Obsoletes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in .NET 4.5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Better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855</TotalTime>
  <Words>1091</Words>
  <Application>Microsoft Office PowerPoint</Application>
  <PresentationFormat>On-screen Show (4:3)</PresentationFormat>
  <Paragraphs>212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Consuming Web Services</vt:lpstr>
      <vt:lpstr>Table of Contents</vt:lpstr>
      <vt:lpstr>JSON.NET</vt:lpstr>
      <vt:lpstr>JSON.NET</vt:lpstr>
      <vt:lpstr>Working with JSON.NET</vt:lpstr>
      <vt:lpstr>Serializing and Deserializing .NET Objects</vt:lpstr>
      <vt:lpstr>Consuming Web Services with C#</vt:lpstr>
      <vt:lpstr>Consuming Web Services</vt:lpstr>
      <vt:lpstr>WebClient</vt:lpstr>
      <vt:lpstr>WebClient</vt:lpstr>
      <vt:lpstr>Simple WebClient Requests</vt:lpstr>
      <vt:lpstr>Configuration of WebClient</vt:lpstr>
      <vt:lpstr>Configuration of WebClient (2)</vt:lpstr>
      <vt:lpstr>Making Requests with WebClient</vt:lpstr>
      <vt:lpstr>The HttpWebRequest Class</vt:lpstr>
      <vt:lpstr>HttpWebRequest</vt:lpstr>
      <vt:lpstr>Performing a Request with HttpWebRequest</vt:lpstr>
      <vt:lpstr>Working with HttpWebRequest </vt:lpstr>
      <vt:lpstr>Request/Response body access</vt:lpstr>
      <vt:lpstr>GET with HttpWebRequest</vt:lpstr>
      <vt:lpstr>POST with HttpWebRequest</vt:lpstr>
      <vt:lpstr>Class for  GET and POST HTTP Requests</vt:lpstr>
      <vt:lpstr>HttpClient and HttpRequestMessage</vt:lpstr>
      <vt:lpstr>HttpClient</vt:lpstr>
      <vt:lpstr>HttpClient (2)</vt:lpstr>
      <vt:lpstr>HttpContent</vt:lpstr>
      <vt:lpstr>Simple HttpClient Requests</vt:lpstr>
      <vt:lpstr>HttpRequestMessage</vt:lpstr>
      <vt:lpstr>Complex Requests with HttpClient &amp; HttpRequestMessage</vt:lpstr>
      <vt:lpstr>Consuming Web Services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Ме</cp:lastModifiedBy>
  <cp:revision>70</cp:revision>
  <dcterms:created xsi:type="dcterms:W3CDTF">2013-07-26T07:56:00Z</dcterms:created>
  <dcterms:modified xsi:type="dcterms:W3CDTF">2013-08-11T12:47:39Z</dcterms:modified>
</cp:coreProperties>
</file>