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1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39D1DDA-D734-4EA5-9CCA-454BF1462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70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39D1DDA-D734-4EA5-9CCA-454BF1462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2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928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714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28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Service Testing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Senior 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935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896" y="2743201"/>
            <a:ext cx="8522208" cy="685800"/>
          </a:xfrm>
        </p:spPr>
        <p:txBody>
          <a:bodyPr/>
          <a:lstStyle/>
          <a:p>
            <a:r>
              <a:rPr lang="en-US" dirty="0" smtClean="0"/>
              <a:t>Unit Testing the Repositories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05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31064"/>
            <a:ext cx="7086600" cy="838200"/>
          </a:xfrm>
        </p:spPr>
        <p:txBody>
          <a:bodyPr/>
          <a:lstStyle/>
          <a:p>
            <a:r>
              <a:rPr lang="en-US" dirty="0" smtClean="0"/>
              <a:t>Unit Testing the </a:t>
            </a:r>
            <a:br>
              <a:rPr lang="en-US" dirty="0" smtClean="0"/>
            </a:br>
            <a:r>
              <a:rPr lang="en-US" dirty="0" smtClean="0"/>
              <a:t>Repositories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975104"/>
            <a:ext cx="8686800" cy="4785360"/>
          </a:xfrm>
        </p:spPr>
        <p:txBody>
          <a:bodyPr/>
          <a:lstStyle/>
          <a:p>
            <a:r>
              <a:rPr lang="en-US" dirty="0" smtClean="0"/>
              <a:t>It is essential to test the implementations of our repositories</a:t>
            </a:r>
          </a:p>
          <a:p>
            <a:pPr lvl="1"/>
            <a:r>
              <a:rPr lang="en-US" dirty="0" smtClean="0"/>
              <a:t>The repositories contain the data store logic</a:t>
            </a:r>
          </a:p>
          <a:p>
            <a:pPr lvl="2"/>
            <a:r>
              <a:rPr lang="en-US" dirty="0" smtClean="0"/>
              <a:t>All custom (developer) logic must be tested</a:t>
            </a:r>
          </a:p>
          <a:p>
            <a:pPr lvl="1"/>
            <a:r>
              <a:rPr lang="en-US" dirty="0" smtClean="0"/>
              <a:t>A missing </a:t>
            </a:r>
            <a:r>
              <a:rPr lang="en-US" dirty="0" err="1" smtClean="0"/>
              <a:t>dbContext.SaveChanges</a:t>
            </a:r>
            <a:r>
              <a:rPr lang="en-US" dirty="0" smtClean="0"/>
              <a:t>() can cause a lot of pain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93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4752"/>
            <a:ext cx="8686800" cy="5260848"/>
          </a:xfrm>
        </p:spPr>
        <p:txBody>
          <a:bodyPr/>
          <a:lstStyle/>
          <a:p>
            <a:r>
              <a:rPr lang="en-US" dirty="0" smtClean="0"/>
              <a:t>How to test the data store logic?</a:t>
            </a:r>
          </a:p>
          <a:p>
            <a:pPr lvl="1"/>
            <a:r>
              <a:rPr lang="en-US" dirty="0" smtClean="0"/>
              <a:t>Writing and deleting the original (production) database is not quite a good option</a:t>
            </a:r>
          </a:p>
          <a:p>
            <a:pPr lvl="2"/>
            <a:r>
              <a:rPr lang="en-US" dirty="0" smtClean="0"/>
              <a:t>Imagine a failed test that leaves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100k</a:t>
            </a:r>
            <a:r>
              <a:rPr lang="en-US" dirty="0"/>
              <a:t> </a:t>
            </a:r>
            <a:r>
              <a:rPr lang="en-US" dirty="0" smtClean="0"/>
              <a:t>test records in the database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828800" y="131064"/>
            <a:ext cx="7086600" cy="838200"/>
          </a:xfrm>
        </p:spPr>
        <p:txBody>
          <a:bodyPr/>
          <a:lstStyle/>
          <a:p>
            <a:r>
              <a:rPr lang="en-US" dirty="0" smtClean="0"/>
              <a:t>Unit Testing the </a:t>
            </a:r>
            <a:br>
              <a:rPr lang="en-US" dirty="0" smtClean="0"/>
            </a:br>
            <a:r>
              <a:rPr lang="en-US" dirty="0" smtClean="0"/>
              <a:t>Repositories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83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few ways exist to unit test a data store</a:t>
            </a:r>
          </a:p>
          <a:p>
            <a:pPr lvl="1"/>
            <a:r>
              <a:rPr lang="en-US" dirty="0" smtClean="0"/>
              <a:t>Manually create a copy of the data store and work on the copy</a:t>
            </a:r>
          </a:p>
          <a:p>
            <a:pPr lvl="1"/>
            <a:r>
              <a:rPr lang="en-US" dirty="0" smtClean="0"/>
              <a:t>Backup the original data store, work on the original, and restore the backup when the tests are over</a:t>
            </a:r>
          </a:p>
          <a:p>
            <a:pPr lvl="1"/>
            <a:r>
              <a:rPr lang="en-US" dirty="0" smtClean="0"/>
              <a:t>Use transactions, to prevent commit to the data store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828800" y="131064"/>
            <a:ext cx="7086600" cy="838200"/>
          </a:xfrm>
        </p:spPr>
        <p:txBody>
          <a:bodyPr/>
          <a:lstStyle/>
          <a:p>
            <a:r>
              <a:rPr lang="en-US" dirty="0" smtClean="0"/>
              <a:t>Ways to Unit Test a Data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61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with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testing with transactions, the changes done are not really applied to the data store</a:t>
            </a:r>
          </a:p>
          <a:p>
            <a:pPr lvl="1"/>
            <a:r>
              <a:rPr lang="en-US" dirty="0" smtClean="0"/>
              <a:t>Whatever </a:t>
            </a:r>
            <a:r>
              <a:rPr lang="en-US" dirty="0" err="1" smtClean="0"/>
              <a:t>commited</a:t>
            </a:r>
            <a:r>
              <a:rPr lang="en-US" dirty="0" smtClean="0"/>
              <a:t>, if </a:t>
            </a:r>
            <a:r>
              <a:rPr lang="en-US" dirty="0" err="1" smtClean="0"/>
              <a:t>tran.Complete</a:t>
            </a:r>
            <a:r>
              <a:rPr lang="en-US" dirty="0" smtClean="0"/>
              <a:t>() is not called, the transaction logic is rolled back</a:t>
            </a:r>
          </a:p>
          <a:p>
            <a:r>
              <a:rPr lang="en-US" dirty="0" smtClean="0"/>
              <a:t>How to use transactions in unit tests?</a:t>
            </a:r>
          </a:p>
          <a:p>
            <a:pPr lvl="1"/>
            <a:r>
              <a:rPr lang="en-US" dirty="0" smtClean="0"/>
              <a:t>Create a static </a:t>
            </a:r>
            <a:r>
              <a:rPr lang="en-US" dirty="0" err="1" smtClean="0"/>
              <a:t>TransactionScope</a:t>
            </a:r>
            <a:r>
              <a:rPr lang="en-US" dirty="0"/>
              <a:t> </a:t>
            </a:r>
            <a:r>
              <a:rPr lang="en-US" dirty="0" smtClean="0"/>
              <a:t>instance</a:t>
            </a:r>
          </a:p>
          <a:p>
            <a:pPr lvl="1"/>
            <a:r>
              <a:rPr lang="en-US" dirty="0" smtClean="0"/>
              <a:t>Initialize the transaction in </a:t>
            </a:r>
            <a:r>
              <a:rPr lang="en-US" dirty="0" err="1" smtClean="0"/>
              <a:t>TestInitialize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Dispose the transaction in </a:t>
            </a:r>
            <a:r>
              <a:rPr lang="en-US" dirty="0" err="1" smtClean="0"/>
              <a:t>TestCleanup</a:t>
            </a:r>
            <a:r>
              <a:rPr lang="en-US" dirty="0" smtClean="0"/>
              <a:t>()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6516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 with Transactions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90104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360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12776"/>
            <a:ext cx="7086600" cy="838200"/>
          </a:xfrm>
        </p:spPr>
        <p:txBody>
          <a:bodyPr/>
          <a:lstStyle/>
          <a:p>
            <a:r>
              <a:rPr lang="en-US" dirty="0" smtClean="0"/>
              <a:t>How should be tested the repositories?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52728"/>
            <a:ext cx="8686800" cy="5452872"/>
          </a:xfrm>
        </p:spPr>
        <p:txBody>
          <a:bodyPr/>
          <a:lstStyle/>
          <a:p>
            <a:r>
              <a:rPr lang="en-US" dirty="0" smtClean="0"/>
              <a:t>What parts of the repositories should our tests cover?</a:t>
            </a:r>
          </a:p>
          <a:p>
            <a:pPr lvl="1"/>
            <a:r>
              <a:rPr lang="en-US" dirty="0" smtClean="0"/>
              <a:t>Test for correct behavior</a:t>
            </a:r>
          </a:p>
          <a:p>
            <a:pPr lvl="2"/>
            <a:r>
              <a:rPr lang="en-US" dirty="0" smtClean="0"/>
              <a:t>Add, Delete, Get, All, etc…</a:t>
            </a:r>
          </a:p>
          <a:p>
            <a:pPr lvl="1"/>
            <a:r>
              <a:rPr lang="en-US" dirty="0" smtClean="0"/>
              <a:t>Test for incorrect behavior</a:t>
            </a:r>
          </a:p>
          <a:p>
            <a:pPr lvl="2"/>
            <a:r>
              <a:rPr lang="en-US" dirty="0" smtClean="0"/>
              <a:t>Test Add with Category that has NULL name</a:t>
            </a:r>
          </a:p>
        </p:txBody>
      </p:sp>
    </p:spTree>
    <p:extLst>
      <p:ext uri="{BB962C8B-B14F-4D97-AF65-F5344CB8AC3E}">
        <p14:creationId xmlns:p14="http://schemas.microsoft.com/office/powerpoint/2010/main" val="2619368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24128" y="2743201"/>
            <a:ext cx="7095744" cy="685800"/>
          </a:xfrm>
        </p:spPr>
        <p:txBody>
          <a:bodyPr/>
          <a:lstStyle/>
          <a:p>
            <a:r>
              <a:rPr lang="en-US" dirty="0" smtClean="0"/>
              <a:t>Unit Testing the Repositories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944968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43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 the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46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the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the services layers actually means testing the controllers and the REST API</a:t>
            </a:r>
          </a:p>
          <a:p>
            <a:pPr lvl="1"/>
            <a:r>
              <a:rPr lang="en-US" dirty="0" smtClean="0"/>
              <a:t>Test if controllers work correctly as C# objects</a:t>
            </a:r>
          </a:p>
          <a:p>
            <a:pPr lvl="2"/>
            <a:r>
              <a:rPr lang="en-US" dirty="0" smtClean="0"/>
              <a:t>Using mocking or fake repositories</a:t>
            </a:r>
          </a:p>
          <a:p>
            <a:pPr lvl="1"/>
            <a:r>
              <a:rPr lang="en-US" dirty="0" smtClean="0"/>
              <a:t>Test if the endpoints of the REST services work correctly</a:t>
            </a:r>
          </a:p>
          <a:p>
            <a:pPr lvl="2"/>
            <a:r>
              <a:rPr lang="en-US" dirty="0" smtClean="0"/>
              <a:t>Check the StatusCode and Content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3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Ways of web service testing</a:t>
            </a:r>
          </a:p>
          <a:p>
            <a:pPr lvl="1"/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Integration Testing</a:t>
            </a:r>
          </a:p>
          <a:p>
            <a:r>
              <a:rPr lang="en-US" dirty="0" smtClean="0"/>
              <a:t>Complete Testing of Web Services</a:t>
            </a:r>
          </a:p>
          <a:p>
            <a:pPr lvl="1"/>
            <a:r>
              <a:rPr lang="en-US" dirty="0" smtClean="0"/>
              <a:t>Unit testing the data layer</a:t>
            </a:r>
          </a:p>
          <a:p>
            <a:pPr lvl="1"/>
            <a:r>
              <a:rPr lang="en-US" dirty="0" smtClean="0"/>
              <a:t>Unit testing the repositories layer</a:t>
            </a:r>
          </a:p>
          <a:p>
            <a:pPr lvl="1"/>
            <a:r>
              <a:rPr lang="en-US" dirty="0" smtClean="0"/>
              <a:t>Unit testing the controllers</a:t>
            </a:r>
          </a:p>
          <a:p>
            <a:pPr lvl="1"/>
            <a:r>
              <a:rPr lang="en-US" dirty="0" smtClean="0"/>
              <a:t>Integration testing the web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232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of the Controllers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Unit testing of the controllers is not much of a big deal</a:t>
            </a:r>
          </a:p>
          <a:p>
            <a:pPr lvl="1"/>
            <a:r>
              <a:rPr lang="en-US" dirty="0" smtClean="0"/>
              <a:t>Test them as regular C# classes</a:t>
            </a:r>
          </a:p>
          <a:p>
            <a:pPr lvl="1"/>
            <a:r>
              <a:rPr lang="en-US" dirty="0" smtClean="0"/>
              <a:t>Instantiate an object, and test its methods (actions)</a:t>
            </a:r>
          </a:p>
          <a:p>
            <a:pPr lvl="1"/>
            <a:r>
              <a:rPr lang="en-US" dirty="0" smtClean="0"/>
              <a:t>The repositories can </a:t>
            </a:r>
            <a:r>
              <a:rPr lang="en-US" smtClean="0"/>
              <a:t>be mocked/faked </a:t>
            </a:r>
            <a:r>
              <a:rPr lang="en-US" dirty="0" smtClean="0"/>
              <a:t>for easier testing</a:t>
            </a:r>
          </a:p>
          <a:p>
            <a:pPr lvl="2"/>
            <a:r>
              <a:rPr lang="en-US" dirty="0" smtClean="0"/>
              <a:t>If not mocked, the transaction technique should be used again</a:t>
            </a:r>
          </a:p>
        </p:txBody>
      </p:sp>
    </p:spTree>
    <p:extLst>
      <p:ext uri="{BB962C8B-B14F-4D97-AF65-F5344CB8AC3E}">
        <p14:creationId xmlns:p14="http://schemas.microsoft.com/office/powerpoint/2010/main" val="829563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Controllers with Fake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067233"/>
          </a:xfrm>
        </p:spPr>
        <p:txBody>
          <a:bodyPr/>
          <a:lstStyle/>
          <a:p>
            <a:r>
              <a:rPr lang="en-US" dirty="0" smtClean="0"/>
              <a:t>To test the controllers, repositories should be faked</a:t>
            </a:r>
          </a:p>
          <a:p>
            <a:pPr lvl="1"/>
            <a:r>
              <a:rPr lang="en-US" dirty="0" smtClean="0"/>
              <a:t>i.e. create a in-memory repository that implements the IRepository&lt;T&gt; interface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3133346"/>
            <a:ext cx="8077200" cy="3381695"/>
          </a:xfrm>
        </p:spPr>
        <p:txBody>
          <a:bodyPr/>
          <a:lstStyle/>
          <a:p>
            <a:r>
              <a:rPr lang="en-US" sz="1900" dirty="0"/>
              <a:t>class </a:t>
            </a:r>
            <a:r>
              <a:rPr lang="en-US" sz="1900" dirty="0" err="1"/>
              <a:t>FakeRepository</a:t>
            </a:r>
            <a:r>
              <a:rPr lang="en-US" sz="1900" dirty="0"/>
              <a:t>&lt;T&gt; : IRepository&lt;T&gt; where </a:t>
            </a:r>
            <a:r>
              <a:rPr lang="en-US" sz="1900" dirty="0" smtClean="0"/>
              <a:t>T:class {        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</a:t>
            </a:r>
            <a:r>
              <a:rPr lang="en-US" sz="1900" dirty="0" err="1" smtClean="0"/>
              <a:t>IList</a:t>
            </a:r>
            <a:r>
              <a:rPr lang="en-US" sz="1900" dirty="0" smtClean="0"/>
              <a:t>&lt;T</a:t>
            </a:r>
            <a:r>
              <a:rPr lang="en-US" sz="1900" dirty="0"/>
              <a:t>&gt; entities = new List&lt;T&gt;();</a:t>
            </a:r>
          </a:p>
          <a:p>
            <a:r>
              <a:rPr lang="en-US" sz="1900" dirty="0" smtClean="0"/>
              <a:t>  </a:t>
            </a:r>
            <a:r>
              <a:rPr lang="en-US" sz="1900" dirty="0"/>
              <a:t>public T Add(T entity</a:t>
            </a:r>
            <a:r>
              <a:rPr lang="en-US" sz="1900" dirty="0" smtClean="0"/>
              <a:t>) </a:t>
            </a:r>
            <a:r>
              <a:rPr lang="en-US" sz="1900" dirty="0"/>
              <a:t>{</a:t>
            </a:r>
          </a:p>
          <a:p>
            <a:r>
              <a:rPr lang="en-US" sz="1900" dirty="0" smtClean="0"/>
              <a:t>    </a:t>
            </a:r>
            <a:r>
              <a:rPr lang="en-US" sz="1900" dirty="0" err="1" smtClean="0"/>
              <a:t>this.entities.Add</a:t>
            </a:r>
            <a:r>
              <a:rPr lang="en-US" sz="1900" dirty="0" smtClean="0"/>
              <a:t>(entity</a:t>
            </a:r>
            <a:r>
              <a:rPr lang="en-US" sz="1900" dirty="0"/>
              <a:t>);</a:t>
            </a:r>
          </a:p>
          <a:p>
            <a:r>
              <a:rPr lang="en-US" sz="1900" dirty="0"/>
              <a:t>    </a:t>
            </a:r>
            <a:r>
              <a:rPr lang="en-US" sz="1900" dirty="0" smtClean="0"/>
              <a:t>return </a:t>
            </a:r>
            <a:r>
              <a:rPr lang="en-US" sz="1900" dirty="0"/>
              <a:t>entity;</a:t>
            </a:r>
          </a:p>
          <a:p>
            <a:pPr>
              <a:lnSpc>
                <a:spcPct val="75000"/>
              </a:lnSpc>
            </a:pPr>
            <a:r>
              <a:rPr lang="en-US" sz="1900" dirty="0"/>
              <a:t>  </a:t>
            </a:r>
            <a:r>
              <a:rPr lang="en-US" sz="1900" dirty="0" smtClean="0"/>
              <a:t>}</a:t>
            </a:r>
          </a:p>
          <a:p>
            <a:r>
              <a:rPr lang="en-US" sz="1900" dirty="0" smtClean="0"/>
              <a:t>  </a:t>
            </a:r>
            <a:r>
              <a:rPr lang="en-US" sz="1900" dirty="0"/>
              <a:t>public T Get(</a:t>
            </a:r>
            <a:r>
              <a:rPr lang="en-US" sz="1900" dirty="0" err="1"/>
              <a:t>int</a:t>
            </a:r>
            <a:r>
              <a:rPr lang="en-US" sz="1900" dirty="0"/>
              <a:t> id)</a:t>
            </a:r>
          </a:p>
          <a:p>
            <a:r>
              <a:rPr lang="en-US" sz="1900" dirty="0" smtClean="0"/>
              <a:t>  </a:t>
            </a:r>
            <a:r>
              <a:rPr lang="en-US" sz="1900" dirty="0"/>
              <a:t>{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return </a:t>
            </a:r>
            <a:r>
              <a:rPr lang="en-US" sz="1900" dirty="0" err="1"/>
              <a:t>this.entities</a:t>
            </a:r>
            <a:r>
              <a:rPr lang="en-US" sz="1900" dirty="0"/>
              <a:t>[id];</a:t>
            </a:r>
          </a:p>
          <a:p>
            <a:pPr>
              <a:lnSpc>
                <a:spcPct val="75000"/>
              </a:lnSpc>
            </a:pPr>
            <a:r>
              <a:rPr lang="en-US" sz="1900" dirty="0" smtClean="0"/>
              <a:t>  } </a:t>
            </a:r>
          </a:p>
          <a:p>
            <a:pPr>
              <a:lnSpc>
                <a:spcPct val="75000"/>
              </a:lnSpc>
            </a:pPr>
            <a:r>
              <a:rPr lang="en-US" sz="1900" dirty="0" smtClean="0"/>
              <a:t>  …</a:t>
            </a:r>
            <a:endParaRPr lang="en-US" sz="1900" dirty="0"/>
          </a:p>
          <a:p>
            <a:pPr>
              <a:lnSpc>
                <a:spcPct val="75000"/>
              </a:lnSpc>
            </a:pPr>
            <a:r>
              <a:rPr lang="en-US" sz="1900" dirty="0" smtClean="0"/>
              <a:t>}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755280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Controllers with Fake Repositories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015663"/>
          </a:xfrm>
        </p:spPr>
        <p:txBody>
          <a:bodyPr/>
          <a:lstStyle/>
          <a:p>
            <a:r>
              <a:rPr lang="en-US" dirty="0" smtClean="0"/>
              <a:t>With the Fake Repository present, controllers can be tested by passing their constructor a fake rep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3192" y="2072642"/>
            <a:ext cx="8357616" cy="4524315"/>
          </a:xfrm>
        </p:spPr>
        <p:txBody>
          <a:bodyPr/>
          <a:lstStyle/>
          <a:p>
            <a:r>
              <a:rPr lang="en-US" sz="1800" dirty="0"/>
              <a:t>public void </a:t>
            </a:r>
            <a:r>
              <a:rPr lang="en-US" sz="1800" dirty="0" err="1" smtClean="0"/>
              <a:t>GetAll_OneCategoryInRepository_ReturnOneCategory</a:t>
            </a:r>
            <a:r>
              <a:rPr lang="en-US" sz="1800" dirty="0"/>
              <a:t>()</a:t>
            </a:r>
          </a:p>
          <a:p>
            <a:r>
              <a:rPr lang="en-US" sz="1800" dirty="0" smtClean="0"/>
              <a:t>{</a:t>
            </a:r>
            <a:br>
              <a:rPr lang="en-US" sz="1800" dirty="0" smtClean="0"/>
            </a:br>
            <a:r>
              <a:rPr lang="en-US" sz="1800" dirty="0" smtClean="0"/>
              <a:t>  //arrange</a:t>
            </a:r>
            <a:endParaRPr lang="en-US" sz="1800" dirty="0"/>
          </a:p>
          <a:p>
            <a:r>
              <a:rPr lang="en-US" sz="1800" dirty="0"/>
              <a:t> </a:t>
            </a:r>
            <a:r>
              <a:rPr lang="en-US" sz="1800" dirty="0" smtClean="0"/>
              <a:t> var </a:t>
            </a:r>
            <a:r>
              <a:rPr lang="en-US" sz="1800" dirty="0"/>
              <a:t>repository = new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FakeRepository</a:t>
            </a:r>
            <a:r>
              <a:rPr lang="en-US" sz="1800" dirty="0"/>
              <a:t>&lt;Category&gt;();</a:t>
            </a:r>
          </a:p>
          <a:p>
            <a:r>
              <a:rPr lang="en-US" sz="1800" dirty="0" smtClean="0"/>
              <a:t>  </a:t>
            </a:r>
            <a:r>
              <a:rPr lang="en-US" sz="1800" dirty="0"/>
              <a:t>var </a:t>
            </a:r>
            <a:r>
              <a:rPr lang="en-US" sz="1800" dirty="0" err="1"/>
              <a:t>categoryToAdd</a:t>
            </a:r>
            <a:r>
              <a:rPr lang="en-US" sz="1800" dirty="0"/>
              <a:t> = new Category</a:t>
            </a:r>
            <a:r>
              <a:rPr lang="en-US" sz="1800" dirty="0" smtClean="0"/>
              <a:t>(){ Name </a:t>
            </a:r>
            <a:r>
              <a:rPr lang="en-US" sz="1800" dirty="0"/>
              <a:t>= "Test category</a:t>
            </a:r>
            <a:r>
              <a:rPr lang="en-US" sz="1800" dirty="0" smtClean="0"/>
              <a:t>" };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repository.entities.Add</a:t>
            </a:r>
            <a:r>
              <a:rPr lang="en-US" sz="1800" dirty="0" smtClean="0"/>
              <a:t>(</a:t>
            </a:r>
            <a:r>
              <a:rPr lang="en-US" sz="1800" dirty="0" err="1" smtClean="0"/>
              <a:t>categoryToAdd</a:t>
            </a:r>
            <a:r>
              <a:rPr lang="en-US" sz="1800" dirty="0" smtClean="0"/>
              <a:t>);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/>
              <a:t>var controller =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new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CategoriesController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(repository)</a:t>
            </a:r>
            <a:r>
              <a:rPr lang="en-US" sz="1800" dirty="0"/>
              <a:t>;</a:t>
            </a:r>
          </a:p>
          <a:p>
            <a:r>
              <a:rPr lang="en-US" sz="1800" dirty="0" smtClean="0"/>
              <a:t> 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//act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/>
              <a:t>var </a:t>
            </a:r>
            <a:r>
              <a:rPr lang="en-US" sz="1800" dirty="0" err="1"/>
              <a:t>categoriesModels</a:t>
            </a:r>
            <a:r>
              <a:rPr lang="en-US" sz="1800" dirty="0"/>
              <a:t> = </a:t>
            </a:r>
            <a:r>
              <a:rPr lang="en-US" sz="1800" dirty="0" err="1"/>
              <a:t>controller.GetAll</a:t>
            </a:r>
            <a:r>
              <a:rPr lang="en-US" sz="1800" dirty="0"/>
              <a:t>();</a:t>
            </a:r>
          </a:p>
          <a:p>
            <a:r>
              <a:rPr lang="en-US" sz="1800" dirty="0" smtClean="0"/>
              <a:t>  </a:t>
            </a:r>
            <a:endParaRPr lang="en-US" sz="1800" dirty="0"/>
          </a:p>
          <a:p>
            <a:r>
              <a:rPr lang="en-US" sz="1800" dirty="0" smtClean="0"/>
              <a:t>  //assert</a:t>
            </a:r>
          </a:p>
          <a:p>
            <a:r>
              <a:rPr lang="en-US" sz="1800" dirty="0" smtClean="0"/>
              <a:t>  </a:t>
            </a:r>
            <a:r>
              <a:rPr lang="en-US" sz="1800" dirty="0" err="1"/>
              <a:t>Assert.IsTrue</a:t>
            </a:r>
            <a:r>
              <a:rPr lang="en-US" sz="1800" dirty="0"/>
              <a:t>(</a:t>
            </a:r>
            <a:r>
              <a:rPr lang="en-US" sz="1800" dirty="0" err="1"/>
              <a:t>categoriesModels.Count</a:t>
            </a:r>
            <a:r>
              <a:rPr lang="en-US" sz="1800" dirty="0"/>
              <a:t>() == 1);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err="1" smtClean="0"/>
              <a:t>Assert.AreEqual</a:t>
            </a:r>
            <a:r>
              <a:rPr lang="en-US" sz="1800" dirty="0" smtClean="0"/>
              <a:t>(</a:t>
            </a:r>
            <a:r>
              <a:rPr lang="en-US" sz="1800" dirty="0" err="1" smtClean="0"/>
              <a:t>categoryToAdd.Name</a:t>
            </a:r>
            <a:r>
              <a:rPr lang="en-US" sz="1800" dirty="0"/>
              <a:t>, </a:t>
            </a:r>
            <a:r>
              <a:rPr lang="en-US" sz="1800" dirty="0" smtClean="0"/>
              <a:t>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</a:t>
            </a:r>
            <a:r>
              <a:rPr lang="en-US" sz="1800" dirty="0" err="1" smtClean="0"/>
              <a:t>categoriesModels.First</a:t>
            </a:r>
            <a:r>
              <a:rPr lang="en-US" sz="1800" dirty="0"/>
              <a:t>().Name);</a:t>
            </a:r>
          </a:p>
          <a:p>
            <a:r>
              <a:rPr lang="en-US" sz="1800" dirty="0" smtClean="0"/>
              <a:t>}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608482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 with Fake Repositories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844384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0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with </a:t>
            </a:r>
            <a:r>
              <a:rPr lang="en-US" dirty="0" err="1" smtClean="0"/>
              <a:t>JustMock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fake repository for each and every unit test is kind of boring</a:t>
            </a:r>
          </a:p>
          <a:p>
            <a:r>
              <a:rPr lang="en-US" dirty="0" smtClean="0"/>
              <a:t>Here comes the mocking</a:t>
            </a:r>
          </a:p>
          <a:p>
            <a:pPr lvl="1"/>
            <a:r>
              <a:rPr lang="en-US" dirty="0" smtClean="0"/>
              <a:t>Provide objects that can mimic some functionality</a:t>
            </a:r>
            <a:endParaRPr lang="en-US" dirty="0"/>
          </a:p>
          <a:p>
            <a:r>
              <a:rPr lang="en-US" dirty="0" err="1" smtClean="0"/>
              <a:t>JustMock</a:t>
            </a:r>
            <a:r>
              <a:rPr lang="en-US" dirty="0" smtClean="0"/>
              <a:t> supports mocking of interfaces</a:t>
            </a:r>
          </a:p>
          <a:p>
            <a:pPr lvl="1"/>
            <a:r>
              <a:rPr lang="en-US" dirty="0" smtClean="0"/>
              <a:t>Creates a fake instance of an interface and implement only the functionality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31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with </a:t>
            </a:r>
            <a:r>
              <a:rPr lang="en-US" dirty="0" err="1" smtClean="0"/>
              <a:t>JustMock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1752" y="929642"/>
            <a:ext cx="8540496" cy="5632311"/>
          </a:xfrm>
        </p:spPr>
        <p:txBody>
          <a:bodyPr/>
          <a:lstStyle/>
          <a:p>
            <a:r>
              <a:rPr lang="en-US" sz="1800" dirty="0"/>
              <a:t>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 smtClean="0"/>
              <a:t>public </a:t>
            </a:r>
            <a:r>
              <a:rPr lang="en-US" sz="1800" dirty="0"/>
              <a:t>void </a:t>
            </a:r>
            <a:r>
              <a:rPr lang="en-US" sz="1800" dirty="0" err="1" smtClean="0"/>
              <a:t>GetAll_OneCategoryInRepository_ReturnsOneCategory</a:t>
            </a:r>
            <a:r>
              <a:rPr lang="en-US" sz="1800" dirty="0"/>
              <a:t>()</a:t>
            </a:r>
          </a:p>
          <a:p>
            <a:r>
              <a:rPr lang="en-US" sz="1800" dirty="0" smtClean="0"/>
              <a:t>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//arrange</a:t>
            </a:r>
            <a:endParaRPr lang="en-US" sz="1800" dirty="0"/>
          </a:p>
          <a:p>
            <a:r>
              <a:rPr lang="en-US" sz="1800" dirty="0"/>
              <a:t>  </a:t>
            </a:r>
            <a:r>
              <a:rPr lang="en-US" sz="1800" dirty="0" smtClean="0"/>
              <a:t>var </a:t>
            </a:r>
            <a:r>
              <a:rPr lang="en-US" sz="1800" dirty="0"/>
              <a:t>repository =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Mock.Create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&lt;IRepository&lt;Category&gt;&gt;()</a:t>
            </a:r>
            <a:r>
              <a:rPr lang="en-US" sz="1800" dirty="0"/>
              <a:t>;            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var </a:t>
            </a:r>
            <a:r>
              <a:rPr lang="en-US" sz="1800" dirty="0" err="1"/>
              <a:t>categoryToAdd</a:t>
            </a:r>
            <a:r>
              <a:rPr lang="en-US" sz="1800" dirty="0"/>
              <a:t> = new Category</a:t>
            </a:r>
            <a:r>
              <a:rPr lang="en-US" sz="1800" dirty="0" smtClean="0"/>
              <a:t>() { Name </a:t>
            </a:r>
            <a:r>
              <a:rPr lang="en-US" sz="1800" dirty="0"/>
              <a:t>= "Test category</a:t>
            </a:r>
            <a:r>
              <a:rPr lang="en-US" sz="1800" dirty="0" smtClean="0"/>
              <a:t>" };  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 err="1"/>
              <a:t>IList</a:t>
            </a:r>
            <a:r>
              <a:rPr lang="en-US" sz="1800" dirty="0"/>
              <a:t>&lt;Category&gt; </a:t>
            </a:r>
            <a:r>
              <a:rPr lang="en-US" sz="1800" dirty="0" err="1"/>
              <a:t>categoryEntities</a:t>
            </a:r>
            <a:r>
              <a:rPr lang="en-US" sz="1800" dirty="0"/>
              <a:t> = new List&lt;Category&gt;();</a:t>
            </a:r>
          </a:p>
          <a:p>
            <a:r>
              <a:rPr lang="en-US" sz="1800" dirty="0" smtClean="0"/>
              <a:t>  </a:t>
            </a:r>
            <a:r>
              <a:rPr lang="en-US" sz="1800" dirty="0" err="1"/>
              <a:t>categoryEntities.Add</a:t>
            </a:r>
            <a:r>
              <a:rPr lang="en-US" sz="1800" dirty="0"/>
              <a:t>(</a:t>
            </a:r>
            <a:r>
              <a:rPr lang="en-US" sz="1800" dirty="0" err="1"/>
              <a:t>categoryToAdd</a:t>
            </a:r>
            <a:r>
              <a:rPr lang="en-US" sz="1800" dirty="0" smtClean="0"/>
              <a:t>);</a:t>
            </a:r>
          </a:p>
          <a:p>
            <a:r>
              <a:rPr lang="en-US" sz="1800" dirty="0" smtClean="0"/>
              <a:t> 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Mock.Arrange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(() =&gt;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repository.All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())</a:t>
            </a:r>
          </a:p>
          <a:p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.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Returns(() =&gt;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categoryEntities.AsQueryable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());</a:t>
            </a:r>
          </a:p>
          <a:p>
            <a:r>
              <a:rPr lang="en-US" sz="1800" dirty="0" smtClean="0"/>
              <a:t>  </a:t>
            </a:r>
            <a:r>
              <a:rPr lang="en-US" sz="1800" dirty="0"/>
              <a:t>var controller = new </a:t>
            </a:r>
            <a:r>
              <a:rPr lang="en-US" sz="1800" dirty="0" err="1"/>
              <a:t>CategoriesController</a:t>
            </a:r>
            <a:r>
              <a:rPr lang="en-US" sz="1800" dirty="0"/>
              <a:t>(repository);</a:t>
            </a:r>
          </a:p>
          <a:p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//act</a:t>
            </a:r>
          </a:p>
          <a:p>
            <a:r>
              <a:rPr lang="en-US" sz="1800" dirty="0" smtClean="0"/>
              <a:t>  var </a:t>
            </a:r>
            <a:r>
              <a:rPr lang="en-US" sz="1800" dirty="0" err="1"/>
              <a:t>categoryModels</a:t>
            </a:r>
            <a:r>
              <a:rPr lang="en-US" sz="1800" dirty="0"/>
              <a:t> = </a:t>
            </a:r>
            <a:r>
              <a:rPr lang="en-US" sz="1800" dirty="0" err="1"/>
              <a:t>controller.GetAll</a:t>
            </a:r>
            <a:r>
              <a:rPr lang="en-US" sz="1800" dirty="0"/>
              <a:t>();</a:t>
            </a:r>
          </a:p>
          <a:p>
            <a:r>
              <a:rPr lang="en-US" sz="1800" dirty="0" smtClean="0"/>
              <a:t> 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//assert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Assert.IsTrue</a:t>
            </a:r>
            <a:r>
              <a:rPr lang="en-US" sz="1800" dirty="0" smtClean="0"/>
              <a:t>(</a:t>
            </a:r>
            <a:r>
              <a:rPr lang="en-US" sz="1800" dirty="0" err="1" smtClean="0"/>
              <a:t>categoryModels.Count</a:t>
            </a:r>
            <a:r>
              <a:rPr lang="en-US" sz="1800" dirty="0"/>
              <a:t>() == 1);</a:t>
            </a:r>
          </a:p>
          <a:p>
            <a:r>
              <a:rPr lang="en-US" sz="1800" dirty="0" smtClean="0"/>
              <a:t>  </a:t>
            </a:r>
            <a:r>
              <a:rPr lang="en-US" sz="1800" dirty="0" err="1"/>
              <a:t>Assert.AreEqual</a:t>
            </a:r>
            <a:r>
              <a:rPr lang="en-US" sz="1800" dirty="0"/>
              <a:t>(</a:t>
            </a:r>
            <a:r>
              <a:rPr lang="en-US" sz="1800" dirty="0" err="1"/>
              <a:t>categoryToAdd.Name</a:t>
            </a:r>
            <a:r>
              <a:rPr lang="en-US" sz="1800" dirty="0"/>
              <a:t>, </a:t>
            </a:r>
            <a:r>
              <a:rPr lang="en-US" sz="1800" dirty="0" smtClean="0"/>
              <a:t> 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</a:t>
            </a:r>
            <a:r>
              <a:rPr lang="en-US" sz="1800" dirty="0" err="1" smtClean="0"/>
              <a:t>categoryModels.First</a:t>
            </a:r>
            <a:r>
              <a:rPr lang="en-US" sz="1800" dirty="0"/>
              <a:t>().Name</a:t>
            </a:r>
            <a:r>
              <a:rPr lang="en-US" sz="1800" dirty="0" smtClean="0"/>
              <a:t>);</a:t>
            </a:r>
            <a:endParaRPr lang="en-US" sz="1800" dirty="0"/>
          </a:p>
          <a:p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44663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 With </a:t>
            </a:r>
            <a:r>
              <a:rPr lang="en-US" dirty="0" err="1" smtClean="0"/>
              <a:t>JustMock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183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131064"/>
            <a:ext cx="7086600" cy="838200"/>
          </a:xfrm>
        </p:spPr>
        <p:txBody>
          <a:bodyPr/>
          <a:lstStyle/>
          <a:p>
            <a:r>
              <a:rPr lang="en-US" dirty="0" smtClean="0"/>
              <a:t>More About Controllers </a:t>
            </a:r>
            <a:br>
              <a:rPr lang="en-US" dirty="0" smtClean="0"/>
            </a:br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042416"/>
            <a:ext cx="8686800" cy="5663184"/>
          </a:xfrm>
        </p:spPr>
        <p:txBody>
          <a:bodyPr/>
          <a:lstStyle/>
          <a:p>
            <a:r>
              <a:rPr lang="en-US" dirty="0" smtClean="0"/>
              <a:t>GET actions are easy to test</a:t>
            </a:r>
          </a:p>
          <a:p>
            <a:pPr lvl="1"/>
            <a:r>
              <a:rPr lang="en-US" dirty="0" smtClean="0"/>
              <a:t>They return a C# objects</a:t>
            </a:r>
          </a:p>
          <a:p>
            <a:r>
              <a:rPr lang="en-US" dirty="0" smtClean="0"/>
              <a:t>How to test POST actions?</a:t>
            </a:r>
          </a:p>
          <a:p>
            <a:pPr lvl="1"/>
            <a:r>
              <a:rPr lang="en-US" dirty="0" smtClean="0"/>
              <a:t>They return </a:t>
            </a:r>
            <a:r>
              <a:rPr lang="en-US" dirty="0" err="1" smtClean="0"/>
              <a:t>HttpResponseMessage</a:t>
            </a:r>
            <a:endParaRPr lang="en-US" dirty="0" smtClean="0"/>
          </a:p>
          <a:p>
            <a:r>
              <a:rPr lang="en-US" dirty="0" smtClean="0"/>
              <a:t>Unfortunately POST actions require additional configuration due to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Request</a:t>
            </a:r>
            <a:r>
              <a:rPr lang="en-US" dirty="0" smtClean="0"/>
              <a:t> object they use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9696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POST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POST action: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725170"/>
            <a:ext cx="8077200" cy="3477875"/>
          </a:xfrm>
        </p:spPr>
        <p:txBody>
          <a:bodyPr/>
          <a:lstStyle/>
          <a:p>
            <a:r>
              <a:rPr lang="en-US" dirty="0"/>
              <a:t>public </a:t>
            </a:r>
            <a:r>
              <a:rPr lang="en-US" dirty="0" err="1"/>
              <a:t>HttpResponseMessage</a:t>
            </a:r>
            <a:r>
              <a:rPr lang="en-US" dirty="0"/>
              <a:t> Post(</a:t>
            </a:r>
            <a:r>
              <a:rPr lang="en-US" dirty="0" err="1"/>
              <a:t>CategoryModel</a:t>
            </a:r>
            <a:r>
              <a:rPr lang="en-US" dirty="0"/>
              <a:t> model)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  var </a:t>
            </a:r>
            <a:r>
              <a:rPr lang="en-US" dirty="0"/>
              <a:t>entity = </a:t>
            </a:r>
            <a:r>
              <a:rPr lang="en-US" dirty="0" err="1"/>
              <a:t>this.categoriesRepository.Add</a:t>
            </a:r>
            <a:r>
              <a:rPr lang="en-US" dirty="0"/>
              <a:t>(model);</a:t>
            </a:r>
          </a:p>
          <a:p>
            <a:r>
              <a:rPr lang="en-US" dirty="0" smtClean="0"/>
              <a:t>  </a:t>
            </a:r>
            <a:r>
              <a:rPr lang="en-US" dirty="0"/>
              <a:t>var response = 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Request</a:t>
            </a:r>
            <a:r>
              <a:rPr lang="en-US" dirty="0" err="1" smtClean="0"/>
              <a:t>.CreateResponse</a:t>
            </a:r>
            <a:r>
              <a:rPr lang="en-US" dirty="0" smtClean="0"/>
              <a:t>&lt;</a:t>
            </a:r>
            <a:r>
              <a:rPr lang="en-US" dirty="0" err="1" smtClean="0"/>
              <a:t>CategoryModel</a:t>
            </a:r>
            <a:r>
              <a:rPr lang="en-US" dirty="0" smtClean="0"/>
              <a:t>&gt;(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</a:t>
            </a:r>
            <a:r>
              <a:rPr lang="en-US" dirty="0" err="1" smtClean="0"/>
              <a:t>HttpStatusCode.Created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                      entity);</a:t>
            </a:r>
          </a:p>
          <a:p>
            <a:r>
              <a:rPr lang="en-US" dirty="0" smtClean="0"/>
              <a:t>  </a:t>
            </a:r>
            <a:r>
              <a:rPr lang="en-US" dirty="0"/>
              <a:t>var </a:t>
            </a:r>
            <a:r>
              <a:rPr lang="en-US" dirty="0" err="1"/>
              <a:t>resourceLink</a:t>
            </a:r>
            <a:r>
              <a:rPr lang="en-US" dirty="0"/>
              <a:t> = </a:t>
            </a:r>
            <a:r>
              <a:rPr lang="en-US" dirty="0" err="1"/>
              <a:t>Url.Link</a:t>
            </a:r>
            <a:r>
              <a:rPr lang="en-US" dirty="0"/>
              <a:t>("</a:t>
            </a:r>
            <a:r>
              <a:rPr lang="en-US" dirty="0" err="1"/>
              <a:t>DefaultApi</a:t>
            </a:r>
            <a:r>
              <a:rPr lang="en-US" dirty="0"/>
              <a:t>",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new </a:t>
            </a:r>
            <a:r>
              <a:rPr lang="en-US" dirty="0"/>
              <a:t>{ id = </a:t>
            </a:r>
            <a:r>
              <a:rPr lang="en-US" dirty="0" err="1"/>
              <a:t>entity.Id</a:t>
            </a:r>
            <a:r>
              <a:rPr lang="en-US" dirty="0"/>
              <a:t> });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response.Headers.Location</a:t>
            </a:r>
            <a:r>
              <a:rPr lang="en-US" dirty="0" smtClean="0"/>
              <a:t> </a:t>
            </a:r>
            <a:r>
              <a:rPr lang="en-US" dirty="0"/>
              <a:t>= new Uri(</a:t>
            </a:r>
            <a:r>
              <a:rPr lang="en-US" dirty="0" err="1"/>
              <a:t>resourceLink</a:t>
            </a:r>
            <a:r>
              <a:rPr lang="en-US" dirty="0"/>
              <a:t>);</a:t>
            </a:r>
          </a:p>
          <a:p>
            <a:r>
              <a:rPr lang="en-US" dirty="0" smtClean="0"/>
              <a:t>  </a:t>
            </a:r>
            <a:r>
              <a:rPr lang="en-US" dirty="0"/>
              <a:t>return response;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4391646" y="1333573"/>
            <a:ext cx="2566938" cy="783193"/>
          </a:xfrm>
          <a:prstGeom prst="wedgeRoundRectCallout">
            <a:avLst>
              <a:gd name="adj1" fmla="val -59837"/>
              <a:gd name="adj2" fmla="val 12872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Run in unit test has a value of null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5278427"/>
            <a:ext cx="8686800" cy="1015663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a controller is invoked outside of WebAPI environment, the Request object is not set</a:t>
            </a:r>
          </a:p>
        </p:txBody>
      </p:sp>
    </p:spTree>
    <p:extLst>
      <p:ext uri="{BB962C8B-B14F-4D97-AF65-F5344CB8AC3E}">
        <p14:creationId xmlns:p14="http://schemas.microsoft.com/office/powerpoint/2010/main" val="1216040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POST </a:t>
            </a:r>
            <a:r>
              <a:rPr lang="en-US" dirty="0" smtClean="0"/>
              <a:t>Actions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015663"/>
          </a:xfrm>
        </p:spPr>
        <p:txBody>
          <a:bodyPr/>
          <a:lstStyle/>
          <a:p>
            <a:r>
              <a:rPr lang="en-US" dirty="0" smtClean="0"/>
              <a:t>The whole configuration needed for the POST to work in Unit Tests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965960"/>
            <a:ext cx="8077200" cy="4801314"/>
          </a:xfrm>
        </p:spPr>
        <p:txBody>
          <a:bodyPr/>
          <a:lstStyle/>
          <a:p>
            <a:r>
              <a:rPr lang="en-US" sz="1700" dirty="0" smtClean="0"/>
              <a:t>private </a:t>
            </a:r>
            <a:r>
              <a:rPr lang="en-US" sz="1700" dirty="0"/>
              <a:t>void </a:t>
            </a:r>
            <a:r>
              <a:rPr lang="en-US" sz="1700" dirty="0" err="1"/>
              <a:t>SetupController</a:t>
            </a:r>
            <a:r>
              <a:rPr lang="en-US" sz="1700" dirty="0"/>
              <a:t>(</a:t>
            </a:r>
            <a:r>
              <a:rPr lang="en-US" sz="1700" dirty="0" err="1"/>
              <a:t>ApiController</a:t>
            </a:r>
            <a:r>
              <a:rPr lang="en-US" sz="1700" dirty="0"/>
              <a:t> controller)</a:t>
            </a:r>
          </a:p>
          <a:p>
            <a:r>
              <a:rPr lang="en-US" sz="1700" dirty="0" smtClean="0"/>
              <a:t>{</a:t>
            </a:r>
            <a:endParaRPr lang="en-US" sz="1700" dirty="0"/>
          </a:p>
          <a:p>
            <a:r>
              <a:rPr lang="en-US" sz="1700" dirty="0" smtClean="0"/>
              <a:t>  </a:t>
            </a:r>
            <a:r>
              <a:rPr lang="en-US" sz="1700" dirty="0"/>
              <a:t>var </a:t>
            </a:r>
            <a:r>
              <a:rPr lang="en-US" sz="1700" dirty="0" err="1"/>
              <a:t>config</a:t>
            </a:r>
            <a:r>
              <a:rPr lang="en-US" sz="1700" dirty="0"/>
              <a:t> = new </a:t>
            </a:r>
            <a:r>
              <a:rPr lang="en-US" sz="1700" dirty="0" err="1"/>
              <a:t>HttpConfiguration</a:t>
            </a:r>
            <a:r>
              <a:rPr lang="en-US" sz="1700" dirty="0"/>
              <a:t>();</a:t>
            </a:r>
          </a:p>
          <a:p>
            <a:r>
              <a:rPr lang="en-US" sz="1700" dirty="0"/>
              <a:t>  </a:t>
            </a:r>
            <a:r>
              <a:rPr lang="en-US" sz="1700" dirty="0" smtClean="0"/>
              <a:t>var </a:t>
            </a:r>
            <a:r>
              <a:rPr lang="en-US" sz="1700" dirty="0"/>
              <a:t>request = new </a:t>
            </a:r>
            <a:r>
              <a:rPr lang="en-US" sz="1700" dirty="0" err="1"/>
              <a:t>HttpRequestMessage</a:t>
            </a:r>
            <a:r>
              <a:rPr lang="en-US" sz="1700" dirty="0"/>
              <a:t>(</a:t>
            </a:r>
            <a:r>
              <a:rPr lang="en-US" sz="1700" dirty="0" err="1"/>
              <a:t>HttpMethod.Post</a:t>
            </a:r>
            <a:r>
              <a:rPr lang="en-US" sz="1700" dirty="0"/>
              <a:t>, </a:t>
            </a:r>
            <a:r>
              <a:rPr lang="en-US" sz="1700" dirty="0" smtClean="0"/>
              <a:t> </a:t>
            </a:r>
          </a:p>
          <a:p>
            <a:r>
              <a:rPr lang="en-US" sz="1700" dirty="0"/>
              <a:t> </a:t>
            </a:r>
            <a:r>
              <a:rPr lang="en-US" sz="1700" dirty="0" smtClean="0"/>
              <a:t>                    "</a:t>
            </a:r>
            <a:r>
              <a:rPr lang="en-US" sz="1700" dirty="0"/>
              <a:t>http://localhost/api/categories");</a:t>
            </a:r>
          </a:p>
          <a:p>
            <a:r>
              <a:rPr lang="en-US" sz="1700" dirty="0" smtClean="0"/>
              <a:t>  </a:t>
            </a:r>
            <a:r>
              <a:rPr lang="en-US" sz="1700" dirty="0"/>
              <a:t>var route = </a:t>
            </a:r>
            <a:r>
              <a:rPr lang="en-US" sz="1700" dirty="0" err="1" smtClean="0"/>
              <a:t>config.Routes.MapHttpRoute</a:t>
            </a:r>
            <a:r>
              <a:rPr lang="en-US" sz="1700" dirty="0" smtClean="0"/>
              <a:t>(name</a:t>
            </a:r>
            <a:r>
              <a:rPr lang="en-US" sz="1700" dirty="0"/>
              <a:t>: "</a:t>
            </a:r>
            <a:r>
              <a:rPr lang="en-US" sz="1700" dirty="0" err="1"/>
              <a:t>DefaultApi</a:t>
            </a:r>
            <a:r>
              <a:rPr lang="en-US" sz="1700" dirty="0"/>
              <a:t>",</a:t>
            </a:r>
          </a:p>
          <a:p>
            <a:r>
              <a:rPr lang="en-US" sz="1700" dirty="0" smtClean="0"/>
              <a:t>                         </a:t>
            </a:r>
            <a:r>
              <a:rPr lang="en-US" sz="1700" dirty="0" err="1" smtClean="0"/>
              <a:t>routeTemplate</a:t>
            </a:r>
            <a:r>
              <a:rPr lang="en-US" sz="1700" dirty="0"/>
              <a:t>: "</a:t>
            </a:r>
            <a:r>
              <a:rPr lang="en-US" sz="1700" dirty="0" err="1"/>
              <a:t>api</a:t>
            </a:r>
            <a:r>
              <a:rPr lang="en-US" sz="1700" dirty="0"/>
              <a:t>/{controller}/{id</a:t>
            </a:r>
            <a:r>
              <a:rPr lang="en-US" sz="1700" dirty="0" smtClean="0"/>
              <a:t>}");</a:t>
            </a:r>
            <a:endParaRPr lang="en-US" sz="1700" dirty="0"/>
          </a:p>
          <a:p>
            <a:r>
              <a:rPr lang="en-US" sz="1700" dirty="0" smtClean="0"/>
              <a:t>  </a:t>
            </a:r>
            <a:r>
              <a:rPr lang="en-US" sz="1700" dirty="0"/>
              <a:t>var </a:t>
            </a:r>
            <a:r>
              <a:rPr lang="en-US" sz="1700" dirty="0" err="1"/>
              <a:t>routeData</a:t>
            </a:r>
            <a:r>
              <a:rPr lang="en-US" sz="1700" dirty="0"/>
              <a:t> = new </a:t>
            </a:r>
            <a:r>
              <a:rPr lang="en-US" sz="1700" dirty="0" err="1"/>
              <a:t>HttpRouteData</a:t>
            </a:r>
            <a:r>
              <a:rPr lang="en-US" sz="1700" dirty="0"/>
              <a:t>(route);</a:t>
            </a:r>
          </a:p>
          <a:p>
            <a:r>
              <a:rPr lang="en-US" sz="1700" dirty="0"/>
              <a:t>  </a:t>
            </a:r>
            <a:r>
              <a:rPr lang="en-US" sz="1700" dirty="0" err="1" smtClean="0"/>
              <a:t>routeData.Values.Add</a:t>
            </a:r>
            <a:r>
              <a:rPr lang="en-US" sz="1700" dirty="0"/>
              <a:t>("id", </a:t>
            </a:r>
            <a:r>
              <a:rPr lang="en-US" sz="1700" dirty="0" err="1"/>
              <a:t>RouteParameter.Optional</a:t>
            </a:r>
            <a:r>
              <a:rPr lang="en-US" sz="1700" dirty="0"/>
              <a:t>);</a:t>
            </a:r>
          </a:p>
          <a:p>
            <a:r>
              <a:rPr lang="en-US" sz="1700" dirty="0"/>
              <a:t>  </a:t>
            </a:r>
            <a:r>
              <a:rPr lang="en-US" sz="1700" dirty="0" err="1" smtClean="0"/>
              <a:t>routeData.Values.Add</a:t>
            </a:r>
            <a:r>
              <a:rPr lang="en-US" sz="1700" dirty="0"/>
              <a:t>("controller", "categories");</a:t>
            </a:r>
          </a:p>
          <a:p>
            <a:r>
              <a:rPr lang="en-US" sz="1700" dirty="0"/>
              <a:t>  </a:t>
            </a:r>
            <a:r>
              <a:rPr lang="en-US" sz="1700" dirty="0" err="1" smtClean="0"/>
              <a:t>controller.ControllerContext</a:t>
            </a:r>
            <a:r>
              <a:rPr lang="en-US" sz="1700" dirty="0" smtClean="0"/>
              <a:t> </a:t>
            </a:r>
            <a:r>
              <a:rPr lang="en-US" sz="1700" dirty="0"/>
              <a:t>= new </a:t>
            </a:r>
            <a:endParaRPr lang="en-US" sz="1700" dirty="0" smtClean="0"/>
          </a:p>
          <a:p>
            <a:r>
              <a:rPr lang="en-US" sz="1700" dirty="0"/>
              <a:t> </a:t>
            </a:r>
            <a:r>
              <a:rPr lang="en-US" sz="1700" dirty="0" smtClean="0"/>
              <a:t>           </a:t>
            </a:r>
            <a:r>
              <a:rPr lang="en-US" sz="1700" dirty="0" err="1" smtClean="0"/>
              <a:t>HttpControllerContext</a:t>
            </a:r>
            <a:r>
              <a:rPr lang="en-US" sz="1700" dirty="0" smtClean="0"/>
              <a:t>(</a:t>
            </a:r>
            <a:r>
              <a:rPr lang="en-US" sz="1700" dirty="0" err="1" smtClean="0"/>
              <a:t>config</a:t>
            </a:r>
            <a:r>
              <a:rPr lang="en-US" sz="1700" dirty="0"/>
              <a:t>, </a:t>
            </a:r>
            <a:r>
              <a:rPr lang="en-US" sz="1700" dirty="0" err="1"/>
              <a:t>routeData</a:t>
            </a:r>
            <a:r>
              <a:rPr lang="en-US" sz="1700" dirty="0"/>
              <a:t>, request);</a:t>
            </a:r>
          </a:p>
          <a:p>
            <a:r>
              <a:rPr lang="en-US" sz="1700" dirty="0" smtClean="0"/>
              <a:t>  </a:t>
            </a:r>
            <a:r>
              <a:rPr lang="en-US" sz="1700" dirty="0" err="1" smtClean="0"/>
              <a:t>controller.Request</a:t>
            </a:r>
            <a:r>
              <a:rPr lang="en-US" sz="1700" dirty="0" smtClean="0"/>
              <a:t> </a:t>
            </a:r>
            <a:r>
              <a:rPr lang="en-US" sz="1700" dirty="0"/>
              <a:t>= request</a:t>
            </a:r>
            <a:r>
              <a:rPr lang="en-US" sz="1700" dirty="0" smtClean="0"/>
              <a:t>;   </a:t>
            </a:r>
          </a:p>
          <a:p>
            <a:r>
              <a:rPr lang="en-US" sz="1700" dirty="0"/>
              <a:t> </a:t>
            </a:r>
            <a:r>
              <a:rPr lang="en-US" sz="1700" dirty="0" smtClean="0"/>
              <a:t> </a:t>
            </a:r>
            <a:r>
              <a:rPr lang="en-US" sz="1700" dirty="0" err="1" smtClean="0"/>
              <a:t>controller.Request.Properties</a:t>
            </a:r>
            <a:r>
              <a:rPr lang="en-US" sz="1700" dirty="0" smtClean="0"/>
              <a:t>[</a:t>
            </a:r>
          </a:p>
          <a:p>
            <a:r>
              <a:rPr lang="en-US" sz="1700" dirty="0" smtClean="0"/>
              <a:t>       </a:t>
            </a:r>
            <a:r>
              <a:rPr lang="en-US" sz="1700" dirty="0" err="1" smtClean="0"/>
              <a:t>HttpPropertyKeys.HttpConfigurationKey</a:t>
            </a:r>
            <a:r>
              <a:rPr lang="en-US" sz="1700" dirty="0"/>
              <a:t>] = </a:t>
            </a:r>
            <a:r>
              <a:rPr lang="en-US" sz="1700" dirty="0" err="1"/>
              <a:t>config</a:t>
            </a:r>
            <a:r>
              <a:rPr lang="en-US" sz="1700" dirty="0" smtClean="0"/>
              <a:t>;              </a:t>
            </a:r>
          </a:p>
          <a:p>
            <a:r>
              <a:rPr lang="en-US" sz="1700" dirty="0"/>
              <a:t> </a:t>
            </a:r>
            <a:r>
              <a:rPr lang="en-US" sz="1700" dirty="0" smtClean="0"/>
              <a:t> </a:t>
            </a:r>
            <a:r>
              <a:rPr lang="en-US" sz="1700" dirty="0" err="1" smtClean="0"/>
              <a:t>controller.Request.Properties</a:t>
            </a:r>
            <a:r>
              <a:rPr lang="en-US" sz="1700" dirty="0" smtClean="0"/>
              <a:t>[</a:t>
            </a:r>
          </a:p>
          <a:p>
            <a:r>
              <a:rPr lang="en-US" sz="1700" dirty="0" smtClean="0"/>
              <a:t>       </a:t>
            </a:r>
            <a:r>
              <a:rPr lang="en-US" sz="1700" dirty="0" err="1" smtClean="0"/>
              <a:t>HttpPropertyKeys.HttpRouteDataKey</a:t>
            </a:r>
            <a:r>
              <a:rPr lang="en-US" sz="1700" dirty="0"/>
              <a:t>] = </a:t>
            </a:r>
            <a:r>
              <a:rPr lang="en-US" sz="1700" dirty="0" err="1"/>
              <a:t>routeData</a:t>
            </a:r>
            <a:r>
              <a:rPr lang="en-US" sz="1700" dirty="0"/>
              <a:t>;</a:t>
            </a:r>
          </a:p>
          <a:p>
            <a:r>
              <a:rPr lang="en-US" sz="1700" dirty="0" smtClean="0"/>
              <a:t>}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71933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Service Testing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38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 POST Actions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371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31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testing aims to cover the work of the whole application</a:t>
            </a:r>
          </a:p>
          <a:p>
            <a:pPr lvl="1"/>
            <a:r>
              <a:rPr lang="en-US" dirty="0" smtClean="0"/>
              <a:t>Not small components like unit testing</a:t>
            </a:r>
          </a:p>
          <a:p>
            <a:r>
              <a:rPr lang="en-US" dirty="0" smtClean="0"/>
              <a:t>Integration tests should work like a user</a:t>
            </a:r>
          </a:p>
          <a:p>
            <a:pPr lvl="1"/>
            <a:r>
              <a:rPr lang="en-US" dirty="0" smtClean="0"/>
              <a:t>Test what a user sees in combination of all application components mixed together</a:t>
            </a:r>
          </a:p>
        </p:txBody>
      </p:sp>
    </p:spTree>
    <p:extLst>
      <p:ext uri="{BB962C8B-B14F-4D97-AF65-F5344CB8AC3E}">
        <p14:creationId xmlns:p14="http://schemas.microsoft.com/office/powerpoint/2010/main" val="4154216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 WebAPI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integration testing WebAPI, controllers and their actions are thought to be working correctly</a:t>
            </a:r>
          </a:p>
          <a:p>
            <a:r>
              <a:rPr lang="en-US" dirty="0" smtClean="0"/>
              <a:t>In WebAPI, integration tests should cover:</a:t>
            </a:r>
          </a:p>
          <a:p>
            <a:pPr lvl="1"/>
            <a:r>
              <a:rPr lang="en-US" dirty="0" smtClean="0"/>
              <a:t>The endpoints of the RESTful services</a:t>
            </a:r>
            <a:endParaRPr lang="en-US" dirty="0"/>
          </a:p>
          <a:p>
            <a:pPr lvl="2"/>
            <a:r>
              <a:rPr lang="en-US" dirty="0" smtClean="0"/>
              <a:t>Test if the endpoint reaches the correct action</a:t>
            </a:r>
          </a:p>
          <a:p>
            <a:pPr lvl="1"/>
            <a:r>
              <a:rPr lang="en-US" dirty="0" smtClean="0"/>
              <a:t>Test the serialization of the data</a:t>
            </a:r>
          </a:p>
          <a:p>
            <a:pPr lvl="2"/>
            <a:r>
              <a:rPr lang="en-US" dirty="0" smtClean="0"/>
              <a:t>Does it work with JSON/XML</a:t>
            </a:r>
          </a:p>
          <a:p>
            <a:pPr lvl="2"/>
            <a:r>
              <a:rPr lang="en-US" dirty="0" smtClean="0"/>
              <a:t>Is the data serialized correctly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602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 </a:t>
            </a:r>
            <a:r>
              <a:rPr lang="en-US" dirty="0" smtClean="0"/>
              <a:t>WebAPI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/>
              <a:t>Integration testing a GET request: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48640" y="1697738"/>
            <a:ext cx="8046720" cy="4524315"/>
          </a:xfrm>
        </p:spPr>
        <p:txBody>
          <a:bodyPr/>
          <a:lstStyle/>
          <a:p>
            <a:r>
              <a:rPr lang="en-US" sz="1800" dirty="0" smtClean="0"/>
              <a:t>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 smtClean="0"/>
              <a:t>public </a:t>
            </a:r>
            <a:r>
              <a:rPr lang="en-US" sz="1800" dirty="0"/>
              <a:t>void </a:t>
            </a:r>
            <a:r>
              <a:rPr lang="en-US" sz="1800" dirty="0" err="1" smtClean="0"/>
              <a:t>GetAll_OneCategory_StatusCodeOkAndNotNullContent</a:t>
            </a:r>
            <a:r>
              <a:rPr lang="en-US" sz="1800" dirty="0"/>
              <a:t>()</a:t>
            </a:r>
          </a:p>
          <a:p>
            <a:r>
              <a:rPr lang="en-US" sz="1800" dirty="0" smtClean="0"/>
              <a:t>{</a:t>
            </a:r>
            <a:endParaRPr lang="en-US" sz="1800" dirty="0"/>
          </a:p>
          <a:p>
            <a:r>
              <a:rPr lang="en-US" sz="1800" dirty="0" smtClean="0"/>
              <a:t>  var </a:t>
            </a:r>
            <a:r>
              <a:rPr lang="en-US" sz="1800" dirty="0" err="1"/>
              <a:t>mockRepository</a:t>
            </a:r>
            <a:r>
              <a:rPr lang="en-US" sz="1800" dirty="0"/>
              <a:t> = </a:t>
            </a:r>
            <a:r>
              <a:rPr lang="en-US" sz="1800" dirty="0" err="1"/>
              <a:t>Mock.Create</a:t>
            </a:r>
            <a:r>
              <a:rPr lang="en-US" sz="1800" dirty="0"/>
              <a:t>&lt;IRepository&lt;Category&gt;&gt;();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var </a:t>
            </a:r>
            <a:r>
              <a:rPr lang="en-US" sz="1800" dirty="0"/>
              <a:t>models = new List&lt;Category&gt;();</a:t>
            </a:r>
          </a:p>
          <a:p>
            <a:r>
              <a:rPr lang="en-US" sz="1800" dirty="0"/>
              <a:t>  </a:t>
            </a:r>
            <a:r>
              <a:rPr lang="en-US" sz="1800" dirty="0" err="1" smtClean="0"/>
              <a:t>models.Add</a:t>
            </a:r>
            <a:r>
              <a:rPr lang="en-US" sz="1800" dirty="0" smtClean="0"/>
              <a:t>(new </a:t>
            </a:r>
            <a:r>
              <a:rPr lang="en-US" sz="1800" dirty="0"/>
              <a:t>Category</a:t>
            </a:r>
            <a:r>
              <a:rPr lang="en-US" sz="1800" dirty="0" smtClean="0"/>
              <a:t>() { Name </a:t>
            </a:r>
            <a:r>
              <a:rPr lang="en-US" sz="1800" dirty="0"/>
              <a:t>= "Test Cat</a:t>
            </a:r>
            <a:r>
              <a:rPr lang="en-US" sz="1800" dirty="0" smtClean="0"/>
              <a:t>" });</a:t>
            </a:r>
            <a:endParaRPr lang="en-US" sz="1800" dirty="0"/>
          </a:p>
          <a:p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err="1" smtClean="0"/>
              <a:t>Mock.Arrange</a:t>
            </a:r>
            <a:r>
              <a:rPr lang="en-US" sz="1800" dirty="0"/>
              <a:t>(() =&gt; </a:t>
            </a:r>
            <a:r>
              <a:rPr lang="en-US" sz="1800" dirty="0" err="1"/>
              <a:t>mockRepository.All</a:t>
            </a:r>
            <a:r>
              <a:rPr lang="en-US" sz="1800" dirty="0" smtClean="0"/>
              <a:t>())</a:t>
            </a:r>
          </a:p>
          <a:p>
            <a:r>
              <a:rPr lang="en-US" sz="1800" dirty="0" smtClean="0"/>
              <a:t>      </a:t>
            </a:r>
            <a:r>
              <a:rPr lang="en-US" sz="1800" dirty="0"/>
              <a:t>.Returns(() =&gt; </a:t>
            </a:r>
            <a:r>
              <a:rPr lang="en-US" sz="1800" dirty="0" err="1"/>
              <a:t>models.AsQueryable</a:t>
            </a:r>
            <a:r>
              <a:rPr lang="en-US" sz="1800" dirty="0" smtClean="0"/>
              <a:t>());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/>
              <a:t>var server = new </a:t>
            </a:r>
            <a:r>
              <a:rPr lang="en-US" sz="1800" dirty="0" err="1"/>
              <a:t>InMemoryHttpServer</a:t>
            </a:r>
            <a:r>
              <a:rPr lang="en-US" sz="1800" dirty="0"/>
              <a:t>&lt;Category</a:t>
            </a:r>
            <a:r>
              <a:rPr lang="en-US" sz="1800" dirty="0" smtClean="0"/>
              <a:t>&gt;(</a:t>
            </a:r>
          </a:p>
          <a:p>
            <a:r>
              <a:rPr lang="en-US" sz="1800" dirty="0" smtClean="0"/>
              <a:t>                                         "</a:t>
            </a:r>
            <a:r>
              <a:rPr lang="en-US" sz="1800" dirty="0"/>
              <a:t>http://localhost</a:t>
            </a:r>
            <a:r>
              <a:rPr lang="en-US" sz="1800" dirty="0" smtClean="0"/>
              <a:t>/",</a:t>
            </a:r>
          </a:p>
          <a:p>
            <a:r>
              <a:rPr lang="en-US" sz="1800" dirty="0" smtClean="0"/>
              <a:t>                                         </a:t>
            </a:r>
            <a:r>
              <a:rPr lang="en-US" sz="1800" dirty="0" err="1"/>
              <a:t>mockRepository</a:t>
            </a:r>
            <a:r>
              <a:rPr lang="en-US" sz="1800" dirty="0" smtClean="0"/>
              <a:t>);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/>
              <a:t>var response = </a:t>
            </a:r>
            <a:r>
              <a:rPr lang="en-US" sz="1800" dirty="0" err="1"/>
              <a:t>server.CreateGetRequest</a:t>
            </a:r>
            <a:r>
              <a:rPr lang="en-US" sz="1800" dirty="0"/>
              <a:t>("</a:t>
            </a:r>
            <a:r>
              <a:rPr lang="en-US" sz="1800" dirty="0" err="1"/>
              <a:t>api</a:t>
            </a:r>
            <a:r>
              <a:rPr lang="en-US" sz="1800" dirty="0"/>
              <a:t>/categories");</a:t>
            </a:r>
          </a:p>
          <a:p>
            <a:r>
              <a:rPr lang="en-US" sz="1800" dirty="0" smtClean="0"/>
              <a:t>  </a:t>
            </a:r>
            <a:r>
              <a:rPr lang="en-US" sz="1800" dirty="0" err="1"/>
              <a:t>Assert.AreEqual</a:t>
            </a:r>
            <a:r>
              <a:rPr lang="en-US" sz="1800" dirty="0"/>
              <a:t>(</a:t>
            </a:r>
            <a:r>
              <a:rPr lang="en-US" sz="1800" dirty="0" err="1"/>
              <a:t>HttpStatusCode.OK</a:t>
            </a:r>
            <a:r>
              <a:rPr lang="en-US" sz="1800" dirty="0"/>
              <a:t>, </a:t>
            </a:r>
            <a:r>
              <a:rPr lang="en-US" sz="1800" dirty="0" err="1"/>
              <a:t>response.StatusCode</a:t>
            </a:r>
            <a:r>
              <a:rPr lang="en-US" sz="1800" dirty="0"/>
              <a:t>);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err="1" smtClean="0"/>
              <a:t>Assert.IsNotNull</a:t>
            </a:r>
            <a:r>
              <a:rPr lang="en-US" sz="1800" dirty="0" smtClean="0"/>
              <a:t>(</a:t>
            </a:r>
            <a:r>
              <a:rPr lang="en-US" sz="1800" dirty="0" err="1" smtClean="0"/>
              <a:t>response.Content</a:t>
            </a:r>
            <a:r>
              <a:rPr lang="en-US" sz="1800" dirty="0"/>
              <a:t>);</a:t>
            </a:r>
          </a:p>
          <a:p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56572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Integration Testing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12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Web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57311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674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Students Database</a:t>
            </a:r>
          </a:p>
          <a:p>
            <a:pPr lvl="1"/>
            <a:r>
              <a:rPr lang="en-US" sz="2600" dirty="0" smtClean="0"/>
              <a:t>Develop an application that holds students in schools</a:t>
            </a:r>
          </a:p>
          <a:p>
            <a:pPr lvl="2"/>
            <a:r>
              <a:rPr lang="en-US" sz="2600" dirty="0" smtClean="0"/>
              <a:t>Students have first and last names, age, grade, a set of marks and a school</a:t>
            </a:r>
          </a:p>
          <a:p>
            <a:pPr lvl="3"/>
            <a:r>
              <a:rPr lang="en-US" sz="2400" dirty="0" smtClean="0"/>
              <a:t>Each </a:t>
            </a:r>
            <a:r>
              <a:rPr lang="en-US" sz="2400" dirty="0"/>
              <a:t>student </a:t>
            </a:r>
            <a:r>
              <a:rPr lang="en-US" sz="2400" dirty="0" smtClean="0"/>
              <a:t>can be only in a single school</a:t>
            </a:r>
          </a:p>
          <a:p>
            <a:pPr lvl="2"/>
            <a:r>
              <a:rPr lang="en-US" sz="2600" dirty="0" smtClean="0"/>
              <a:t>Marks have subject and value</a:t>
            </a:r>
          </a:p>
          <a:p>
            <a:pPr lvl="2"/>
            <a:r>
              <a:rPr lang="en-US" sz="2600" dirty="0" smtClean="0"/>
              <a:t>Schools have a name, location and a set of students</a:t>
            </a:r>
          </a:p>
        </p:txBody>
      </p:sp>
    </p:spTree>
    <p:extLst>
      <p:ext uri="{BB962C8B-B14F-4D97-AF65-F5344CB8AC3E}">
        <p14:creationId xmlns:p14="http://schemas.microsoft.com/office/powerpoint/2010/main" val="41392189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Font typeface="+mj-lt"/>
              <a:buAutoNum type="arabicPeriod"/>
            </a:pPr>
            <a:r>
              <a:rPr lang="en-US" sz="2800" dirty="0" smtClean="0"/>
              <a:t>Create a database for the students database</a:t>
            </a:r>
          </a:p>
          <a:p>
            <a:pPr marL="576263" lvl="1" indent="-228600"/>
            <a:r>
              <a:rPr lang="en-US" sz="2600" dirty="0" smtClean="0"/>
              <a:t>Using MS SQL server </a:t>
            </a:r>
          </a:p>
          <a:p>
            <a:pPr marL="347663" indent="-347663">
              <a:buFont typeface="+mj-lt"/>
              <a:buAutoNum type="arabicPeriod"/>
            </a:pPr>
            <a:r>
              <a:rPr lang="en-US" sz="2800" dirty="0"/>
              <a:t>Create a data layer that uses the above </a:t>
            </a:r>
            <a:r>
              <a:rPr lang="en-US" sz="2800" dirty="0" smtClean="0"/>
              <a:t>database</a:t>
            </a:r>
            <a:endParaRPr lang="en-US" sz="2800" dirty="0"/>
          </a:p>
          <a:p>
            <a:pPr marL="576263" lvl="1" indent="-228600"/>
            <a:r>
              <a:rPr lang="en-US" sz="2600" dirty="0" smtClean="0"/>
              <a:t>Use </a:t>
            </a:r>
            <a:r>
              <a:rPr lang="en-US" sz="2600" dirty="0"/>
              <a:t>either database-first or </a:t>
            </a:r>
            <a:r>
              <a:rPr lang="en-US" sz="2600" dirty="0" smtClean="0"/>
              <a:t>code-first approach</a:t>
            </a:r>
            <a:endParaRPr lang="en-US" dirty="0" smtClean="0"/>
          </a:p>
          <a:p>
            <a:pPr marL="347663" indent="-347663">
              <a:buFont typeface="+mj-lt"/>
              <a:buAutoNum type="arabicPeriod"/>
            </a:pPr>
            <a:r>
              <a:rPr lang="en-US" sz="2800" dirty="0" smtClean="0"/>
              <a:t>Create a repositories layer that communicates with the data layer</a:t>
            </a:r>
          </a:p>
        </p:txBody>
      </p:sp>
    </p:spTree>
    <p:extLst>
      <p:ext uri="{BB962C8B-B14F-4D97-AF65-F5344CB8AC3E}">
        <p14:creationId xmlns:p14="http://schemas.microsoft.com/office/powerpoint/2010/main" val="23942863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77824"/>
            <a:ext cx="8686800" cy="5791200"/>
          </a:xfrm>
        </p:spPr>
        <p:txBody>
          <a:bodyPr/>
          <a:lstStyle/>
          <a:p>
            <a:pPr marL="401638" indent="-401638">
              <a:buFont typeface="+mj-lt"/>
              <a:buAutoNum type="arabicPeriod" startAt="4"/>
            </a:pPr>
            <a:r>
              <a:rPr lang="en-US" sz="2800" dirty="0"/>
              <a:t>Create a services layer using the repositories and:</a:t>
            </a:r>
          </a:p>
          <a:p>
            <a:pPr marL="576263" lvl="1" indent="-228600"/>
            <a:r>
              <a:rPr lang="en-US" sz="2600" dirty="0"/>
              <a:t>Use WebAPI</a:t>
            </a:r>
          </a:p>
          <a:p>
            <a:pPr marL="576263" lvl="1" indent="-228600"/>
            <a:r>
              <a:rPr lang="en-US" sz="2600" dirty="0"/>
              <a:t>Introduce a REST API that allows adding and getting of students to/from the Students </a:t>
            </a:r>
            <a:r>
              <a:rPr lang="en-US" sz="2600" dirty="0" smtClean="0"/>
              <a:t>database</a:t>
            </a:r>
          </a:p>
          <a:p>
            <a:pPr marL="576263" lvl="1" indent="-228600"/>
            <a:r>
              <a:rPr lang="en-US" sz="2600" dirty="0" smtClean="0"/>
              <a:t>The following endpoints should be present:</a:t>
            </a:r>
          </a:p>
          <a:p>
            <a:pPr marL="868363" lvl="2" indent="-228600"/>
            <a:r>
              <a:rPr lang="en-US" sz="2400" dirty="0" smtClean="0"/>
              <a:t>GET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/students</a:t>
            </a:r>
            <a:r>
              <a:rPr lang="en-US" sz="2400" dirty="0" smtClean="0"/>
              <a:t>, GET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/students/{id}</a:t>
            </a:r>
            <a:r>
              <a:rPr lang="en-US" sz="2400" dirty="0" smtClean="0"/>
              <a:t>,</a:t>
            </a:r>
          </a:p>
          <a:p>
            <a:pPr marL="868363" lvl="2" indent="-228600"/>
            <a:r>
              <a:rPr lang="en-US" sz="2400" dirty="0" smtClean="0"/>
              <a:t>GET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/schools</a:t>
            </a:r>
            <a:r>
              <a:rPr lang="en-US" sz="2400" dirty="0" smtClean="0"/>
              <a:t>, GET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/schools/{id}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868363" lvl="2" indent="-228600"/>
            <a:r>
              <a:rPr lang="en-US" sz="2400" dirty="0" smtClean="0"/>
              <a:t>POST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api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/schools</a:t>
            </a:r>
            <a:r>
              <a:rPr lang="en-US" sz="2400" dirty="0" smtClean="0"/>
              <a:t>, </a:t>
            </a:r>
            <a:r>
              <a:rPr lang="en-US" sz="2400" dirty="0"/>
              <a:t>POST 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api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/students</a:t>
            </a:r>
          </a:p>
          <a:p>
            <a:pPr marL="868363" lvl="2" indent="-228600"/>
            <a:r>
              <a:rPr lang="en-US" sz="2400" dirty="0" smtClean="0"/>
              <a:t>GET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students?subject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math&amp;value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=5.00</a:t>
            </a:r>
          </a:p>
          <a:p>
            <a:pPr marL="1133475" lvl="3"/>
            <a:r>
              <a:rPr lang="en-US" sz="2200" dirty="0" smtClean="0"/>
              <a:t>Returns all students that 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have a mark for MATH</a:t>
            </a:r>
            <a:r>
              <a:rPr lang="en-US" sz="2200" dirty="0" smtClean="0"/>
              <a:t> and it is 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above 5.00</a:t>
            </a:r>
            <a:endParaRPr lang="en-US" sz="2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53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service unit testing is much like regular unit testing</a:t>
            </a:r>
          </a:p>
          <a:p>
            <a:pPr lvl="1"/>
            <a:r>
              <a:rPr lang="en-US" dirty="0" smtClean="0"/>
              <a:t>Writing test methods to test methods etc..</a:t>
            </a:r>
          </a:p>
          <a:p>
            <a:r>
              <a:rPr lang="en-US" dirty="0" smtClean="0"/>
              <a:t>Yet a service is build from many more components than POCO objects</a:t>
            </a:r>
          </a:p>
          <a:p>
            <a:pPr lvl="1"/>
            <a:r>
              <a:rPr lang="en-US" dirty="0" smtClean="0"/>
              <a:t>There are the objects, service routing, media types, HTTP Status codes, 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5398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Font typeface="+mj-lt"/>
              <a:buAutoNum type="arabicPeriod" startAt="5"/>
            </a:pPr>
            <a:r>
              <a:rPr lang="en-US" sz="2800" dirty="0" smtClean="0"/>
              <a:t>Write unit tests for:</a:t>
            </a:r>
          </a:p>
          <a:p>
            <a:pPr marL="804863" lvl="1" indent="-457200"/>
            <a:r>
              <a:rPr lang="en-US" sz="2600" dirty="0" smtClean="0"/>
              <a:t>The </a:t>
            </a:r>
            <a:r>
              <a:rPr lang="en-US" sz="2600" dirty="0" err="1" smtClean="0"/>
              <a:t>StudentsRepository</a:t>
            </a:r>
            <a:endParaRPr lang="en-US" sz="2600" dirty="0" smtClean="0"/>
          </a:p>
          <a:p>
            <a:pPr marL="804863" lvl="1" indent="-457200"/>
            <a:r>
              <a:rPr lang="en-US" sz="2600" dirty="0" smtClean="0"/>
              <a:t>The </a:t>
            </a:r>
            <a:r>
              <a:rPr lang="en-US" sz="2600" dirty="0" err="1" smtClean="0"/>
              <a:t>StudentsController</a:t>
            </a:r>
            <a:endParaRPr lang="en-US" sz="2600" dirty="0" smtClean="0"/>
          </a:p>
          <a:p>
            <a:pPr marL="347663" indent="-347663">
              <a:buFont typeface="+mj-lt"/>
              <a:buAutoNum type="arabicPeriod" startAt="5"/>
            </a:pPr>
            <a:r>
              <a:rPr lang="en-US" sz="2800" dirty="0"/>
              <a:t>Write </a:t>
            </a:r>
            <a:r>
              <a:rPr lang="en-US" sz="2800" dirty="0" smtClean="0"/>
              <a:t>integration tests for the </a:t>
            </a:r>
            <a:r>
              <a:rPr lang="en-US" sz="2800" dirty="0" err="1" smtClean="0"/>
              <a:t>StudentsController</a:t>
            </a:r>
            <a:r>
              <a:rPr lang="en-US" sz="2800" dirty="0" smtClean="0"/>
              <a:t> endpoints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1505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Testing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web service is ready for test, the testing itself is performed in the following steps:</a:t>
            </a:r>
          </a:p>
          <a:p>
            <a:pPr lvl="1"/>
            <a:r>
              <a:rPr lang="en-US" dirty="0" smtClean="0"/>
              <a:t>Write Unit Tests to test the C# objects</a:t>
            </a:r>
          </a:p>
          <a:p>
            <a:pPr lvl="2"/>
            <a:r>
              <a:rPr lang="en-US" dirty="0" smtClean="0"/>
              <a:t>Test all objects, their constructors, their methods</a:t>
            </a:r>
          </a:p>
          <a:p>
            <a:pPr lvl="1"/>
            <a:r>
              <a:rPr lang="en-US" dirty="0" smtClean="0"/>
              <a:t>Write the Integration Testing</a:t>
            </a:r>
          </a:p>
          <a:p>
            <a:pPr lvl="2"/>
            <a:r>
              <a:rPr lang="en-US" dirty="0" smtClean="0"/>
              <a:t>Test the application as if a user tests 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1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Testing the Work of the 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8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core idea of Unit testing is to test small components of an application</a:t>
            </a:r>
          </a:p>
          <a:p>
            <a:pPr lvl="1"/>
            <a:r>
              <a:rPr lang="en-US" dirty="0" smtClean="0"/>
              <a:t>Test a single behavior (a method, property, constructor, etc…)</a:t>
            </a:r>
          </a:p>
          <a:p>
            <a:r>
              <a:rPr lang="en-US" dirty="0" smtClean="0"/>
              <a:t>Unit tests cover all C# components of the app</a:t>
            </a:r>
          </a:p>
          <a:p>
            <a:pPr lvl="1"/>
            <a:r>
              <a:rPr lang="en-US" dirty="0" smtClean="0"/>
              <a:t>Models and data layer</a:t>
            </a:r>
          </a:p>
          <a:p>
            <a:pPr lvl="2"/>
            <a:r>
              <a:rPr lang="en-US" dirty="0" smtClean="0"/>
              <a:t>Like repositories and DB/XML read/write</a:t>
            </a:r>
          </a:p>
          <a:p>
            <a:pPr lvl="1"/>
            <a:r>
              <a:rPr lang="en-US" dirty="0" smtClean="0"/>
              <a:t>Business layer</a:t>
            </a:r>
          </a:p>
          <a:p>
            <a:pPr lvl="2"/>
            <a:r>
              <a:rPr lang="en-US" dirty="0" smtClean="0"/>
              <a:t>Controllers and their actions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9489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 the Data Layer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69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the Data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layer is the one thing that most of the time does not need testing</a:t>
            </a:r>
          </a:p>
          <a:p>
            <a:pPr lvl="1"/>
            <a:r>
              <a:rPr lang="en-US" dirty="0" smtClean="0"/>
              <a:t>The idea of the data layer is to reference a data store</a:t>
            </a:r>
            <a:r>
              <a:rPr lang="en-US" dirty="0"/>
              <a:t> </a:t>
            </a:r>
            <a:r>
              <a:rPr lang="en-US" dirty="0" smtClean="0"/>
              <a:t>with a ready-to-use framework</a:t>
            </a:r>
          </a:p>
          <a:p>
            <a:pPr lvl="2"/>
            <a:r>
              <a:rPr lang="en-US" dirty="0" smtClean="0"/>
              <a:t>EntityFramework, </a:t>
            </a:r>
            <a:r>
              <a:rPr lang="en-US" dirty="0" err="1" smtClean="0"/>
              <a:t>NHibernate</a:t>
            </a:r>
            <a:r>
              <a:rPr lang="en-US" dirty="0" smtClean="0"/>
              <a:t>, </a:t>
            </a:r>
            <a:r>
              <a:rPr lang="en-US" dirty="0" err="1" smtClean="0"/>
              <a:t>OpenAccess</a:t>
            </a:r>
            <a:endParaRPr lang="en-US" dirty="0" smtClean="0"/>
          </a:p>
          <a:p>
            <a:pPr lvl="2"/>
            <a:r>
              <a:rPr lang="en-US" dirty="0" smtClean="0"/>
              <a:t>They are already tested enough</a:t>
            </a:r>
          </a:p>
          <a:p>
            <a:pPr lvl="1"/>
            <a:r>
              <a:rPr lang="en-US" dirty="0" smtClean="0"/>
              <a:t>No point of testing </a:t>
            </a:r>
            <a:r>
              <a:rPr lang="en-US" dirty="0" err="1" smtClean="0"/>
              <a:t>dbContext.Set</a:t>
            </a:r>
            <a:r>
              <a:rPr lang="en-US" dirty="0" smtClean="0"/>
              <a:t>&lt;T&gt;.Add(), right?</a:t>
            </a:r>
          </a:p>
        </p:txBody>
      </p:sp>
    </p:spTree>
    <p:extLst>
      <p:ext uri="{BB962C8B-B14F-4D97-AF65-F5344CB8AC3E}">
        <p14:creationId xmlns:p14="http://schemas.microsoft.com/office/powerpoint/2010/main" val="3647906577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18326</TotalTime>
  <Words>1507</Words>
  <Application>Microsoft Office PowerPoint</Application>
  <PresentationFormat>On-screen Show (4:3)</PresentationFormat>
  <Paragraphs>260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Cambria</vt:lpstr>
      <vt:lpstr>Consolas</vt:lpstr>
      <vt:lpstr>Corbel</vt:lpstr>
      <vt:lpstr>Wingdings 2</vt:lpstr>
      <vt:lpstr>Telerik Academy</vt:lpstr>
      <vt:lpstr>Web Service Testing</vt:lpstr>
      <vt:lpstr>Table of Contents</vt:lpstr>
      <vt:lpstr>Web Service Testing</vt:lpstr>
      <vt:lpstr>Web Service Testing</vt:lpstr>
      <vt:lpstr>Web Service Testing (2)</vt:lpstr>
      <vt:lpstr>Unit Testing</vt:lpstr>
      <vt:lpstr>Unit Testing</vt:lpstr>
      <vt:lpstr>Unit Testing the Data Layer</vt:lpstr>
      <vt:lpstr>Unit Testing the Data Layer</vt:lpstr>
      <vt:lpstr>Unit Testing the Repositories</vt:lpstr>
      <vt:lpstr>Unit Testing the  Repositories</vt:lpstr>
      <vt:lpstr>Unit Testing the  Repositories (2)</vt:lpstr>
      <vt:lpstr>Ways to Unit Test a Data Store</vt:lpstr>
      <vt:lpstr>Unit Testing with Transactions</vt:lpstr>
      <vt:lpstr>Unit Testing with Transactions</vt:lpstr>
      <vt:lpstr>How should be tested the repositories?</vt:lpstr>
      <vt:lpstr>Unit Testing the Repositories</vt:lpstr>
      <vt:lpstr>Unit Testing the Services</vt:lpstr>
      <vt:lpstr>Unit Testing the Services</vt:lpstr>
      <vt:lpstr>Unit Testing of the Controllers</vt:lpstr>
      <vt:lpstr>Unit Testing Controllers with Fake Repositories</vt:lpstr>
      <vt:lpstr>Unit Testing Controllers with Fake Repositories (2)</vt:lpstr>
      <vt:lpstr>Unit Testing with Fake Repositories</vt:lpstr>
      <vt:lpstr>Unit Testing with JustMock</vt:lpstr>
      <vt:lpstr>Unit Testing with JustMock (2)</vt:lpstr>
      <vt:lpstr>Unit Testing With JustMock</vt:lpstr>
      <vt:lpstr>More About Controllers  Unit Testing</vt:lpstr>
      <vt:lpstr>Configuring POST Actions</vt:lpstr>
      <vt:lpstr>Configuring POST Actions (2)</vt:lpstr>
      <vt:lpstr>Unit Testing POST Actions</vt:lpstr>
      <vt:lpstr>Integration Testing</vt:lpstr>
      <vt:lpstr>Integration Testing</vt:lpstr>
      <vt:lpstr>Integration Testing WebAPI</vt:lpstr>
      <vt:lpstr>Integration Testing WebAPI (2)</vt:lpstr>
      <vt:lpstr>Integration Testing</vt:lpstr>
      <vt:lpstr>Unit Testing Web Services</vt:lpstr>
      <vt:lpstr>Homework</vt:lpstr>
      <vt:lpstr>Homework (2)</vt:lpstr>
      <vt:lpstr>Homework (3)</vt:lpstr>
      <vt:lpstr>Homework (4)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655</cp:revision>
  <dcterms:created xsi:type="dcterms:W3CDTF">2013-07-24T15:46:40Z</dcterms:created>
  <dcterms:modified xsi:type="dcterms:W3CDTF">2013-08-12T09:37:08Z</dcterms:modified>
</cp:coreProperties>
</file>