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35" r:id="rId2"/>
    <p:sldId id="336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343" r:id="rId17"/>
    <p:sldId id="344" r:id="rId18"/>
    <p:sldId id="369" r:id="rId19"/>
    <p:sldId id="370" r:id="rId20"/>
    <p:sldId id="346" r:id="rId21"/>
    <p:sldId id="372" r:id="rId22"/>
    <p:sldId id="371" r:id="rId23"/>
    <p:sldId id="394" r:id="rId24"/>
    <p:sldId id="395" r:id="rId25"/>
    <p:sldId id="396" r:id="rId26"/>
    <p:sldId id="373" r:id="rId27"/>
    <p:sldId id="374" r:id="rId28"/>
    <p:sldId id="376" r:id="rId29"/>
    <p:sldId id="377" r:id="rId30"/>
    <p:sldId id="378" r:id="rId31"/>
    <p:sldId id="397" r:id="rId32"/>
    <p:sldId id="379" r:id="rId33"/>
    <p:sldId id="398" r:id="rId34"/>
    <p:sldId id="380" r:id="rId35"/>
    <p:sldId id="382" r:id="rId36"/>
    <p:sldId id="383" r:id="rId37"/>
    <p:sldId id="384" r:id="rId38"/>
    <p:sldId id="385" r:id="rId39"/>
    <p:sldId id="386" r:id="rId40"/>
    <p:sldId id="388" r:id="rId41"/>
    <p:sldId id="389" r:id="rId42"/>
    <p:sldId id="399" r:id="rId43"/>
    <p:sldId id="391" r:id="rId44"/>
    <p:sldId id="392" r:id="rId45"/>
    <p:sldId id="334" r:id="rId46"/>
    <p:sldId id="368" r:id="rId47"/>
    <p:sldId id="333" r:id="rId4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D200"/>
    <a:srgbClr val="83C400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894" autoAdjust="0"/>
  </p:normalViewPr>
  <p:slideViewPr>
    <p:cSldViewPr>
      <p:cViewPr>
        <p:scale>
          <a:sx n="80" d="100"/>
          <a:sy n="80" d="100"/>
        </p:scale>
        <p:origin x="109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12.08.2013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12.08.2013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5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clouddevcourse.telerik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developers/reference/sd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amqp.com/" TargetMode="External"/><Relationship Id="rId2" Type="http://schemas.openxmlformats.org/officeDocument/2006/relationships/hyperlink" Target="http://www.iron.io/products/m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pubnub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6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kamai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xcdn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gly.com/" TargetMode="External"/><Relationship Id="rId2" Type="http://schemas.openxmlformats.org/officeDocument/2006/relationships/hyperlink" Target="https://logentri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mcachier.com/" TargetMode="External"/><Relationship Id="rId2" Type="http://schemas.openxmlformats.org/officeDocument/2006/relationships/hyperlink" Target="https://github.com/enyim/EnyimMemcached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heroku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6.png"/><Relationship Id="rId2" Type="http://schemas.openxmlformats.org/officeDocument/2006/relationships/hyperlink" Target="http://clouddev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s3/pric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93902"/>
            <a:ext cx="8305800" cy="15240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Cloud Services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892" y="3048000"/>
            <a:ext cx="8156508" cy="873920"/>
          </a:xfrm>
        </p:spPr>
        <p:txBody>
          <a:bodyPr/>
          <a:lstStyle/>
          <a:p>
            <a:r>
              <a:rPr lang="en-US" dirty="0" smtClean="0"/>
              <a:t>Storage</a:t>
            </a:r>
            <a:r>
              <a:rPr lang="en-US" dirty="0"/>
              <a:t>, Notifications, Queues</a:t>
            </a:r>
            <a:r>
              <a:rPr lang="en-US" dirty="0" smtClean="0"/>
              <a:t>, </a:t>
            </a:r>
            <a:r>
              <a:rPr lang="en-US" dirty="0"/>
              <a:t>Background Tasks, Email</a:t>
            </a:r>
            <a:r>
              <a:rPr lang="en-US" dirty="0" smtClean="0"/>
              <a:t>, CDN, Logging, Caching, </a:t>
            </a:r>
            <a:r>
              <a:rPr lang="en-US" noProof="1" smtClean="0"/>
              <a:t>MapReduce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Nakov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783134" cy="369332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8351" y="6113047"/>
            <a:ext cx="2657475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648200" y="4541282"/>
            <a:ext cx="3962400" cy="1873452"/>
            <a:chOff x="4648200" y="4541282"/>
            <a:chExt cx="3962400" cy="1873452"/>
          </a:xfrm>
        </p:grpSpPr>
        <p:pic>
          <p:nvPicPr>
            <p:cNvPr id="5122" name="Picture 2" descr="http://static.allbackgrounds.com/bg/clouds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48200" y="4541282"/>
              <a:ext cx="3962400" cy="1873452"/>
            </a:xfrm>
            <a:prstGeom prst="roundRect">
              <a:avLst>
                <a:gd name="adj" fmla="val 272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220614">
              <a:off x="4989327" y="4600883"/>
              <a:ext cx="2691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erlin Sans FB Demi" pitchFamily="34" charset="0"/>
                </a:rPr>
                <a:t>Cloud</a:t>
              </a:r>
              <a:endParaRPr lang="en-US" sz="4800" b="1" dirty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21088036">
              <a:off x="6166946" y="5168947"/>
              <a:ext cx="23325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erlin Sans FB Demi" pitchFamily="34" charset="0"/>
                </a:rPr>
                <a:t>Services</a:t>
              </a:r>
              <a:endParaRPr lang="en-US" sz="4800" b="1" dirty="0">
                <a:ln w="18000">
                  <a:solidFill>
                    <a:srgbClr val="CC4757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  <p:pic>
        <p:nvPicPr>
          <p:cNvPr id="2053" name="Picture 5">
            <a:hlinkClick r:id="rId5" tooltip="Cloud Development Course @ Telerik Software Academy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23629"/>
            <a:ext cx="1461650" cy="146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0"/>
          <p:cNvSpPr txBox="1"/>
          <p:nvPr/>
        </p:nvSpPr>
        <p:spPr>
          <a:xfrm rot="21402176">
            <a:off x="513656" y="1272224"/>
            <a:ext cx="4383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http://clouddevcourse.telerik.com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386346"/>
            <a:ext cx="1423917" cy="155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gears, process, running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148365" y="4800600"/>
            <a:ext cx="1795235" cy="179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3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in AWS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tcindia.files.wordpress.com/2012/12/s3managementconsole.png?w=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176" y="1066800"/>
            <a:ext cx="7896224" cy="52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353913"/>
            <a:ext cx="7924800" cy="685800"/>
          </a:xfrm>
        </p:spPr>
        <p:txBody>
          <a:bodyPr/>
          <a:lstStyle/>
          <a:p>
            <a:r>
              <a:rPr lang="en-US" dirty="0"/>
              <a:t>Rackspace Cloud Files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32592"/>
            <a:ext cx="7924800" cy="569120"/>
          </a:xfrm>
        </p:spPr>
        <p:txBody>
          <a:bodyPr/>
          <a:lstStyle/>
          <a:p>
            <a:r>
              <a:rPr lang="en-US" dirty="0" smtClean="0"/>
              <a:t>File Storage in the Cloud Served through a CDN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72400" cy="214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51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Rackspace Cloud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r>
              <a:rPr lang="en-US" dirty="0"/>
              <a:t>Rackspace Cloud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Cloud storage service by Rackspace</a:t>
            </a:r>
          </a:p>
          <a:p>
            <a:pPr lvl="1"/>
            <a:r>
              <a:rPr lang="en-US" dirty="0" smtClean="0"/>
              <a:t>Can use Akamai CDN</a:t>
            </a:r>
          </a:p>
          <a:p>
            <a:r>
              <a:rPr lang="en-US" dirty="0" smtClean="0"/>
              <a:t>RESTful API / Java API / C# API / PHP API / …</a:t>
            </a:r>
          </a:p>
          <a:p>
            <a:r>
              <a:rPr lang="en-US" dirty="0" smtClean="0"/>
              <a:t>Main operations</a:t>
            </a:r>
          </a:p>
          <a:p>
            <a:pPr lvl="1"/>
            <a:r>
              <a:rPr lang="en-US" dirty="0" smtClean="0"/>
              <a:t>List containers, list objects, CRUD for objects</a:t>
            </a:r>
            <a:endParaRPr lang="en-US" dirty="0"/>
          </a:p>
          <a:p>
            <a:r>
              <a:rPr lang="en-US" dirty="0" smtClean="0"/>
              <a:t>Pricing (as of August 2013)</a:t>
            </a:r>
          </a:p>
          <a:p>
            <a:pPr lvl="1"/>
            <a:r>
              <a:rPr lang="en-US" dirty="0"/>
              <a:t>On-demand: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0.10</a:t>
            </a:r>
            <a:r>
              <a:rPr lang="en-US" dirty="0" smtClean="0"/>
              <a:t> </a:t>
            </a:r>
            <a:r>
              <a:rPr lang="en-US" dirty="0"/>
              <a:t>/ GB per month</a:t>
            </a:r>
          </a:p>
          <a:p>
            <a:pPr lvl="1"/>
            <a:r>
              <a:rPr lang="en-US" dirty="0" smtClean="0"/>
              <a:t>Akamai CDN: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0.12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GB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2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Dropbox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1102520"/>
          </a:xfrm>
        </p:spPr>
        <p:txBody>
          <a:bodyPr/>
          <a:lstStyle/>
          <a:p>
            <a:r>
              <a:rPr lang="en-US" dirty="0" smtClean="0"/>
              <a:t>Cloud Storage with Auto Sync for Any Device</a:t>
            </a:r>
            <a:br>
              <a:rPr lang="en-US" dirty="0" smtClean="0"/>
            </a:br>
            <a:r>
              <a:rPr lang="en-US" dirty="0" smtClean="0"/>
              <a:t>Accessible through REST / Java / C# APIs</a:t>
            </a:r>
            <a:endParaRPr lang="en-US" dirty="0"/>
          </a:p>
        </p:txBody>
      </p:sp>
      <p:pic>
        <p:nvPicPr>
          <p:cNvPr id="3074" name="Picture 2" descr="http://kinlane-productions.s3.amazonaws.com/cloud-storage/dropbox-log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7924800" cy="268650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7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Dropbox</a:t>
            </a:r>
          </a:p>
          <a:p>
            <a:pPr lvl="1"/>
            <a:r>
              <a:rPr lang="en-US" dirty="0" smtClean="0"/>
              <a:t>File storage in the Dropbox cloud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GB free + bonus storage (up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/>
              <a:t> GB)</a:t>
            </a:r>
            <a:endParaRPr lang="en-US" dirty="0"/>
          </a:p>
          <a:p>
            <a:pPr lvl="1"/>
            <a:r>
              <a:rPr lang="en-US" dirty="0" smtClean="0"/>
              <a:t>Auto-sync </a:t>
            </a:r>
            <a:r>
              <a:rPr lang="en-US" dirty="0"/>
              <a:t>for </a:t>
            </a:r>
            <a:r>
              <a:rPr lang="en-US" dirty="0" smtClean="0"/>
              <a:t>any device / OS</a:t>
            </a:r>
          </a:p>
          <a:p>
            <a:pPr lvl="2"/>
            <a:r>
              <a:rPr lang="en-US" dirty="0" smtClean="0"/>
              <a:t>Windows, Mac OS X, Linux</a:t>
            </a:r>
          </a:p>
          <a:p>
            <a:pPr lvl="2"/>
            <a:r>
              <a:rPr lang="en-US" dirty="0" smtClean="0"/>
              <a:t>iPhone, iPad, Android</a:t>
            </a:r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through REST / Java / C# </a:t>
            </a:r>
            <a:r>
              <a:rPr lang="en-US" dirty="0" smtClean="0"/>
              <a:t>APIs</a:t>
            </a:r>
          </a:p>
          <a:p>
            <a:pPr lvl="2"/>
            <a:r>
              <a:rPr lang="en-US" dirty="0" smtClean="0">
                <a:hlinkClick r:id="rId2"/>
              </a:rPr>
              <a:t>www.dropbox.com/developers/reference/sdk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2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733800"/>
            <a:ext cx="7924800" cy="1752600"/>
          </a:xfrm>
        </p:spPr>
        <p:txBody>
          <a:bodyPr/>
          <a:lstStyle/>
          <a:p>
            <a:r>
              <a:rPr lang="en-US" dirty="0" smtClean="0"/>
              <a:t>Accessing Dropbox from .NET through OAuth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4" name="Picture 2" descr="http://kinlane-productions.s3.amazonaws.com/cloud-storage/dropbox-log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1310793"/>
            <a:ext cx="6248400" cy="211820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841044"/>
            <a:ext cx="7924800" cy="685800"/>
          </a:xfrm>
        </p:spPr>
        <p:txBody>
          <a:bodyPr/>
          <a:lstStyle/>
          <a:p>
            <a:r>
              <a:rPr lang="en-US" sz="5400" dirty="0" smtClean="0"/>
              <a:t>Queues in the Cloud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648200"/>
            <a:ext cx="7924800" cy="16002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dirty="0" smtClean="0"/>
              <a:t>Message Queues,</a:t>
            </a:r>
            <a:br>
              <a:rPr lang="en-US" dirty="0" smtClean="0"/>
            </a:br>
            <a:r>
              <a:rPr lang="en-US" dirty="0" smtClean="0"/>
              <a:t>Publish-Subscribe Model,</a:t>
            </a:r>
            <a:br>
              <a:rPr lang="en-US" dirty="0" smtClean="0"/>
            </a:br>
            <a:r>
              <a:rPr lang="en-US" dirty="0" smtClean="0"/>
              <a:t>Asynchronous Messaging</a:t>
            </a:r>
            <a:endParaRPr lang="en-US" dirty="0"/>
          </a:p>
        </p:txBody>
      </p:sp>
      <p:pic>
        <p:nvPicPr>
          <p:cNvPr id="7" name="Picture 2" descr="http://fusesource.com/docs/broker/5.3/getting_started/images/to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17390">
            <a:off x="313920" y="1276013"/>
            <a:ext cx="7382280" cy="1958390"/>
          </a:xfrm>
          <a:prstGeom prst="roundRect">
            <a:avLst>
              <a:gd name="adj" fmla="val 2497"/>
            </a:avLst>
          </a:prstGeom>
          <a:noFill/>
          <a:scene3d>
            <a:camera prst="perspectiveHeroicExtremeLeftFacing" fov="4500000">
              <a:rot lat="20852959" lon="1553096" rev="21339195"/>
            </a:camera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Message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queues </a:t>
            </a:r>
            <a:r>
              <a:rPr lang="en-US" dirty="0" smtClean="0"/>
              <a:t>are mechanism for asynchronous message delivery</a:t>
            </a:r>
          </a:p>
          <a:p>
            <a:pPr lvl="1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Publish-subscribe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Topics</a:t>
            </a:r>
            <a:r>
              <a:rPr lang="en-US" dirty="0" smtClean="0"/>
              <a:t> are available</a:t>
            </a:r>
            <a:br>
              <a:rPr lang="en-US" dirty="0" smtClean="0"/>
            </a:br>
            <a:r>
              <a:rPr lang="en-US" dirty="0" smtClean="0"/>
              <a:t>for subscription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message channels</a:t>
            </a:r>
          </a:p>
          <a:p>
            <a:pPr lvl="1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Publishers </a:t>
            </a:r>
            <a:r>
              <a:rPr lang="en-US" dirty="0" smtClean="0"/>
              <a:t>send messages to some topic</a:t>
            </a:r>
          </a:p>
          <a:p>
            <a:pPr lvl="1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Subscribers</a:t>
            </a:r>
            <a:r>
              <a:rPr lang="en-US" dirty="0" smtClean="0"/>
              <a:t> receive messages asynchronously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 descr="http://fusesource.com/docs/broker/5.3/getting_started/images/to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996" y="2342445"/>
            <a:ext cx="3956537" cy="2057400"/>
          </a:xfrm>
          <a:prstGeom prst="roundRect">
            <a:avLst>
              <a:gd name="adj" fmla="val 24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1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562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Many public cloud platforms provide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message queue services </a:t>
            </a:r>
            <a:r>
              <a:rPr lang="en-US" dirty="0" smtClean="0"/>
              <a:t>in the cloud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IronMQ </a:t>
            </a:r>
            <a:r>
              <a:rPr lang="en-US" dirty="0" smtClean="0"/>
              <a:t>–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hlinkClick r:id="rId2"/>
              </a:rPr>
              <a:t>iron.io/products/mq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Has free and paid plans (no credit card required)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Supports all major languages (C#, Java, PHP, …)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CloudAMQP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cloudamqp.com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RabbitMQ as a service (has free and paid plans)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Supports all major languages (C#, Java, PHP, </a:t>
            </a:r>
            <a:r>
              <a:rPr lang="en-US" dirty="0" smtClean="0"/>
              <a:t>…)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Amazon SQS – paid service (free trial)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Azure Queue </a:t>
            </a:r>
            <a:r>
              <a:rPr lang="en-US" dirty="0" smtClean="0"/>
              <a:t>Service</a:t>
            </a:r>
            <a:r>
              <a:rPr lang="en-US" dirty="0"/>
              <a:t> – paid </a:t>
            </a:r>
            <a:r>
              <a:rPr lang="en-US" dirty="0" smtClean="0"/>
              <a:t>service (free trial)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sz="5400" dirty="0" smtClean="0"/>
              <a:t>IronMQ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38800"/>
            <a:ext cx="7924800" cy="5334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8" name="Picture 4" descr="http://c2976352.cdn.cloudfiles.rackspacecloud.com/ironmq-service_iron_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1127" y="1724024"/>
            <a:ext cx="6264596" cy="2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Storage Services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Message Queues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Notification Services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Email Delivery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Content Delivery Networks (CDN)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Logging Services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Caching</a:t>
            </a:r>
            <a:r>
              <a:rPr lang="en-US" sz="2800" dirty="0"/>
              <a:t> Services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Background Tasks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MapReduce Calculations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Other Cloud Services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http://cdn1.iconfinder.com/data/icons/LUMINA/communications/png/400/address_boo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5024">
            <a:off x="6183244" y="1049686"/>
            <a:ext cx="2194834" cy="21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257800" y="3640008"/>
            <a:ext cx="3346799" cy="2824721"/>
            <a:chOff x="5416201" y="3640008"/>
            <a:chExt cx="3346799" cy="2824721"/>
          </a:xfrm>
        </p:grpSpPr>
        <p:pic>
          <p:nvPicPr>
            <p:cNvPr id="2068" name="Picture 20" descr="31, calendar, date, event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970">
              <a:off x="7092584" y="5611317"/>
              <a:ext cx="853411" cy="85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service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4067575"/>
              <a:ext cx="1828800" cy="182880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accept, process icon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16457">
              <a:off x="7784042" y="5401077"/>
              <a:ext cx="682976" cy="682977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email, forward, letter, mail, send, sending email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42" y="5234563"/>
              <a:ext cx="965200" cy="965201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cach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4042" y="4512430"/>
              <a:ext cx="978958" cy="97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notifications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164511">
              <a:off x="6870300" y="3640008"/>
              <a:ext cx="9906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recurring, task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4605">
              <a:off x="6000401" y="3762775"/>
              <a:ext cx="1007532" cy="1007533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log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201" y="4448978"/>
              <a:ext cx="1168400" cy="106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item, posted ic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330975">
              <a:off x="7876355" y="3689822"/>
              <a:ext cx="804728" cy="804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46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sz="5400" dirty="0"/>
              <a:t>Notification Services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Push Notifications in the Cloud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70662" y="1143000"/>
            <a:ext cx="7939938" cy="2829978"/>
            <a:chOff x="838200" y="3765396"/>
            <a:chExt cx="7939938" cy="2829978"/>
          </a:xfrm>
        </p:grpSpPr>
        <p:pic>
          <p:nvPicPr>
            <p:cNvPr id="8" name="Picture 18" descr="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892134"/>
              <a:ext cx="3048000" cy="2337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3200400" y="4679464"/>
              <a:ext cx="1752600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Notification Service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91200" y="5458467"/>
              <a:ext cx="1295400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 Device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84712" y="4679279"/>
              <a:ext cx="1295400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 Device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878689" y="3892134"/>
              <a:ext cx="1284111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>
                  <a:solidFill>
                    <a:srgbClr val="EB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Client Device</a:t>
              </a:r>
            </a:p>
          </p:txBody>
        </p:sp>
        <p:pic>
          <p:nvPicPr>
            <p:cNvPr id="13" name="Picture 8" descr="http://images.europe.creative.com/images/products/450x350/pdt_202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4451196"/>
              <a:ext cx="1691538" cy="1315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footsteps.pblogs.gr/files/143240-IPHONE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65396"/>
              <a:ext cx="154329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http://www.toptenreviews.com/i/rev/site/cms/category_headers/55-h_main.pn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421" r="10644"/>
            <a:stretch/>
          </p:blipFill>
          <p:spPr bwMode="auto">
            <a:xfrm rot="862199">
              <a:off x="7085146" y="5212924"/>
              <a:ext cx="1317155" cy="138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953000" y="4374996"/>
              <a:ext cx="925689" cy="427154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</p:cxnSp>
        <p:cxnSp>
          <p:nvCxnSpPr>
            <p:cNvPr id="17" name="Straight Arrow Connector 16"/>
            <p:cNvCxnSpPr>
              <a:stCxn id="9" idx="3"/>
              <a:endCxn id="11" idx="1"/>
            </p:cNvCxnSpPr>
            <p:nvPr/>
          </p:nvCxnSpPr>
          <p:spPr>
            <a:xfrm flipV="1">
              <a:off x="4953000" y="5134287"/>
              <a:ext cx="1131712" cy="185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</p:cxnSp>
        <p:cxnSp>
          <p:nvCxnSpPr>
            <p:cNvPr id="18" name="Straight Arrow Connector 17"/>
            <p:cNvCxnSpPr/>
            <p:nvPr/>
          </p:nvCxnSpPr>
          <p:spPr>
            <a:xfrm>
              <a:off x="4953000" y="5434012"/>
              <a:ext cx="838200" cy="332825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</p:cxnSp>
        <p:sp>
          <p:nvSpPr>
            <p:cNvPr id="19" name="Rounded Rectangle 18"/>
            <p:cNvSpPr/>
            <p:nvPr/>
          </p:nvSpPr>
          <p:spPr>
            <a:xfrm>
              <a:off x="838200" y="4679464"/>
              <a:ext cx="1676400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Application</a:t>
              </a: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Arrow Connector 19"/>
            <p:cNvCxnSpPr>
              <a:stCxn id="19" idx="3"/>
              <a:endCxn id="9" idx="1"/>
            </p:cNvCxnSpPr>
            <p:nvPr/>
          </p:nvCxnSpPr>
          <p:spPr>
            <a:xfrm>
              <a:off x="2514600" y="5134472"/>
              <a:ext cx="6858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</p:cxnSp>
        <p:pic>
          <p:nvPicPr>
            <p:cNvPr id="21" name="Picture 22" descr="cloud computing, data center, datacenter, hosting, server, server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72134">
              <a:off x="1219200" y="5459398"/>
              <a:ext cx="949823" cy="949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6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What </a:t>
            </a:r>
            <a:r>
              <a:rPr lang="en-US" sz="3000" dirty="0" smtClean="0"/>
              <a:t>does "push </a:t>
            </a:r>
            <a:r>
              <a:rPr lang="en-US" sz="3000" dirty="0"/>
              <a:t>notifications</a:t>
            </a:r>
            <a:r>
              <a:rPr lang="en-US" sz="3000" dirty="0" smtClean="0"/>
              <a:t>" mean?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Push notifications </a:t>
            </a:r>
            <a:r>
              <a:rPr lang="en-US" sz="2800" dirty="0" smtClean="0"/>
              <a:t>are a mechanism to instantly deliver asynchronously messages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To subscribed client applications or devices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iPhone app / Android app / Windows 8 app / JavaScript Web app (HTML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838200" y="3765396"/>
            <a:ext cx="7939938" cy="2829978"/>
            <a:chOff x="838200" y="3765396"/>
            <a:chExt cx="7939938" cy="2829978"/>
          </a:xfrm>
        </p:grpSpPr>
        <p:pic>
          <p:nvPicPr>
            <p:cNvPr id="5138" name="Picture 18" descr="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892134"/>
              <a:ext cx="3048000" cy="2337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3200400" y="4679464"/>
              <a:ext cx="1752600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Notification Service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91200" y="5458467"/>
              <a:ext cx="1295400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 Device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84712" y="4679279"/>
              <a:ext cx="1295400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 Device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878689" y="3892134"/>
              <a:ext cx="1284111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>
                  <a:solidFill>
                    <a:srgbClr val="EB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Client Device</a:t>
              </a:r>
            </a:p>
          </p:txBody>
        </p:sp>
        <p:pic>
          <p:nvPicPr>
            <p:cNvPr id="5128" name="Picture 8" descr="http://images.europe.creative.com/images/products/450x350/pdt_202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4451196"/>
              <a:ext cx="1691538" cy="1315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://footsteps.pblogs.gr/files/143240-IPHONE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65396"/>
              <a:ext cx="154329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://www.toptenreviews.com/i/rev/site/cms/category_headers/55-h_main.pn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421" r="10644"/>
            <a:stretch/>
          </p:blipFill>
          <p:spPr bwMode="auto">
            <a:xfrm rot="862199">
              <a:off x="7085146" y="5212924"/>
              <a:ext cx="1317155" cy="138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4953000" y="4374996"/>
              <a:ext cx="925689" cy="427154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</p:cxnSp>
        <p:cxnSp>
          <p:nvCxnSpPr>
            <p:cNvPr id="18" name="Straight Arrow Connector 17"/>
            <p:cNvCxnSpPr>
              <a:stCxn id="5" idx="3"/>
              <a:endCxn id="7" idx="1"/>
            </p:cNvCxnSpPr>
            <p:nvPr/>
          </p:nvCxnSpPr>
          <p:spPr>
            <a:xfrm flipV="1">
              <a:off x="4953000" y="5134287"/>
              <a:ext cx="1131712" cy="185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</p:cxnSp>
        <p:cxnSp>
          <p:nvCxnSpPr>
            <p:cNvPr id="21" name="Straight Arrow Connector 20"/>
            <p:cNvCxnSpPr/>
            <p:nvPr/>
          </p:nvCxnSpPr>
          <p:spPr>
            <a:xfrm>
              <a:off x="4953000" y="5434012"/>
              <a:ext cx="838200" cy="332825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</p:cxnSp>
        <p:sp>
          <p:nvSpPr>
            <p:cNvPr id="26" name="Rounded Rectangle 25"/>
            <p:cNvSpPr/>
            <p:nvPr/>
          </p:nvSpPr>
          <p:spPr>
            <a:xfrm>
              <a:off x="838200" y="4679464"/>
              <a:ext cx="1676400" cy="9100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tIns="72000" bIns="72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Application</a:t>
              </a: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Arrow Connector 26"/>
            <p:cNvCxnSpPr>
              <a:stCxn id="26" idx="3"/>
              <a:endCxn id="5" idx="1"/>
            </p:cNvCxnSpPr>
            <p:nvPr/>
          </p:nvCxnSpPr>
          <p:spPr>
            <a:xfrm>
              <a:off x="2514600" y="5134472"/>
              <a:ext cx="6858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</p:cxnSp>
        <p:pic>
          <p:nvPicPr>
            <p:cNvPr id="5142" name="Picture 22" descr="cloud computing, data center, datacenter, hosting, server, server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72134">
              <a:off x="1219200" y="5459398"/>
              <a:ext cx="949823" cy="949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7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Notification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Apple Push Notification Service </a:t>
            </a:r>
            <a:r>
              <a:rPr lang="en-US" sz="3000" dirty="0"/>
              <a:t>(</a:t>
            </a:r>
            <a:r>
              <a:rPr lang="en-US" sz="3000" dirty="0" smtClean="0"/>
              <a:t>APNS)</a:t>
            </a:r>
          </a:p>
          <a:p>
            <a:pPr lvl="1"/>
            <a:r>
              <a:rPr lang="en-US" sz="2800" dirty="0" smtClean="0"/>
              <a:t>Delivers push notifications for iOS (iPhone / iPad)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  <a:r>
              <a:rPr lang="en-US" sz="2800" dirty="0" smtClean="0"/>
              <a:t> public service hosted by Apple in their cloud</a:t>
            </a:r>
          </a:p>
          <a:p>
            <a:pPr lvl="1"/>
            <a:r>
              <a:rPr lang="en-US" sz="2800" dirty="0" smtClean="0"/>
              <a:t>Accessed through TCP socket to </a:t>
            </a:r>
            <a:r>
              <a:rPr lang="en-US" sz="2800" dirty="0" smtClean="0">
                <a:solidFill>
                  <a:srgbClr val="8CD200"/>
                </a:solidFill>
                <a:latin typeface="Consolas" pitchFamily="49" charset="0"/>
                <a:cs typeface="Consolas" pitchFamily="49" charset="0"/>
              </a:rPr>
              <a:t>gateway.push.apple.com:2195</a:t>
            </a:r>
            <a:r>
              <a:rPr lang="en-US" sz="2800" dirty="0" smtClean="0"/>
              <a:t> (over TLS)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Push Notification Services </a:t>
            </a:r>
            <a:r>
              <a:rPr lang="en-US" sz="3000" dirty="0"/>
              <a:t>(WNS</a:t>
            </a:r>
            <a:r>
              <a:rPr lang="en-US" sz="3000" dirty="0" smtClean="0"/>
              <a:t>)</a:t>
            </a:r>
          </a:p>
          <a:p>
            <a:pPr lvl="1"/>
            <a:r>
              <a:rPr lang="en-US" sz="2800" dirty="0"/>
              <a:t>Delivers push notifications for </a:t>
            </a:r>
            <a:r>
              <a:rPr lang="en-US" sz="2800" dirty="0" smtClean="0"/>
              <a:t> Windows 8 devices</a:t>
            </a:r>
          </a:p>
          <a:p>
            <a:pPr lvl="1"/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  <a:r>
              <a:rPr lang="en-US" sz="2800" dirty="0"/>
              <a:t> public service hosted by </a:t>
            </a:r>
            <a:r>
              <a:rPr lang="en-US" sz="2800" dirty="0" smtClean="0"/>
              <a:t>MS </a:t>
            </a:r>
            <a:r>
              <a:rPr lang="en-US" sz="2800" dirty="0"/>
              <a:t>in their </a:t>
            </a:r>
            <a:r>
              <a:rPr lang="en-US" sz="2800" dirty="0" smtClean="0"/>
              <a:t>cloud</a:t>
            </a:r>
            <a:endParaRPr lang="en-US" sz="2800" dirty="0"/>
          </a:p>
          <a:p>
            <a:pPr lvl="1"/>
            <a:r>
              <a:rPr lang="en-US" sz="2800" dirty="0" smtClean="0"/>
              <a:t>Accessed though HTTPS connection to </a:t>
            </a:r>
            <a:r>
              <a:rPr lang="en-US" sz="2800" dirty="0" smtClean="0">
                <a:solidFill>
                  <a:srgbClr val="8CD200"/>
                </a:solidFill>
                <a:latin typeface="Consolas" pitchFamily="49" charset="0"/>
                <a:cs typeface="Consolas" pitchFamily="49" charset="0"/>
              </a:rPr>
              <a:t>https://db3.</a:t>
            </a:r>
            <a:r>
              <a:rPr lang="nn-NO" sz="2800" dirty="0" smtClean="0">
                <a:solidFill>
                  <a:srgbClr val="8CD200"/>
                </a:solidFill>
                <a:latin typeface="Consolas" pitchFamily="49" charset="0"/>
                <a:cs typeface="Consolas" pitchFamily="49" charset="0"/>
              </a:rPr>
              <a:t>notify.windows.com</a:t>
            </a:r>
            <a:endParaRPr lang="en-US" sz="2800" dirty="0" smtClean="0">
              <a:solidFill>
                <a:srgbClr val="8CD2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9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Notification </a:t>
            </a:r>
            <a:r>
              <a:rPr lang="en-US" smtClean="0"/>
              <a:t>Services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 Cloud to Device Messaging </a:t>
            </a:r>
            <a:r>
              <a:rPr lang="en-US" dirty="0"/>
              <a:t>Framework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C2DM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Push notification service for Android devices</a:t>
            </a:r>
          </a:p>
          <a:p>
            <a:pPr lvl="2"/>
            <a:r>
              <a:rPr lang="en-US" dirty="0" smtClean="0"/>
              <a:t>Similar to iOS APNS and Win8 WNS</a:t>
            </a:r>
          </a:p>
          <a:p>
            <a:pPr lvl="1"/>
            <a:r>
              <a:rPr lang="en-US" dirty="0" smtClean="0"/>
              <a:t>Hosted by Google in their cloud, free</a:t>
            </a: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AppEngine Channel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API</a:t>
            </a:r>
          </a:p>
          <a:p>
            <a:pPr lvl="1"/>
            <a:r>
              <a:rPr lang="en-US" dirty="0" smtClean="0"/>
              <a:t>Push notifications to JavaScript applications</a:t>
            </a:r>
          </a:p>
          <a:p>
            <a:pPr lvl="1"/>
            <a:r>
              <a:rPr lang="en-US" dirty="0" smtClean="0"/>
              <a:t>Standard service in Google AppEngine (GAE)</a:t>
            </a:r>
          </a:p>
          <a:p>
            <a:pPr lvl="1"/>
            <a:r>
              <a:rPr lang="en-US" dirty="0" smtClean="0"/>
              <a:t>Has Java and Python API (no C# / PHP / Ruby)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Cross-Platform Push Notifications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Cross-platform push notification clouds </a:t>
            </a:r>
            <a:r>
              <a:rPr lang="en-US" sz="3000" dirty="0" smtClean="0"/>
              <a:t>unify the push messaging across </a:t>
            </a:r>
            <a:r>
              <a:rPr lang="en-US" sz="3000" dirty="0"/>
              <a:t>platforms </a:t>
            </a:r>
            <a:r>
              <a:rPr lang="en-US" sz="3000" dirty="0" smtClean="0"/>
              <a:t> and devices</a:t>
            </a:r>
          </a:p>
          <a:p>
            <a:pPr lvl="1"/>
            <a:r>
              <a:rPr lang="en-US" sz="2800" dirty="0" smtClean="0"/>
              <a:t>Send push messages through any language (like C#, Java and PHP)</a:t>
            </a:r>
          </a:p>
          <a:p>
            <a:pPr lvl="1"/>
            <a:r>
              <a:rPr lang="en-US" sz="2800" dirty="0" smtClean="0"/>
              <a:t>Receive the messages in any device / app</a:t>
            </a:r>
          </a:p>
          <a:p>
            <a:pPr lvl="2"/>
            <a:r>
              <a:rPr lang="en-US" sz="2600" dirty="0" smtClean="0"/>
              <a:t>iOS, Android, WP7, Windows 8, JavaScript</a:t>
            </a:r>
          </a:p>
          <a:p>
            <a:r>
              <a:rPr lang="en-US" sz="3200" dirty="0" smtClean="0"/>
              <a:t>PubNub </a:t>
            </a:r>
            <a:r>
              <a:rPr lang="en-US" sz="3200" dirty="0"/>
              <a:t>– </a:t>
            </a:r>
            <a:r>
              <a:rPr lang="en-US" sz="3200" dirty="0" smtClean="0">
                <a:hlinkClick r:id="rId2"/>
              </a:rPr>
              <a:t>www.pubnub.com</a:t>
            </a:r>
            <a:endParaRPr lang="en-US" sz="3200" dirty="0" smtClean="0"/>
          </a:p>
          <a:p>
            <a:pPr lvl="1"/>
            <a:r>
              <a:rPr lang="en-US" sz="3000" dirty="0" smtClean="0"/>
              <a:t>Has free and paid subscriptions</a:t>
            </a:r>
          </a:p>
          <a:p>
            <a:pPr lvl="1"/>
            <a:r>
              <a:rPr lang="en-US" sz="3000" dirty="0" smtClean="0"/>
              <a:t>SDK for C# / Java / PHP / …</a:t>
            </a:r>
          </a:p>
          <a:p>
            <a:pPr lvl="1"/>
            <a:r>
              <a:rPr lang="en-US" dirty="0" smtClean="0"/>
              <a:t>Client for iOS, Android, WP7, HTML5, Flash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170" name="Picture 2" descr="http://pubnub.s3.amazonaws.com/2012/nodejs_pubnub_solution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9691" y="4298796"/>
            <a:ext cx="237710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38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sz="5400" dirty="0" smtClean="0"/>
              <a:t>PubNub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43600"/>
            <a:ext cx="7924800" cy="5334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cdn.pubnub.com/pubnub-about-high-scale-cloud-hosted-real-time-messaging-service-ful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308860"/>
            <a:ext cx="7543800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5.sphotos.ak.fbcdn.net/hphotos-ak-ash3/s720x720/541262_326670817399381_128998223833309_921091_2051688967_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609600"/>
            <a:ext cx="3240000" cy="2286000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pubnub.s3.amazonaws.com/2012/howitworks-one-to-many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866774"/>
            <a:ext cx="3852200" cy="20288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sz="5400" dirty="0"/>
              <a:t>Email </a:t>
            </a:r>
            <a:r>
              <a:rPr lang="en-US" sz="5400" dirty="0" smtClean="0"/>
              <a:t>Delivery Services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Send / Receive </a:t>
            </a:r>
            <a:r>
              <a:rPr lang="en-US" smtClean="0"/>
              <a:t>Email Services for </a:t>
            </a:r>
            <a:r>
              <a:rPr lang="en-US" dirty="0" smtClean="0"/>
              <a:t>Cloud Apps</a:t>
            </a:r>
            <a:endParaRPr lang="en-US" dirty="0"/>
          </a:p>
        </p:txBody>
      </p:sp>
      <p:pic>
        <p:nvPicPr>
          <p:cNvPr id="10242" name="Picture 2" descr="already, email, envelope, message, rea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6858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3.amazonaws.com/assets.heroku.com/addons.heroku.com/catalogs/293/original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7005" y="1687551"/>
            <a:ext cx="1047750" cy="104775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s3.amazonaws.com/assets.heroku.com/addons.heroku.com/catalogs/58/origi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1219200" cy="1219201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s3.amazonaws.com/assets.heroku.com/addons.heroku.com/catalogs/2/origin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8284">
            <a:off x="4615938" y="735551"/>
            <a:ext cx="1430309" cy="143031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</a:t>
            </a:r>
            <a:r>
              <a:rPr lang="en-US" dirty="0" smtClean="0"/>
              <a:t>Delivery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Many email delivery cloud services are provided as add-ons in most public clouds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Mailgun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Send / receive emails (</a:t>
            </a:r>
            <a:r>
              <a:rPr lang="en-US" dirty="0"/>
              <a:t>POP3 and IMAP inboxes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300</a:t>
            </a:r>
            <a:r>
              <a:rPr lang="en-US" dirty="0" smtClean="0"/>
              <a:t> emails per day + paid plans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SendGrid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Email delivery + analytics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en-US" dirty="0" smtClean="0"/>
              <a:t> emails </a:t>
            </a:r>
            <a:r>
              <a:rPr lang="en-US" dirty="0"/>
              <a:t>per day + paid </a:t>
            </a:r>
            <a:r>
              <a:rPr lang="en-US" dirty="0" smtClean="0"/>
              <a:t>plans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CloudMailIn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Incoming emails </a:t>
            </a:r>
            <a:r>
              <a:rPr lang="en-US" dirty="0" smtClean="0">
                <a:sym typeface="Wingdings" pitchFamily="2" charset="2"/>
              </a:rPr>
              <a:t>to HTTP hook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266" name="Picture 2" descr="https://s3.amazonaws.com/assets.heroku.com/addons.heroku.com/catalogs/293/original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666750" cy="66675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s3.amazonaws.com/assets.heroku.com/addons.heroku.com/catalogs/58/origi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8450" y="3733800"/>
            <a:ext cx="666750" cy="666751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s3.amazonaws.com/assets.heroku.com/addons.heroku.com/catalogs/2/origi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1536" y="5475248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28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924800" cy="1524000"/>
          </a:xfrm>
        </p:spPr>
        <p:txBody>
          <a:bodyPr/>
          <a:lstStyle/>
          <a:p>
            <a:r>
              <a:rPr lang="en-US" sz="5400" dirty="0"/>
              <a:t>Content Delivery Networks (CDN)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Fast Deliver Content from Multiple Geo-Locations</a:t>
            </a:r>
            <a:endParaRPr lang="en-US" dirty="0"/>
          </a:p>
        </p:txBody>
      </p:sp>
      <p:pic>
        <p:nvPicPr>
          <p:cNvPr id="12290" name="Picture 2" descr="http://hiddenpark.files.wordpress.com/2008/06/cdn-graphic-example-jrem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9853" y="1143000"/>
            <a:ext cx="5715000" cy="2486026"/>
          </a:xfrm>
          <a:prstGeom prst="roundRect">
            <a:avLst>
              <a:gd name="adj" fmla="val 5453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cognifide.com/blogs/wp-content/uploads/2012/03/Screen-shot-2012-03-20-at-15.28.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27120"/>
            <a:ext cx="2286000" cy="1554080"/>
          </a:xfrm>
          <a:prstGeom prst="roundRect">
            <a:avLst>
              <a:gd name="adj" fmla="val 5453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Delivery Networks </a:t>
            </a:r>
            <a:r>
              <a:rPr lang="en-US" dirty="0"/>
              <a:t>(CDN</a:t>
            </a:r>
            <a:r>
              <a:rPr lang="en-US" dirty="0" smtClean="0"/>
              <a:t>) are content-storage and distribution networks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Speed-up access to files / images / videos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 the load of a central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Mirror the content across many nodes in different geo-locations (e.g. one per region)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node keeps a cached copy of the most-requested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host public and private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provides SCP / FTP file access +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2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Cloud Storage Services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631280"/>
            <a:ext cx="7924800" cy="5691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 descr="files, folder, gol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nchroniz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, networking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71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CDN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Akamai CDN </a:t>
            </a:r>
            <a:r>
              <a:rPr lang="en-US" dirty="0" smtClean="0"/>
              <a:t>– </a:t>
            </a:r>
            <a:r>
              <a:rPr lang="en-US" dirty="0" smtClean="0">
                <a:hlinkClick r:id="rId2"/>
              </a:rPr>
              <a:t>www.akamai.com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largest and most mature CDN (leader)</a:t>
            </a:r>
          </a:p>
          <a:p>
            <a:pPr lvl="1"/>
            <a:r>
              <a:rPr lang="en-US" dirty="0" smtClean="0"/>
              <a:t>Pricing</a:t>
            </a:r>
          </a:p>
          <a:p>
            <a:pPr lvl="2"/>
            <a:r>
              <a:rPr lang="en-US" dirty="0" smtClean="0"/>
              <a:t>~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0.40</a:t>
            </a:r>
            <a:r>
              <a:rPr lang="en-US" dirty="0" smtClean="0"/>
              <a:t>/GB, less for high volume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Rackspace Cloud Files</a:t>
            </a:r>
          </a:p>
          <a:p>
            <a:pPr lvl="1"/>
            <a:r>
              <a:rPr lang="en-US" dirty="0" smtClean="0"/>
              <a:t>Cloud storage + CND (based on Akamai)</a:t>
            </a:r>
          </a:p>
          <a:p>
            <a:pPr lvl="1"/>
            <a:r>
              <a:rPr lang="en-US" dirty="0" smtClean="0"/>
              <a:t>Pricing (as of June 2012)</a:t>
            </a:r>
          </a:p>
          <a:p>
            <a:pPr lvl="2"/>
            <a:r>
              <a:rPr lang="en-US" dirty="0" smtClean="0"/>
              <a:t>~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0.10</a:t>
            </a:r>
            <a:r>
              <a:rPr lang="en-US" dirty="0" smtClean="0"/>
              <a:t>/GB/month for the storage</a:t>
            </a:r>
          </a:p>
          <a:p>
            <a:pPr lvl="2"/>
            <a:r>
              <a:rPr lang="en-US" dirty="0"/>
              <a:t>~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$0.40</a:t>
            </a:r>
            <a:r>
              <a:rPr lang="en-US" dirty="0" smtClean="0"/>
              <a:t>/GB for the traffic in the CDN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1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CDN </a:t>
            </a:r>
            <a:r>
              <a:rPr lang="en-US" dirty="0" smtClean="0"/>
              <a:t>Services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Amazon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CloudFront CDN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as extra to Amazon 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Costs ~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0.12</a:t>
            </a:r>
            <a:r>
              <a:rPr lang="en-US" dirty="0" smtClean="0"/>
              <a:t>/GB </a:t>
            </a:r>
            <a:r>
              <a:rPr lang="en-US" dirty="0"/>
              <a:t>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0.25</a:t>
            </a:r>
            <a:r>
              <a:rPr lang="en-US" dirty="0" smtClean="0"/>
              <a:t>/GB for the traffic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Azure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CDN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as extra for the Windows Azure Storage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Charges ~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$0.12</a:t>
            </a:r>
            <a:r>
              <a:rPr lang="en-US" dirty="0" smtClean="0"/>
              <a:t> /GB for US to Europe transfers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MaxCDN </a:t>
            </a:r>
            <a:r>
              <a:rPr lang="en-US" dirty="0" smtClean="0"/>
              <a:t>– </a:t>
            </a:r>
            <a:r>
              <a:rPr lang="en-US" dirty="0" smtClean="0">
                <a:hlinkClick r:id="rId2"/>
              </a:rPr>
              <a:t>www.maxcdn.com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Seems less expensive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~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$0.02</a:t>
            </a:r>
            <a:r>
              <a:rPr lang="en-US" dirty="0" smtClean="0"/>
              <a:t>/GB-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$0.07</a:t>
            </a:r>
            <a:r>
              <a:rPr lang="en-US" dirty="0" smtClean="0"/>
              <a:t>/GB </a:t>
            </a:r>
            <a:r>
              <a:rPr lang="en-US" dirty="0"/>
              <a:t>(min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TB traffic for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$40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58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sz="5400" dirty="0" smtClean="0"/>
              <a:t>Logging </a:t>
            </a:r>
            <a:r>
              <a:rPr lang="en-US" sz="5400" dirty="0"/>
              <a:t>Services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Log Management, Analytics, Alerts, Etc.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911" y="1437136"/>
            <a:ext cx="3758528" cy="2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ata, log, text, 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7">
            <a:off x="1282294" y="825094"/>
            <a:ext cx="2143124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analytics, analyze, repor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24565">
            <a:off x="5810610" y="829185"/>
            <a:ext cx="1758149" cy="19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alarm, alert, bell, rington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28690">
            <a:off x="5182436" y="2592480"/>
            <a:ext cx="1859957" cy="185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6585" flipH="1">
            <a:off x="2153867" y="2993386"/>
            <a:ext cx="1545879" cy="14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Logging?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dirty="0" smtClean="0"/>
              <a:t> is chronological </a:t>
            </a:r>
            <a:r>
              <a:rPr lang="en-US" dirty="0"/>
              <a:t>and systematic </a:t>
            </a:r>
            <a:r>
              <a:rPr lang="en-US" dirty="0" smtClean="0"/>
              <a:t>record </a:t>
            </a:r>
            <a:r>
              <a:rPr lang="en-US" dirty="0"/>
              <a:t>of data processing events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E.g. the Windows Event Log, Apache access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(locally or in the </a:t>
            </a:r>
            <a:r>
              <a:rPr lang="en-US" dirty="0" smtClean="0"/>
              <a:t>cloud) to </a:t>
            </a:r>
            <a:r>
              <a:rPr lang="en-US" dirty="0"/>
              <a:t>be </a:t>
            </a:r>
            <a:r>
              <a:rPr lang="en-US" dirty="0" smtClean="0"/>
              <a:t>analyzed later</a:t>
            </a:r>
          </a:p>
          <a:p>
            <a:r>
              <a:rPr lang="en-US" dirty="0" smtClean="0"/>
              <a:t>Cloud logging services usually provide:</a:t>
            </a:r>
          </a:p>
          <a:p>
            <a:pPr lvl="1"/>
            <a:r>
              <a:rPr lang="en-US" dirty="0" smtClean="0"/>
              <a:t>Storage of logs messages</a:t>
            </a:r>
          </a:p>
          <a:p>
            <a:pPr lvl="1"/>
            <a:r>
              <a:rPr lang="en-US" dirty="0" smtClean="0"/>
              <a:t>Analytics (find / explore / visualize)</a:t>
            </a:r>
          </a:p>
          <a:p>
            <a:pPr lvl="1"/>
            <a:r>
              <a:rPr lang="en-US" dirty="0" smtClean="0"/>
              <a:t>Alerts (e.g. send email / SMS on certain errors)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Logging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Logentries – </a:t>
            </a:r>
            <a:r>
              <a:rPr lang="en-US" dirty="0" smtClean="0">
                <a:hlinkClick r:id="rId2"/>
              </a:rPr>
              <a:t>logentries.com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Real-time logging service</a:t>
            </a:r>
          </a:p>
          <a:p>
            <a:pPr lvl="1"/>
            <a:r>
              <a:rPr lang="en-US" dirty="0" smtClean="0"/>
              <a:t>Log analysis &amp; visualization, events tracking</a:t>
            </a:r>
          </a:p>
          <a:p>
            <a:pPr lvl="1"/>
            <a:r>
              <a:rPr lang="en-US" dirty="0" smtClean="0"/>
              <a:t>Free plan: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GB log / month,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week analytics</a:t>
            </a:r>
          </a:p>
          <a:p>
            <a:r>
              <a:rPr lang="en-US" dirty="0" smtClean="0"/>
              <a:t>Loggly – </a:t>
            </a:r>
            <a:r>
              <a:rPr lang="en-US" dirty="0" smtClean="0">
                <a:hlinkClick r:id="rId3"/>
              </a:rPr>
              <a:t>loggly.com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System monitoring and </a:t>
            </a:r>
            <a:r>
              <a:rPr lang="en-US" dirty="0" smtClean="0"/>
              <a:t>alerting</a:t>
            </a:r>
          </a:p>
          <a:p>
            <a:pPr lvl="1"/>
            <a:r>
              <a:rPr lang="en-US" dirty="0"/>
              <a:t>Application intelligence (analytics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RESTful API + libraries for Java, C#, PHP, …</a:t>
            </a:r>
          </a:p>
          <a:p>
            <a:pPr lvl="1"/>
            <a:r>
              <a:rPr lang="en-US" dirty="0" smtClean="0"/>
              <a:t>Free plan: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en-US" dirty="0" smtClean="0"/>
              <a:t> MB log +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week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4338" name="Picture 2" descr="https://d1l8gt88d35w5z.cloudfront.net/media/images/logo_le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342" t="-18832" r="-8342" b="-18832"/>
          <a:stretch/>
        </p:blipFill>
        <p:spPr bwMode="auto">
          <a:xfrm>
            <a:off x="6019800" y="1133784"/>
            <a:ext cx="2593640" cy="771216"/>
          </a:xfrm>
          <a:prstGeom prst="rect">
            <a:avLst/>
          </a:prstGeom>
          <a:solidFill>
            <a:srgbClr val="FFFFFF"/>
          </a:solidFill>
          <a:effectLst/>
        </p:spPr>
      </p:pic>
      <p:pic>
        <p:nvPicPr>
          <p:cNvPr id="14340" name="Picture 4" descr="http://www.128bitstudios.com/wp-content/uploads/2012/02/loggly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3436" y="3657600"/>
            <a:ext cx="20471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28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sz="5400" dirty="0"/>
              <a:t>Caching Services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Caching Data for Faster Subsequent Access</a:t>
            </a:r>
            <a:endParaRPr lang="en-US" dirty="0"/>
          </a:p>
        </p:txBody>
      </p:sp>
      <p:pic>
        <p:nvPicPr>
          <p:cNvPr id="15362" name="Picture 2" descr="http://blog.hostnine.com/wp-content/uploads/2012/04/IC47225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486" t="-5402" r="-9486" b="-5402"/>
          <a:stretch/>
        </p:blipFill>
        <p:spPr bwMode="auto">
          <a:xfrm>
            <a:off x="2702625" y="1305791"/>
            <a:ext cx="3728234" cy="2912918"/>
          </a:xfrm>
          <a:prstGeom prst="roundRect">
            <a:avLst>
              <a:gd name="adj" fmla="val 117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2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Caching </a:t>
            </a:r>
            <a:r>
              <a:rPr lang="en-US" sz="3100" dirty="0" smtClean="0"/>
              <a:t>means to store data in memory or in other fast storage for faster later access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E.g. instead of building a Web page (3-4 SQL queries + some processing), get it from the cache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The cache holds data objects (key-value pairs)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Cached data has expiration (e.g. 5 minutes)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Usually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runs locally </a:t>
            </a:r>
            <a:r>
              <a:rPr lang="en-US" sz="3100" dirty="0" smtClean="0"/>
              <a:t>in the cloud provider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AppHarbor runs </a:t>
            </a:r>
            <a:r>
              <a:rPr lang="en-US" sz="2900" dirty="0" err="1" smtClean="0"/>
              <a:t>Membase</a:t>
            </a:r>
            <a:r>
              <a:rPr lang="en-US" sz="2900" dirty="0" smtClean="0"/>
              <a:t> </a:t>
            </a:r>
            <a:r>
              <a:rPr lang="en-US" sz="2900" dirty="0" err="1"/>
              <a:t>Memcached</a:t>
            </a:r>
            <a:r>
              <a:rPr lang="en-US" sz="2900" dirty="0"/>
              <a:t> </a:t>
            </a:r>
            <a:r>
              <a:rPr lang="en-US" sz="2900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Heroku runs </a:t>
            </a:r>
            <a:r>
              <a:rPr lang="en-US" sz="2900" dirty="0" err="1" smtClean="0"/>
              <a:t>Memcached</a:t>
            </a:r>
            <a:r>
              <a:rPr lang="en-US" sz="2900" dirty="0" smtClean="0"/>
              <a:t> Server (</a:t>
            </a:r>
            <a:r>
              <a:rPr lang="en-US" sz="2900" dirty="0" err="1" smtClean="0"/>
              <a:t>Couchbase</a:t>
            </a:r>
            <a:r>
              <a:rPr lang="en-US" sz="29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Free plans (</a:t>
            </a:r>
            <a:r>
              <a:rPr lang="en-US" sz="29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900" dirty="0" smtClean="0"/>
              <a:t> MB) + paid plans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28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Caching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AppHarbor </a:t>
            </a:r>
            <a:r>
              <a:rPr lang="en-US" dirty="0" err="1" smtClean="0"/>
              <a:t>Memcacher</a:t>
            </a:r>
            <a:endParaRPr lang="en-US" dirty="0" smtClean="0"/>
          </a:p>
          <a:p>
            <a:pPr lvl="1"/>
            <a:r>
              <a:rPr lang="en-US" dirty="0"/>
              <a:t>Accessed through </a:t>
            </a:r>
            <a:r>
              <a:rPr lang="en-US" noProof="1" smtClean="0">
                <a:hlinkClick r:id="rId2"/>
              </a:rPr>
              <a:t>Enyim MemcachedClient</a:t>
            </a:r>
            <a:endParaRPr lang="en-US" noProof="1" smtClean="0"/>
          </a:p>
          <a:p>
            <a:pPr lvl="1"/>
            <a:r>
              <a:rPr lang="en-US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noProof="1" smtClean="0"/>
              <a:t> MB free cache storage + paid plans</a:t>
            </a:r>
          </a:p>
          <a:p>
            <a:r>
              <a:rPr lang="en-US" dirty="0" smtClean="0"/>
              <a:t>Heroku </a:t>
            </a:r>
            <a:r>
              <a:rPr lang="en-US" dirty="0" err="1" smtClean="0"/>
              <a:t>Memcache</a:t>
            </a:r>
            <a:endParaRPr lang="en-US" dirty="0"/>
          </a:p>
          <a:p>
            <a:pPr lvl="1"/>
            <a:r>
              <a:rPr lang="en-US" dirty="0"/>
              <a:t>Accessed through </a:t>
            </a:r>
            <a:r>
              <a:rPr lang="en-US" dirty="0" smtClean="0"/>
              <a:t>client libraries: </a:t>
            </a:r>
            <a:r>
              <a:rPr lang="en-US" dirty="0" err="1" smtClean="0"/>
              <a:t>MemcachedClient</a:t>
            </a:r>
            <a:r>
              <a:rPr lang="en-US" dirty="0" smtClean="0"/>
              <a:t> for Java / Python / Ruby</a:t>
            </a:r>
            <a:endParaRPr lang="en-US" noProof="1"/>
          </a:p>
          <a:p>
            <a:pPr lvl="1"/>
            <a:r>
              <a:rPr lang="en-US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noProof="1"/>
              <a:t> MB free cache storage + paid </a:t>
            </a:r>
            <a:r>
              <a:rPr lang="en-US" noProof="1" smtClean="0"/>
              <a:t>plans</a:t>
            </a:r>
          </a:p>
          <a:p>
            <a:r>
              <a:rPr lang="en-US" noProof="1" smtClean="0"/>
              <a:t>MemCachier for Heroku – </a:t>
            </a:r>
            <a:r>
              <a:rPr lang="en-US" dirty="0" smtClean="0">
                <a:hlinkClick r:id="rId3"/>
              </a:rPr>
              <a:t>memcachier.com</a:t>
            </a:r>
            <a:endParaRPr lang="en-US" dirty="0" smtClean="0"/>
          </a:p>
          <a:p>
            <a:pPr lvl="1"/>
            <a:r>
              <a:rPr lang="en-US" noProof="1" smtClean="0">
                <a:latin typeface="Consolas" pitchFamily="49" charset="0"/>
                <a:cs typeface="Consolas" pitchFamily="49" charset="0"/>
              </a:rPr>
              <a:t>25</a:t>
            </a:r>
            <a:r>
              <a:rPr lang="en-US" noProof="1" smtClean="0"/>
              <a:t> MB free cache + paid plans</a:t>
            </a:r>
            <a:endParaRPr lang="en-US" noProof="1"/>
          </a:p>
          <a:p>
            <a:pPr lvl="1"/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1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sz="5400" dirty="0"/>
              <a:t>Background </a:t>
            </a:r>
            <a:r>
              <a:rPr lang="en-US" sz="5400" dirty="0" smtClean="0"/>
              <a:t>Tasks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Run Background Server-Side Logic</a:t>
            </a:r>
            <a:endParaRPr lang="en-US" dirty="0"/>
          </a:p>
        </p:txBody>
      </p:sp>
      <p:pic>
        <p:nvPicPr>
          <p:cNvPr id="16386" name="Picture 2" descr="and, calendar, preferences, tas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3200400" cy="32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 smtClean="0"/>
              <a:t>Tasks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Google AppEngine Task </a:t>
            </a:r>
            <a:r>
              <a:rPr lang="en-US" sz="3000" dirty="0" smtClean="0"/>
              <a:t>Queue API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Perform work as background processing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Based on URL invocation with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GAE asynchronously executes HTTP post to a preconfigured URL for each task in the task queue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Heroku Scheduler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Runs tasks on certain time (e.g. 10 minutes)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Heroku </a:t>
            </a:r>
            <a:r>
              <a:rPr lang="en-US" sz="3000" dirty="0" err="1" smtClean="0"/>
              <a:t>Cron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Daily </a:t>
            </a:r>
            <a:r>
              <a:rPr lang="en-US" sz="2800" dirty="0" err="1" smtClean="0"/>
              <a:t>Cron</a:t>
            </a:r>
            <a:r>
              <a:rPr lang="en-US" sz="2800" dirty="0" smtClean="0"/>
              <a:t> – runs a task once daily (free)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Hourly </a:t>
            </a:r>
            <a:r>
              <a:rPr lang="en-US" sz="2800" dirty="0" err="1" smtClean="0"/>
              <a:t>Cron</a:t>
            </a:r>
            <a:r>
              <a:rPr lang="en-US" sz="2800" dirty="0" smtClean="0"/>
              <a:t> – runs a task every hour (paid)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2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Storage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Services </a:t>
            </a:r>
            <a:r>
              <a:rPr lang="en-US" dirty="0" smtClean="0"/>
              <a:t>are public infrastructure for storage of large objects</a:t>
            </a:r>
          </a:p>
          <a:p>
            <a:pPr lvl="1"/>
            <a:r>
              <a:rPr lang="en-US" dirty="0" smtClean="0"/>
              <a:t>Files / blobs / images / videos / etc.</a:t>
            </a:r>
          </a:p>
          <a:p>
            <a:pPr lvl="1"/>
            <a:r>
              <a:rPr lang="en-US" dirty="0" smtClean="0"/>
              <a:t>Stored in Internet (in a public cloud)</a:t>
            </a:r>
          </a:p>
          <a:p>
            <a:pPr lvl="1"/>
            <a:r>
              <a:rPr lang="en-US" dirty="0" smtClean="0"/>
              <a:t>Accessible through some API (REST / SDK / etc.)</a:t>
            </a:r>
          </a:p>
          <a:p>
            <a:pPr lvl="1"/>
            <a:r>
              <a:rPr lang="en-US" dirty="0" smtClean="0"/>
              <a:t>May have front-end for end-user access</a:t>
            </a:r>
          </a:p>
          <a:p>
            <a:pPr lvl="1"/>
            <a:r>
              <a:rPr lang="en-US" dirty="0" smtClean="0"/>
              <a:t>Could support access control list (ACL)</a:t>
            </a:r>
          </a:p>
          <a:p>
            <a:pPr lvl="1"/>
            <a:r>
              <a:rPr lang="en-US" dirty="0" smtClean="0"/>
              <a:t>Could be free (with limits) or paid (on-demand)</a:t>
            </a:r>
          </a:p>
          <a:p>
            <a:pPr lvl="1"/>
            <a:r>
              <a:rPr lang="en-US" dirty="0" smtClean="0"/>
              <a:t>Could support CDN delivery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35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r>
              <a:rPr lang="en-US" sz="5400" dirty="0"/>
              <a:t>MapReduce Calculations</a:t>
            </a:r>
            <a:endParaRPr lang="bg-BG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Distributing Large Calculations on Multiple Machines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65" t="-4155" r="-3365" b="-4155"/>
          <a:stretch/>
        </p:blipFill>
        <p:spPr bwMode="auto">
          <a:xfrm>
            <a:off x="2094110" y="838200"/>
            <a:ext cx="4955780" cy="3596054"/>
          </a:xfrm>
          <a:prstGeom prst="roundRect">
            <a:avLst>
              <a:gd name="adj" fmla="val 1118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32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MapReduce is distributed calculation paradigm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a long calculation to multiple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results is calculated many times faster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consumed resources are many times more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Application of "map reduce"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time-consuming computational tasks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encoding a video, data compression, generating a very complex report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MapReduce infrastructure is provided as service in many public clouds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28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MapReduce in the Public Clouds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MapReduce (Amazon EMR)</a:t>
            </a:r>
          </a:p>
          <a:p>
            <a:pPr lvl="1"/>
            <a:r>
              <a:rPr lang="en-US" dirty="0"/>
              <a:t>MapReduce API running in the AWS infrastructure – uses EC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 and 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</a:p>
          <a:p>
            <a:pPr lvl="1"/>
            <a:r>
              <a:rPr lang="en-US" dirty="0"/>
              <a:t>Cost = EMR price + EC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 price + 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price</a:t>
            </a:r>
          </a:p>
          <a:p>
            <a:r>
              <a:rPr lang="en-US" dirty="0" smtClean="0"/>
              <a:t>Google AppEngine MapReduce Service</a:t>
            </a:r>
          </a:p>
          <a:p>
            <a:pPr lvl="1"/>
            <a:r>
              <a:rPr lang="en-US" dirty="0" smtClean="0"/>
              <a:t>Has Python and Java APIs</a:t>
            </a:r>
          </a:p>
          <a:p>
            <a:pPr lvl="1"/>
            <a:r>
              <a:rPr lang="en-US" dirty="0" smtClean="0"/>
              <a:t>Priced like usual GAE computing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95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5638800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sz="5400" dirty="0"/>
              <a:t>Other Cloud Services</a:t>
            </a:r>
          </a:p>
        </p:txBody>
      </p:sp>
      <p:pic>
        <p:nvPicPr>
          <p:cNvPr id="17410" name="Picture 2" descr="earth, internet, network, service, settings, wor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1957445"/>
            <a:ext cx="2438400" cy="24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Cloud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best way to learn about the other public cloud services is to explore the</a:t>
            </a:r>
          </a:p>
          <a:p>
            <a:pPr lvl="1"/>
            <a:r>
              <a:rPr lang="en-US" dirty="0" smtClean="0"/>
              <a:t>Add-Ons Directory on Heroku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addons.heroku.com</a:t>
            </a:r>
            <a:endParaRPr lang="en-US" dirty="0" smtClean="0"/>
          </a:p>
          <a:p>
            <a:pPr lvl="1"/>
            <a:r>
              <a:rPr lang="en-US" dirty="0" smtClean="0"/>
              <a:t>A really large list of cloud add-ons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28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Cloud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Implement a very simple chat application based on some message queue service:</a:t>
            </a:r>
          </a:p>
          <a:p>
            <a:pPr marL="712788" lvl="1" indent="-365125"/>
            <a:r>
              <a:rPr lang="en-US" sz="2300" dirty="0" smtClean="0"/>
              <a:t>Users can send message into a common channel.</a:t>
            </a:r>
          </a:p>
          <a:p>
            <a:pPr marL="712788" lvl="1" indent="-365125"/>
            <a:r>
              <a:rPr lang="en-US" sz="2300" dirty="0" smtClean="0"/>
              <a:t>Messages are displayed in the format {</a:t>
            </a:r>
            <a:r>
              <a:rPr lang="en-US" sz="2300" dirty="0" smtClean="0"/>
              <a:t>IP : </a:t>
            </a:r>
            <a:r>
              <a:rPr lang="en-US" sz="2300" noProof="1" smtClean="0"/>
              <a:t>message_text</a:t>
            </a:r>
            <a:r>
              <a:rPr lang="en-US" sz="2300" dirty="0" smtClean="0"/>
              <a:t>}.</a:t>
            </a:r>
            <a:endParaRPr lang="en-US" sz="2300" dirty="0" smtClean="0"/>
          </a:p>
          <a:p>
            <a:pPr marL="355600" indent="0">
              <a:buNone/>
              <a:tabLst/>
            </a:pPr>
            <a:r>
              <a:rPr lang="en-US" sz="2500" dirty="0" smtClean="0"/>
              <a:t>Use a language, cloud and message queue service of your choice (e.g. C# + AppHarbor + IronMQ). Your application can be console, GUI or Web-based.</a:t>
            </a:r>
          </a:p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Re-implement the application using the PubNub API</a:t>
            </a:r>
            <a:r>
              <a:rPr lang="en-US" sz="2800" dirty="0" smtClean="0"/>
              <a:t>.</a:t>
            </a:r>
          </a:p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Write a C# program to publish a photo album with few photos into </a:t>
            </a:r>
            <a:r>
              <a:rPr lang="en-US" sz="2800" dirty="0" err="1" smtClean="0"/>
              <a:t>DropBox</a:t>
            </a:r>
            <a:r>
              <a:rPr lang="en-US" sz="2800" dirty="0" smtClean="0"/>
              <a:t> and share the photos through the Dropbox sharing functionality.</a:t>
            </a:r>
            <a:endParaRPr lang="en-US" sz="2800" dirty="0"/>
          </a:p>
          <a:p>
            <a:pPr marL="355600" indent="0">
              <a:buNone/>
              <a:tabLst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592013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"Software Development in the </a:t>
            </a:r>
            <a:r>
              <a:rPr lang="en-US" dirty="0" smtClean="0"/>
              <a:t>Cloud"</a:t>
            </a:r>
            <a:br>
              <a:rPr lang="en-US" dirty="0" smtClean="0"/>
            </a:br>
            <a:r>
              <a:rPr lang="en-US" dirty="0" smtClean="0"/>
              <a:t>Course @ Telerik Software Academy</a:t>
            </a:r>
            <a:endParaRPr lang="en-US" dirty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Cloud Development Course @ Telerik Academy"/>
              </a:rPr>
              <a:t>clouddevcourse.telerik.com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hlinkClick r:id="rId2" tooltip="Cloud Development Course @ Telerik Software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3751" y="1205351"/>
            <a:ext cx="1233049" cy="123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Cloud Storage </a:t>
            </a:r>
            <a:r>
              <a:rPr lang="en-US" sz="3600" dirty="0" smtClean="0"/>
              <a:t>Services –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dirty="0"/>
              <a:t>Google AppEngine Blobstore</a:t>
            </a:r>
          </a:p>
          <a:p>
            <a:r>
              <a:rPr lang="en-US" dirty="0"/>
              <a:t>Google Cloud Storage</a:t>
            </a:r>
          </a:p>
          <a:p>
            <a:r>
              <a:rPr lang="en-US" dirty="0"/>
              <a:t>Azure Blobs</a:t>
            </a:r>
          </a:p>
          <a:p>
            <a:r>
              <a:rPr lang="en-US" dirty="0"/>
              <a:t>Rackspace Cloud Files</a:t>
            </a:r>
          </a:p>
          <a:p>
            <a:r>
              <a:rPr lang="en-US" dirty="0" smtClean="0"/>
              <a:t>Google Drive, Microsoft SkyDrive, Apple </a:t>
            </a:r>
            <a:r>
              <a:rPr lang="en-US" dirty="0" err="1" smtClean="0"/>
              <a:t>iCloud</a:t>
            </a:r>
            <a:endParaRPr lang="en-US" dirty="0" smtClean="0"/>
          </a:p>
          <a:p>
            <a:r>
              <a:rPr lang="en-US" dirty="0" smtClean="0"/>
              <a:t>Dropbox, Box.com</a:t>
            </a:r>
            <a:r>
              <a:rPr lang="en-US" dirty="0"/>
              <a:t>, </a:t>
            </a:r>
            <a:r>
              <a:rPr lang="en-US" dirty="0" err="1" smtClean="0"/>
              <a:t>ADrive</a:t>
            </a:r>
            <a:r>
              <a:rPr lang="en-US" dirty="0" smtClean="0"/>
              <a:t>, </a:t>
            </a:r>
            <a:r>
              <a:rPr lang="en-US" dirty="0" err="1" smtClean="0"/>
              <a:t>Mozy</a:t>
            </a:r>
            <a:r>
              <a:rPr lang="en-US" dirty="0" smtClean="0"/>
              <a:t>, </a:t>
            </a:r>
            <a:r>
              <a:rPr lang="en-US" dirty="0" err="1" smtClean="0"/>
              <a:t>FlipDrive</a:t>
            </a:r>
            <a:r>
              <a:rPr lang="en-US" dirty="0" smtClean="0"/>
              <a:t>, </a:t>
            </a:r>
            <a:r>
              <a:rPr lang="en-US" dirty="0" err="1" smtClean="0"/>
              <a:t>SpiderOak</a:t>
            </a:r>
            <a:r>
              <a:rPr lang="en-US" dirty="0" smtClean="0"/>
              <a:t>, </a:t>
            </a:r>
            <a:r>
              <a:rPr lang="en-US" dirty="0" err="1" smtClean="0"/>
              <a:t>SugarSync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1106384"/>
            <a:ext cx="3084616" cy="308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3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S3 == Simple Storage Service</a:t>
            </a:r>
            <a:endParaRPr lang="en-US" dirty="0"/>
          </a:p>
        </p:txBody>
      </p:sp>
      <p:pic>
        <p:nvPicPr>
          <p:cNvPr id="1026" name="Picture 2" descr="http://radiancesystems.com/wp-content/uploads/2011/09/amazon-web-services1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63" t="-8791" r="-2663" b="-6912"/>
          <a:stretch/>
        </p:blipFill>
        <p:spPr bwMode="auto">
          <a:xfrm>
            <a:off x="1703434" y="1447800"/>
            <a:ext cx="5732210" cy="2520194"/>
          </a:xfrm>
          <a:prstGeom prst="roundRect">
            <a:avLst>
              <a:gd name="adj" fmla="val 392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8145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Amazon S3 </a:t>
            </a:r>
            <a:r>
              <a:rPr lang="en-US" dirty="0" smtClean="0"/>
              <a:t>== Simple Storage Service</a:t>
            </a:r>
          </a:p>
          <a:p>
            <a:pPr lvl="1"/>
            <a:r>
              <a:rPr lang="en-US" dirty="0" smtClean="0"/>
              <a:t>On-demand file storage in the AWS cloud</a:t>
            </a:r>
          </a:p>
          <a:p>
            <a:pPr lvl="1"/>
            <a:r>
              <a:rPr lang="en-US" dirty="0" smtClean="0"/>
              <a:t>Highly-reliable </a:t>
            </a:r>
            <a:r>
              <a:rPr lang="en-US" dirty="0"/>
              <a:t>(99.999999999% durability and 99.99% availability)</a:t>
            </a:r>
            <a:endParaRPr lang="en-US" dirty="0" smtClean="0"/>
          </a:p>
          <a:p>
            <a:pPr lvl="1"/>
            <a:r>
              <a:rPr lang="en-US" dirty="0" smtClean="0"/>
              <a:t>Many APIs: RESTful / SOAP / C# / Java / others</a:t>
            </a:r>
          </a:p>
          <a:p>
            <a:pPr lvl="1"/>
            <a:r>
              <a:rPr lang="en-US" dirty="0" smtClean="0"/>
              <a:t>Two modes:</a:t>
            </a:r>
          </a:p>
          <a:p>
            <a:pPr lvl="2"/>
            <a:r>
              <a:rPr lang="en-US" dirty="0" smtClean="0"/>
              <a:t>Normal – more reliable, more expensive</a:t>
            </a:r>
          </a:p>
          <a:p>
            <a:pPr lvl="2"/>
            <a:r>
              <a:rPr lang="en-US" dirty="0" smtClean="0"/>
              <a:t>Reduced redundancy – cheaper, but less reliable</a:t>
            </a:r>
          </a:p>
          <a:p>
            <a:pPr lvl="1"/>
            <a:r>
              <a:rPr lang="en-US" dirty="0" smtClean="0"/>
              <a:t>Multiple locations: US, Europe, Asia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1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 Concepts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Your cloud storage consists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buckets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dirty="0" smtClean="0"/>
              <a:t> are stored in the buckets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0700" y="3352800"/>
            <a:ext cx="2133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Bucket</a:t>
            </a:r>
            <a:endParaRPr lang="bg-BG" b="1" dirty="0"/>
          </a:p>
        </p:txBody>
      </p:sp>
      <p:sp>
        <p:nvSpPr>
          <p:cNvPr id="6" name="Rectangle 5"/>
          <p:cNvSpPr/>
          <p:nvPr/>
        </p:nvSpPr>
        <p:spPr>
          <a:xfrm>
            <a:off x="4038600" y="4073013"/>
            <a:ext cx="3581400" cy="651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Nakov-at-home.jpg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3886200" y="2590800"/>
            <a:ext cx="3581400" cy="800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Object</a:t>
            </a:r>
            <a:endParaRPr lang="bg-BG" b="1" dirty="0"/>
          </a:p>
        </p:txBody>
      </p:sp>
      <p:sp>
        <p:nvSpPr>
          <p:cNvPr id="8" name="Rectangle 7"/>
          <p:cNvSpPr/>
          <p:nvPr/>
        </p:nvSpPr>
        <p:spPr>
          <a:xfrm>
            <a:off x="943100" y="3505200"/>
            <a:ext cx="2133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Bucket</a:t>
            </a:r>
            <a:endParaRPr lang="bg-BG" b="1" dirty="0"/>
          </a:p>
        </p:txBody>
      </p:sp>
      <p:sp>
        <p:nvSpPr>
          <p:cNvPr id="9" name="Rectangle 8"/>
          <p:cNvSpPr/>
          <p:nvPr/>
        </p:nvSpPr>
        <p:spPr>
          <a:xfrm>
            <a:off x="1095500" y="3657600"/>
            <a:ext cx="2133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Bucket</a:t>
            </a:r>
            <a:endParaRPr lang="bg-BG" b="1" dirty="0"/>
          </a:p>
        </p:txBody>
      </p:sp>
      <p:sp>
        <p:nvSpPr>
          <p:cNvPr id="10" name="Rectangle 9"/>
          <p:cNvSpPr/>
          <p:nvPr/>
        </p:nvSpPr>
        <p:spPr>
          <a:xfrm>
            <a:off x="4038600" y="2743200"/>
            <a:ext cx="3581400" cy="800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Object</a:t>
            </a:r>
            <a:endParaRPr lang="bg-BG" b="1" dirty="0"/>
          </a:p>
        </p:txBody>
      </p:sp>
      <p:sp>
        <p:nvSpPr>
          <p:cNvPr id="11" name="Rectangle 10"/>
          <p:cNvSpPr/>
          <p:nvPr/>
        </p:nvSpPr>
        <p:spPr>
          <a:xfrm>
            <a:off x="4191000" y="2895600"/>
            <a:ext cx="3581400" cy="800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Object</a:t>
            </a:r>
            <a:endParaRPr lang="bg-BG" b="1" dirty="0"/>
          </a:p>
        </p:txBody>
      </p:sp>
      <p:sp>
        <p:nvSpPr>
          <p:cNvPr id="12" name="Rectangle 11"/>
          <p:cNvSpPr/>
          <p:nvPr/>
        </p:nvSpPr>
        <p:spPr>
          <a:xfrm>
            <a:off x="4267200" y="4606413"/>
            <a:ext cx="3581400" cy="651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MyCat.avi</a:t>
            </a:r>
            <a:endParaRPr lang="bg-BG" b="1" dirty="0"/>
          </a:p>
        </p:txBody>
      </p:sp>
      <p:sp>
        <p:nvSpPr>
          <p:cNvPr id="13" name="Rectangle 12"/>
          <p:cNvSpPr/>
          <p:nvPr/>
        </p:nvSpPr>
        <p:spPr>
          <a:xfrm>
            <a:off x="4495800" y="5105400"/>
            <a:ext cx="3581400" cy="651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Sample.mp3</a:t>
            </a:r>
            <a:endParaRPr lang="bg-BG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20048" y="3657599"/>
            <a:ext cx="609600" cy="190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20048" y="4343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48200" y="5638800"/>
            <a:ext cx="3581400" cy="651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music/mp3/Demo.mp3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5038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Amazon 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</a:t>
            </a:r>
            <a:r>
              <a:rPr lang="en-US" dirty="0" smtClean="0"/>
              <a:t>Pricing (as of August 2013)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://aws.amazon.com/s3/pricing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2647"/>
              </p:ext>
            </p:extLst>
          </p:nvPr>
        </p:nvGraphicFramePr>
        <p:xfrm>
          <a:off x="609600" y="2743200"/>
          <a:ext cx="7924800" cy="3363852"/>
        </p:xfrm>
        <a:graphic>
          <a:graphicData uri="http://schemas.openxmlformats.org/drawingml/2006/table">
            <a:tbl>
              <a:tblPr firstRow="1" firstCol="1" bandRow="1"/>
              <a:tblGrid>
                <a:gridCol w="2497156"/>
                <a:gridCol w="1853686"/>
                <a:gridCol w="1897558"/>
                <a:gridCol w="1676400"/>
              </a:tblGrid>
              <a:tr h="648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Storage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Reduced Redundancy Storage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Glacier Storage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1 TB / month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$0.095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$0.076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$0.010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 49 TB / month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$0.080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$0.064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$0.010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 450 TB / month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$0.070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$0.056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$0.010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 500 TB / month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$0.065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$0.052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$0.010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 4000 TB / month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$0.060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$0.048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$0.010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 5000 TB / month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$0.055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$0.037 per GB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$0.010 per GB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9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2585</TotalTime>
  <Words>1894</Words>
  <Application>Microsoft Office PowerPoint</Application>
  <PresentationFormat>On-screen Show (4:3)</PresentationFormat>
  <Paragraphs>349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Berlin Sans FB Demi</vt:lpstr>
      <vt:lpstr>Calibri</vt:lpstr>
      <vt:lpstr>Cambria</vt:lpstr>
      <vt:lpstr>Consolas</vt:lpstr>
      <vt:lpstr>Corbel</vt:lpstr>
      <vt:lpstr>Times New Roman</vt:lpstr>
      <vt:lpstr>Verdana</vt:lpstr>
      <vt:lpstr>Wingdings</vt:lpstr>
      <vt:lpstr>Wingdings 2</vt:lpstr>
      <vt:lpstr>Telerik Academy</vt:lpstr>
      <vt:lpstr>Cloud Services</vt:lpstr>
      <vt:lpstr>Table of Contents</vt:lpstr>
      <vt:lpstr>Cloud Storage Services</vt:lpstr>
      <vt:lpstr>Cloud Storage Services</vt:lpstr>
      <vt:lpstr>Cloud Storage Services – Examples</vt:lpstr>
      <vt:lpstr>Amazon S3</vt:lpstr>
      <vt:lpstr>Amazon S3</vt:lpstr>
      <vt:lpstr>Amazon S3 Concepts</vt:lpstr>
      <vt:lpstr>Amazon S3 Pricing</vt:lpstr>
      <vt:lpstr>Amazon S3 in AWS Console</vt:lpstr>
      <vt:lpstr>Rackspace Cloud Files</vt:lpstr>
      <vt:lpstr>Rackspace Cloud Files</vt:lpstr>
      <vt:lpstr>Dropbox</vt:lpstr>
      <vt:lpstr>Dropbox</vt:lpstr>
      <vt:lpstr>Accessing Dropbox from .NET through OAuth</vt:lpstr>
      <vt:lpstr>Queues in the Cloud</vt:lpstr>
      <vt:lpstr>Queues and Messaging</vt:lpstr>
      <vt:lpstr>Message Queue Cloud Services</vt:lpstr>
      <vt:lpstr>IronMQ</vt:lpstr>
      <vt:lpstr>Notification Services</vt:lpstr>
      <vt:lpstr>Push Notifications</vt:lpstr>
      <vt:lpstr>Cloud Notification Services</vt:lpstr>
      <vt:lpstr>Cloud Notification Services (2)</vt:lpstr>
      <vt:lpstr>Cross-Platform Push Notifications</vt:lpstr>
      <vt:lpstr>PubNub</vt:lpstr>
      <vt:lpstr>Email Delivery Services</vt:lpstr>
      <vt:lpstr>Email Delivery Cloud Services</vt:lpstr>
      <vt:lpstr>Content Delivery Networks (CDN)</vt:lpstr>
      <vt:lpstr>Content Delivery Networks</vt:lpstr>
      <vt:lpstr>Cloud CDN Services</vt:lpstr>
      <vt:lpstr>Cloud CDN Services (2)</vt:lpstr>
      <vt:lpstr>Logging Services</vt:lpstr>
      <vt:lpstr>What is Logging?</vt:lpstr>
      <vt:lpstr>Cloud Logging Services</vt:lpstr>
      <vt:lpstr>Caching Services</vt:lpstr>
      <vt:lpstr>Caching Services</vt:lpstr>
      <vt:lpstr>Cloud Caching Services</vt:lpstr>
      <vt:lpstr>Background Tasks</vt:lpstr>
      <vt:lpstr>Background Tasks in the Cloud</vt:lpstr>
      <vt:lpstr>MapReduce Calculations</vt:lpstr>
      <vt:lpstr>What is MapReduce?</vt:lpstr>
      <vt:lpstr>MapReduce in the Public Clouds</vt:lpstr>
      <vt:lpstr>Other Cloud Services</vt:lpstr>
      <vt:lpstr>Other Cloud Services</vt:lpstr>
      <vt:lpstr>Other Cloud Services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Services: Storage, Notifications, Message Queue, CDN, Etc.</dc:title>
  <dc:subject>Telerik Software Academy</dc:subject>
  <dc:creator>Svetlin Nakov</dc:creator>
  <cp:keywords>cloud development, software development for the public clouds, telerik software academy, free courses for developers</cp:keywords>
  <cp:lastModifiedBy>Svetlin Nakov</cp:lastModifiedBy>
  <cp:revision>606</cp:revision>
  <dcterms:created xsi:type="dcterms:W3CDTF">2007-12-08T16:03:35Z</dcterms:created>
  <dcterms:modified xsi:type="dcterms:W3CDTF">2013-08-12T18:30:05Z</dcterms:modified>
  <cp:category>software engineering, cloud development</cp:category>
</cp:coreProperties>
</file>