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6"/>
  </p:notesMasterIdLst>
  <p:sldIdLst>
    <p:sldId id="256" r:id="rId2"/>
    <p:sldId id="309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310" r:id="rId31"/>
    <p:sldId id="285" r:id="rId32"/>
    <p:sldId id="286" r:id="rId33"/>
    <p:sldId id="287" r:id="rId34"/>
    <p:sldId id="299" r:id="rId35"/>
    <p:sldId id="288" r:id="rId36"/>
    <p:sldId id="289" r:id="rId37"/>
    <p:sldId id="300" r:id="rId38"/>
    <p:sldId id="302" r:id="rId39"/>
    <p:sldId id="301" r:id="rId40"/>
    <p:sldId id="303" r:id="rId41"/>
    <p:sldId id="307" r:id="rId42"/>
    <p:sldId id="305" r:id="rId43"/>
    <p:sldId id="304" r:id="rId44"/>
    <p:sldId id="290" r:id="rId45"/>
    <p:sldId id="306" r:id="rId46"/>
    <p:sldId id="308" r:id="rId47"/>
    <p:sldId id="291" r:id="rId48"/>
    <p:sldId id="311" r:id="rId49"/>
    <p:sldId id="312" r:id="rId50"/>
    <p:sldId id="294" r:id="rId51"/>
    <p:sldId id="295" r:id="rId52"/>
    <p:sldId id="296" r:id="rId53"/>
    <p:sldId id="297" r:id="rId54"/>
    <p:sldId id="298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-1402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6258F7-E0AE-480C-85F0-201D8D23D106}" type="datetimeFigureOut">
              <a:rPr lang="en-US" smtClean="0"/>
              <a:t>8/13/2013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6CDA7-832C-4C4B-BEE0-EE774AA63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522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475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94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F3A78FD-CC2C-46B2-89E8-BF744067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2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F3A78FD-CC2C-46B2-89E8-BF744067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41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176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06878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hyperlink" Target="http://itgeorge.net/" TargetMode="External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appharbor.com/page/how-it-work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appharbor.com/page/programpolicy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google.com/p/msysgit/downloads/detail?name=Git-1.7.10-preview20120409.exe&amp;can=3&amp;q=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tweetharbor.apphb.com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hyperlink" Target="http://mailsender-1.apphb.com/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://posted.apphb.com/" TargetMode="Externa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mailto:me@itgeorge.net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appharbor.com/application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AppHarbor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.NET Cloud </a:t>
            </a:r>
            <a:r>
              <a:rPr lang="en-US" dirty="0" smtClean="0"/>
              <a:t>Development Made Easy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George Georgiev	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800" dirty="0" smtClean="0">
                <a:hlinkClick r:id="rId3"/>
              </a:rPr>
              <a:t>academy.telerik.com</a:t>
            </a:r>
            <a:endParaRPr lang="en-US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4"/>
              </a:rPr>
              <a:t>http://itGeorge.net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724400"/>
            <a:ext cx="1533525" cy="15335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988" y="4724400"/>
            <a:ext cx="2689412" cy="1524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grpSp>
        <p:nvGrpSpPr>
          <p:cNvPr id="11" name="Group 10"/>
          <p:cNvGrpSpPr/>
          <p:nvPr/>
        </p:nvGrpSpPr>
        <p:grpSpPr>
          <a:xfrm>
            <a:off x="609600" y="1548225"/>
            <a:ext cx="3505200" cy="966375"/>
            <a:chOff x="3124200" y="553497"/>
            <a:chExt cx="5486400" cy="1496940"/>
          </a:xfrm>
        </p:grpSpPr>
        <p:pic>
          <p:nvPicPr>
            <p:cNvPr id="12" name="Picture 4" descr="http://i00.i.aliimg.com/photo/v1/110536002/Magic_Server_Cloud_Computer_Hardware_Software.jp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124200" y="553497"/>
              <a:ext cx="5486400" cy="1496940"/>
            </a:xfrm>
            <a:prstGeom prst="roundRect">
              <a:avLst>
                <a:gd name="adj" fmla="val 2021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 12"/>
            <p:cNvSpPr/>
            <p:nvPr/>
          </p:nvSpPr>
          <p:spPr>
            <a:xfrm rot="21435546">
              <a:off x="6554199" y="654746"/>
              <a:ext cx="2003474" cy="13635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80000"/>
                </a:lnSpc>
              </a:pPr>
              <a:r>
                <a:rPr lang="en-US" sz="3200" b="1" dirty="0" smtClean="0">
                  <a:ln w="18000">
                    <a:solidFill>
                      <a:srgbClr val="CC4757">
                        <a:lumMod val="20000"/>
                        <a:lumOff val="80000"/>
                        <a:alpha val="40000"/>
                      </a:srgbClr>
                    </a:solidFill>
                    <a:prstDash val="solid"/>
                    <a:miter lim="800000"/>
                  </a:ln>
                  <a:noFill/>
                  <a:effectLst>
                    <a:outerShdw blurRad="38100" dir="3600000" sx="102000" sy="102000" algn="tl">
                      <a:prstClr val="black">
                        <a:alpha val="50000"/>
                      </a:prstClr>
                    </a:outerShdw>
                  </a:effectLst>
                  <a:latin typeface="Berlin Sans FB Demi" pitchFamily="34" charset="0"/>
                </a:rPr>
                <a:t>.NET Cloud</a:t>
              </a:r>
              <a:endParaRPr lang="en-US" sz="3200" b="1" dirty="0">
                <a:ln w="18000">
                  <a:solidFill>
                    <a:srgbClr val="CC4757">
                      <a:lumMod val="20000"/>
                      <a:lumOff val="80000"/>
                      <a:alpha val="40000"/>
                    </a:srgbClr>
                  </a:solidFill>
                  <a:prstDash val="solid"/>
                  <a:miter lim="800000"/>
                </a:ln>
                <a:noFill/>
                <a:effectLst>
                  <a:outerShdw blurRad="38100" dir="3600000" sx="102000" sy="102000" algn="tl">
                    <a:prstClr val="black">
                      <a:alpha val="50000"/>
                    </a:prstClr>
                  </a:outerShdw>
                </a:effectLst>
                <a:latin typeface="Berlin Sans FB Demi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405712" y="431800"/>
            <a:ext cx="2900088" cy="1512481"/>
            <a:chOff x="5336155" y="493703"/>
            <a:chExt cx="2900088" cy="1512481"/>
          </a:xfrm>
        </p:grpSpPr>
        <p:pic>
          <p:nvPicPr>
            <p:cNvPr id="10" name="Picture 9" descr="http://3.bp.blogspot.com/-yaiMzfNTsz0/TuEYRCZlrNI/AAAAAAAAAlI/ef8BIE5mPiQ/s1600/MC900441809.PNG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469" b="26378"/>
            <a:stretch/>
          </p:blipFill>
          <p:spPr bwMode="auto">
            <a:xfrm rot="351162">
              <a:off x="5336155" y="493703"/>
              <a:ext cx="2900088" cy="15124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 rot="21054438">
              <a:off x="5402571" y="930550"/>
              <a:ext cx="2453658" cy="6832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80000"/>
                </a:lnSpc>
              </a:pPr>
              <a:r>
                <a:rPr lang="en-US" sz="2400" b="1" dirty="0" smtClean="0">
                  <a:ln w="18000">
                    <a:solidFill>
                      <a:srgbClr val="CC4757">
                        <a:lumMod val="20000"/>
                        <a:lumOff val="80000"/>
                        <a:alpha val="40000"/>
                      </a:srgbClr>
                    </a:solidFill>
                    <a:prstDash val="solid"/>
                    <a:miter lim="800000"/>
                  </a:ln>
                  <a:noFill/>
                  <a:effectLst>
                    <a:outerShdw blurRad="38100" dir="3600000" sx="102000" sy="102000" algn="tl">
                      <a:prstClr val="black">
                        <a:alpha val="50000"/>
                      </a:prstClr>
                    </a:outerShdw>
                  </a:effectLst>
                  <a:latin typeface="Berlin Sans FB Demi" pitchFamily="34" charset="0"/>
                </a:rPr>
                <a:t>AppHarbor Public Cloud</a:t>
              </a:r>
              <a:endParaRPr lang="en-US" sz="2400" b="1" dirty="0">
                <a:ln w="18000">
                  <a:solidFill>
                    <a:srgbClr val="CC4757">
                      <a:lumMod val="20000"/>
                      <a:lumOff val="80000"/>
                      <a:alpha val="40000"/>
                    </a:srgbClr>
                  </a:solidFill>
                  <a:prstDash val="solid"/>
                  <a:miter lim="800000"/>
                </a:ln>
                <a:noFill/>
                <a:effectLst>
                  <a:outerShdw blurRad="38100" dir="3600000" sx="102000" sy="102000" algn="tl">
                    <a:prstClr val="black">
                      <a:alpha val="50000"/>
                    </a:prstClr>
                  </a:outerShdw>
                </a:effectLst>
                <a:latin typeface="Berlin Sans FB Dem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100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AppHarbor </a:t>
            </a:r>
            <a:r>
              <a:rPr lang="en-US" dirty="0" smtClean="0"/>
              <a:t>Architecture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Deployment process</a:t>
            </a:r>
          </a:p>
          <a:p>
            <a:pPr lvl="1"/>
            <a:r>
              <a:rPr lang="en-US" dirty="0" smtClean="0"/>
              <a:t>User pushes (sends) .NET code</a:t>
            </a:r>
            <a:endParaRPr lang="en-US" dirty="0"/>
          </a:p>
          <a:p>
            <a:pPr lvl="1"/>
            <a:r>
              <a:rPr lang="en-US" dirty="0" smtClean="0"/>
              <a:t>Code is built </a:t>
            </a:r>
            <a:r>
              <a:rPr lang="en-US" dirty="0"/>
              <a:t>by a platform build </a:t>
            </a:r>
            <a:r>
              <a:rPr lang="en-US" dirty="0" smtClean="0"/>
              <a:t>server </a:t>
            </a:r>
          </a:p>
          <a:p>
            <a:pPr lvl="2"/>
            <a:r>
              <a:rPr lang="en-US" dirty="0" smtClean="0"/>
              <a:t>If code </a:t>
            </a:r>
            <a:r>
              <a:rPr lang="en-US" dirty="0"/>
              <a:t>compiles, </a:t>
            </a:r>
            <a:r>
              <a:rPr lang="en-US" dirty="0" smtClean="0"/>
              <a:t>unit </a:t>
            </a:r>
            <a:r>
              <a:rPr lang="en-US" dirty="0"/>
              <a:t>tests </a:t>
            </a:r>
            <a:r>
              <a:rPr lang="en-US" dirty="0" smtClean="0"/>
              <a:t>are run</a:t>
            </a:r>
          </a:p>
          <a:p>
            <a:pPr lvl="2"/>
            <a:r>
              <a:rPr lang="en-US" dirty="0" smtClean="0"/>
              <a:t>Results appear on </a:t>
            </a:r>
            <a:r>
              <a:rPr lang="en-US" dirty="0"/>
              <a:t>the application </a:t>
            </a:r>
            <a:r>
              <a:rPr lang="en-US" dirty="0" smtClean="0"/>
              <a:t>dashboard</a:t>
            </a:r>
          </a:p>
          <a:p>
            <a:pPr lvl="2"/>
            <a:r>
              <a:rPr lang="en-US" dirty="0" smtClean="0"/>
              <a:t>Service hooks are called</a:t>
            </a:r>
            <a:endParaRPr lang="en-US" dirty="0"/>
          </a:p>
          <a:p>
            <a:pPr lvl="1"/>
            <a:r>
              <a:rPr lang="en-US" dirty="0" smtClean="0"/>
              <a:t>Application deployed </a:t>
            </a:r>
            <a:r>
              <a:rPr lang="en-US" dirty="0"/>
              <a:t>to the AppHarbor application servers. </a:t>
            </a:r>
            <a:endParaRPr lang="en-US" dirty="0" smtClean="0"/>
          </a:p>
          <a:p>
            <a:pPr lvl="2"/>
            <a:r>
              <a:rPr lang="en-US" dirty="0" smtClean="0"/>
              <a:t>AppHarbor scales application when needed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3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AppHarbor </a:t>
            </a:r>
            <a:r>
              <a:rPr lang="en-US" dirty="0" smtClean="0"/>
              <a:t>Architecture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runtime environment</a:t>
            </a:r>
          </a:p>
          <a:p>
            <a:pPr lvl="1"/>
            <a:r>
              <a:rPr lang="en-US" dirty="0" smtClean="0"/>
              <a:t>Load balancing is automatic</a:t>
            </a:r>
          </a:p>
          <a:p>
            <a:pPr lvl="2"/>
            <a:r>
              <a:rPr lang="en-US" dirty="0" smtClean="0"/>
              <a:t>SSL connections, HTML compression, etc. are handled</a:t>
            </a:r>
          </a:p>
          <a:p>
            <a:pPr lvl="1"/>
            <a:r>
              <a:rPr lang="en-US" dirty="0" smtClean="0"/>
              <a:t>Everything runs on AWS and is managed by AppHarbor</a:t>
            </a:r>
          </a:p>
          <a:p>
            <a:pPr lvl="1"/>
            <a:r>
              <a:rPr lang="en-US" dirty="0" smtClean="0"/>
              <a:t>Cloud resources are consumed through add-ons</a:t>
            </a:r>
          </a:p>
          <a:p>
            <a:r>
              <a:rPr lang="en-US" sz="2600" dirty="0" smtClean="0"/>
              <a:t>More info: </a:t>
            </a:r>
            <a:r>
              <a:rPr lang="en-US" sz="2600" dirty="0">
                <a:hlinkClick r:id="rId2"/>
              </a:rPr>
              <a:t>https://appharbor.com/page/how-it-works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83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981200"/>
            <a:ext cx="79248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Pricing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707480"/>
            <a:ext cx="7924800" cy="569120"/>
          </a:xfrm>
        </p:spPr>
        <p:txBody>
          <a:bodyPr>
            <a:normAutofit/>
          </a:bodyPr>
          <a:lstStyle/>
          <a:p>
            <a:r>
              <a:rPr lang="en-US" dirty="0" smtClean="0"/>
              <a:t>Plans and Resources</a:t>
            </a:r>
            <a:endParaRPr lang="en-US" dirty="0"/>
          </a:p>
        </p:txBody>
      </p:sp>
      <p:pic>
        <p:nvPicPr>
          <p:cNvPr id="4" name="Picture 2" descr="cash, dollars, money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715" y="3710278"/>
            <a:ext cx="3050770" cy="1928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577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Pricing and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AppHarbor worker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Process which can have multiple threads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Limited in resources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2 workers always on different machines</a:t>
            </a:r>
          </a:p>
          <a:p>
            <a:pPr lvl="1">
              <a:spcBef>
                <a:spcPts val="0"/>
              </a:spcBef>
            </a:pPr>
            <a:r>
              <a:rPr lang="en-US" dirty="0" smtClean="0">
                <a:hlinkClick r:id="rId2"/>
              </a:rPr>
              <a:t>Resource limit per worker </a:t>
            </a:r>
            <a:endParaRPr lang="en-US" dirty="0" smtClean="0"/>
          </a:p>
          <a:p>
            <a:pPr lvl="2">
              <a:spcBef>
                <a:spcPts val="0"/>
              </a:spcBef>
            </a:pPr>
            <a:r>
              <a:rPr lang="en-US" dirty="0" smtClean="0"/>
              <a:t>Network </a:t>
            </a:r>
            <a:r>
              <a:rPr lang="en-US" dirty="0"/>
              <a:t>Bandwidth: 100GB/month </a:t>
            </a:r>
            <a:r>
              <a:rPr lang="en-US" dirty="0" smtClean="0"/>
              <a:t>– </a:t>
            </a:r>
            <a:r>
              <a:rPr lang="en-US" dirty="0"/>
              <a:t>Soft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RAM </a:t>
            </a:r>
            <a:r>
              <a:rPr lang="en-US" dirty="0"/>
              <a:t>usage: 512MB - Soft; </a:t>
            </a:r>
            <a:r>
              <a:rPr lang="en-US" dirty="0" smtClean="0"/>
              <a:t>1024MB – </a:t>
            </a:r>
            <a:r>
              <a:rPr lang="en-US" dirty="0"/>
              <a:t>Hard</a:t>
            </a:r>
            <a:endParaRPr lang="en-US" dirty="0" smtClean="0"/>
          </a:p>
          <a:p>
            <a:pPr lvl="2">
              <a:spcBef>
                <a:spcPts val="0"/>
              </a:spcBef>
            </a:pPr>
            <a:r>
              <a:rPr lang="en-US" dirty="0"/>
              <a:t>CPU </a:t>
            </a:r>
            <a:r>
              <a:rPr lang="en-US" dirty="0" smtClean="0"/>
              <a:t>resources: ~</a:t>
            </a:r>
            <a:r>
              <a:rPr lang="en-US" dirty="0"/>
              <a:t>600MHz </a:t>
            </a:r>
            <a:r>
              <a:rPr lang="en-US" dirty="0" smtClean="0"/>
              <a:t>– Hard</a:t>
            </a:r>
          </a:p>
          <a:p>
            <a:pPr lvl="2">
              <a:spcBef>
                <a:spcPts val="0"/>
              </a:spcBef>
            </a:pPr>
            <a:r>
              <a:rPr lang="en-US" dirty="0"/>
              <a:t>Requests Queue </a:t>
            </a:r>
            <a:r>
              <a:rPr lang="en-US" dirty="0" smtClean="0"/>
              <a:t>limit: 500 Requests</a:t>
            </a:r>
          </a:p>
          <a:p>
            <a:pPr lvl="2">
              <a:spcBef>
                <a:spcPts val="0"/>
              </a:spcBef>
            </a:pPr>
            <a:r>
              <a:rPr lang="en-US" dirty="0"/>
              <a:t>Request timeout: 30 seconds - Soft; 120 seconds - Hard</a:t>
            </a:r>
          </a:p>
          <a:p>
            <a:pPr marL="649288" lvl="2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60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Pricing and Resources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AppHarbor background worker</a:t>
            </a:r>
          </a:p>
          <a:p>
            <a:pPr lvl="1"/>
            <a:r>
              <a:rPr lang="en-US" dirty="0" smtClean="0"/>
              <a:t>Regular .NET console application</a:t>
            </a:r>
          </a:p>
          <a:p>
            <a:pPr lvl="2"/>
            <a:r>
              <a:rPr lang="en-US" dirty="0" smtClean="0"/>
              <a:t>.</a:t>
            </a:r>
            <a:r>
              <a:rPr lang="en-US" dirty="0" err="1" smtClean="0"/>
              <a:t>exe’s</a:t>
            </a:r>
            <a:r>
              <a:rPr lang="en-US" dirty="0" smtClean="0"/>
              <a:t> produced on compilation</a:t>
            </a:r>
          </a:p>
          <a:p>
            <a:pPr lvl="1"/>
            <a:r>
              <a:rPr lang="en-US" dirty="0" smtClean="0"/>
              <a:t>Used for</a:t>
            </a:r>
          </a:p>
          <a:p>
            <a:pPr lvl="2"/>
            <a:r>
              <a:rPr lang="en-US" dirty="0" smtClean="0"/>
              <a:t>Recurring tasks</a:t>
            </a:r>
          </a:p>
          <a:p>
            <a:pPr lvl="2"/>
            <a:r>
              <a:rPr lang="en-US" dirty="0" smtClean="0"/>
              <a:t>Schedules</a:t>
            </a:r>
          </a:p>
          <a:p>
            <a:pPr lvl="2"/>
            <a:r>
              <a:rPr lang="en-US" dirty="0" smtClean="0"/>
              <a:t>Etc.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7170" name="Picture 2" descr="http://t0.gstatic.com/images?q=tbn:ANd9GcTIpWWUhDa-rESD-9Cn12oHTrqyibNgSSj33RIjvk3hje3QGWi53MrMi4T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267200"/>
            <a:ext cx="24003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394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Plans (Canoe)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Canoe plan</a:t>
            </a:r>
          </a:p>
          <a:p>
            <a:pPr lvl="1"/>
            <a:r>
              <a:rPr lang="en-US" dirty="0" smtClean="0"/>
              <a:t>0$ per month</a:t>
            </a:r>
            <a:endParaRPr lang="en-US" dirty="0"/>
          </a:p>
          <a:p>
            <a:pPr lvl="1"/>
            <a:r>
              <a:rPr lang="en-US" dirty="0"/>
              <a:t>1 </a:t>
            </a:r>
            <a:r>
              <a:rPr lang="en-US" dirty="0" smtClean="0"/>
              <a:t>worker</a:t>
            </a:r>
          </a:p>
          <a:p>
            <a:pPr lvl="1"/>
            <a:r>
              <a:rPr lang="en-US" dirty="0" smtClean="0"/>
              <a:t>apphb.com </a:t>
            </a:r>
            <a:r>
              <a:rPr lang="en-US" dirty="0"/>
              <a:t>hostname</a:t>
            </a:r>
          </a:p>
          <a:p>
            <a:pPr lvl="1"/>
            <a:r>
              <a:rPr lang="en-US" dirty="0"/>
              <a:t>Piggyback </a:t>
            </a:r>
            <a:r>
              <a:rPr lang="en-US" dirty="0" smtClean="0"/>
              <a:t>SSL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4038600"/>
            <a:ext cx="2762250" cy="1657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473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Plans (Catamaran)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Catamaran plan</a:t>
            </a:r>
          </a:p>
          <a:p>
            <a:pPr lvl="1"/>
            <a:r>
              <a:rPr lang="en-US" dirty="0" smtClean="0"/>
              <a:t>49$ </a:t>
            </a:r>
            <a:r>
              <a:rPr lang="en-US" dirty="0"/>
              <a:t>per </a:t>
            </a:r>
            <a:r>
              <a:rPr lang="en-US" dirty="0" smtClean="0"/>
              <a:t>month</a:t>
            </a:r>
            <a:endParaRPr lang="en-US" dirty="0"/>
          </a:p>
          <a:p>
            <a:pPr lvl="1"/>
            <a:r>
              <a:rPr lang="en-US" dirty="0" smtClean="0"/>
              <a:t>2 workers</a:t>
            </a:r>
          </a:p>
          <a:p>
            <a:pPr lvl="1"/>
            <a:r>
              <a:rPr lang="en-US" dirty="0" smtClean="0"/>
              <a:t>Custom </a:t>
            </a:r>
            <a:r>
              <a:rPr lang="en-US" dirty="0"/>
              <a:t>hostnames</a:t>
            </a:r>
          </a:p>
          <a:p>
            <a:pPr lvl="1"/>
            <a:r>
              <a:rPr lang="en-US" dirty="0"/>
              <a:t>SNI </a:t>
            </a:r>
            <a:r>
              <a:rPr lang="en-US" dirty="0" smtClean="0"/>
              <a:t>SSL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3949700"/>
            <a:ext cx="2076450" cy="2200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035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Plans (Yacht)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Yacht plan</a:t>
            </a:r>
          </a:p>
          <a:p>
            <a:pPr lvl="1"/>
            <a:r>
              <a:rPr lang="en-US" dirty="0" smtClean="0"/>
              <a:t>199$ </a:t>
            </a:r>
            <a:r>
              <a:rPr lang="en-US" dirty="0"/>
              <a:t>per </a:t>
            </a:r>
            <a:r>
              <a:rPr lang="en-US" dirty="0" smtClean="0"/>
              <a:t>month</a:t>
            </a:r>
            <a:endParaRPr lang="en-US" dirty="0"/>
          </a:p>
          <a:p>
            <a:pPr lvl="1"/>
            <a:r>
              <a:rPr lang="en-US" dirty="0" smtClean="0"/>
              <a:t>4 workers</a:t>
            </a:r>
          </a:p>
          <a:p>
            <a:pPr lvl="1"/>
            <a:r>
              <a:rPr lang="en-US" smtClean="0"/>
              <a:t>Custom </a:t>
            </a:r>
            <a:r>
              <a:rPr lang="en-US" dirty="0"/>
              <a:t>hostnames</a:t>
            </a:r>
          </a:p>
          <a:p>
            <a:pPr lvl="1"/>
            <a:r>
              <a:rPr lang="en-US" dirty="0" smtClean="0"/>
              <a:t>IP-based SSL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625" y="4059416"/>
            <a:ext cx="2924175" cy="20699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43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383880"/>
            <a:ext cx="79248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Git Crash Course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222080"/>
            <a:ext cx="7924800" cy="569120"/>
          </a:xfrm>
        </p:spPr>
        <p:txBody>
          <a:bodyPr>
            <a:normAutofit/>
          </a:bodyPr>
          <a:lstStyle/>
          <a:p>
            <a:r>
              <a:rPr lang="en-US" dirty="0" smtClean="0"/>
              <a:t>Only What You Need to Know to Use AppHarbor</a:t>
            </a:r>
            <a:endParaRPr lang="en-US" dirty="0"/>
          </a:p>
        </p:txBody>
      </p:sp>
      <p:pic>
        <p:nvPicPr>
          <p:cNvPr id="8194" name="Picture 2" descr="http://www.dikant.de/wp-content/uploads/2011/04/750px-Git-logo-jengelh.svg_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9" t="4000" r="4177" b="10667"/>
          <a:stretch/>
        </p:blipFill>
        <p:spPr bwMode="auto">
          <a:xfrm>
            <a:off x="1193800" y="1447800"/>
            <a:ext cx="6731000" cy="2438400"/>
          </a:xfrm>
          <a:prstGeom prst="roundRect">
            <a:avLst>
              <a:gd name="adj" fmla="val 1041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77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Crash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Source-control system</a:t>
            </a:r>
          </a:p>
          <a:p>
            <a:pPr lvl="1"/>
            <a:r>
              <a:rPr lang="en-US" dirty="0" smtClean="0"/>
              <a:t>Can work with local and remote repositories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Bash – command line interface for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Free</a:t>
            </a:r>
          </a:p>
          <a:p>
            <a:pPr lvl="1"/>
            <a:r>
              <a:rPr lang="en-US" dirty="0" smtClean="0"/>
              <a:t>Has Windows version (</a:t>
            </a:r>
            <a:r>
              <a:rPr lang="en-US" dirty="0" err="1" smtClean="0"/>
              <a:t>msysgit</a:t>
            </a:r>
            <a:r>
              <a:rPr lang="en-US" dirty="0" smtClean="0"/>
              <a:t>)</a:t>
            </a:r>
          </a:p>
          <a:p>
            <a:pPr marL="357188" lvl="1" indent="0">
              <a:buNone/>
            </a:pPr>
            <a:r>
              <a:rPr lang="en-US" sz="2400" dirty="0" smtClean="0">
                <a:hlinkClick r:id="rId2"/>
              </a:rPr>
              <a:t>http://code.google.com/p/msysgit/downloads/detail?name=Git-1.7.10-preview20120409.exe&amp;can=3&amp;q</a:t>
            </a:r>
            <a:r>
              <a:rPr lang="en-US" dirty="0" smtClean="0">
                <a:hlinkClick r:id="rId2"/>
              </a:rPr>
              <a:t>=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06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AppHarbor?</a:t>
            </a:r>
          </a:p>
          <a:p>
            <a:pPr lvl="1"/>
            <a:r>
              <a:rPr lang="en-US" dirty="0" smtClean="0"/>
              <a:t>“Control panel” overview</a:t>
            </a:r>
          </a:p>
          <a:p>
            <a:r>
              <a:rPr lang="en-US" dirty="0" smtClean="0"/>
              <a:t>AppHarbor architecture</a:t>
            </a:r>
          </a:p>
          <a:p>
            <a:pPr lvl="1"/>
            <a:r>
              <a:rPr lang="en-US" dirty="0" smtClean="0"/>
              <a:t>Deployment process</a:t>
            </a:r>
          </a:p>
          <a:p>
            <a:pPr lvl="1"/>
            <a:r>
              <a:rPr lang="en-US" dirty="0" smtClean="0"/>
              <a:t>Runtime</a:t>
            </a:r>
          </a:p>
          <a:p>
            <a:r>
              <a:rPr lang="en-US" dirty="0" smtClean="0"/>
              <a:t>Pricing</a:t>
            </a:r>
          </a:p>
          <a:p>
            <a:pPr lvl="1"/>
            <a:r>
              <a:rPr lang="en-US" dirty="0" smtClean="0"/>
              <a:t>Prices</a:t>
            </a:r>
          </a:p>
          <a:p>
            <a:pPr lvl="1"/>
            <a:r>
              <a:rPr lang="en-US" dirty="0" smtClean="0"/>
              <a:t>Resources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026" name="Picture 2" descr="tests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352800"/>
            <a:ext cx="28194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193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 Crash </a:t>
            </a:r>
            <a:r>
              <a:rPr lang="en-US" smtClean="0"/>
              <a:t>Course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Installation – </a:t>
            </a:r>
            <a:endParaRPr lang="en-US" dirty="0" smtClean="0"/>
          </a:p>
          <a:p>
            <a:pPr lvl="1"/>
            <a:r>
              <a:rPr lang="en-US" dirty="0" smtClean="0"/>
              <a:t>“</a:t>
            </a:r>
            <a:r>
              <a:rPr lang="en-US" dirty="0"/>
              <a:t>next, next, next” does the trick</a:t>
            </a:r>
          </a:p>
          <a:p>
            <a:pPr lvl="1"/>
            <a:r>
              <a:rPr lang="en-US" dirty="0" smtClean="0"/>
              <a:t>Options to select (they should be selected by default)</a:t>
            </a:r>
          </a:p>
          <a:p>
            <a:pPr lvl="2"/>
            <a:r>
              <a:rPr lang="en-US" dirty="0" smtClean="0"/>
              <a:t>“Use </a:t>
            </a:r>
            <a:r>
              <a:rPr lang="en-US" dirty="0" err="1" smtClean="0"/>
              <a:t>Git</a:t>
            </a:r>
            <a:r>
              <a:rPr lang="en-US" dirty="0" smtClean="0"/>
              <a:t> Bash only”</a:t>
            </a:r>
          </a:p>
          <a:p>
            <a:pPr lvl="2"/>
            <a:r>
              <a:rPr lang="en-US" dirty="0" smtClean="0"/>
              <a:t>“Checkout Windows-style, commit Unix-style endings”</a:t>
            </a:r>
          </a:p>
          <a:p>
            <a:pPr marL="649288" lvl="2" indent="0">
              <a:buNone/>
            </a:pPr>
            <a:endParaRPr lang="en-US" dirty="0"/>
          </a:p>
          <a:p>
            <a:pPr lvl="2"/>
            <a:r>
              <a:rPr lang="en-US" dirty="0" smtClean="0"/>
              <a:t>Note: this concerns only beginners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1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Crash </a:t>
            </a:r>
            <a:r>
              <a:rPr lang="en-US" dirty="0" smtClean="0"/>
              <a:t>Course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Git</a:t>
            </a:r>
            <a:r>
              <a:rPr lang="en-US" dirty="0" smtClean="0"/>
              <a:t> Bash</a:t>
            </a:r>
          </a:p>
          <a:p>
            <a:pPr lvl="1"/>
            <a:r>
              <a:rPr lang="en-US" dirty="0" smtClean="0"/>
              <a:t>Standard command prompt with added features</a:t>
            </a:r>
          </a:p>
          <a:p>
            <a:pPr lvl="1"/>
            <a:r>
              <a:rPr lang="en-US" dirty="0" smtClean="0"/>
              <a:t>Creating a local repository</a:t>
            </a:r>
          </a:p>
          <a:p>
            <a:pPr lvl="2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endParaRPr lang="en-US" dirty="0" smtClean="0"/>
          </a:p>
          <a:p>
            <a:pPr lvl="1"/>
            <a:r>
              <a:rPr lang="en-US" dirty="0" smtClean="0"/>
              <a:t>Preparing (adding/choosing) files for a commit</a:t>
            </a:r>
          </a:p>
          <a:p>
            <a:pPr lvl="2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add [filename]       (“</a:t>
            </a:r>
            <a:r>
              <a:rPr lang="en-US" dirty="0" err="1" smtClean="0"/>
              <a:t>git</a:t>
            </a:r>
            <a:r>
              <a:rPr lang="en-US" dirty="0" smtClean="0"/>
              <a:t> add .” adds everything)</a:t>
            </a:r>
          </a:p>
          <a:p>
            <a:pPr lvl="1"/>
            <a:r>
              <a:rPr lang="en-US" dirty="0" smtClean="0"/>
              <a:t>Committing to a local repository</a:t>
            </a:r>
          </a:p>
          <a:p>
            <a:pPr lvl="2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commit –m “your message here”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1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Crash Course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Git</a:t>
            </a:r>
            <a:r>
              <a:rPr lang="en-US" dirty="0" smtClean="0"/>
              <a:t> Bash (2)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“remote”– name for a repository URL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“master” – the current local branch (think of it as “where you have committed”)</a:t>
            </a:r>
          </a:p>
          <a:p>
            <a:pPr lvl="1"/>
            <a:r>
              <a:rPr lang="en-US" dirty="0" smtClean="0"/>
              <a:t>Creating a remote</a:t>
            </a:r>
          </a:p>
          <a:p>
            <a:pPr lvl="2"/>
            <a:r>
              <a:rPr lang="en-US" dirty="0" err="1" smtClean="0"/>
              <a:t>git</a:t>
            </a:r>
            <a:r>
              <a:rPr lang="en-US" dirty="0" smtClean="0"/>
              <a:t> add remote [remote name] [remote </a:t>
            </a:r>
            <a:r>
              <a:rPr lang="en-US" dirty="0" err="1" smtClean="0"/>
              <a:t>url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Pushing to a remote (sending to a remote repository)</a:t>
            </a:r>
          </a:p>
          <a:p>
            <a:pPr lvl="2"/>
            <a:r>
              <a:rPr lang="en-US" dirty="0" err="1" smtClean="0"/>
              <a:t>git</a:t>
            </a:r>
            <a:r>
              <a:rPr lang="en-US" dirty="0" smtClean="0"/>
              <a:t> push [remote name] master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66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676400"/>
            <a:ext cx="79248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Git</a:t>
            </a:r>
            <a:r>
              <a:rPr lang="en-US" dirty="0" smtClean="0"/>
              <a:t> Bash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478880"/>
            <a:ext cx="7924800" cy="569120"/>
          </a:xfrm>
        </p:spPr>
        <p:txBody>
          <a:bodyPr>
            <a:normAutofit/>
          </a:bodyPr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76600" y="3400425"/>
            <a:ext cx="2538674" cy="2543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977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572000"/>
            <a:ext cx="79248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Application Deployment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410200"/>
            <a:ext cx="7924800" cy="569120"/>
          </a:xfrm>
        </p:spPr>
        <p:txBody>
          <a:bodyPr>
            <a:normAutofit/>
          </a:bodyPr>
          <a:lstStyle/>
          <a:p>
            <a:r>
              <a:rPr lang="en-US" dirty="0" smtClean="0"/>
              <a:t>Deploying your Application to AppHarbor</a:t>
            </a:r>
            <a:endParaRPr lang="en-US" dirty="0"/>
          </a:p>
        </p:txBody>
      </p:sp>
      <p:pic>
        <p:nvPicPr>
          <p:cNvPr id="9222" name="Picture 6" descr="http://i.zdnet.com/blogs/zdnet-appharbor-works-screenshot.jpg?tag=content;siu-container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888" b="3114"/>
          <a:stretch/>
        </p:blipFill>
        <p:spPr bwMode="auto">
          <a:xfrm>
            <a:off x="914400" y="1371600"/>
            <a:ext cx="7658100" cy="2588289"/>
          </a:xfrm>
          <a:prstGeom prst="rect">
            <a:avLst/>
          </a:prstGeom>
          <a:noFill/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599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your code to AppHarbor</a:t>
            </a:r>
          </a:p>
          <a:p>
            <a:pPr lvl="1"/>
            <a:r>
              <a:rPr lang="en-US" dirty="0" smtClean="0"/>
              <a:t>Through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2"/>
            <a:r>
              <a:rPr lang="en-US" dirty="0" smtClean="0"/>
              <a:t>AppHarbor provides Repository URL</a:t>
            </a:r>
          </a:p>
          <a:p>
            <a:pPr lvl="2"/>
            <a:r>
              <a:rPr lang="en-US" dirty="0" smtClean="0"/>
              <a:t>Use </a:t>
            </a:r>
            <a:r>
              <a:rPr lang="en-US" dirty="0" err="1" smtClean="0"/>
              <a:t>Git</a:t>
            </a:r>
            <a:r>
              <a:rPr lang="en-US" dirty="0" smtClean="0"/>
              <a:t> to push to that URL</a:t>
            </a:r>
          </a:p>
          <a:p>
            <a:pPr lvl="2"/>
            <a:r>
              <a:rPr lang="en-US" dirty="0" smtClean="0"/>
              <a:t>Other source-control systems – commit to some integrated with AppHarbor repository</a:t>
            </a:r>
          </a:p>
          <a:p>
            <a:pPr lvl="1"/>
            <a:r>
              <a:rPr lang="en-US" dirty="0" smtClean="0"/>
              <a:t>Through </a:t>
            </a:r>
            <a:r>
              <a:rPr lang="en-US" dirty="0" err="1" smtClean="0"/>
              <a:t>Bitbucket</a:t>
            </a:r>
            <a:r>
              <a:rPr lang="en-US" dirty="0" smtClean="0"/>
              <a:t>, </a:t>
            </a:r>
            <a:r>
              <a:rPr lang="en-US" dirty="0" err="1" smtClean="0"/>
              <a:t>Codeplex</a:t>
            </a:r>
            <a:r>
              <a:rPr lang="en-US" dirty="0" smtClean="0"/>
              <a:t>,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2"/>
            <a:r>
              <a:rPr lang="en-US" dirty="0" smtClean="0"/>
              <a:t>Have integration with AppHarbor</a:t>
            </a:r>
          </a:p>
          <a:p>
            <a:pPr lvl="2"/>
            <a:r>
              <a:rPr lang="en-US" dirty="0" smtClean="0"/>
              <a:t>Can push code to </a:t>
            </a:r>
            <a:r>
              <a:rPr lang="en-US" dirty="0" err="1" smtClean="0"/>
              <a:t>AppHarbor’s</a:t>
            </a:r>
            <a:r>
              <a:rPr lang="en-US" dirty="0" smtClean="0"/>
              <a:t> repository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96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2700"/>
            <a:ext cx="7086600" cy="914400"/>
          </a:xfrm>
        </p:spPr>
        <p:txBody>
          <a:bodyPr/>
          <a:lstStyle/>
          <a:p>
            <a:r>
              <a:rPr lang="en-US" dirty="0" smtClean="0"/>
              <a:t>Git and AppHarbor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AppHarbor “requirements”</a:t>
            </a:r>
          </a:p>
          <a:p>
            <a:pPr lvl="1"/>
            <a:r>
              <a:rPr lang="en-US" dirty="0" smtClean="0"/>
              <a:t>Submit a .NET Solution with</a:t>
            </a:r>
          </a:p>
          <a:p>
            <a:pPr lvl="2"/>
            <a:r>
              <a:rPr lang="en-US" dirty="0" smtClean="0"/>
              <a:t>All project files</a:t>
            </a:r>
            <a:endParaRPr lang="en-US" dirty="0"/>
          </a:p>
          <a:p>
            <a:pPr lvl="2"/>
            <a:r>
              <a:rPr lang="en-US" dirty="0" smtClean="0"/>
              <a:t>All code files, libraries, etc.</a:t>
            </a:r>
          </a:p>
          <a:p>
            <a:pPr lvl="2"/>
            <a:r>
              <a:rPr lang="en-US" dirty="0" smtClean="0"/>
              <a:t>All other resources</a:t>
            </a:r>
          </a:p>
          <a:p>
            <a:pPr lvl="1"/>
            <a:r>
              <a:rPr lang="en-US" dirty="0" smtClean="0"/>
              <a:t>Solution must be a web application</a:t>
            </a:r>
          </a:p>
          <a:p>
            <a:pPr lvl="1"/>
            <a:r>
              <a:rPr lang="en-US" dirty="0" smtClean="0"/>
              <a:t>If there is more than ONE solution file</a:t>
            </a:r>
          </a:p>
          <a:p>
            <a:pPr lvl="2"/>
            <a:r>
              <a:rPr lang="en-US" dirty="0" smtClean="0"/>
              <a:t>AppHarbor compiles the one named “AppHarbor.sln”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00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2700"/>
            <a:ext cx="7086600" cy="914400"/>
          </a:xfrm>
        </p:spPr>
        <p:txBody>
          <a:bodyPr/>
          <a:lstStyle/>
          <a:p>
            <a:r>
              <a:rPr lang="en-US" dirty="0" smtClean="0"/>
              <a:t>Git and AppHarbor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deployment to AppHarbor with Git</a:t>
            </a:r>
          </a:p>
          <a:p>
            <a:pPr lvl="1"/>
            <a:r>
              <a:rPr lang="en-US" dirty="0" smtClean="0"/>
              <a:t>Initialize a repository where your solution is</a:t>
            </a:r>
          </a:p>
          <a:p>
            <a:pPr lvl="1"/>
            <a:r>
              <a:rPr lang="en-US" dirty="0" smtClean="0"/>
              <a:t>Add the relevant files to be committed</a:t>
            </a:r>
          </a:p>
          <a:p>
            <a:pPr lvl="1"/>
            <a:r>
              <a:rPr lang="en-US" dirty="0" smtClean="0"/>
              <a:t>Commit to local repository</a:t>
            </a:r>
          </a:p>
          <a:p>
            <a:pPr lvl="1"/>
            <a:r>
              <a:rPr lang="en-US" dirty="0" smtClean="0"/>
              <a:t>Create a remote to AppHarbor repository (get the URL from your application’s “dashboard”)</a:t>
            </a:r>
          </a:p>
          <a:p>
            <a:pPr lvl="1"/>
            <a:r>
              <a:rPr lang="en-US" dirty="0" smtClean="0"/>
              <a:t>Push to the remote you created for AppHarbor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…and that’s everything!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49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2700"/>
            <a:ext cx="7086600" cy="914400"/>
          </a:xfrm>
        </p:spPr>
        <p:txBody>
          <a:bodyPr/>
          <a:lstStyle/>
          <a:p>
            <a:r>
              <a:rPr lang="en-US" dirty="0" smtClean="0"/>
              <a:t>Git and AppHarbor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 deployments to AppHarbor</a:t>
            </a:r>
          </a:p>
          <a:p>
            <a:pPr lvl="1"/>
            <a:r>
              <a:rPr lang="en-US" dirty="0" smtClean="0"/>
              <a:t>Add the relevant files to be committed</a:t>
            </a:r>
          </a:p>
          <a:p>
            <a:pPr lvl="2"/>
            <a:r>
              <a:rPr lang="en-US" dirty="0" smtClean="0"/>
              <a:t>Either all the files from before or only the ones you modified</a:t>
            </a:r>
          </a:p>
          <a:p>
            <a:pPr lvl="1"/>
            <a:r>
              <a:rPr lang="en-US" dirty="0" smtClean="0"/>
              <a:t>Commit to local repository</a:t>
            </a:r>
          </a:p>
          <a:p>
            <a:pPr lvl="2"/>
            <a:r>
              <a:rPr lang="en-US" dirty="0" smtClean="0"/>
              <a:t>Repository was created in the “First deployment”</a:t>
            </a:r>
          </a:p>
          <a:p>
            <a:pPr lvl="1"/>
            <a:r>
              <a:rPr lang="en-US" dirty="0" smtClean="0"/>
              <a:t>Push to the remote for AppHarbor</a:t>
            </a:r>
          </a:p>
          <a:p>
            <a:pPr lvl="2"/>
            <a:r>
              <a:rPr lang="en-US" dirty="0" smtClean="0"/>
              <a:t>We created this the first time too</a:t>
            </a:r>
            <a:endParaRPr lang="en-US" dirty="0"/>
          </a:p>
          <a:p>
            <a:pPr lvl="1"/>
            <a:r>
              <a:rPr lang="en-US" dirty="0" smtClean="0"/>
              <a:t>Your application dashboard now has a history!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03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9248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Deploying to AppHarbor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174080"/>
            <a:ext cx="7924800" cy="569120"/>
          </a:xfrm>
        </p:spPr>
        <p:txBody>
          <a:bodyPr>
            <a:normAutofit/>
          </a:bodyPr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782" y="3112248"/>
            <a:ext cx="4186924" cy="31361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773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Application deployment</a:t>
            </a:r>
          </a:p>
          <a:p>
            <a:pPr lvl="1">
              <a:spcBef>
                <a:spcPts val="0"/>
              </a:spcBef>
            </a:pPr>
            <a:r>
              <a:rPr lang="en-US" dirty="0" err="1" smtClean="0"/>
              <a:t>Git</a:t>
            </a:r>
            <a:r>
              <a:rPr lang="en-US" dirty="0" smtClean="0"/>
              <a:t> crash-course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Sample application </a:t>
            </a:r>
            <a:r>
              <a:rPr lang="en-US" dirty="0" smtClean="0"/>
              <a:t>deployment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Service hooks</a:t>
            </a: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Configuration variables and Add-ons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Configuration variables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Mailgun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Shared SQL Server </a:t>
            </a:r>
          </a:p>
          <a:p>
            <a:pPr lvl="1">
              <a:spcBef>
                <a:spcPts val="0"/>
              </a:spcBef>
            </a:pPr>
            <a:r>
              <a:rPr lang="en-US" dirty="0" err="1" smtClean="0"/>
              <a:t>MongoLab</a:t>
            </a:r>
            <a:endParaRPr lang="en-US" dirty="0" smtClean="0"/>
          </a:p>
          <a:p>
            <a:pPr lvl="1">
              <a:spcBef>
                <a:spcPts val="0"/>
              </a:spcBef>
            </a:pPr>
            <a:r>
              <a:rPr lang="en-US" dirty="0" err="1" smtClean="0"/>
              <a:t>SVNSailor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2050" name="Picture 2" descr="clipboard, document, editor, tex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962400"/>
            <a:ext cx="2362199" cy="236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7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2700"/>
            <a:ext cx="7086600" cy="914400"/>
          </a:xfrm>
        </p:spPr>
        <p:txBody>
          <a:bodyPr/>
          <a:lstStyle/>
          <a:p>
            <a:r>
              <a:rPr lang="en-US" dirty="0" smtClean="0"/>
              <a:t>AppHarbor Service Hooks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URLs to which AppHarbor POSTs build info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After a build is deployed (or failed deploying)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Can be your own service or, e.g. </a:t>
            </a:r>
            <a:r>
              <a:rPr lang="en-US" dirty="0" err="1" smtClean="0">
                <a:hlinkClick r:id="rId2"/>
              </a:rPr>
              <a:t>TweetHarbor</a:t>
            </a:r>
            <a:endParaRPr lang="en-US" dirty="0" smtClean="0"/>
          </a:p>
          <a:p>
            <a:pPr lvl="1">
              <a:spcBef>
                <a:spcPts val="0"/>
              </a:spcBef>
            </a:pPr>
            <a:r>
              <a:rPr lang="en-US" dirty="0" smtClean="0"/>
              <a:t>Format of the POST body: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Text Placeholder 9"/>
          <p:cNvSpPr txBox="1">
            <a:spLocks/>
          </p:cNvSpPr>
          <p:nvPr/>
        </p:nvSpPr>
        <p:spPr>
          <a:xfrm>
            <a:off x="679011" y="3289108"/>
            <a:ext cx="7704498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/>
              <a:t>{ "application": { "name": "Foo", "slug": "foo", "</a:t>
            </a:r>
            <a:r>
              <a:rPr lang="en-US" sz="1800" dirty="0" err="1"/>
              <a:t>url</a:t>
            </a:r>
            <a:r>
              <a:rPr lang="en-US" sz="1800" dirty="0"/>
              <a:t>": "https://appharbor.com/applications/foo" }, "build": { "id": "bar", "branch" : { "name" : "</a:t>
            </a:r>
            <a:r>
              <a:rPr lang="en-US" sz="1800" dirty="0" err="1"/>
              <a:t>baz</a:t>
            </a:r>
            <a:r>
              <a:rPr lang="en-US" sz="1800" dirty="0"/>
              <a:t>", "commit" : { </a:t>
            </a:r>
            <a:endParaRPr lang="en-US" sz="1800" dirty="0" smtClean="0"/>
          </a:p>
          <a:p>
            <a:r>
              <a:rPr lang="en-US" sz="1800" dirty="0" smtClean="0"/>
              <a:t>"</a:t>
            </a:r>
            <a:r>
              <a:rPr lang="en-US" sz="1800" dirty="0"/>
              <a:t>id" : "77d991fe61187d205f329ddf9387d118a09fadcd", "message" : "Implement </a:t>
            </a:r>
            <a:r>
              <a:rPr lang="en-US" sz="1800" dirty="0" err="1"/>
              <a:t>foobar</a:t>
            </a:r>
            <a:r>
              <a:rPr lang="en-US" sz="1800" dirty="0"/>
              <a:t>" } }, "status": "succeeded", "</a:t>
            </a:r>
            <a:r>
              <a:rPr lang="en-US" sz="1800" dirty="0" err="1"/>
              <a:t>url</a:t>
            </a:r>
            <a:r>
              <a:rPr lang="en-US" sz="1800" dirty="0"/>
              <a:t>": "https://appharbor.com/applications/foo/builds/bar" } }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407925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981200"/>
            <a:ext cx="7924800" cy="1600200"/>
          </a:xfrm>
        </p:spPr>
        <p:txBody>
          <a:bodyPr/>
          <a:lstStyle/>
          <a:p>
            <a:r>
              <a:rPr lang="en-US" dirty="0" smtClean="0"/>
              <a:t>Configuration</a:t>
            </a:r>
            <a:br>
              <a:rPr lang="en-US" dirty="0" smtClean="0"/>
            </a:br>
            <a:r>
              <a:rPr lang="en-US" dirty="0" smtClean="0"/>
              <a:t>Variables and Add-ons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774280"/>
            <a:ext cx="7924800" cy="569120"/>
          </a:xfrm>
        </p:spPr>
        <p:txBody>
          <a:bodyPr>
            <a:normAutofit/>
          </a:bodyPr>
          <a:lstStyle/>
          <a:p>
            <a:r>
              <a:rPr lang="en-US" dirty="0" smtClean="0"/>
              <a:t>Customizing and Enriching Your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03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2700"/>
            <a:ext cx="7086600" cy="914400"/>
          </a:xfrm>
        </p:spPr>
        <p:txBody>
          <a:bodyPr/>
          <a:lstStyle/>
          <a:p>
            <a:r>
              <a:rPr lang="en-US" dirty="0" smtClean="0"/>
              <a:t>Configuration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Key-value </a:t>
            </a:r>
            <a:r>
              <a:rPr lang="en-US" dirty="0" smtClean="0"/>
              <a:t>pairs</a:t>
            </a:r>
          </a:p>
          <a:p>
            <a:r>
              <a:rPr lang="en-US" dirty="0" smtClean="0"/>
              <a:t>Correspond to &lt;</a:t>
            </a:r>
            <a:r>
              <a:rPr lang="en-US" dirty="0" err="1" smtClean="0"/>
              <a:t>appSettings</a:t>
            </a:r>
            <a:r>
              <a:rPr lang="en-US" dirty="0" smtClean="0"/>
              <a:t>&gt; in </a:t>
            </a:r>
            <a:r>
              <a:rPr lang="en-US" dirty="0" err="1" smtClean="0"/>
              <a:t>Web.config</a:t>
            </a:r>
            <a:endParaRPr lang="en-US" dirty="0" smtClean="0"/>
          </a:p>
          <a:p>
            <a:r>
              <a:rPr lang="en-US" dirty="0" smtClean="0"/>
              <a:t>Overwritten on deployment in AppHarbor</a:t>
            </a:r>
          </a:p>
          <a:p>
            <a:r>
              <a:rPr lang="en-US" dirty="0" smtClean="0"/>
              <a:t>Used to change the behavior of your application on AppHarbor</a:t>
            </a:r>
          </a:p>
          <a:p>
            <a:pPr lvl="1"/>
            <a:r>
              <a:rPr lang="en-US" dirty="0" smtClean="0"/>
              <a:t>e.g. </a:t>
            </a:r>
            <a:r>
              <a:rPr lang="en-US" dirty="0" smtClean="0"/>
              <a:t>variable </a:t>
            </a:r>
            <a:r>
              <a:rPr lang="en-US" dirty="0" smtClean="0"/>
              <a:t>telling your </a:t>
            </a:r>
            <a:r>
              <a:rPr lang="en-US" dirty="0" smtClean="0"/>
              <a:t>app it's </a:t>
            </a:r>
            <a:r>
              <a:rPr lang="en-US" dirty="0" smtClean="0"/>
              <a:t>on </a:t>
            </a:r>
            <a:r>
              <a:rPr lang="en-US" dirty="0" smtClean="0"/>
              <a:t>AppHarbor</a:t>
            </a:r>
            <a:endParaRPr lang="en-US" dirty="0" smtClean="0"/>
          </a:p>
          <a:p>
            <a:r>
              <a:rPr lang="en-US" dirty="0" smtClean="0"/>
              <a:t>Added by user</a:t>
            </a:r>
          </a:p>
          <a:p>
            <a:r>
              <a:rPr lang="en-US" dirty="0" smtClean="0"/>
              <a:t>Added by add-ons</a:t>
            </a:r>
          </a:p>
          <a:p>
            <a:pPr lvl="1"/>
            <a:r>
              <a:rPr lang="en-US" dirty="0" smtClean="0"/>
              <a:t>Connection strings, logins, other add-on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05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2700"/>
            <a:ext cx="7086600" cy="914400"/>
          </a:xfrm>
        </p:spPr>
        <p:txBody>
          <a:bodyPr/>
          <a:lstStyle/>
          <a:p>
            <a:r>
              <a:rPr lang="en-US" dirty="0" smtClean="0"/>
              <a:t>Configuration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Adding a configuration variable in AppHarbor</a:t>
            </a:r>
          </a:p>
          <a:p>
            <a:pPr lvl="1"/>
            <a:r>
              <a:rPr lang="en-US" dirty="0" smtClean="0"/>
              <a:t>Go to Application dashboard &gt;&gt; Configuration variables &gt;&gt; New configuration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1026" name="Picture 2" descr="C:\Dropbox\Work\web-services\2013\Lectures\8. PaaS Cloud Hosting for .NET and Cloud Databases\imagebase\configuration-variabl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234" y="2851983"/>
            <a:ext cx="4876022" cy="3349640"/>
          </a:xfrm>
          <a:prstGeom prst="roundRect">
            <a:avLst>
              <a:gd name="adj" fmla="val 288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79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and editing configuration variables</a:t>
            </a:r>
            <a:endParaRPr lang="en-US" dirty="0"/>
          </a:p>
          <a:p>
            <a:pPr lvl="1"/>
            <a:r>
              <a:rPr lang="en-US" dirty="0"/>
              <a:t>In your application </a:t>
            </a:r>
            <a:r>
              <a:rPr lang="en-US" dirty="0" err="1"/>
              <a:t>config</a:t>
            </a:r>
            <a:r>
              <a:rPr lang="en-US" dirty="0"/>
              <a:t> file (e.g. </a:t>
            </a:r>
            <a:r>
              <a:rPr lang="en-US" dirty="0" err="1"/>
              <a:t>Web.config</a:t>
            </a:r>
            <a:r>
              <a:rPr lang="en-US" dirty="0"/>
              <a:t>)</a:t>
            </a:r>
          </a:p>
          <a:p>
            <a:pPr marL="357188" lvl="1" indent="0">
              <a:buNone/>
            </a:pPr>
            <a:endParaRPr lang="en-US" dirty="0"/>
          </a:p>
          <a:p>
            <a:pPr marL="357188" lvl="1" indent="0">
              <a:buNone/>
            </a:pPr>
            <a:endParaRPr lang="en-US" dirty="0"/>
          </a:p>
          <a:p>
            <a:r>
              <a:rPr lang="en-US" dirty="0" smtClean="0"/>
              <a:t>Accessing configuration variables through C#</a:t>
            </a:r>
          </a:p>
          <a:p>
            <a:pPr lvl="1"/>
            <a:r>
              <a:rPr lang="en-US" dirty="0" smtClean="0"/>
              <a:t>Stored in the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ConfigurationManager</a:t>
            </a:r>
            <a:r>
              <a:rPr lang="en-US" dirty="0" smtClean="0"/>
              <a:t> class</a:t>
            </a:r>
          </a:p>
          <a:p>
            <a:pPr lvl="2"/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AppSettings</a:t>
            </a:r>
            <a:r>
              <a:rPr lang="en-US" dirty="0" smtClean="0"/>
              <a:t> property (dictionary)</a:t>
            </a:r>
          </a:p>
        </p:txBody>
      </p:sp>
      <p:sp>
        <p:nvSpPr>
          <p:cNvPr id="4" name="Text Placeholder 9"/>
          <p:cNvSpPr txBox="1">
            <a:spLocks/>
          </p:cNvSpPr>
          <p:nvPr/>
        </p:nvSpPr>
        <p:spPr>
          <a:xfrm>
            <a:off x="977011" y="5380446"/>
            <a:ext cx="7587565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using </a:t>
            </a:r>
            <a:r>
              <a:rPr lang="en-US" dirty="0" err="1"/>
              <a:t>System.Configuration</a:t>
            </a:r>
            <a:r>
              <a:rPr lang="en-US" dirty="0" smtClean="0"/>
              <a:t>;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string </a:t>
            </a:r>
            <a:r>
              <a:rPr lang="en-US" dirty="0" err="1" smtClean="0"/>
              <a:t>myValue</a:t>
            </a:r>
            <a:r>
              <a:rPr lang="en-US" dirty="0" smtClean="0"/>
              <a:t> = 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ConfigurationManager.AppSettings</a:t>
            </a:r>
            <a:r>
              <a:rPr lang="en-US" dirty="0" smtClean="0"/>
              <a:t>["my key"];</a:t>
            </a:r>
          </a:p>
        </p:txBody>
      </p:sp>
      <p:sp>
        <p:nvSpPr>
          <p:cNvPr id="5" name="Text Placeholder 9"/>
          <p:cNvSpPr txBox="1">
            <a:spLocks/>
          </p:cNvSpPr>
          <p:nvPr/>
        </p:nvSpPr>
        <p:spPr>
          <a:xfrm>
            <a:off x="977011" y="2174870"/>
            <a:ext cx="7587565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&lt;</a:t>
            </a:r>
            <a:r>
              <a:rPr lang="en-US" dirty="0" err="1"/>
              <a:t>appSettings</a:t>
            </a:r>
            <a:r>
              <a:rPr lang="en-US" dirty="0" smtClean="0"/>
              <a:t>&gt;</a:t>
            </a:r>
          </a:p>
          <a:p>
            <a:r>
              <a:rPr lang="en-US" dirty="0"/>
              <a:t> </a:t>
            </a:r>
            <a:r>
              <a:rPr lang="en-US" dirty="0" smtClean="0"/>
              <a:t> &lt;</a:t>
            </a:r>
            <a:r>
              <a:rPr lang="en-US" dirty="0"/>
              <a:t>add key = </a:t>
            </a:r>
            <a:r>
              <a:rPr lang="en-US" dirty="0" smtClean="0"/>
              <a:t>“my key” value </a:t>
            </a:r>
            <a:r>
              <a:rPr lang="en-US" dirty="0"/>
              <a:t>= </a:t>
            </a:r>
            <a:r>
              <a:rPr lang="en-US" dirty="0" smtClean="0"/>
              <a:t>“my string value”/&gt;</a:t>
            </a:r>
          </a:p>
          <a:p>
            <a:r>
              <a:rPr lang="en-US" dirty="0"/>
              <a:t> </a:t>
            </a:r>
            <a:r>
              <a:rPr lang="en-US" dirty="0" smtClean="0"/>
              <a:t> ...</a:t>
            </a:r>
            <a:endParaRPr lang="en-US" dirty="0"/>
          </a:p>
          <a:p>
            <a:r>
              <a:rPr lang="en-US" dirty="0"/>
              <a:t>&lt;/</a:t>
            </a:r>
            <a:r>
              <a:rPr lang="en-US" dirty="0" err="1"/>
              <a:t>appSettings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6490047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866900"/>
            <a:ext cx="79248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Configuration Variables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669380"/>
            <a:ext cx="7924800" cy="569120"/>
          </a:xfrm>
        </p:spPr>
        <p:txBody>
          <a:bodyPr>
            <a:normAutofit/>
          </a:bodyPr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150" y="3695700"/>
            <a:ext cx="1943100" cy="19431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273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2700"/>
            <a:ext cx="7086600" cy="914400"/>
          </a:xfrm>
        </p:spPr>
        <p:txBody>
          <a:bodyPr/>
          <a:lstStyle/>
          <a:p>
            <a:r>
              <a:rPr lang="en-US" dirty="0" smtClean="0"/>
              <a:t>Add-ons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Add-ons allow you to consume cloud resources</a:t>
            </a:r>
          </a:p>
          <a:p>
            <a:pPr lvl="1"/>
            <a:r>
              <a:rPr lang="en-US" dirty="0" smtClean="0"/>
              <a:t>Added from add-on catalogue</a:t>
            </a:r>
          </a:p>
          <a:p>
            <a:pPr lvl="1"/>
            <a:r>
              <a:rPr lang="en-US" dirty="0" smtClean="0"/>
              <a:t>Each application has its independent add-ons</a:t>
            </a:r>
          </a:p>
          <a:p>
            <a:pPr lvl="1"/>
            <a:r>
              <a:rPr lang="en-US" dirty="0" smtClean="0"/>
              <a:t>Each add-on has a “control page”</a:t>
            </a:r>
          </a:p>
          <a:p>
            <a:pPr lvl="2"/>
            <a:r>
              <a:rPr lang="en-US" dirty="0" smtClean="0"/>
              <a:t>Various settings, controls, etc.</a:t>
            </a:r>
          </a:p>
          <a:p>
            <a:pPr lvl="2"/>
            <a:r>
              <a:rPr lang="en-US" dirty="0" smtClean="0"/>
              <a:t>From Application Dashboard click the add-on, then “Go to [add-on name]”</a:t>
            </a:r>
          </a:p>
          <a:p>
            <a:pPr lvl="1"/>
            <a:r>
              <a:rPr lang="en-US" dirty="0" smtClean="0"/>
              <a:t>Use configuration variables for interaction with your application</a:t>
            </a:r>
          </a:p>
          <a:p>
            <a:pPr lvl="1"/>
            <a:r>
              <a:rPr lang="en-US" dirty="0" smtClean="0"/>
              <a:t>Most have free versions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00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2700"/>
            <a:ext cx="7086600" cy="914400"/>
          </a:xfrm>
        </p:spPr>
        <p:txBody>
          <a:bodyPr/>
          <a:lstStyle/>
          <a:p>
            <a:r>
              <a:rPr lang="en-US" dirty="0" smtClean="0"/>
              <a:t>Mailgun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Mailgun add-on provides e-mail services 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Analysis and statistics tools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SMTP, POP3, IMAP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Has a C# API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Gives you hostname, login, password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Through configuration variables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Free – 300 messages/day, temp storage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19$/month – 50000 messages/month, </a:t>
            </a:r>
            <a:r>
              <a:rPr lang="en-US" dirty="0" smtClean="0"/>
              <a:t>20GB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Configuration variables: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MAILGUN_SMTP_LOGIN, MAILGUN_SMTP_SERVER, MAILGUN_API_KEY, MAILGUN_SMTP_PORT, MAILGUN_SMTP_PASSWORD</a:t>
            </a: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65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Mailgun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Mailgun with C#</a:t>
            </a:r>
          </a:p>
          <a:p>
            <a:pPr lvl="1"/>
            <a:r>
              <a:rPr lang="en-US" dirty="0" err="1" smtClean="0"/>
              <a:t>NuGet</a:t>
            </a:r>
            <a:r>
              <a:rPr lang="en-US" dirty="0" smtClean="0"/>
              <a:t> package "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mnailgun</a:t>
            </a:r>
            <a:r>
              <a:rPr lang="en-US" dirty="0" smtClean="0"/>
              <a:t>" (not a type-o):</a:t>
            </a:r>
          </a:p>
          <a:p>
            <a:pPr lvl="1">
              <a:spcBef>
                <a:spcPts val="31800"/>
              </a:spcBef>
            </a:pPr>
            <a:r>
              <a:rPr lang="en-US" dirty="0" smtClean="0"/>
              <a:t>Can use SmtpClient for lower-level access</a:t>
            </a:r>
            <a:endParaRPr lang="en-US" dirty="0"/>
          </a:p>
        </p:txBody>
      </p:sp>
      <p:sp>
        <p:nvSpPr>
          <p:cNvPr id="4" name="Text Placeholder 9"/>
          <p:cNvSpPr txBox="1">
            <a:spLocks/>
          </p:cNvSpPr>
          <p:nvPr/>
        </p:nvSpPr>
        <p:spPr>
          <a:xfrm>
            <a:off x="679010" y="2184587"/>
            <a:ext cx="8229600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using </a:t>
            </a:r>
            <a:r>
              <a:rPr lang="en-US" sz="1800" dirty="0" err="1" smtClean="0"/>
              <a:t>Typesafe.Mailgun</a:t>
            </a:r>
            <a:endParaRPr lang="en-US" sz="1800" dirty="0" smtClean="0"/>
          </a:p>
          <a:p>
            <a:r>
              <a:rPr lang="en-US" sz="1800" dirty="0" smtClean="0"/>
              <a:t>…</a:t>
            </a:r>
            <a:endParaRPr lang="en-US" sz="1800" dirty="0"/>
          </a:p>
          <a:p>
            <a:r>
              <a:rPr lang="en-US" sz="1800" dirty="0" err="1" smtClean="0"/>
              <a:t>var</a:t>
            </a:r>
            <a:r>
              <a:rPr lang="en-US" sz="1800" dirty="0" smtClean="0"/>
              <a:t> domain = "app14337.mailgun.org"; //No exact </a:t>
            </a:r>
            <a:r>
              <a:rPr lang="en-US" sz="1800" dirty="0" err="1" smtClean="0"/>
              <a:t>config</a:t>
            </a:r>
            <a:r>
              <a:rPr lang="en-US" sz="1800" dirty="0" smtClean="0"/>
              <a:t> </a:t>
            </a:r>
            <a:r>
              <a:rPr lang="en-US" sz="1800" dirty="0" err="1" smtClean="0"/>
              <a:t>varaible</a:t>
            </a:r>
            <a:endParaRPr lang="en-US" sz="1800" dirty="0" smtClean="0"/>
          </a:p>
          <a:p>
            <a:r>
              <a:rPr lang="en-US" sz="1800" dirty="0" err="1" smtClean="0"/>
              <a:t>var</a:t>
            </a:r>
            <a:r>
              <a:rPr lang="en-US" sz="1800" dirty="0" smtClean="0"/>
              <a:t> key = </a:t>
            </a:r>
            <a:r>
              <a:rPr lang="en-US" sz="1800" dirty="0" err="1" smtClean="0"/>
              <a:t>ConfigurationManager.AppSettings</a:t>
            </a:r>
            <a:r>
              <a:rPr lang="en-US" sz="1800" dirty="0"/>
              <a:t>["MAILGUN_API_KEY</a:t>
            </a:r>
            <a:r>
              <a:rPr lang="en-US" sz="1800" dirty="0" smtClean="0"/>
              <a:t>"];</a:t>
            </a:r>
          </a:p>
          <a:p>
            <a:r>
              <a:rPr lang="en-US" sz="1800" dirty="0" err="1" smtClean="0"/>
              <a:t>var</a:t>
            </a:r>
            <a:r>
              <a:rPr lang="en-US" sz="1800" dirty="0" smtClean="0"/>
              <a:t> from = "mail@example.com"; //note: can send from any address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                        //note 2: don't!</a:t>
            </a:r>
          </a:p>
          <a:p>
            <a:r>
              <a:rPr lang="en-US" sz="1800" dirty="0" err="1" smtClean="0"/>
              <a:t>var</a:t>
            </a:r>
            <a:r>
              <a:rPr lang="en-US" sz="1800" dirty="0" smtClean="0"/>
              <a:t> to = "me@example.com";</a:t>
            </a:r>
          </a:p>
          <a:p>
            <a:r>
              <a:rPr lang="en-US" sz="1800" dirty="0" err="1" smtClean="0"/>
              <a:t>var</a:t>
            </a:r>
            <a:r>
              <a:rPr lang="en-US" sz="1800" dirty="0" smtClean="0"/>
              <a:t> mail = </a:t>
            </a:r>
            <a:r>
              <a:rPr lang="en-US" sz="1800" dirty="0"/>
              <a:t>new </a:t>
            </a:r>
            <a:r>
              <a:rPr lang="en-US" sz="1800" dirty="0" err="1"/>
              <a:t>System.Net.Mail.MailMessage</a:t>
            </a:r>
            <a:r>
              <a:rPr lang="en-US" sz="1800" dirty="0"/>
              <a:t>(from, to)</a:t>
            </a:r>
          </a:p>
          <a:p>
            <a:r>
              <a:rPr lang="en-US" sz="1800" dirty="0"/>
              <a:t>    {</a:t>
            </a:r>
          </a:p>
          <a:p>
            <a:r>
              <a:rPr lang="en-US" sz="1800" dirty="0"/>
              <a:t>        Subject = "Example mail",</a:t>
            </a:r>
          </a:p>
          <a:p>
            <a:r>
              <a:rPr lang="en-US" sz="1800" dirty="0"/>
              <a:t>        Body = "The quick brown fox jumps over the lazy dog"</a:t>
            </a:r>
          </a:p>
          <a:p>
            <a:r>
              <a:rPr lang="en-US" sz="1800" dirty="0"/>
              <a:t>    </a:t>
            </a:r>
            <a:r>
              <a:rPr lang="en-US" sz="1800" dirty="0" smtClean="0"/>
              <a:t>};</a:t>
            </a:r>
          </a:p>
          <a:p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 err="1"/>
              <a:t>mailClient</a:t>
            </a:r>
            <a:r>
              <a:rPr lang="en-US" sz="1800" dirty="0"/>
              <a:t> = new </a:t>
            </a:r>
            <a:r>
              <a:rPr lang="en-US" sz="1800" dirty="0" err="1" smtClean="0"/>
              <a:t>MailgunClient</a:t>
            </a:r>
            <a:r>
              <a:rPr lang="en-US" sz="1800" dirty="0" smtClean="0"/>
              <a:t>(domain, key);</a:t>
            </a:r>
            <a:endParaRPr lang="en-US" sz="1800" dirty="0"/>
          </a:p>
          <a:p>
            <a:r>
              <a:rPr lang="en-US" sz="1800" dirty="0" err="1" smtClean="0"/>
              <a:t>mailClient.SendMail</a:t>
            </a:r>
            <a:r>
              <a:rPr lang="en-US" sz="1800" dirty="0" smtClean="0"/>
              <a:t>(mail);</a:t>
            </a:r>
          </a:p>
        </p:txBody>
      </p:sp>
    </p:spTree>
    <p:extLst>
      <p:ext uri="{BB962C8B-B14F-4D97-AF65-F5344CB8AC3E}">
        <p14:creationId xmlns:p14="http://schemas.microsoft.com/office/powerpoint/2010/main" val="10824319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651348"/>
            <a:ext cx="79248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Mailgun Add-On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317315"/>
            <a:ext cx="7924800" cy="1112447"/>
          </a:xfrm>
        </p:spPr>
        <p:txBody>
          <a:bodyPr>
            <a:normAutofit/>
          </a:bodyPr>
          <a:lstStyle/>
          <a:p>
            <a:r>
              <a:rPr lang="en-US" dirty="0" smtClean="0"/>
              <a:t>Live Demo</a:t>
            </a:r>
          </a:p>
          <a:p>
            <a:r>
              <a:rPr lang="en-US" dirty="0">
                <a:hlinkClick r:id="rId2"/>
              </a:rPr>
              <a:t>http://mailsender-1.apphb.com/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95600" y="3492392"/>
            <a:ext cx="3200400" cy="19042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3893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24400"/>
            <a:ext cx="79248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AppHarbor?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450680"/>
            <a:ext cx="7924800" cy="569120"/>
          </a:xfrm>
        </p:spPr>
        <p:txBody>
          <a:bodyPr>
            <a:normAutofit/>
          </a:bodyPr>
          <a:lstStyle/>
          <a:p>
            <a:r>
              <a:rPr lang="en-US" dirty="0" smtClean="0"/>
              <a:t>.NET Platform as a Service</a:t>
            </a:r>
            <a:endParaRPr lang="en-US" dirty="0"/>
          </a:p>
        </p:txBody>
      </p:sp>
      <p:pic>
        <p:nvPicPr>
          <p:cNvPr id="3074" name="Picture 2" descr="http://trycatchfail.com/blog/image.axd?picture=image_thumb_4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1371600"/>
            <a:ext cx="61341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953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2700"/>
            <a:ext cx="7086600" cy="914400"/>
          </a:xfrm>
        </p:spPr>
        <p:txBody>
          <a:bodyPr/>
          <a:lstStyle/>
          <a:p>
            <a:r>
              <a:rPr lang="en-US" dirty="0" err="1" smtClean="0"/>
              <a:t>MongoLab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Managed </a:t>
            </a:r>
            <a:r>
              <a:rPr lang="en-US" dirty="0" err="1" smtClean="0"/>
              <a:t>MongoDb</a:t>
            </a:r>
            <a:r>
              <a:rPr lang="en-US" dirty="0" smtClean="0"/>
              <a:t> in the cloud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Hosted on Amazon EC2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REST API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Works fine with 10gen C# driver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Good administration tools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Free: 0.5 GB instance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Paid plan: 1 – 20 GB instance, $10 – $65 / month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+ automatic </a:t>
            </a:r>
            <a:r>
              <a:rPr lang="en-US" dirty="0" smtClean="0"/>
              <a:t>backups, + monitoring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Configuration variables: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MONGOLAB_URI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98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"Go To </a:t>
            </a:r>
            <a:r>
              <a:rPr lang="en-US" dirty="0" err="1" smtClean="0"/>
              <a:t>MongoLab</a:t>
            </a:r>
            <a:r>
              <a:rPr lang="en-US" dirty="0" smtClean="0"/>
              <a:t>"</a:t>
            </a:r>
          </a:p>
          <a:p>
            <a:pPr lvl="1"/>
            <a:r>
              <a:rPr lang="en-US" dirty="0" smtClean="0"/>
              <a:t>Redirects to </a:t>
            </a:r>
            <a:r>
              <a:rPr lang="en-US" dirty="0" err="1" smtClean="0"/>
              <a:t>MongoLab</a:t>
            </a:r>
            <a:endParaRPr lang="en-US" dirty="0" smtClean="0"/>
          </a:p>
          <a:p>
            <a:pPr lvl="1"/>
            <a:r>
              <a:rPr lang="en-US" dirty="0" smtClean="0"/>
              <a:t>Full-featured administration (CRUD, settings, stats, tools)</a:t>
            </a:r>
            <a:endParaRPr lang="en-US" dirty="0"/>
          </a:p>
        </p:txBody>
      </p:sp>
      <p:pic>
        <p:nvPicPr>
          <p:cNvPr id="2050" name="Picture 2" descr="C:\Dropbox\Work\web-services\2013\Lectures\8. PaaS Cloud Hosting for .NET and Cloud Databases\imagebase\mongolab-got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927" y="3346014"/>
            <a:ext cx="7980035" cy="318527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67702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MongoLab</a:t>
            </a:r>
            <a:r>
              <a:rPr lang="en-US" dirty="0" smtClean="0"/>
              <a:t> with C#</a:t>
            </a:r>
            <a:endParaRPr lang="en-US" dirty="0" smtClean="0"/>
          </a:p>
          <a:p>
            <a:pPr lvl="1"/>
            <a:r>
              <a:rPr lang="en-US" dirty="0" smtClean="0"/>
              <a:t>With </a:t>
            </a:r>
            <a:r>
              <a:rPr lang="en-US" dirty="0" err="1" smtClean="0"/>
              <a:t>NuGet</a:t>
            </a:r>
            <a:r>
              <a:rPr lang="en-US" dirty="0" smtClean="0"/>
              <a:t> 10gen driver package</a:t>
            </a:r>
          </a:p>
          <a:p>
            <a:pPr lvl="1"/>
            <a:endParaRPr lang="en-US" dirty="0"/>
          </a:p>
        </p:txBody>
      </p:sp>
      <p:sp>
        <p:nvSpPr>
          <p:cNvPr id="4" name="Text Placeholder 9"/>
          <p:cNvSpPr txBox="1">
            <a:spLocks/>
          </p:cNvSpPr>
          <p:nvPr/>
        </p:nvSpPr>
        <p:spPr>
          <a:xfrm>
            <a:off x="679010" y="2184587"/>
            <a:ext cx="8229600" cy="42473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using </a:t>
            </a:r>
            <a:r>
              <a:rPr lang="en-US" sz="1800" dirty="0" err="1" smtClean="0"/>
              <a:t>MongoDB.Driver</a:t>
            </a:r>
            <a:r>
              <a:rPr lang="en-US" sz="1800" dirty="0" smtClean="0"/>
              <a:t>;</a:t>
            </a:r>
          </a:p>
          <a:p>
            <a:r>
              <a:rPr lang="en-US" sz="1800" dirty="0" smtClean="0"/>
              <a:t>using </a:t>
            </a:r>
            <a:r>
              <a:rPr lang="en-US" sz="1800" dirty="0" err="1"/>
              <a:t>MongoDB.Driver.Linq</a:t>
            </a:r>
            <a:r>
              <a:rPr lang="en-US" sz="1800" dirty="0" smtClean="0"/>
              <a:t>;</a:t>
            </a:r>
          </a:p>
          <a:p>
            <a:r>
              <a:rPr lang="en-US" sz="1800" dirty="0" smtClean="0"/>
              <a:t>…</a:t>
            </a:r>
          </a:p>
          <a:p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 err="1" smtClean="0"/>
              <a:t>mongoUrl</a:t>
            </a:r>
            <a:r>
              <a:rPr lang="en-US" sz="1800" dirty="0" smtClean="0"/>
              <a:t> </a:t>
            </a:r>
            <a:r>
              <a:rPr lang="en-US" sz="1800" dirty="0"/>
              <a:t>= </a:t>
            </a:r>
            <a:r>
              <a:rPr lang="en-US" sz="1800" dirty="0" err="1"/>
              <a:t>ConfigurationManager.AppSettings</a:t>
            </a:r>
            <a:r>
              <a:rPr lang="en-US" sz="1800" dirty="0"/>
              <a:t>["MONGOLAB_URI</a:t>
            </a:r>
            <a:r>
              <a:rPr lang="en-US" sz="1800" dirty="0" smtClean="0"/>
              <a:t>"];</a:t>
            </a:r>
          </a:p>
          <a:p>
            <a:endParaRPr lang="en-US" sz="1800" dirty="0"/>
          </a:p>
          <a:p>
            <a:r>
              <a:rPr lang="en-US" sz="1800" dirty="0" err="1" smtClean="0"/>
              <a:t>MongoClient</a:t>
            </a:r>
            <a:r>
              <a:rPr lang="en-US" sz="1800" dirty="0" smtClean="0"/>
              <a:t> </a:t>
            </a:r>
            <a:r>
              <a:rPr lang="en-US" sz="1800" dirty="0"/>
              <a:t>client = new </a:t>
            </a:r>
            <a:r>
              <a:rPr lang="en-US" sz="1800" dirty="0" err="1" smtClean="0"/>
              <a:t>MongoClient</a:t>
            </a:r>
            <a:r>
              <a:rPr lang="en-US" sz="1800" dirty="0" smtClean="0"/>
              <a:t>(</a:t>
            </a:r>
            <a:r>
              <a:rPr lang="en-US" sz="1800" dirty="0" err="1" smtClean="0"/>
              <a:t>mongoUrl</a:t>
            </a:r>
            <a:r>
              <a:rPr lang="en-US" sz="1800" dirty="0"/>
              <a:t>);</a:t>
            </a:r>
          </a:p>
          <a:p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/>
              <a:t>server = </a:t>
            </a:r>
            <a:r>
              <a:rPr lang="en-US" sz="1800" dirty="0" err="1"/>
              <a:t>client.GetServer</a:t>
            </a:r>
            <a:r>
              <a:rPr lang="en-US" sz="1800" dirty="0"/>
              <a:t>();</a:t>
            </a:r>
          </a:p>
          <a:p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 err="1"/>
              <a:t>db</a:t>
            </a:r>
            <a:r>
              <a:rPr lang="en-US" sz="1800" dirty="0"/>
              <a:t> = </a:t>
            </a:r>
            <a:r>
              <a:rPr lang="en-US" sz="1800" dirty="0" err="1"/>
              <a:t>server.GetDatabase</a:t>
            </a:r>
            <a:r>
              <a:rPr lang="en-US" sz="1800" dirty="0"/>
              <a:t>(</a:t>
            </a:r>
            <a:r>
              <a:rPr lang="en-US" sz="1800" dirty="0" err="1"/>
              <a:t>mongoDatabase</a:t>
            </a:r>
            <a:r>
              <a:rPr lang="en-US" sz="1800" dirty="0" smtClean="0"/>
              <a:t>);</a:t>
            </a:r>
          </a:p>
          <a:p>
            <a:endParaRPr lang="en-US" sz="1800" dirty="0" smtClean="0"/>
          </a:p>
          <a:p>
            <a:r>
              <a:rPr lang="en-US" sz="1800" dirty="0" err="1"/>
              <a:t>var</a:t>
            </a:r>
            <a:r>
              <a:rPr lang="en-US" sz="1800" dirty="0"/>
              <a:t> posts = </a:t>
            </a:r>
            <a:r>
              <a:rPr lang="en-US" sz="1800" dirty="0" err="1"/>
              <a:t>db.GetCollection</a:t>
            </a:r>
            <a:r>
              <a:rPr lang="en-US" sz="1800" dirty="0"/>
              <a:t>("posts");</a:t>
            </a:r>
          </a:p>
          <a:p>
            <a:r>
              <a:rPr lang="en-US" sz="1800" dirty="0" err="1" smtClean="0"/>
              <a:t>posts.Insert</a:t>
            </a:r>
            <a:r>
              <a:rPr lang="en-US" sz="1800" dirty="0" smtClean="0"/>
              <a:t>(...);</a:t>
            </a:r>
          </a:p>
          <a:p>
            <a:endParaRPr lang="en-US" sz="1800" dirty="0"/>
          </a:p>
          <a:p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/>
              <a:t>query </a:t>
            </a:r>
            <a:r>
              <a:rPr lang="en-US" sz="1800" dirty="0" smtClean="0"/>
              <a:t>= from p </a:t>
            </a:r>
            <a:r>
              <a:rPr lang="en-US" sz="1800" dirty="0"/>
              <a:t>in </a:t>
            </a:r>
            <a:r>
              <a:rPr lang="en-US" sz="1800" dirty="0" err="1"/>
              <a:t>posts.AsQueryable</a:t>
            </a:r>
            <a:r>
              <a:rPr lang="en-US" sz="1800" dirty="0"/>
              <a:t>&lt;</a:t>
            </a:r>
            <a:r>
              <a:rPr lang="en-US" sz="1800" dirty="0" err="1"/>
              <a:t>PostModel</a:t>
            </a:r>
            <a:r>
              <a:rPr lang="en-US" sz="1800" dirty="0"/>
              <a:t>&gt;()</a:t>
            </a:r>
          </a:p>
          <a:p>
            <a:r>
              <a:rPr lang="en-US" sz="1800" dirty="0" smtClean="0"/>
              <a:t>            select p;</a:t>
            </a:r>
          </a:p>
          <a:p>
            <a:r>
              <a:rPr lang="en-US" sz="1800" dirty="0" err="1" smtClean="0"/>
              <a:t>foreach</a:t>
            </a:r>
            <a:r>
              <a:rPr lang="en-US" sz="1800" dirty="0" smtClean="0"/>
              <a:t>(</a:t>
            </a:r>
            <a:r>
              <a:rPr lang="en-US" sz="1800" dirty="0" err="1" smtClean="0"/>
              <a:t>PostModel</a:t>
            </a:r>
            <a:r>
              <a:rPr lang="en-US" sz="1800" dirty="0" smtClean="0"/>
              <a:t> post in query) {...}</a:t>
            </a:r>
          </a:p>
        </p:txBody>
      </p:sp>
    </p:spTree>
    <p:extLst>
      <p:ext uri="{BB962C8B-B14F-4D97-AF65-F5344CB8AC3E}">
        <p14:creationId xmlns:p14="http://schemas.microsoft.com/office/powerpoint/2010/main" val="12013589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360118"/>
            <a:ext cx="7924800" cy="6858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MongoLab</a:t>
            </a:r>
            <a:r>
              <a:rPr lang="en-US" dirty="0" smtClean="0"/>
              <a:t> Add-On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0375" y="1996367"/>
            <a:ext cx="7924800" cy="1131747"/>
          </a:xfrm>
        </p:spPr>
        <p:txBody>
          <a:bodyPr>
            <a:normAutofit/>
          </a:bodyPr>
          <a:lstStyle/>
          <a:p>
            <a:r>
              <a:rPr lang="en-US" dirty="0" smtClean="0"/>
              <a:t>Live Demo</a:t>
            </a:r>
          </a:p>
          <a:p>
            <a:r>
              <a:rPr lang="en-US" dirty="0" smtClean="0">
                <a:hlinkClick r:id="rId2"/>
              </a:rPr>
              <a:t>http://posted.apphb.com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AutoShape 2" descr="http://www.10gen.com/sites/default/files/styles/large-partner/public/partners/mongolab_0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http://www.10gen.com/sites/default/files/styles/large-partner/public/partners/mongolab_0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626" y="3203270"/>
            <a:ext cx="5848475" cy="1606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077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2700"/>
            <a:ext cx="7086600" cy="914400"/>
          </a:xfrm>
        </p:spPr>
        <p:txBody>
          <a:bodyPr/>
          <a:lstStyle/>
          <a:p>
            <a:r>
              <a:rPr lang="en-US" dirty="0" smtClean="0"/>
              <a:t>Shared SQL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Shared SQL Server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Provides a SQL Database 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Gives you a </a:t>
            </a:r>
            <a:r>
              <a:rPr lang="en-US" dirty="0"/>
              <a:t>server </a:t>
            </a:r>
            <a:r>
              <a:rPr lang="en-US" dirty="0" smtClean="0"/>
              <a:t>URI, username and password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Gives you a connection string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Configuration variable with alias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Free – 20 MB</a:t>
            </a:r>
          </a:p>
          <a:p>
            <a:pPr lvl="2">
              <a:spcBef>
                <a:spcPts val="0"/>
              </a:spcBef>
            </a:pPr>
            <a:r>
              <a:rPr lang="en-US" dirty="0"/>
              <a:t>Shared DB processing: </a:t>
            </a:r>
            <a:r>
              <a:rPr lang="en-US" dirty="0" smtClean="0"/>
              <a:t>200ms/s </a:t>
            </a:r>
            <a:r>
              <a:rPr lang="en-US" dirty="0"/>
              <a:t>CPU time </a:t>
            </a:r>
            <a:r>
              <a:rPr lang="en-US" dirty="0" smtClean="0"/>
              <a:t>– </a:t>
            </a:r>
            <a:r>
              <a:rPr lang="en-US" dirty="0"/>
              <a:t>Soft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10$/month – 10 </a:t>
            </a:r>
            <a:r>
              <a:rPr lang="en-US" dirty="0" smtClean="0"/>
              <a:t>GB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Configuration variables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SQLSERVER_CONNECTION_STRING, SQLSERVER_CONNECTION_STRING_ALIAS, SQLSERVER_URI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65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SQL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"Go To </a:t>
            </a:r>
            <a:r>
              <a:rPr lang="en-US" dirty="0" err="1" smtClean="0"/>
              <a:t>SQLServer</a:t>
            </a:r>
            <a:r>
              <a:rPr lang="en-US" dirty="0" smtClean="0"/>
              <a:t>"</a:t>
            </a:r>
          </a:p>
          <a:p>
            <a:pPr lvl="1"/>
            <a:r>
              <a:rPr lang="en-US" dirty="0" err="1" smtClean="0"/>
              <a:t>Connectionstring</a:t>
            </a:r>
            <a:endParaRPr lang="en-US" dirty="0" smtClean="0"/>
          </a:p>
          <a:p>
            <a:pPr lvl="1"/>
            <a:r>
              <a:rPr lang="en-US" dirty="0" smtClean="0"/>
              <a:t>Database name</a:t>
            </a:r>
          </a:p>
          <a:p>
            <a:pPr lvl="1"/>
            <a:r>
              <a:rPr lang="en-US" dirty="0"/>
              <a:t>Alias </a:t>
            </a:r>
            <a:r>
              <a:rPr lang="en-US" dirty="0" smtClean="0"/>
              <a:t>editing</a:t>
            </a:r>
          </a:p>
          <a:p>
            <a:pPr lvl="1"/>
            <a:r>
              <a:rPr lang="en-US" dirty="0" smtClean="0"/>
              <a:t>Hostname</a:t>
            </a:r>
          </a:p>
          <a:p>
            <a:pPr lvl="1"/>
            <a:r>
              <a:rPr lang="en-US" dirty="0" smtClean="0"/>
              <a:t>Username</a:t>
            </a:r>
          </a:p>
          <a:p>
            <a:pPr lvl="1"/>
            <a:r>
              <a:rPr lang="en-US" dirty="0" smtClean="0"/>
              <a:t>Password</a:t>
            </a:r>
          </a:p>
          <a:p>
            <a:pPr lvl="1"/>
            <a:endParaRPr lang="en-US" dirty="0"/>
          </a:p>
        </p:txBody>
      </p:sp>
      <p:pic>
        <p:nvPicPr>
          <p:cNvPr id="1026" name="Picture 2" descr="C:\Dropbox\Work\web-services\2013\Lectures\8. PaaS Cloud Hosting for .NET and Cloud Databases\imagebase\sqlserver-got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912" y="2793062"/>
            <a:ext cx="5135672" cy="3889574"/>
          </a:xfrm>
          <a:prstGeom prst="roundRect">
            <a:avLst>
              <a:gd name="adj" fmla="val 378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3164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2700"/>
            <a:ext cx="7086600" cy="914400"/>
          </a:xfrm>
        </p:spPr>
        <p:txBody>
          <a:bodyPr/>
          <a:lstStyle/>
          <a:p>
            <a:r>
              <a:rPr lang="en-US" dirty="0" smtClean="0"/>
              <a:t>Shared SQL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Using </a:t>
            </a:r>
            <a:r>
              <a:rPr lang="en-US" dirty="0" err="1" smtClean="0"/>
              <a:t>SQLServer</a:t>
            </a:r>
            <a:r>
              <a:rPr lang="en-US" dirty="0" smtClean="0"/>
              <a:t> with C#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Same as you would a regular SQL database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Create an entity model through Visual Studio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Use Hostname, Username and Password from the add-on's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20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9248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SQL Server Add-On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250280"/>
            <a:ext cx="7924800" cy="569120"/>
          </a:xfrm>
        </p:spPr>
        <p:txBody>
          <a:bodyPr>
            <a:normAutofit/>
          </a:bodyPr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048000"/>
            <a:ext cx="3200400" cy="19946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711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2700"/>
            <a:ext cx="7086600" cy="914400"/>
          </a:xfrm>
        </p:spPr>
        <p:txBody>
          <a:bodyPr/>
          <a:lstStyle/>
          <a:p>
            <a:r>
              <a:rPr lang="en-US" dirty="0" err="1" smtClean="0"/>
              <a:t>SVNSailor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 err="1" smtClean="0"/>
              <a:t>SVNSailor</a:t>
            </a:r>
            <a:r>
              <a:rPr lang="en-US" dirty="0" smtClean="0"/>
              <a:t> enables SVN commit support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Connects to a SVN repository (e.g. in Google Code)</a:t>
            </a:r>
            <a:r>
              <a:rPr lang="en-US" dirty="0"/>
              <a:t> </a:t>
            </a:r>
            <a:r>
              <a:rPr lang="en-US" dirty="0" smtClean="0"/>
              <a:t>by given:</a:t>
            </a:r>
          </a:p>
          <a:p>
            <a:pPr lvl="2">
              <a:spcBef>
                <a:spcPts val="0"/>
              </a:spcBef>
            </a:pPr>
            <a:r>
              <a:rPr lang="en-US" dirty="0" err="1" smtClean="0"/>
              <a:t>Url</a:t>
            </a:r>
            <a:r>
              <a:rPr lang="en-US" dirty="0" smtClean="0"/>
              <a:t>, Username, Password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On commit to the SVN repository: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Builds the code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Deploys it on AppHarbor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Free – first 5 commits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Paid – 5$/month – </a:t>
            </a:r>
            <a:r>
              <a:rPr lang="en-US" dirty="0" err="1" smtClean="0"/>
              <a:t>unlimitted</a:t>
            </a:r>
            <a:r>
              <a:rPr lang="en-US" dirty="0" smtClean="0"/>
              <a:t> commits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16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9248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SVN Sailor Add-On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250280"/>
            <a:ext cx="7924800" cy="569120"/>
          </a:xfrm>
        </p:spPr>
        <p:txBody>
          <a:bodyPr>
            <a:normAutofit/>
          </a:bodyPr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074" name="Picture 2" descr="C:\Dropbox\Work\web-services\2013\Lectures\8. PaaS Cloud Hosting for .NET and Cloud Databases\imagebase\SVNSail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395" y="3034195"/>
            <a:ext cx="5056408" cy="284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777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AppHarbor?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Fully hosted .NET </a:t>
            </a:r>
            <a:r>
              <a:rPr lang="en-US" dirty="0" err="1" smtClean="0"/>
              <a:t>PaaS</a:t>
            </a:r>
            <a:endParaRPr lang="en-US" dirty="0" smtClean="0"/>
          </a:p>
          <a:p>
            <a:pPr lvl="1"/>
            <a:r>
              <a:rPr lang="en-US" dirty="0" smtClean="0"/>
              <a:t>Supports ASP.NET (Web Forms &amp; MVC), WCF, WWF, ADO.NET Entity Framework, etc.</a:t>
            </a:r>
          </a:p>
          <a:p>
            <a:r>
              <a:rPr lang="en-US" dirty="0" smtClean="0"/>
              <a:t>Runs on Amazon EC2</a:t>
            </a:r>
          </a:p>
          <a:p>
            <a:r>
              <a:rPr lang="en-US" dirty="0" smtClean="0"/>
              <a:t>Automatic load balancing</a:t>
            </a:r>
          </a:p>
          <a:p>
            <a:r>
              <a:rPr lang="en-US" dirty="0" smtClean="0"/>
              <a:t>Easy application deployment </a:t>
            </a:r>
          </a:p>
          <a:p>
            <a:pPr lvl="1"/>
            <a:r>
              <a:rPr lang="en-US" dirty="0" smtClean="0"/>
              <a:t>Through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/>
              <a:t>Through  </a:t>
            </a:r>
            <a:r>
              <a:rPr lang="en-US" dirty="0" err="1"/>
              <a:t>Bitbucket</a:t>
            </a:r>
            <a:r>
              <a:rPr lang="en-US" dirty="0"/>
              <a:t>, </a:t>
            </a:r>
            <a:r>
              <a:rPr lang="en-US" dirty="0" err="1"/>
              <a:t>CodePlex</a:t>
            </a:r>
            <a:r>
              <a:rPr lang="en-US" dirty="0"/>
              <a:t> </a:t>
            </a:r>
            <a:r>
              <a:rPr lang="en-US" dirty="0" smtClean="0"/>
              <a:t>or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/>
              <a:t>Through SVN (with add-on)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4098" name="Picture 2" descr="http://geekswithblogs.net/images/geekswithblogs_net/robz/Windows-Live-Writer/From-Zero-To-Deployed-ContestPrizes-Anno_13F6D/appharbor_thumb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 bwMode="auto">
          <a:xfrm>
            <a:off x="6131560" y="3200400"/>
            <a:ext cx="2263140" cy="1371600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52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Add-Ons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Airbrake (error logging)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Blitz (performance monitoring)</a:t>
            </a:r>
          </a:p>
          <a:p>
            <a:pPr>
              <a:spcBef>
                <a:spcPts val="1200"/>
              </a:spcBef>
            </a:pPr>
            <a:r>
              <a:rPr lang="en-US" dirty="0" err="1" smtClean="0"/>
              <a:t>CloudAMQP</a:t>
            </a:r>
            <a:r>
              <a:rPr lang="en-US" dirty="0"/>
              <a:t> (</a:t>
            </a:r>
            <a:r>
              <a:rPr lang="en-US" dirty="0" err="1"/>
              <a:t>RabbitMQ</a:t>
            </a:r>
            <a:r>
              <a:rPr lang="en-US" dirty="0" smtClean="0"/>
              <a:t>)</a:t>
            </a:r>
          </a:p>
          <a:p>
            <a:pPr>
              <a:spcBef>
                <a:spcPts val="1200"/>
              </a:spcBef>
            </a:pPr>
            <a:r>
              <a:rPr lang="en-US" dirty="0" err="1" smtClean="0"/>
              <a:t>Cloudant</a:t>
            </a:r>
            <a:r>
              <a:rPr lang="en-US" dirty="0" smtClean="0"/>
              <a:t> (CouchDB)</a:t>
            </a:r>
          </a:p>
          <a:p>
            <a:pPr>
              <a:spcBef>
                <a:spcPts val="1200"/>
              </a:spcBef>
            </a:pPr>
            <a:r>
              <a:rPr lang="en-US" dirty="0" err="1" smtClean="0"/>
              <a:t>CloudMailin</a:t>
            </a:r>
            <a:r>
              <a:rPr lang="en-US" dirty="0" smtClean="0"/>
              <a:t> (incoming email)</a:t>
            </a:r>
          </a:p>
          <a:p>
            <a:pPr>
              <a:spcBef>
                <a:spcPts val="1200"/>
              </a:spcBef>
            </a:pPr>
            <a:r>
              <a:rPr lang="en-US" dirty="0"/>
              <a:t>Dedicated SQL </a:t>
            </a:r>
            <a:r>
              <a:rPr lang="en-US" dirty="0" smtClean="0"/>
              <a:t>Server</a:t>
            </a:r>
          </a:p>
          <a:p>
            <a:pPr>
              <a:spcBef>
                <a:spcPts val="1200"/>
              </a:spcBef>
            </a:pPr>
            <a:r>
              <a:rPr lang="en-US" dirty="0" err="1" smtClean="0"/>
              <a:t>JustOneDB</a:t>
            </a:r>
            <a:r>
              <a:rPr lang="en-US" dirty="0" smtClean="0"/>
              <a:t> (</a:t>
            </a:r>
            <a:r>
              <a:rPr lang="en-US" dirty="0" err="1" smtClean="0"/>
              <a:t>NoSLQ</a:t>
            </a:r>
            <a:r>
              <a:rPr lang="en-US" dirty="0" smtClean="0"/>
              <a:t> database)</a:t>
            </a:r>
          </a:p>
          <a:p>
            <a:pPr>
              <a:spcBef>
                <a:spcPts val="1200"/>
              </a:spcBef>
            </a:pPr>
            <a:r>
              <a:rPr lang="en-US" dirty="0" err="1" smtClean="0"/>
              <a:t>Logentries</a:t>
            </a:r>
            <a:r>
              <a:rPr lang="en-US" dirty="0" smtClean="0"/>
              <a:t> (log management)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63940" y="6515100"/>
            <a:ext cx="457200" cy="2286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fld id="{58452FF4-89E3-4D1B-9927-2DBDC00E58D7}" type="slidenum">
              <a:rPr lang="en-US" sz="1000" smtClean="0"/>
              <a:pPr algn="ctr">
                <a:defRPr/>
              </a:pPr>
              <a:t>50</a:t>
            </a:fld>
            <a:endParaRPr lang="en-US" sz="1000" dirty="0"/>
          </a:p>
        </p:txBody>
      </p:sp>
      <p:pic>
        <p:nvPicPr>
          <p:cNvPr id="21508" name="Picture 4" descr="http://www.mixthenet.com/wp-content/uploads/2010/07/plugin-icon.jp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77000" y="4114800"/>
            <a:ext cx="2133600" cy="1955800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0" name="Picture 6" descr="http://cdn1.iconfinder.com/data/icons/bloggers-1-to-7-vol-PNG/512/add_shee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856" y="1481584"/>
            <a:ext cx="213360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785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AppHarbor: Add-Ons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 err="1" smtClean="0"/>
              <a:t>Memcacher</a:t>
            </a:r>
            <a:r>
              <a:rPr lang="en-US" dirty="0" smtClean="0"/>
              <a:t> (in-memory caching)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MongoHQ (managed MongoDB)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MySQL (shared MySQL DB)</a:t>
            </a:r>
          </a:p>
          <a:p>
            <a:pPr>
              <a:spcBef>
                <a:spcPts val="1200"/>
              </a:spcBef>
            </a:pPr>
            <a:r>
              <a:rPr lang="en-US" dirty="0" err="1" smtClean="0"/>
              <a:t>RavenHQ</a:t>
            </a:r>
            <a:r>
              <a:rPr lang="en-US" dirty="0" smtClean="0"/>
              <a:t> (NoSQL database)</a:t>
            </a:r>
          </a:p>
          <a:p>
            <a:pPr>
              <a:spcBef>
                <a:spcPts val="1200"/>
              </a:spcBef>
            </a:pPr>
            <a:r>
              <a:rPr lang="en-US" dirty="0"/>
              <a:t>Redis To Go (key-value store</a:t>
            </a:r>
            <a:r>
              <a:rPr lang="en-US" dirty="0" smtClean="0"/>
              <a:t>)</a:t>
            </a:r>
          </a:p>
          <a:p>
            <a:pPr>
              <a:spcBef>
                <a:spcPts val="1200"/>
              </a:spcBef>
            </a:pPr>
            <a:r>
              <a:rPr lang="en-US" dirty="0" err="1" smtClean="0"/>
              <a:t>SendGrid</a:t>
            </a:r>
            <a:r>
              <a:rPr lang="en-US" dirty="0" smtClean="0"/>
              <a:t> (email delivery)</a:t>
            </a:r>
          </a:p>
          <a:p>
            <a:pPr>
              <a:spcBef>
                <a:spcPts val="1200"/>
              </a:spcBef>
            </a:pPr>
            <a:r>
              <a:rPr lang="en-US" dirty="0" err="1" smtClean="0"/>
              <a:t>StillAlive</a:t>
            </a:r>
            <a:r>
              <a:rPr lang="en-US" dirty="0" smtClean="0"/>
              <a:t> (app monitoring)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63940" y="6515100"/>
            <a:ext cx="457200" cy="2286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fld id="{58452FF4-89E3-4D1B-9927-2DBDC00E58D7}" type="slidenum">
              <a:rPr lang="en-US" sz="1000" smtClean="0"/>
              <a:pPr algn="ctr">
                <a:defRPr/>
              </a:pPr>
              <a:t>51</a:t>
            </a:fld>
            <a:endParaRPr lang="en-US" sz="1000" dirty="0"/>
          </a:p>
        </p:txBody>
      </p:sp>
      <p:pic>
        <p:nvPicPr>
          <p:cNvPr id="22530" name="Picture 2" descr="http://icons.iconarchive.com/icons/deleket/button/256/Button-Add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011960"/>
            <a:ext cx="2160240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2" name="Picture 4" descr="http://files.softicons.com/download/system-icons/purplesilver-icons-by-kidaubis/png/256/Network%20Servic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721768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82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AppHarbor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48416" y="2930915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35923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533447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33451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063226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162062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56344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181126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9460650" flipH="1">
            <a:off x="3142397" y="2163174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 rot="18277140" flipH="1">
            <a:off x="438513" y="3075786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980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5273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87400"/>
            <a:ext cx="8610600" cy="5867400"/>
          </a:xfrm>
        </p:spPr>
        <p:txBody>
          <a:bodyPr/>
          <a:lstStyle/>
          <a:p>
            <a:pPr marL="447675" indent="-447675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 smtClean="0"/>
              <a:t>Write a "code jewels*" service. The service should enable </a:t>
            </a:r>
            <a:r>
              <a:rPr lang="en-US" sz="2800" dirty="0" err="1" smtClean="0"/>
              <a:t>POSTing</a:t>
            </a:r>
            <a:r>
              <a:rPr lang="en-US" sz="2800" dirty="0" smtClean="0"/>
              <a:t> a code jewel, </a:t>
            </a:r>
            <a:r>
              <a:rPr lang="en-US" sz="2800" dirty="0" err="1" smtClean="0"/>
              <a:t>GETing</a:t>
            </a:r>
            <a:r>
              <a:rPr lang="en-US" sz="2800" dirty="0" smtClean="0"/>
              <a:t> all code jewels and searching for code jewels by source code and by category (and retrieving them). The service should also enable voting for and against a code jewel (+ and -). Code jewels with very low scores should be deleted from the database.</a:t>
            </a:r>
            <a:br>
              <a:rPr lang="en-US" sz="2800" dirty="0" smtClean="0"/>
            </a:br>
            <a:r>
              <a:rPr lang="en-US" sz="2800" dirty="0" smtClean="0"/>
              <a:t>A code jewel has a category (e.g. "C#", "JavaScript", ...), an author's mail (e.g. </a:t>
            </a:r>
            <a:r>
              <a:rPr lang="en-US" sz="2800" dirty="0" smtClean="0">
                <a:hlinkClick r:id="rId2"/>
              </a:rPr>
              <a:t>me@itgeorge.net</a:t>
            </a:r>
            <a:r>
              <a:rPr lang="en-US" sz="2800" dirty="0" smtClean="0"/>
              <a:t>), a rating and source code.</a:t>
            </a:r>
            <a:br>
              <a:rPr lang="en-US" sz="2800" dirty="0" smtClean="0"/>
            </a:br>
            <a:r>
              <a:rPr lang="en-US" sz="2800" dirty="0" smtClean="0"/>
              <a:t>Deploy the service to AppHarbor. Implement deactivating the </a:t>
            </a:r>
            <a:r>
              <a:rPr lang="en-US" sz="2800" dirty="0" err="1" smtClean="0"/>
              <a:t>POSTing</a:t>
            </a:r>
            <a:r>
              <a:rPr lang="en-US" sz="2800" dirty="0" smtClean="0"/>
              <a:t> of code jewels through the AppHarbor interface.</a:t>
            </a:r>
            <a:br>
              <a:rPr lang="en-US" sz="2800" dirty="0" smtClean="0"/>
            </a:br>
            <a:r>
              <a:rPr lang="en-US" sz="1400" dirty="0" smtClean="0"/>
              <a:t>*A code jewel is any relatively short, but useful piece of code (e.g. checking a bit's value, recursively deleting files, etc.)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651382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lnSpc>
                <a:spcPct val="100000"/>
              </a:lnSpc>
              <a:buClr>
                <a:srgbClr val="46A6BD">
                  <a:lumMod val="40000"/>
                  <a:lumOff val="60000"/>
                </a:srgbClr>
              </a:buClr>
              <a:buFont typeface="+mj-lt"/>
              <a:buAutoNum type="arabicPeriod" startAt="2"/>
              <a:tabLst/>
            </a:pPr>
            <a:r>
              <a:rPr lang="en-US" sz="2800" dirty="0"/>
              <a:t>Develop a service hook, which maintains a list of e-mails, to which it sends an e-mail with the </a:t>
            </a:r>
            <a:r>
              <a:rPr lang="en-US" sz="2800" dirty="0" smtClean="0"/>
              <a:t>hooked app's </a:t>
            </a:r>
            <a:r>
              <a:rPr lang="en-US" sz="2800" dirty="0"/>
              <a:t>name as a subject and the commit </a:t>
            </a:r>
            <a:r>
              <a:rPr lang="en-US" sz="2800" dirty="0" smtClean="0"/>
              <a:t>message as a body.</a:t>
            </a:r>
            <a:br>
              <a:rPr lang="en-US" sz="2800" dirty="0" smtClean="0"/>
            </a:br>
            <a:r>
              <a:rPr lang="en-US" sz="2800" dirty="0" smtClean="0"/>
              <a:t>The list of e-mails should be stored in a database, to which only the administrator has access.</a:t>
            </a:r>
            <a:br>
              <a:rPr lang="en-US" sz="2800" dirty="0" smtClean="0"/>
            </a:br>
            <a:r>
              <a:rPr lang="en-US" sz="2800" dirty="0" smtClean="0"/>
              <a:t>Upload the service to AppHarbor and hook the Code Jewels application to it.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540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AppHarbor?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 build</a:t>
            </a:r>
          </a:p>
          <a:p>
            <a:pPr lvl="1"/>
            <a:r>
              <a:rPr lang="en-US" dirty="0" smtClean="0"/>
              <a:t>Code compilation</a:t>
            </a:r>
          </a:p>
          <a:p>
            <a:pPr lvl="1"/>
            <a:r>
              <a:rPr lang="en-US" dirty="0" smtClean="0"/>
              <a:t>Unit tests execution</a:t>
            </a:r>
          </a:p>
          <a:p>
            <a:r>
              <a:rPr lang="en-US" dirty="0" smtClean="0"/>
              <a:t>Rich set of add-ons</a:t>
            </a:r>
          </a:p>
          <a:p>
            <a:pPr lvl="1"/>
            <a:r>
              <a:rPr lang="en-US" dirty="0" smtClean="0"/>
              <a:t>Provide additional functionality for applications</a:t>
            </a:r>
            <a:endParaRPr lang="en-US" dirty="0"/>
          </a:p>
          <a:p>
            <a:pPr lvl="1"/>
            <a:r>
              <a:rPr lang="en-US" dirty="0" smtClean="0"/>
              <a:t>Shared Microsoft SQL Server, Airbrake, </a:t>
            </a:r>
            <a:r>
              <a:rPr lang="en-US" dirty="0" err="1" smtClean="0"/>
              <a:t>MongoHQ</a:t>
            </a:r>
            <a:r>
              <a:rPr lang="en-US" dirty="0" smtClean="0"/>
              <a:t>, </a:t>
            </a:r>
            <a:r>
              <a:rPr lang="en-US" dirty="0" err="1" smtClean="0"/>
              <a:t>StillAlive</a:t>
            </a:r>
            <a:r>
              <a:rPr lang="en-US" dirty="0" smtClean="0"/>
              <a:t>, Mailgun, </a:t>
            </a:r>
            <a:r>
              <a:rPr lang="en-US" dirty="0" err="1" smtClean="0"/>
              <a:t>Blitline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Forum, support</a:t>
            </a:r>
            <a:r>
              <a:rPr lang="en-US" dirty="0"/>
              <a:t> </a:t>
            </a:r>
            <a:r>
              <a:rPr lang="en-US" dirty="0" smtClean="0"/>
              <a:t>and knowledgebase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5122" name="Picture 2" descr="http://www.buildroid.org/blog/wp-content/uploads/2012/01/Buil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400" y="1524000"/>
            <a:ext cx="2590800" cy="1537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956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20775"/>
            <a:ext cx="79248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“UI”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882775"/>
            <a:ext cx="7924800" cy="569120"/>
          </a:xfrm>
        </p:spPr>
        <p:txBody>
          <a:bodyPr>
            <a:normAutofit/>
          </a:bodyPr>
          <a:lstStyle/>
          <a:p>
            <a:r>
              <a:rPr lang="en-US" dirty="0" smtClean="0"/>
              <a:t>A Quick Look over the “Application Dashboard”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812596"/>
            <a:ext cx="5715000" cy="3435804"/>
          </a:xfrm>
          <a:prstGeom prst="roundRect">
            <a:avLst>
              <a:gd name="adj" fmla="val 192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2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876800"/>
            <a:ext cx="79248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AppHarbor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603080"/>
            <a:ext cx="7924800" cy="569120"/>
          </a:xfrm>
        </p:spPr>
        <p:txBody>
          <a:bodyPr>
            <a:normAutofit/>
          </a:bodyPr>
          <a:lstStyle/>
          <a:p>
            <a:r>
              <a:rPr lang="en-US" dirty="0" smtClean="0"/>
              <a:t>Deployment process, Runtime environment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1109">
            <a:off x="2138686" y="908181"/>
            <a:ext cx="5411656" cy="3408361"/>
          </a:xfrm>
          <a:prstGeom prst="rect">
            <a:avLst/>
          </a:prstGeom>
          <a:noFill/>
          <a:ln>
            <a:noFill/>
          </a:ln>
          <a:effectLst/>
          <a:scene3d>
            <a:camera prst="perspectiveContrastingRigh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603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AppHarbor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395536" y="1143000"/>
            <a:ext cx="8352928" cy="5256584"/>
            <a:chOff x="395536" y="1143000"/>
            <a:chExt cx="8352928" cy="5256584"/>
          </a:xfrm>
        </p:grpSpPr>
        <p:cxnSp>
          <p:nvCxnSpPr>
            <p:cNvPr id="26" name="Straight Arrow Connector 25"/>
            <p:cNvCxnSpPr>
              <a:endCxn id="29" idx="0"/>
            </p:cNvCxnSpPr>
            <p:nvPr/>
          </p:nvCxnSpPr>
          <p:spPr>
            <a:xfrm>
              <a:off x="2627784" y="4400506"/>
              <a:ext cx="0" cy="282888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5">
                  <a:lumMod val="40000"/>
                  <a:lumOff val="60000"/>
                </a:schemeClr>
              </a:solidFill>
              <a:prstDash val="solid"/>
              <a:tailEnd type="arrow"/>
            </a:ln>
            <a:effectLst/>
          </p:spPr>
        </p:cxnSp>
        <p:cxnSp>
          <p:nvCxnSpPr>
            <p:cNvPr id="27" name="Straight Arrow Connector 26"/>
            <p:cNvCxnSpPr/>
            <p:nvPr/>
          </p:nvCxnSpPr>
          <p:spPr>
            <a:xfrm>
              <a:off x="5148064" y="4400506"/>
              <a:ext cx="0" cy="282888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5">
                  <a:lumMod val="40000"/>
                  <a:lumOff val="60000"/>
                </a:schemeClr>
              </a:solidFill>
              <a:prstDash val="solid"/>
              <a:tailEnd type="arrow"/>
            </a:ln>
            <a:effectLst/>
          </p:spPr>
        </p:cxnSp>
        <p:cxnSp>
          <p:nvCxnSpPr>
            <p:cNvPr id="28" name="Straight Arrow Connector 27"/>
            <p:cNvCxnSpPr>
              <a:endCxn id="43" idx="0"/>
            </p:cNvCxnSpPr>
            <p:nvPr/>
          </p:nvCxnSpPr>
          <p:spPr>
            <a:xfrm>
              <a:off x="6912260" y="4400506"/>
              <a:ext cx="0" cy="282887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5">
                  <a:lumMod val="40000"/>
                  <a:lumOff val="60000"/>
                </a:schemeClr>
              </a:solidFill>
              <a:prstDash val="solid"/>
              <a:tailEnd type="arrow"/>
            </a:ln>
            <a:effectLst/>
          </p:spPr>
        </p:cxnSp>
        <p:sp>
          <p:nvSpPr>
            <p:cNvPr id="29" name="Rounded Rectangle 28"/>
            <p:cNvSpPr/>
            <p:nvPr/>
          </p:nvSpPr>
          <p:spPr>
            <a:xfrm>
              <a:off x="1331640" y="4683394"/>
              <a:ext cx="2592288" cy="845617"/>
            </a:xfrm>
            <a:prstGeom prst="roundRect">
              <a:avLst>
                <a:gd name="adj" fmla="val 0"/>
              </a:avLst>
            </a:prstGeom>
            <a:solidFill>
              <a:srgbClr val="00CC99"/>
            </a:solidFill>
            <a:ln w="3175" cap="flat" cmpd="sng" algn="ctr">
              <a:solidFill>
                <a:schemeClr val="accent5">
                  <a:lumMod val="40000"/>
                  <a:lumOff val="6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25400" dist="254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Verdana"/>
                  <a:ea typeface="+mn-ea"/>
                  <a:cs typeface="+mn-cs"/>
                </a:rPr>
                <a:t>Managed SQL Server / MySQL</a:t>
              </a:r>
              <a:endParaRPr kumimoji="0" lang="bg-BG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25400" dist="254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4139952" y="4683394"/>
              <a:ext cx="1800200" cy="845617"/>
            </a:xfrm>
            <a:prstGeom prst="roundRect">
              <a:avLst>
                <a:gd name="adj" fmla="val 0"/>
              </a:avLst>
            </a:prstGeom>
            <a:solidFill>
              <a:srgbClr val="00CC99"/>
            </a:solidFill>
            <a:ln w="3175" cap="flat" cmpd="sng" algn="ctr">
              <a:solidFill>
                <a:schemeClr val="accent5">
                  <a:lumMod val="40000"/>
                  <a:lumOff val="6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25400" dist="254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Verdana"/>
                  <a:ea typeface="+mn-ea"/>
                  <a:cs typeface="+mn-cs"/>
                </a:rPr>
                <a:t>MongoDB, CouchDB</a:t>
              </a:r>
              <a:endParaRPr kumimoji="0" lang="bg-BG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25400" dist="254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95536" y="1143000"/>
              <a:ext cx="720080" cy="4386011"/>
            </a:xfrm>
            <a:prstGeom prst="rect">
              <a:avLst/>
            </a:prstGeom>
            <a:solidFill>
              <a:srgbClr val="FF6647"/>
            </a:solidFill>
            <a:ln w="3175" cap="flat" cmpd="sng" algn="ctr">
              <a:solidFill>
                <a:schemeClr val="accent5">
                  <a:lumMod val="40000"/>
                  <a:lumOff val="60000"/>
                </a:schemeClr>
              </a:solidFill>
              <a:prstDash val="solid"/>
            </a:ln>
            <a:effectLst/>
          </p:spPr>
          <p:txBody>
            <a:bodyPr vert="vert270" rtlCol="0" anchor="ctr" anchorCtr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25400" dist="254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Verdana"/>
                  <a:ea typeface="+mn-ea"/>
                  <a:cs typeface="+mn-cs"/>
                </a:rPr>
                <a:t>Visual Studio + </a:t>
              </a:r>
              <a:r>
                <a:rPr kumimoji="0" lang="en-US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25400" dist="254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Verdana"/>
                  <a:ea typeface="+mn-ea"/>
                  <a:cs typeface="+mn-cs"/>
                </a:rPr>
                <a:t>Git</a:t>
              </a:r>
              <a:endParaRPr kumimoji="0" lang="bg-BG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25400" dist="254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32" name="Rectangle 31">
              <a:hlinkClick r:id="rId2"/>
            </p:cNvPr>
            <p:cNvSpPr/>
            <p:nvPr/>
          </p:nvSpPr>
          <p:spPr>
            <a:xfrm>
              <a:off x="7884368" y="1143000"/>
              <a:ext cx="864096" cy="4386011"/>
            </a:xfrm>
            <a:prstGeom prst="rect">
              <a:avLst/>
            </a:prstGeom>
            <a:solidFill>
              <a:srgbClr val="FF7575"/>
            </a:solidFill>
            <a:ln w="3175" cap="flat" cmpd="sng" algn="ctr">
              <a:solidFill>
                <a:schemeClr val="accent5">
                  <a:lumMod val="40000"/>
                  <a:lumOff val="60000"/>
                </a:schemeClr>
              </a:solidFill>
              <a:prstDash val="solid"/>
            </a:ln>
            <a:effectLst/>
          </p:spPr>
          <p:txBody>
            <a:bodyPr vert="vert270" rtlCol="0" anchor="ctr" anchorCtr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25400" dist="254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Verdana"/>
                  <a:ea typeface="+mn-ea"/>
                  <a:cs typeface="+mn-cs"/>
                </a:rPr>
                <a:t>AppHarbor Applications Management Console</a:t>
              </a:r>
              <a:endParaRPr kumimoji="0" lang="bg-BG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25400" dist="254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cxnSp>
          <p:nvCxnSpPr>
            <p:cNvPr id="33" name="Straight Arrow Connector 32"/>
            <p:cNvCxnSpPr>
              <a:endCxn id="37" idx="0"/>
            </p:cNvCxnSpPr>
            <p:nvPr/>
          </p:nvCxnSpPr>
          <p:spPr>
            <a:xfrm>
              <a:off x="2843808" y="1815075"/>
              <a:ext cx="0" cy="26403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5">
                  <a:lumMod val="40000"/>
                  <a:lumOff val="60000"/>
                </a:schemeClr>
              </a:solidFill>
              <a:prstDash val="solid"/>
              <a:tailEnd type="arrow"/>
            </a:ln>
            <a:effectLst/>
          </p:spPr>
        </p:cxnSp>
        <p:cxnSp>
          <p:nvCxnSpPr>
            <p:cNvPr id="34" name="Straight Arrow Connector 33"/>
            <p:cNvCxnSpPr>
              <a:endCxn id="36" idx="0"/>
            </p:cNvCxnSpPr>
            <p:nvPr/>
          </p:nvCxnSpPr>
          <p:spPr>
            <a:xfrm>
              <a:off x="6140936" y="1815075"/>
              <a:ext cx="0" cy="26403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5">
                  <a:lumMod val="40000"/>
                  <a:lumOff val="60000"/>
                </a:schemeClr>
              </a:solidFill>
              <a:prstDash val="solid"/>
              <a:tailEnd type="arrow"/>
            </a:ln>
            <a:effectLst/>
          </p:spPr>
        </p:cxnSp>
        <p:sp>
          <p:nvSpPr>
            <p:cNvPr id="35" name="Rounded Rectangle 34"/>
            <p:cNvSpPr/>
            <p:nvPr/>
          </p:nvSpPr>
          <p:spPr>
            <a:xfrm>
              <a:off x="1331640" y="1143000"/>
              <a:ext cx="6336704" cy="672075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 w="3175" cap="flat" cmpd="sng" algn="ctr">
              <a:solidFill>
                <a:schemeClr val="accent5">
                  <a:lumMod val="40000"/>
                  <a:lumOff val="6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25400" dist="254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Verdana"/>
                  <a:ea typeface="+mn-ea"/>
                  <a:cs typeface="+mn-cs"/>
                </a:rPr>
                <a:t>Load Balancer (Nginx)</a:t>
              </a:r>
              <a:endParaRPr kumimoji="0" lang="bg-BG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25400" dist="254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4613528" y="2079105"/>
              <a:ext cx="3054816" cy="864095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3175" cap="flat" cmpd="sng" algn="ctr">
              <a:solidFill>
                <a:schemeClr val="accent5">
                  <a:lumMod val="40000"/>
                  <a:lumOff val="6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25400" dist="254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Verdana"/>
                  <a:ea typeface="+mn-ea"/>
                  <a:cs typeface="+mn-cs"/>
                </a:rPr>
                <a:t>Background workers</a:t>
              </a:r>
              <a:endParaRPr kumimoji="0" lang="bg-BG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25400" dist="254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1331640" y="2079105"/>
              <a:ext cx="3024336" cy="864095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3175" cap="flat" cmpd="sng" algn="ctr">
              <a:solidFill>
                <a:schemeClr val="accent5">
                  <a:lumMod val="40000"/>
                  <a:lumOff val="6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25400" dist="254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Verdana"/>
                  <a:ea typeface="+mn-ea"/>
                  <a:cs typeface="+mn-cs"/>
                </a:rPr>
                <a:t>Web worker instances</a:t>
              </a: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1331640" y="2943200"/>
              <a:ext cx="3024336" cy="730175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3175" cap="flat" cmpd="sng" algn="ctr">
              <a:solidFill>
                <a:schemeClr val="accent5">
                  <a:lumMod val="40000"/>
                  <a:lumOff val="6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25400" dist="254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Verdana"/>
                  <a:ea typeface="+mn-ea"/>
                  <a:cs typeface="+mn-cs"/>
                </a:rPr>
                <a:t>Managed IIS environment</a:t>
              </a:r>
              <a:endParaRPr kumimoji="0" lang="bg-BG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25400" dist="254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1331640" y="3663279"/>
              <a:ext cx="3024336" cy="720081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3175" cap="flat" cmpd="sng" algn="ctr">
              <a:solidFill>
                <a:schemeClr val="accent5">
                  <a:lumMod val="40000"/>
                  <a:lumOff val="6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25400" dist="254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Verdana"/>
                  <a:ea typeface="+mn-ea"/>
                  <a:cs typeface="+mn-cs"/>
                </a:rPr>
                <a:t>C# / ASP.NET </a:t>
              </a: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25400" dist="254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Verdana"/>
                  <a:ea typeface="+mn-ea"/>
                  <a:cs typeface="+mn-cs"/>
                </a:rPr>
                <a:t>MVC / Web Forms / WCF</a:t>
              </a:r>
              <a:endParaRPr kumimoji="0" lang="bg-BG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25400" dist="254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cxnSp>
          <p:nvCxnSpPr>
            <p:cNvPr id="40" name="Straight Arrow Connector 39"/>
            <p:cNvCxnSpPr>
              <a:stCxn id="37" idx="3"/>
              <a:endCxn id="36" idx="1"/>
            </p:cNvCxnSpPr>
            <p:nvPr/>
          </p:nvCxnSpPr>
          <p:spPr>
            <a:xfrm>
              <a:off x="4355976" y="2511153"/>
              <a:ext cx="257552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5">
                  <a:lumMod val="40000"/>
                  <a:lumOff val="60000"/>
                </a:schemeClr>
              </a:solidFill>
              <a:prstDash val="solid"/>
              <a:tailEnd type="arrow"/>
            </a:ln>
            <a:effectLst/>
          </p:spPr>
        </p:cxnSp>
        <p:sp>
          <p:nvSpPr>
            <p:cNvPr id="41" name="Rounded Rectangle 40"/>
            <p:cNvSpPr/>
            <p:nvPr/>
          </p:nvSpPr>
          <p:spPr>
            <a:xfrm>
              <a:off x="4613528" y="2943199"/>
              <a:ext cx="3054816" cy="730175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3175" cap="flat" cmpd="sng" algn="ctr">
              <a:solidFill>
                <a:schemeClr val="accent5">
                  <a:lumMod val="40000"/>
                  <a:lumOff val="6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25400" dist="254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Verdana"/>
                  <a:ea typeface="+mn-ea"/>
                  <a:cs typeface="+mn-cs"/>
                </a:rPr>
                <a:t>Managed Windows environment</a:t>
              </a:r>
              <a:endParaRPr kumimoji="0" lang="bg-BG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25400" dist="254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613528" y="3663279"/>
              <a:ext cx="3054816" cy="720081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3175" cap="flat" cmpd="sng" algn="ctr">
              <a:solidFill>
                <a:schemeClr val="accent5">
                  <a:lumMod val="40000"/>
                  <a:lumOff val="6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25400" dist="254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Verdana"/>
                  <a:ea typeface="+mn-ea"/>
                  <a:cs typeface="+mn-cs"/>
                </a:rPr>
                <a:t>C# code</a:t>
              </a:r>
              <a:endParaRPr kumimoji="0" lang="bg-BG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25400" dist="254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6156176" y="4683393"/>
              <a:ext cx="1512168" cy="845617"/>
            </a:xfrm>
            <a:prstGeom prst="roundRect">
              <a:avLst>
                <a:gd name="adj" fmla="val 0"/>
              </a:avLst>
            </a:prstGeom>
            <a:solidFill>
              <a:srgbClr val="00CC99"/>
            </a:solidFill>
            <a:ln w="3175" cap="flat" cmpd="sng" algn="ctr">
              <a:solidFill>
                <a:schemeClr val="accent5">
                  <a:lumMod val="40000"/>
                  <a:lumOff val="6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25400" dist="254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Verdana"/>
                  <a:ea typeface="+mn-ea"/>
                  <a:cs typeface="+mn-cs"/>
                </a:rPr>
                <a:t>IronMQ, RabitMQ</a:t>
              </a:r>
              <a:endParaRPr kumimoji="0" lang="bg-BG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25400" dist="254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1331640" y="5823520"/>
              <a:ext cx="6336704" cy="576064"/>
            </a:xfrm>
            <a:prstGeom prst="roundRect">
              <a:avLst>
                <a:gd name="adj" fmla="val 0"/>
              </a:avLst>
            </a:prstGeom>
            <a:solidFill>
              <a:srgbClr val="00CC99"/>
            </a:solidFill>
            <a:ln w="3175" cap="flat" cmpd="sng" algn="ctr">
              <a:solidFill>
                <a:schemeClr val="accent5">
                  <a:lumMod val="40000"/>
                  <a:lumOff val="6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25400" dist="254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Verdana"/>
                  <a:ea typeface="+mn-ea"/>
                  <a:cs typeface="+mn-cs"/>
                </a:rPr>
                <a:t>Other AppHarbor Add-On Services</a:t>
              </a:r>
              <a:endParaRPr kumimoji="0" lang="bg-BG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25400" dist="254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>
              <a:off x="4041656" y="4400506"/>
              <a:ext cx="0" cy="1423014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5">
                  <a:lumMod val="40000"/>
                  <a:lumOff val="60000"/>
                </a:schemeClr>
              </a:solidFill>
              <a:prstDash val="solid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>
            <a:xfrm>
              <a:off x="6053688" y="4398600"/>
              <a:ext cx="0" cy="1423014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5">
                  <a:lumMod val="40000"/>
                  <a:lumOff val="60000"/>
                </a:schemeClr>
              </a:solidFill>
              <a:prstDash val="soli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09075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1520</TotalTime>
  <Words>1992</Words>
  <Application>Microsoft Office PowerPoint</Application>
  <PresentationFormat>On-screen Show (4:3)</PresentationFormat>
  <Paragraphs>417</Paragraphs>
  <Slides>54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Telerik Academy</vt:lpstr>
      <vt:lpstr>AppHarbor</vt:lpstr>
      <vt:lpstr>Table of Contents</vt:lpstr>
      <vt:lpstr>Table of Contents (2)</vt:lpstr>
      <vt:lpstr>What is AppHarbor?</vt:lpstr>
      <vt:lpstr>What is AppHarbor?</vt:lpstr>
      <vt:lpstr>What is AppHarbor? (2)</vt:lpstr>
      <vt:lpstr>“UI” Overview</vt:lpstr>
      <vt:lpstr>AppHarbor Architecture</vt:lpstr>
      <vt:lpstr>AppHarbor Architecture</vt:lpstr>
      <vt:lpstr>AppHarbor Architecture (2)</vt:lpstr>
      <vt:lpstr>AppHarbor Architecture (3)</vt:lpstr>
      <vt:lpstr>Pricing</vt:lpstr>
      <vt:lpstr>Pricing and Resources</vt:lpstr>
      <vt:lpstr>Pricing and Resources (2)</vt:lpstr>
      <vt:lpstr>Plans (Canoe)</vt:lpstr>
      <vt:lpstr>Plans (Catamaran)</vt:lpstr>
      <vt:lpstr>Plans (Yacht)</vt:lpstr>
      <vt:lpstr>Git Crash Course</vt:lpstr>
      <vt:lpstr>Git Crash Course</vt:lpstr>
      <vt:lpstr>Git Crash Course (2)</vt:lpstr>
      <vt:lpstr>Git Crash Course (3)</vt:lpstr>
      <vt:lpstr>Git Crash Course (4)</vt:lpstr>
      <vt:lpstr>Using Git Bash</vt:lpstr>
      <vt:lpstr>Application Deployment</vt:lpstr>
      <vt:lpstr>Application Deployment</vt:lpstr>
      <vt:lpstr>Git and AppHarbor</vt:lpstr>
      <vt:lpstr>Git and AppHarbor</vt:lpstr>
      <vt:lpstr>Git and AppHarbor</vt:lpstr>
      <vt:lpstr>Deploying to AppHarbor</vt:lpstr>
      <vt:lpstr>AppHarbor Service Hooks</vt:lpstr>
      <vt:lpstr>Configuration Variables and Add-ons</vt:lpstr>
      <vt:lpstr>Configuration variables</vt:lpstr>
      <vt:lpstr>Configuration variables</vt:lpstr>
      <vt:lpstr>Configuration variables</vt:lpstr>
      <vt:lpstr>Configuration Variables</vt:lpstr>
      <vt:lpstr>Add-ons</vt:lpstr>
      <vt:lpstr>Mailgun</vt:lpstr>
      <vt:lpstr>Mailgun</vt:lpstr>
      <vt:lpstr>Mailgun Add-On</vt:lpstr>
      <vt:lpstr>MongoLab</vt:lpstr>
      <vt:lpstr>MongoLab</vt:lpstr>
      <vt:lpstr>MongoLab</vt:lpstr>
      <vt:lpstr>MongoLab Add-On</vt:lpstr>
      <vt:lpstr>Shared SQL Server</vt:lpstr>
      <vt:lpstr>Shared SQL Server</vt:lpstr>
      <vt:lpstr>Shared SQL Server</vt:lpstr>
      <vt:lpstr>SQL Server Add-On</vt:lpstr>
      <vt:lpstr>SVNSailor</vt:lpstr>
      <vt:lpstr>SVN Sailor Add-On</vt:lpstr>
      <vt:lpstr>Other Add-Ons</vt:lpstr>
      <vt:lpstr>AppHarbor: Add-Ons (2)</vt:lpstr>
      <vt:lpstr>AppHarbor</vt:lpstr>
      <vt:lpstr>Exercises</vt:lpstr>
      <vt:lpstr>Exercises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Consuming Web Services</dc:title>
  <dc:creator>Doncho Minkov</dc:creator>
  <cp:lastModifiedBy>George Georgiev</cp:lastModifiedBy>
  <cp:revision>101</cp:revision>
  <dcterms:created xsi:type="dcterms:W3CDTF">2013-07-26T07:56:00Z</dcterms:created>
  <dcterms:modified xsi:type="dcterms:W3CDTF">2013-08-13T10:59:38Z</dcterms:modified>
</cp:coreProperties>
</file>