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320" r:id="rId2"/>
    <p:sldId id="346" r:id="rId3"/>
    <p:sldId id="347" r:id="rId4"/>
    <p:sldId id="335" r:id="rId5"/>
    <p:sldId id="336"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32" r:id="rId22"/>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p:scale>
          <a:sx n="80" d="100"/>
          <a:sy n="80" d="100"/>
        </p:scale>
        <p:origin x="-1794" y="-6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8/5/2013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8/5/2013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academy.telerik.com/"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p:cNvSpPr>
            <a:spLocks noGrp="1"/>
          </p:cNvSpPr>
          <p:nvPr>
            <p:ph type="body" sz="quarter" idx="10"/>
          </p:nvPr>
        </p:nvSpPr>
        <p:spPr>
          <a:xfrm>
            <a:off x="419099" y="4572000"/>
            <a:ext cx="3853295" cy="533400"/>
          </a:xfrm>
        </p:spPr>
        <p:txBody>
          <a:bodyPr/>
          <a:lstStyle/>
          <a:p>
            <a:r>
              <a:rPr lang="en-US" dirty="0" smtClean="0"/>
              <a:t>Tina Stancheva</a:t>
            </a:r>
            <a:endParaRPr lang="en-US" dirty="0"/>
          </a:p>
        </p:txBody>
      </p:sp>
      <p:sp>
        <p:nvSpPr>
          <p:cNvPr id="4" name="Text Placeholder 3"/>
          <p:cNvSpPr>
            <a:spLocks noGrp="1"/>
          </p:cNvSpPr>
          <p:nvPr>
            <p:ph type="body" sz="quarter" idx="13"/>
          </p:nvPr>
        </p:nvSpPr>
        <p:spPr>
          <a:xfrm>
            <a:off x="431800" y="5029200"/>
            <a:ext cx="3838864" cy="446276"/>
          </a:xfrm>
        </p:spPr>
        <p:txBody>
          <a:bodyPr/>
          <a:lstStyle/>
          <a:p>
            <a:r>
              <a:rPr lang="en-US" dirty="0" smtClean="0"/>
              <a:t>Enterprise Support Officer</a:t>
            </a: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72000" y="4648200"/>
            <a:ext cx="3975100" cy="1749484"/>
          </a:xfrm>
          <a:prstGeom prst="rect">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pic>
        <p:nvPicPr>
          <p:cNvPr id="17"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239000" y="152400"/>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1981200"/>
            <a:ext cx="8229600" cy="1524000"/>
          </a:xfrm>
        </p:spPr>
        <p:txBody>
          <a:bodyPr/>
          <a:lstStyle/>
          <a:p>
            <a:r>
              <a:rPr lang="en-US" dirty="0" smtClean="0"/>
              <a:t>Creating </a:t>
            </a:r>
            <a:r>
              <a:rPr lang="en-US" dirty="0" smtClean="0"/>
              <a:t>Videos</a:t>
            </a:r>
            <a:br>
              <a:rPr lang="en-US" dirty="0" smtClean="0"/>
            </a:br>
            <a:r>
              <a:rPr lang="en-US" dirty="0" smtClean="0"/>
              <a:t>using </a:t>
            </a:r>
            <a:r>
              <a:rPr lang="en-US" dirty="0" err="1" smtClean="0"/>
              <a:t>Camtasia</a:t>
            </a:r>
            <a:r>
              <a:rPr lang="en-US" dirty="0" smtClean="0"/>
              <a:t> 7</a:t>
            </a:r>
            <a:endParaRPr lang="en-US" dirty="0"/>
          </a:p>
        </p:txBody>
      </p:sp>
      <p:sp>
        <p:nvSpPr>
          <p:cNvPr id="5" name="Text Placeholder 4"/>
          <p:cNvSpPr>
            <a:spLocks noGrp="1"/>
          </p:cNvSpPr>
          <p:nvPr>
            <p:ph type="body" sz="quarter" idx="14"/>
          </p:nvPr>
        </p:nvSpPr>
        <p:spPr>
          <a:xfrm>
            <a:off x="457200" y="5405735"/>
            <a:ext cx="3352800" cy="400110"/>
          </a:xfrm>
        </p:spPr>
        <p:txBody>
          <a:bodyPr/>
          <a:lstStyle/>
          <a:p>
            <a:r>
              <a:rPr lang="en-US" dirty="0" smtClean="0"/>
              <a:t>Telerik</a:t>
            </a:r>
          </a:p>
        </p:txBody>
      </p:sp>
      <p:sp>
        <p:nvSpPr>
          <p:cNvPr id="7" name="Text Placeholder 6"/>
          <p:cNvSpPr>
            <a:spLocks noGrp="1"/>
          </p:cNvSpPr>
          <p:nvPr>
            <p:ph type="body" sz="quarter" idx="11"/>
          </p:nvPr>
        </p:nvSpPr>
        <p:spPr/>
        <p:txBody>
          <a:bodyPr/>
          <a:lstStyle/>
          <a:p>
            <a:r>
              <a:rPr lang="en-US" dirty="0" smtClean="0"/>
              <a:t>Telerik Software Academy</a:t>
            </a:r>
            <a:endParaRPr lang="en-US" dirty="0"/>
          </a:p>
        </p:txBody>
      </p:sp>
      <p:sp>
        <p:nvSpPr>
          <p:cNvPr id="8" name="Text Placeholder 7"/>
          <p:cNvSpPr>
            <a:spLocks noGrp="1"/>
          </p:cNvSpPr>
          <p:nvPr>
            <p:ph type="body" sz="quarter" idx="12"/>
          </p:nvPr>
        </p:nvSpPr>
        <p:spPr/>
        <p:txBody>
          <a:bodyPr/>
          <a:lstStyle/>
          <a:p>
            <a:r>
              <a:rPr lang="en-US" dirty="0" smtClean="0">
                <a:hlinkClick r:id="rId5"/>
              </a:rPr>
              <a:t>http://academy.telerik.com</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Inserting Title Clips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6" name="Content Placeholder 5"/>
          <p:cNvSpPr>
            <a:spLocks noGrp="1"/>
          </p:cNvSpPr>
          <p:nvPr>
            <p:ph idx="1"/>
          </p:nvPr>
        </p:nvSpPr>
        <p:spPr/>
        <p:txBody>
          <a:bodyPr/>
          <a:lstStyle/>
          <a:p>
            <a:r>
              <a:rPr lang="en-US" b="0" dirty="0" smtClean="0">
                <a:effectLst/>
              </a:rPr>
              <a:t>The </a:t>
            </a:r>
            <a:r>
              <a:rPr lang="en-US" dirty="0" smtClean="0">
                <a:effectLst/>
              </a:rPr>
              <a:t>Title Clip </a:t>
            </a:r>
            <a:r>
              <a:rPr lang="en-US" b="0" dirty="0">
                <a:effectLst/>
              </a:rPr>
              <a:t>will be inserted with a default time during which it will be displayed</a:t>
            </a:r>
            <a:r>
              <a:rPr lang="en-US" b="0" dirty="0" smtClean="0">
                <a:effectLst/>
              </a:rPr>
              <a:t>. Make sure this time is enough for the viewer to read the information provided within the clip</a:t>
            </a:r>
          </a:p>
          <a:p>
            <a:r>
              <a:rPr lang="en-US" b="0" dirty="0" smtClean="0">
                <a:effectLst/>
              </a:rPr>
              <a:t>You </a:t>
            </a:r>
            <a:r>
              <a:rPr lang="en-US" b="0" dirty="0">
                <a:effectLst/>
              </a:rPr>
              <a:t>can change </a:t>
            </a:r>
            <a:r>
              <a:rPr lang="en-US" b="0" dirty="0" smtClean="0">
                <a:effectLst/>
              </a:rPr>
              <a:t>the length of the </a:t>
            </a:r>
            <a:r>
              <a:rPr lang="en-US" dirty="0" smtClean="0">
                <a:effectLst/>
              </a:rPr>
              <a:t>Title Clip </a:t>
            </a:r>
            <a:r>
              <a:rPr lang="en-US" b="0" dirty="0" smtClean="0">
                <a:effectLst/>
              </a:rPr>
              <a:t>by </a:t>
            </a:r>
            <a:r>
              <a:rPr lang="en-US" b="0" dirty="0">
                <a:effectLst/>
              </a:rPr>
              <a:t>clicking on the right edge of the title in the timeline, holding the mouse down and dragging it in the desired </a:t>
            </a:r>
            <a:r>
              <a:rPr lang="en-US" b="0" dirty="0" smtClean="0">
                <a:effectLst/>
              </a:rPr>
              <a:t>direction</a:t>
            </a:r>
            <a:endParaRPr lang="en-US" b="0" dirty="0"/>
          </a:p>
        </p:txBody>
      </p:sp>
    </p:spTree>
    <p:extLst>
      <p:ext uri="{BB962C8B-B14F-4D97-AF65-F5344CB8AC3E}">
        <p14:creationId xmlns:p14="http://schemas.microsoft.com/office/powerpoint/2010/main" val="3755786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Inserting and editing callouts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6" name="Content Placeholder 5"/>
          <p:cNvSpPr>
            <a:spLocks noGrp="1"/>
          </p:cNvSpPr>
          <p:nvPr>
            <p:ph idx="1"/>
          </p:nvPr>
        </p:nvSpPr>
        <p:spPr/>
        <p:txBody>
          <a:bodyPr/>
          <a:lstStyle/>
          <a:p>
            <a:r>
              <a:rPr lang="en-US" dirty="0">
                <a:effectLst/>
              </a:rPr>
              <a:t>Callouts</a:t>
            </a:r>
            <a:r>
              <a:rPr lang="en-US" b="0" dirty="0">
                <a:effectLst/>
              </a:rPr>
              <a:t> </a:t>
            </a:r>
            <a:r>
              <a:rPr lang="en-US" b="0" dirty="0" smtClean="0">
                <a:effectLst/>
              </a:rPr>
              <a:t>help </a:t>
            </a:r>
            <a:r>
              <a:rPr lang="en-US" b="0" dirty="0">
                <a:effectLst/>
              </a:rPr>
              <a:t>you deliver your thoughts and instructions to the </a:t>
            </a:r>
            <a:r>
              <a:rPr lang="en-US" b="0" dirty="0" smtClean="0">
                <a:effectLst/>
              </a:rPr>
              <a:t>customers, specifically when audio is disabled</a:t>
            </a:r>
          </a:p>
          <a:p>
            <a:r>
              <a:rPr lang="en-US" b="0" dirty="0" smtClean="0">
                <a:effectLst/>
              </a:rPr>
              <a:t>To </a:t>
            </a:r>
            <a:r>
              <a:rPr lang="en-US" b="0" dirty="0">
                <a:effectLst/>
              </a:rPr>
              <a:t>insert a callout, click on </a:t>
            </a:r>
            <a:r>
              <a:rPr lang="en-US" dirty="0">
                <a:effectLst/>
              </a:rPr>
              <a:t>Callouts</a:t>
            </a:r>
            <a:r>
              <a:rPr lang="en-US" b="0" dirty="0">
                <a:effectLst/>
              </a:rPr>
              <a:t> in the </a:t>
            </a:r>
            <a:r>
              <a:rPr lang="en-US" dirty="0">
                <a:effectLst/>
              </a:rPr>
              <a:t>Edit</a:t>
            </a:r>
            <a:r>
              <a:rPr lang="en-US" b="0" dirty="0">
                <a:effectLst/>
              </a:rPr>
              <a:t> </a:t>
            </a:r>
            <a:r>
              <a:rPr lang="en-US" dirty="0" smtClean="0">
                <a:effectLst/>
              </a:rPr>
              <a:t>Pane</a:t>
            </a:r>
            <a:endParaRPr lang="en-US" b="0" dirty="0" smtClean="0">
              <a:effectLst/>
            </a:endParaRPr>
          </a:p>
          <a:p>
            <a:r>
              <a:rPr lang="en-US" b="0" dirty="0" smtClean="0">
                <a:effectLst/>
              </a:rPr>
              <a:t>Use </a:t>
            </a:r>
            <a:r>
              <a:rPr lang="en-US" b="0" dirty="0">
                <a:effectLst/>
              </a:rPr>
              <a:t>the </a:t>
            </a:r>
            <a:r>
              <a:rPr lang="en-US" dirty="0">
                <a:effectLst/>
              </a:rPr>
              <a:t>green</a:t>
            </a:r>
            <a:r>
              <a:rPr lang="en-US" b="0" dirty="0">
                <a:effectLst/>
              </a:rPr>
              <a:t> </a:t>
            </a:r>
            <a:r>
              <a:rPr lang="en-US" dirty="0">
                <a:effectLst/>
              </a:rPr>
              <a:t>selector</a:t>
            </a:r>
            <a:r>
              <a:rPr lang="en-US" b="0" dirty="0">
                <a:effectLst/>
              </a:rPr>
              <a:t> in the </a:t>
            </a:r>
            <a:r>
              <a:rPr lang="en-US" dirty="0">
                <a:effectLst/>
              </a:rPr>
              <a:t>timeline</a:t>
            </a:r>
            <a:r>
              <a:rPr lang="en-US" b="0" dirty="0">
                <a:effectLst/>
              </a:rPr>
              <a:t> and put it over the position in your movie where you want the callout to </a:t>
            </a:r>
            <a:r>
              <a:rPr lang="en-US" b="0" dirty="0" smtClean="0">
                <a:effectLst/>
              </a:rPr>
              <a:t>appear</a:t>
            </a:r>
          </a:p>
          <a:p>
            <a:r>
              <a:rPr lang="en-US" b="0" dirty="0" smtClean="0">
                <a:effectLst/>
              </a:rPr>
              <a:t>Click </a:t>
            </a:r>
            <a:r>
              <a:rPr lang="en-US" b="0" dirty="0">
                <a:effectLst/>
              </a:rPr>
              <a:t>on the </a:t>
            </a:r>
            <a:r>
              <a:rPr lang="en-US" dirty="0">
                <a:effectLst/>
              </a:rPr>
              <a:t>Add Callout </a:t>
            </a:r>
            <a:r>
              <a:rPr lang="en-US" b="0" dirty="0">
                <a:effectLst/>
              </a:rPr>
              <a:t>link in the </a:t>
            </a:r>
            <a:r>
              <a:rPr lang="en-US" dirty="0">
                <a:effectLst/>
              </a:rPr>
              <a:t>Callouts</a:t>
            </a:r>
            <a:r>
              <a:rPr lang="en-US" b="0" dirty="0">
                <a:effectLst/>
              </a:rPr>
              <a:t> pane</a:t>
            </a:r>
          </a:p>
          <a:p>
            <a:endParaRPr lang="en-US" dirty="0"/>
          </a:p>
        </p:txBody>
      </p:sp>
    </p:spTree>
    <p:extLst>
      <p:ext uri="{BB962C8B-B14F-4D97-AF65-F5344CB8AC3E}">
        <p14:creationId xmlns:p14="http://schemas.microsoft.com/office/powerpoint/2010/main" val="2841836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Inserting and editing callouts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6" name="Content Placeholder 5"/>
          <p:cNvSpPr>
            <a:spLocks noGrp="1"/>
          </p:cNvSpPr>
          <p:nvPr>
            <p:ph idx="1"/>
          </p:nvPr>
        </p:nvSpPr>
        <p:spPr/>
        <p:txBody>
          <a:bodyPr/>
          <a:lstStyle/>
          <a:p>
            <a:r>
              <a:rPr lang="en-US" b="0" dirty="0">
                <a:effectLst/>
              </a:rPr>
              <a:t>The font should be easily red – for example </a:t>
            </a:r>
            <a:r>
              <a:rPr lang="en-US" dirty="0">
                <a:effectLst/>
              </a:rPr>
              <a:t>14pt </a:t>
            </a:r>
            <a:r>
              <a:rPr lang="en-US" dirty="0" smtClean="0">
                <a:effectLst/>
              </a:rPr>
              <a:t>Arial</a:t>
            </a:r>
          </a:p>
          <a:p>
            <a:r>
              <a:rPr lang="en-US" b="0" dirty="0">
                <a:effectLst/>
              </a:rPr>
              <a:t>Do not use too many effects for the callouts. An “</a:t>
            </a:r>
            <a:r>
              <a:rPr lang="en-US" dirty="0">
                <a:effectLst/>
              </a:rPr>
              <a:t>Add Drop Shadow</a:t>
            </a:r>
            <a:r>
              <a:rPr lang="en-US" b="0" dirty="0">
                <a:effectLst/>
              </a:rPr>
              <a:t>” </a:t>
            </a:r>
            <a:r>
              <a:rPr lang="en-US" b="0" dirty="0" smtClean="0">
                <a:effectLst/>
              </a:rPr>
              <a:t>is </a:t>
            </a:r>
            <a:r>
              <a:rPr lang="en-US" b="0" dirty="0">
                <a:effectLst/>
              </a:rPr>
              <a:t>enough </a:t>
            </a:r>
            <a:endParaRPr lang="en-US" b="0" dirty="0" smtClean="0">
              <a:effectLst/>
            </a:endParaRPr>
          </a:p>
          <a:p>
            <a:r>
              <a:rPr lang="en-US" b="0" dirty="0">
                <a:effectLst/>
              </a:rPr>
              <a:t>Once you are ready with the callout, press </a:t>
            </a:r>
            <a:r>
              <a:rPr lang="en-US" dirty="0">
                <a:effectLst/>
              </a:rPr>
              <a:t>OK</a:t>
            </a:r>
            <a:r>
              <a:rPr lang="en-US" b="0" dirty="0">
                <a:effectLst/>
              </a:rPr>
              <a:t> and return to the </a:t>
            </a:r>
            <a:r>
              <a:rPr lang="en-US" dirty="0">
                <a:effectLst/>
              </a:rPr>
              <a:t>Callouts</a:t>
            </a:r>
            <a:r>
              <a:rPr lang="en-US" b="0" dirty="0">
                <a:effectLst/>
              </a:rPr>
              <a:t> </a:t>
            </a:r>
            <a:r>
              <a:rPr lang="en-US" b="0" dirty="0" smtClean="0">
                <a:effectLst/>
              </a:rPr>
              <a:t>screen</a:t>
            </a:r>
            <a:endParaRPr lang="en-US" b="0" dirty="0">
              <a:effectLst/>
            </a:endParaRPr>
          </a:p>
          <a:p>
            <a:endParaRPr lang="en-US" b="0" dirty="0"/>
          </a:p>
        </p:txBody>
      </p:sp>
    </p:spTree>
    <p:extLst>
      <p:ext uri="{BB962C8B-B14F-4D97-AF65-F5344CB8AC3E}">
        <p14:creationId xmlns:p14="http://schemas.microsoft.com/office/powerpoint/2010/main" val="1939121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Inserting and editing callouts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6" name="Content Placeholder 5"/>
          <p:cNvSpPr>
            <a:spLocks noGrp="1"/>
          </p:cNvSpPr>
          <p:nvPr>
            <p:ph idx="1"/>
          </p:nvPr>
        </p:nvSpPr>
        <p:spPr/>
        <p:txBody>
          <a:bodyPr/>
          <a:lstStyle/>
          <a:p>
            <a:r>
              <a:rPr lang="en-US" b="0" dirty="0">
                <a:effectLst/>
              </a:rPr>
              <a:t>Note the new “Callouts” track in the </a:t>
            </a:r>
            <a:r>
              <a:rPr lang="en-US" b="0" dirty="0" smtClean="0">
                <a:effectLst/>
              </a:rPr>
              <a:t>timeline</a:t>
            </a:r>
          </a:p>
          <a:p>
            <a:pPr lvl="0"/>
            <a:r>
              <a:rPr lang="en-US" b="0" dirty="0">
                <a:effectLst/>
              </a:rPr>
              <a:t>Properly position the callouts on the screen and in the </a:t>
            </a:r>
            <a:r>
              <a:rPr lang="en-US" b="0" dirty="0" smtClean="0">
                <a:effectLst/>
              </a:rPr>
              <a:t>timeline</a:t>
            </a:r>
          </a:p>
          <a:p>
            <a:r>
              <a:rPr lang="en-US" b="0" dirty="0" smtClean="0">
                <a:effectLst/>
              </a:rPr>
              <a:t>The </a:t>
            </a:r>
            <a:r>
              <a:rPr lang="en-US" b="0" dirty="0">
                <a:effectLst/>
              </a:rPr>
              <a:t>callout’s time of appearance and duration depends on its size and position in that </a:t>
            </a:r>
            <a:r>
              <a:rPr lang="en-US" b="0" dirty="0" smtClean="0">
                <a:effectLst/>
              </a:rPr>
              <a:t>track</a:t>
            </a:r>
          </a:p>
          <a:p>
            <a:pPr lvl="0"/>
            <a:r>
              <a:rPr lang="en-US" b="0" dirty="0">
                <a:effectLst/>
              </a:rPr>
              <a:t>Avoid having two or more callouts overlapping on the screen or </a:t>
            </a:r>
            <a:r>
              <a:rPr lang="en-US" b="0" dirty="0" smtClean="0">
                <a:effectLst/>
              </a:rPr>
              <a:t>appearing </a:t>
            </a:r>
            <a:r>
              <a:rPr lang="en-US" b="0" dirty="0">
                <a:effectLst/>
              </a:rPr>
              <a:t>for a time that is too short for the customer to read </a:t>
            </a:r>
            <a:r>
              <a:rPr lang="en-US" b="0" dirty="0" smtClean="0">
                <a:effectLst/>
              </a:rPr>
              <a:t>it </a:t>
            </a:r>
          </a:p>
          <a:p>
            <a:pPr lvl="0"/>
            <a:r>
              <a:rPr lang="en-US" b="0" dirty="0" smtClean="0">
                <a:effectLst/>
              </a:rPr>
              <a:t>When </a:t>
            </a:r>
            <a:r>
              <a:rPr lang="en-US" b="0" dirty="0">
                <a:effectLst/>
              </a:rPr>
              <a:t>finished, press the </a:t>
            </a:r>
            <a:r>
              <a:rPr lang="en-US" dirty="0">
                <a:effectLst/>
              </a:rPr>
              <a:t>Finish</a:t>
            </a:r>
            <a:r>
              <a:rPr lang="en-US" b="0" dirty="0">
                <a:effectLst/>
              </a:rPr>
              <a:t> button to return to the main </a:t>
            </a:r>
            <a:r>
              <a:rPr lang="en-US" b="0" dirty="0" smtClean="0">
                <a:effectLst/>
              </a:rPr>
              <a:t>screen</a:t>
            </a:r>
          </a:p>
          <a:p>
            <a:endParaRPr lang="en-US" b="0" dirty="0"/>
          </a:p>
        </p:txBody>
      </p:sp>
    </p:spTree>
    <p:extLst>
      <p:ext uri="{BB962C8B-B14F-4D97-AF65-F5344CB8AC3E}">
        <p14:creationId xmlns:p14="http://schemas.microsoft.com/office/powerpoint/2010/main" val="3074103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Inserting Zoom-n-Pan areas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6" name="Content Placeholder 5"/>
          <p:cNvSpPr>
            <a:spLocks noGrp="1"/>
          </p:cNvSpPr>
          <p:nvPr>
            <p:ph idx="1"/>
          </p:nvPr>
        </p:nvSpPr>
        <p:spPr/>
        <p:txBody>
          <a:bodyPr/>
          <a:lstStyle/>
          <a:p>
            <a:r>
              <a:rPr lang="en-US" dirty="0">
                <a:effectLst/>
              </a:rPr>
              <a:t>Zoom-n-Pan</a:t>
            </a:r>
            <a:r>
              <a:rPr lang="en-US" b="0" dirty="0">
                <a:effectLst/>
              </a:rPr>
              <a:t> will allow you to zoom in and out an area in your </a:t>
            </a:r>
            <a:r>
              <a:rPr lang="en-US" b="0" dirty="0" smtClean="0">
                <a:effectLst/>
              </a:rPr>
              <a:t>movie </a:t>
            </a:r>
          </a:p>
          <a:p>
            <a:r>
              <a:rPr lang="en-US" b="0" dirty="0" smtClean="0">
                <a:effectLst/>
              </a:rPr>
              <a:t>If </a:t>
            </a:r>
            <a:r>
              <a:rPr lang="en-US" b="0" dirty="0">
                <a:effectLst/>
              </a:rPr>
              <a:t>you want to zoom in a part of your screen, click on </a:t>
            </a:r>
            <a:r>
              <a:rPr lang="en-US" dirty="0">
                <a:effectLst/>
              </a:rPr>
              <a:t>Add Zoom-n-Pan </a:t>
            </a:r>
            <a:r>
              <a:rPr lang="en-US" b="0" dirty="0" err="1">
                <a:effectLst/>
              </a:rPr>
              <a:t>keyframe</a:t>
            </a:r>
            <a:r>
              <a:rPr lang="en-US" b="0" dirty="0">
                <a:effectLst/>
              </a:rPr>
              <a:t>, select the portion of the screen which you want to zoom and </a:t>
            </a:r>
            <a:r>
              <a:rPr lang="en-US" b="0" dirty="0" smtClean="0">
                <a:effectLst/>
              </a:rPr>
              <a:t>set the additional </a:t>
            </a:r>
            <a:r>
              <a:rPr lang="en-US" b="0" dirty="0">
                <a:effectLst/>
              </a:rPr>
              <a:t>properties (like zoom speed, etc.) </a:t>
            </a:r>
            <a:endParaRPr lang="en-US" b="0" dirty="0" smtClean="0">
              <a:effectLst/>
            </a:endParaRPr>
          </a:p>
          <a:p>
            <a:r>
              <a:rPr lang="en-US" b="0" dirty="0" smtClean="0">
                <a:effectLst/>
              </a:rPr>
              <a:t>If </a:t>
            </a:r>
            <a:r>
              <a:rPr lang="en-US" b="0" dirty="0">
                <a:effectLst/>
              </a:rPr>
              <a:t>you want to zoom out, you will need to add another </a:t>
            </a:r>
            <a:r>
              <a:rPr lang="en-US" dirty="0">
                <a:effectLst/>
              </a:rPr>
              <a:t>Zoom-n-Pan</a:t>
            </a:r>
            <a:r>
              <a:rPr lang="en-US" b="0" dirty="0">
                <a:effectLst/>
              </a:rPr>
              <a:t> </a:t>
            </a:r>
            <a:r>
              <a:rPr lang="en-US" b="0" dirty="0" err="1" smtClean="0">
                <a:effectLst/>
              </a:rPr>
              <a:t>keyframe</a:t>
            </a:r>
            <a:r>
              <a:rPr lang="en-US" b="0" dirty="0" smtClean="0">
                <a:effectLst/>
              </a:rPr>
              <a:t> and select </a:t>
            </a:r>
            <a:r>
              <a:rPr lang="en-US" dirty="0" smtClean="0">
                <a:effectLst/>
              </a:rPr>
              <a:t>Show </a:t>
            </a:r>
            <a:r>
              <a:rPr lang="en-US" dirty="0">
                <a:effectLst/>
              </a:rPr>
              <a:t>Entire </a:t>
            </a:r>
            <a:r>
              <a:rPr lang="en-US" dirty="0" smtClean="0">
                <a:effectLst/>
              </a:rPr>
              <a:t>Video </a:t>
            </a:r>
            <a:r>
              <a:rPr lang="en-US" b="0" dirty="0">
                <a:effectLst/>
              </a:rPr>
              <a:t>in the </a:t>
            </a:r>
            <a:r>
              <a:rPr lang="en-US" dirty="0">
                <a:effectLst/>
              </a:rPr>
              <a:t>Size</a:t>
            </a:r>
            <a:r>
              <a:rPr lang="en-US" b="0" dirty="0">
                <a:effectLst/>
              </a:rPr>
              <a:t> pane. </a:t>
            </a:r>
          </a:p>
          <a:p>
            <a:endParaRPr lang="en-US" b="0" dirty="0"/>
          </a:p>
        </p:txBody>
      </p:sp>
    </p:spTree>
    <p:extLst>
      <p:ext uri="{BB962C8B-B14F-4D97-AF65-F5344CB8AC3E}">
        <p14:creationId xmlns:p14="http://schemas.microsoft.com/office/powerpoint/2010/main" val="3230936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Inserting </a:t>
            </a:r>
            <a:r>
              <a:rPr lang="en-US" dirty="0" smtClean="0">
                <a:effectLst/>
              </a:rPr>
              <a:t>markers</a:t>
            </a:r>
            <a:endParaRPr lang="en-US" dirty="0"/>
          </a:p>
        </p:txBody>
      </p:sp>
      <p:sp>
        <p:nvSpPr>
          <p:cNvPr id="3" name="Content Placeholder 2"/>
          <p:cNvSpPr>
            <a:spLocks noGrp="1"/>
          </p:cNvSpPr>
          <p:nvPr>
            <p:ph idx="1"/>
          </p:nvPr>
        </p:nvSpPr>
        <p:spPr/>
        <p:txBody>
          <a:bodyPr/>
          <a:lstStyle/>
          <a:p>
            <a:pPr marL="0" indent="0">
              <a:buNone/>
            </a:pPr>
            <a:endParaRPr lang="en-US" dirty="0">
              <a:effectLst/>
            </a:endParaRPr>
          </a:p>
          <a:p>
            <a:r>
              <a:rPr lang="en-US" dirty="0" smtClean="0">
                <a:effectLst/>
              </a:rPr>
              <a:t>Markers</a:t>
            </a:r>
            <a:r>
              <a:rPr lang="en-US" b="0" dirty="0" smtClean="0">
                <a:effectLst/>
              </a:rPr>
              <a:t> are used to </a:t>
            </a:r>
            <a:r>
              <a:rPr lang="en-US" b="0" dirty="0">
                <a:effectLst/>
              </a:rPr>
              <a:t>create a </a:t>
            </a:r>
            <a:r>
              <a:rPr lang="en-US" dirty="0">
                <a:effectLst/>
              </a:rPr>
              <a:t>TOC</a:t>
            </a:r>
            <a:r>
              <a:rPr lang="en-US" b="0" dirty="0">
                <a:effectLst/>
              </a:rPr>
              <a:t> (</a:t>
            </a:r>
            <a:r>
              <a:rPr lang="en-US" dirty="0">
                <a:effectLst/>
              </a:rPr>
              <a:t>table of content</a:t>
            </a:r>
            <a:r>
              <a:rPr lang="en-US" b="0" dirty="0">
                <a:effectLst/>
              </a:rPr>
              <a:t>) </a:t>
            </a:r>
            <a:r>
              <a:rPr lang="en-US" b="0" dirty="0" smtClean="0">
                <a:effectLst/>
              </a:rPr>
              <a:t>of a movie. </a:t>
            </a:r>
          </a:p>
          <a:p>
            <a:r>
              <a:rPr lang="en-US" b="0" dirty="0" smtClean="0">
                <a:effectLst/>
              </a:rPr>
              <a:t>The </a:t>
            </a:r>
            <a:r>
              <a:rPr lang="en-US" dirty="0" smtClean="0">
                <a:effectLst/>
              </a:rPr>
              <a:t>TOC</a:t>
            </a:r>
            <a:r>
              <a:rPr lang="en-US" b="0" dirty="0" smtClean="0">
                <a:effectLst/>
              </a:rPr>
              <a:t> is displayed next to the movie </a:t>
            </a:r>
          </a:p>
          <a:p>
            <a:r>
              <a:rPr lang="en-US" b="0" dirty="0" smtClean="0">
                <a:effectLst/>
              </a:rPr>
              <a:t>It should indicate the main parts of a movie</a:t>
            </a:r>
            <a:endParaRPr lang="en-US" b="0" dirty="0">
              <a:effectLst/>
            </a:endParaRPr>
          </a:p>
          <a:p>
            <a:r>
              <a:rPr lang="en-US" b="0" dirty="0">
                <a:effectLst/>
              </a:rPr>
              <a:t>The </a:t>
            </a:r>
            <a:r>
              <a:rPr lang="en-US" b="0" dirty="0" smtClean="0">
                <a:effectLst/>
              </a:rPr>
              <a:t>TOC </a:t>
            </a:r>
            <a:r>
              <a:rPr lang="en-US" b="0" dirty="0">
                <a:effectLst/>
              </a:rPr>
              <a:t>is created at the production </a:t>
            </a:r>
            <a:r>
              <a:rPr lang="en-US" b="0" dirty="0" smtClean="0">
                <a:effectLst/>
              </a:rPr>
              <a:t>stage</a:t>
            </a:r>
          </a:p>
          <a:p>
            <a:r>
              <a:rPr lang="en-US" b="0" dirty="0" smtClean="0">
                <a:effectLst/>
              </a:rPr>
              <a:t>BUT you need </a:t>
            </a:r>
            <a:r>
              <a:rPr lang="en-US" dirty="0" smtClean="0">
                <a:effectLst/>
              </a:rPr>
              <a:t>Markers</a:t>
            </a:r>
            <a:r>
              <a:rPr lang="en-US" b="0" dirty="0" smtClean="0">
                <a:effectLst/>
              </a:rPr>
              <a:t> in the timeline in order to be able to create a TOC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326135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Inserting </a:t>
            </a:r>
            <a:r>
              <a:rPr lang="en-US" dirty="0" smtClean="0">
                <a:effectLst/>
              </a:rPr>
              <a:t>markers</a:t>
            </a:r>
            <a:endParaRPr lang="en-US" dirty="0"/>
          </a:p>
        </p:txBody>
      </p:sp>
      <p:sp>
        <p:nvSpPr>
          <p:cNvPr id="3" name="Content Placeholder 2"/>
          <p:cNvSpPr>
            <a:spLocks noGrp="1"/>
          </p:cNvSpPr>
          <p:nvPr>
            <p:ph idx="1"/>
          </p:nvPr>
        </p:nvSpPr>
        <p:spPr/>
        <p:txBody>
          <a:bodyPr/>
          <a:lstStyle/>
          <a:p>
            <a:r>
              <a:rPr lang="en-US" dirty="0" smtClean="0">
                <a:effectLst/>
              </a:rPr>
              <a:t>Markers</a:t>
            </a:r>
            <a:r>
              <a:rPr lang="en-US" b="0" dirty="0" smtClean="0">
                <a:effectLst/>
              </a:rPr>
              <a:t> are inserted either via the </a:t>
            </a:r>
            <a:r>
              <a:rPr lang="en-US" dirty="0" smtClean="0">
                <a:effectLst/>
              </a:rPr>
              <a:t>Edit</a:t>
            </a:r>
            <a:r>
              <a:rPr lang="en-US" b="0" dirty="0" smtClean="0">
                <a:effectLst/>
              </a:rPr>
              <a:t> dropdown in </a:t>
            </a:r>
            <a:r>
              <a:rPr lang="en-US" dirty="0" err="1" smtClean="0">
                <a:effectLst/>
              </a:rPr>
              <a:t>Camtasia’s</a:t>
            </a:r>
            <a:r>
              <a:rPr lang="en-US" b="0" dirty="0" smtClean="0">
                <a:effectLst/>
              </a:rPr>
              <a:t> toolbar</a:t>
            </a:r>
          </a:p>
          <a:p>
            <a:r>
              <a:rPr lang="en-US" b="0" dirty="0" smtClean="0">
                <a:effectLst/>
              </a:rPr>
              <a:t>Or by using the </a:t>
            </a:r>
            <a:r>
              <a:rPr lang="en-US" dirty="0" err="1" smtClean="0">
                <a:effectLst/>
              </a:rPr>
              <a:t>Ctrl+M</a:t>
            </a:r>
            <a:r>
              <a:rPr lang="en-US" b="0" dirty="0" smtClean="0">
                <a:effectLst/>
              </a:rPr>
              <a:t> shortcut. </a:t>
            </a:r>
          </a:p>
          <a:p>
            <a:r>
              <a:rPr lang="en-US" b="0" dirty="0" smtClean="0">
                <a:effectLst/>
              </a:rPr>
              <a:t>In the timeline set </a:t>
            </a:r>
            <a:r>
              <a:rPr lang="en-US" b="0" dirty="0">
                <a:effectLst/>
              </a:rPr>
              <a:t>the green selector to the place where you wish to put a marker </a:t>
            </a:r>
            <a:endParaRPr lang="en-US" b="0" dirty="0" smtClean="0">
              <a:effectLst/>
            </a:endParaRPr>
          </a:p>
          <a:p>
            <a:r>
              <a:rPr lang="en-US" b="0" dirty="0" smtClean="0">
                <a:effectLst/>
              </a:rPr>
              <a:t>Insert a marker </a:t>
            </a:r>
            <a:endParaRPr lang="en-US" b="0" dirty="0">
              <a:effectLst/>
            </a:endParaRPr>
          </a:p>
          <a:p>
            <a:r>
              <a:rPr lang="en-US" b="0" dirty="0">
                <a:effectLst/>
              </a:rPr>
              <a:t>Name the marker the same way as you want your</a:t>
            </a:r>
            <a:r>
              <a:rPr lang="en-US" dirty="0">
                <a:effectLst/>
              </a:rPr>
              <a:t> TOC </a:t>
            </a:r>
            <a:r>
              <a:rPr lang="en-US" b="0" dirty="0">
                <a:effectLst/>
              </a:rPr>
              <a:t>item to appear. </a:t>
            </a:r>
          </a:p>
          <a:p>
            <a:endParaRPr lang="en-US" b="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276122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Producing your </a:t>
            </a:r>
            <a:r>
              <a:rPr lang="en-US" dirty="0" smtClean="0">
                <a:effectLst/>
              </a:rPr>
              <a:t>video</a:t>
            </a:r>
            <a:endParaRPr lang="en-US" dirty="0"/>
          </a:p>
        </p:txBody>
      </p:sp>
      <p:sp>
        <p:nvSpPr>
          <p:cNvPr id="3" name="Content Placeholder 2"/>
          <p:cNvSpPr>
            <a:spLocks noGrp="1"/>
          </p:cNvSpPr>
          <p:nvPr>
            <p:ph idx="1"/>
          </p:nvPr>
        </p:nvSpPr>
        <p:spPr/>
        <p:txBody>
          <a:bodyPr/>
          <a:lstStyle/>
          <a:p>
            <a:r>
              <a:rPr lang="en-US" b="0" dirty="0">
                <a:effectLst/>
              </a:rPr>
              <a:t>Once you are ready with your movie, you need to export it to a suitable </a:t>
            </a:r>
            <a:r>
              <a:rPr lang="en-US" b="0" dirty="0" smtClean="0">
                <a:effectLst/>
              </a:rPr>
              <a:t>format</a:t>
            </a:r>
          </a:p>
          <a:p>
            <a:r>
              <a:rPr lang="en-US" b="0" dirty="0" smtClean="0">
                <a:effectLst/>
              </a:rPr>
              <a:t>The </a:t>
            </a:r>
            <a:r>
              <a:rPr lang="en-US" b="0" dirty="0">
                <a:effectLst/>
              </a:rPr>
              <a:t>movies that are made in </a:t>
            </a:r>
            <a:r>
              <a:rPr lang="en-US" dirty="0">
                <a:effectLst/>
              </a:rPr>
              <a:t>Telerik</a:t>
            </a:r>
            <a:r>
              <a:rPr lang="en-US" b="0" dirty="0">
                <a:effectLst/>
              </a:rPr>
              <a:t> are produced as </a:t>
            </a:r>
            <a:r>
              <a:rPr lang="en-US" dirty="0">
                <a:effectLst/>
              </a:rPr>
              <a:t>Flash</a:t>
            </a:r>
            <a:r>
              <a:rPr lang="en-US" b="0" dirty="0">
                <a:effectLst/>
              </a:rPr>
              <a:t> ones. </a:t>
            </a:r>
          </a:p>
          <a:p>
            <a:r>
              <a:rPr lang="en-US" b="0" dirty="0">
                <a:effectLst/>
              </a:rPr>
              <a:t>To export your movie:</a:t>
            </a:r>
          </a:p>
          <a:p>
            <a:pPr lvl="1"/>
            <a:r>
              <a:rPr lang="en-US" b="0" dirty="0">
                <a:effectLst/>
              </a:rPr>
              <a:t>Press the </a:t>
            </a:r>
            <a:r>
              <a:rPr lang="en-US" dirty="0">
                <a:effectLst/>
              </a:rPr>
              <a:t>Produce Video As </a:t>
            </a:r>
            <a:r>
              <a:rPr lang="en-US" b="0" dirty="0">
                <a:effectLst/>
              </a:rPr>
              <a:t>button and select </a:t>
            </a:r>
            <a:r>
              <a:rPr lang="en-US" dirty="0">
                <a:effectLst/>
              </a:rPr>
              <a:t>Custom Production Settings </a:t>
            </a:r>
            <a:r>
              <a:rPr lang="en-US" b="0" dirty="0">
                <a:effectLst/>
              </a:rPr>
              <a:t>in the initial screen. </a:t>
            </a:r>
          </a:p>
          <a:p>
            <a:pPr lvl="1"/>
            <a:r>
              <a:rPr lang="en-US" b="0" dirty="0">
                <a:effectLst/>
              </a:rPr>
              <a:t>Select </a:t>
            </a:r>
            <a:r>
              <a:rPr lang="en-US" dirty="0">
                <a:effectLst/>
              </a:rPr>
              <a:t>Flash</a:t>
            </a:r>
            <a:r>
              <a:rPr lang="en-US" b="0" dirty="0">
                <a:effectLst/>
              </a:rPr>
              <a:t> as an output for your </a:t>
            </a:r>
            <a:r>
              <a:rPr lang="en-US" b="0" dirty="0" smtClean="0">
                <a:effectLst/>
              </a:rPr>
              <a:t>movie</a:t>
            </a:r>
          </a:p>
          <a:p>
            <a:endParaRPr lang="en-US" b="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2639426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Producing your </a:t>
            </a:r>
            <a:r>
              <a:rPr lang="en-US" dirty="0" smtClean="0">
                <a:effectLst/>
              </a:rPr>
              <a:t>video</a:t>
            </a:r>
            <a:endParaRPr lang="en-US" dirty="0"/>
          </a:p>
        </p:txBody>
      </p:sp>
      <p:sp>
        <p:nvSpPr>
          <p:cNvPr id="3" name="Content Placeholder 2"/>
          <p:cNvSpPr>
            <a:spLocks noGrp="1"/>
          </p:cNvSpPr>
          <p:nvPr>
            <p:ph idx="1"/>
          </p:nvPr>
        </p:nvSpPr>
        <p:spPr/>
        <p:txBody>
          <a:bodyPr/>
          <a:lstStyle/>
          <a:p>
            <a:r>
              <a:rPr lang="en-US" b="0" dirty="0">
                <a:effectLst/>
              </a:rPr>
              <a:t>In the </a:t>
            </a:r>
            <a:r>
              <a:rPr lang="en-US" dirty="0">
                <a:effectLst/>
              </a:rPr>
              <a:t>Flash Templates </a:t>
            </a:r>
            <a:r>
              <a:rPr lang="en-US" b="0" dirty="0" smtClean="0">
                <a:effectLst/>
              </a:rPr>
              <a:t>section:</a:t>
            </a:r>
          </a:p>
          <a:p>
            <a:pPr lvl="1"/>
            <a:r>
              <a:rPr lang="en-US" b="0" dirty="0" smtClean="0">
                <a:effectLst/>
              </a:rPr>
              <a:t>use </a:t>
            </a:r>
            <a:r>
              <a:rPr lang="en-US" b="0" dirty="0">
                <a:effectLst/>
              </a:rPr>
              <a:t>the </a:t>
            </a:r>
            <a:r>
              <a:rPr lang="en-US" dirty="0">
                <a:effectLst/>
              </a:rPr>
              <a:t>One Video </a:t>
            </a:r>
            <a:r>
              <a:rPr lang="en-US" b="0" dirty="0">
                <a:effectLst/>
              </a:rPr>
              <a:t>template if your movie doesn’t use table of </a:t>
            </a:r>
            <a:r>
              <a:rPr lang="en-US" b="0" dirty="0" smtClean="0">
                <a:effectLst/>
              </a:rPr>
              <a:t>content</a:t>
            </a:r>
          </a:p>
          <a:p>
            <a:pPr lvl="1"/>
            <a:r>
              <a:rPr lang="en-US" b="0" dirty="0" smtClean="0">
                <a:effectLst/>
              </a:rPr>
              <a:t>or </a:t>
            </a:r>
            <a:r>
              <a:rPr lang="en-US" dirty="0" smtClean="0">
                <a:effectLst/>
              </a:rPr>
              <a:t>One Video with TOC </a:t>
            </a:r>
            <a:r>
              <a:rPr lang="en-US" b="0" dirty="0" smtClean="0">
                <a:effectLst/>
              </a:rPr>
              <a:t>if you have </a:t>
            </a:r>
            <a:r>
              <a:rPr lang="en-US" dirty="0" smtClean="0">
                <a:effectLst/>
              </a:rPr>
              <a:t>TOC </a:t>
            </a:r>
          </a:p>
          <a:p>
            <a:pPr lvl="0"/>
            <a:r>
              <a:rPr lang="en-US" b="0" dirty="0">
                <a:effectLst/>
              </a:rPr>
              <a:t>Click on the </a:t>
            </a:r>
            <a:r>
              <a:rPr lang="en-US" dirty="0">
                <a:effectLst/>
              </a:rPr>
              <a:t>Flash Options </a:t>
            </a:r>
            <a:r>
              <a:rPr lang="en-US" b="0" dirty="0">
                <a:effectLst/>
              </a:rPr>
              <a:t>and go to the </a:t>
            </a:r>
            <a:r>
              <a:rPr lang="en-US" dirty="0">
                <a:effectLst/>
              </a:rPr>
              <a:t>Table of Contents</a:t>
            </a:r>
            <a:r>
              <a:rPr lang="en-US" b="0" dirty="0">
                <a:effectLst/>
              </a:rPr>
              <a:t> tab to polish appearance of the </a:t>
            </a:r>
            <a:r>
              <a:rPr lang="en-US" dirty="0" smtClean="0">
                <a:effectLst/>
              </a:rPr>
              <a:t>TOC</a:t>
            </a:r>
          </a:p>
          <a:p>
            <a:pPr lvl="0"/>
            <a:r>
              <a:rPr lang="en-US" b="0" dirty="0" smtClean="0">
                <a:effectLst/>
              </a:rPr>
              <a:t>Go </a:t>
            </a:r>
            <a:r>
              <a:rPr lang="en-US" b="0" dirty="0">
                <a:effectLst/>
              </a:rPr>
              <a:t>to the </a:t>
            </a:r>
            <a:r>
              <a:rPr lang="en-US" dirty="0">
                <a:effectLst/>
              </a:rPr>
              <a:t>Controls</a:t>
            </a:r>
            <a:r>
              <a:rPr lang="en-US" b="0" dirty="0">
                <a:effectLst/>
              </a:rPr>
              <a:t> tab and unselect </a:t>
            </a:r>
            <a:endParaRPr lang="en-US" b="0" dirty="0" smtClean="0">
              <a:effectLst/>
            </a:endParaRPr>
          </a:p>
          <a:p>
            <a:pPr lvl="1"/>
            <a:r>
              <a:rPr lang="en-US" dirty="0" smtClean="0">
                <a:effectLst/>
              </a:rPr>
              <a:t>Show </a:t>
            </a:r>
            <a:r>
              <a:rPr lang="en-US" dirty="0">
                <a:effectLst/>
              </a:rPr>
              <a:t>about </a:t>
            </a:r>
            <a:r>
              <a:rPr lang="en-US" dirty="0" smtClean="0">
                <a:effectLst/>
              </a:rPr>
              <a:t>box</a:t>
            </a:r>
            <a:endParaRPr lang="en-US" b="0" dirty="0" smtClean="0">
              <a:effectLst/>
            </a:endParaRPr>
          </a:p>
          <a:p>
            <a:pPr lvl="1"/>
            <a:r>
              <a:rPr lang="en-US" dirty="0" smtClean="0">
                <a:effectLst/>
              </a:rPr>
              <a:t>Show </a:t>
            </a:r>
            <a:r>
              <a:rPr lang="en-US" dirty="0">
                <a:effectLst/>
              </a:rPr>
              <a:t>loading </a:t>
            </a:r>
            <a:r>
              <a:rPr lang="en-US" dirty="0" smtClean="0">
                <a:effectLst/>
              </a:rPr>
              <a:t>movie</a:t>
            </a:r>
            <a:endParaRPr lang="en-US" dirty="0">
              <a:effectLst/>
            </a:endParaRPr>
          </a:p>
          <a:p>
            <a:endParaRPr lang="en-US" b="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78016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Producing your </a:t>
            </a:r>
            <a:r>
              <a:rPr lang="en-US" dirty="0" smtClean="0">
                <a:effectLst/>
              </a:rPr>
              <a:t>video</a:t>
            </a:r>
            <a:endParaRPr lang="en-US" dirty="0"/>
          </a:p>
        </p:txBody>
      </p:sp>
      <p:sp>
        <p:nvSpPr>
          <p:cNvPr id="3" name="Content Placeholder 2"/>
          <p:cNvSpPr>
            <a:spLocks noGrp="1"/>
          </p:cNvSpPr>
          <p:nvPr>
            <p:ph idx="1"/>
          </p:nvPr>
        </p:nvSpPr>
        <p:spPr/>
        <p:txBody>
          <a:bodyPr/>
          <a:lstStyle/>
          <a:p>
            <a:pPr lvl="0"/>
            <a:r>
              <a:rPr lang="en-US" b="0" dirty="0">
                <a:effectLst/>
              </a:rPr>
              <a:t>Press </a:t>
            </a:r>
            <a:r>
              <a:rPr lang="en-US" dirty="0">
                <a:effectLst/>
              </a:rPr>
              <a:t>OK</a:t>
            </a:r>
            <a:r>
              <a:rPr lang="en-US" b="0" dirty="0">
                <a:effectLst/>
              </a:rPr>
              <a:t> and go back to the </a:t>
            </a:r>
            <a:r>
              <a:rPr lang="en-US" dirty="0">
                <a:effectLst/>
              </a:rPr>
              <a:t>Flash </a:t>
            </a:r>
            <a:r>
              <a:rPr lang="en-US" dirty="0" smtClean="0">
                <a:effectLst/>
              </a:rPr>
              <a:t>Templates</a:t>
            </a:r>
            <a:endParaRPr lang="en-US" b="0" dirty="0">
              <a:effectLst/>
            </a:endParaRPr>
          </a:p>
          <a:p>
            <a:pPr lvl="0"/>
            <a:r>
              <a:rPr lang="en-US" b="0" dirty="0" smtClean="0">
                <a:effectLst/>
              </a:rPr>
              <a:t>Click </a:t>
            </a:r>
            <a:r>
              <a:rPr lang="en-US" dirty="0">
                <a:effectLst/>
              </a:rPr>
              <a:t>Next</a:t>
            </a:r>
            <a:r>
              <a:rPr lang="en-US" b="0" dirty="0">
                <a:effectLst/>
              </a:rPr>
              <a:t> until you reach the </a:t>
            </a:r>
            <a:r>
              <a:rPr lang="en-US" dirty="0">
                <a:effectLst/>
              </a:rPr>
              <a:t>Produce Video </a:t>
            </a:r>
            <a:r>
              <a:rPr lang="en-US" b="0" dirty="0" smtClean="0">
                <a:effectLst/>
              </a:rPr>
              <a:t>tab</a:t>
            </a:r>
            <a:endParaRPr lang="en-US" b="0" dirty="0">
              <a:effectLst/>
            </a:endParaRPr>
          </a:p>
          <a:p>
            <a:pPr lvl="0"/>
            <a:r>
              <a:rPr lang="en-US" b="0" dirty="0">
                <a:effectLst/>
              </a:rPr>
              <a:t>Set an appropriate name for your video </a:t>
            </a:r>
            <a:endParaRPr lang="en-US" b="0" dirty="0" smtClean="0">
              <a:effectLst/>
            </a:endParaRPr>
          </a:p>
          <a:p>
            <a:pPr lvl="0"/>
            <a:r>
              <a:rPr lang="en-US" b="0" dirty="0" smtClean="0">
                <a:effectLst/>
              </a:rPr>
              <a:t>Press </a:t>
            </a:r>
            <a:r>
              <a:rPr lang="en-US" dirty="0" smtClean="0">
                <a:effectLst/>
              </a:rPr>
              <a:t>Finish</a:t>
            </a:r>
            <a:endParaRPr lang="en-US" b="0" dirty="0">
              <a:effectLst/>
            </a:endParaRPr>
          </a:p>
          <a:p>
            <a:pPr lvl="0"/>
            <a:r>
              <a:rPr lang="en-US" b="0" dirty="0">
                <a:effectLst/>
              </a:rPr>
              <a:t>Once the movie is exported, watch the final version and check for </a:t>
            </a:r>
            <a:r>
              <a:rPr lang="en-US" b="0" dirty="0" smtClean="0">
                <a:effectLst/>
              </a:rPr>
              <a:t>problems</a:t>
            </a:r>
          </a:p>
          <a:p>
            <a:pPr lvl="0"/>
            <a:r>
              <a:rPr lang="en-US" b="0" dirty="0" smtClean="0">
                <a:effectLst/>
              </a:rPr>
              <a:t>If </a:t>
            </a:r>
            <a:r>
              <a:rPr lang="en-US" b="0" dirty="0">
                <a:effectLst/>
              </a:rPr>
              <a:t>everything is fine, click on the </a:t>
            </a:r>
            <a:r>
              <a:rPr lang="en-US" dirty="0">
                <a:effectLst/>
              </a:rPr>
              <a:t>Open Production Folder</a:t>
            </a:r>
            <a:r>
              <a:rPr lang="en-US" b="0" dirty="0">
                <a:effectLst/>
              </a:rPr>
              <a:t> button to open the folder in </a:t>
            </a:r>
            <a:r>
              <a:rPr lang="en-US" dirty="0">
                <a:effectLst/>
              </a:rPr>
              <a:t>Windows Explorer</a:t>
            </a:r>
            <a:r>
              <a:rPr lang="en-US" b="0" dirty="0">
                <a:effectLst/>
              </a:rPr>
              <a:t>. </a:t>
            </a:r>
            <a:endParaRPr lang="en-US" b="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389849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464457" y="1676401"/>
            <a:ext cx="6858000" cy="4724400"/>
          </a:xfrm>
        </p:spPr>
        <p:txBody>
          <a:bodyPr/>
          <a:lstStyle/>
          <a:p>
            <a:r>
              <a:rPr lang="en-US" dirty="0" smtClean="0"/>
              <a:t>Creating </a:t>
            </a:r>
            <a:r>
              <a:rPr lang="en-US" dirty="0" smtClean="0"/>
              <a:t>a </a:t>
            </a:r>
            <a:r>
              <a:rPr lang="en-US" dirty="0" smtClean="0"/>
              <a:t>scenario</a:t>
            </a:r>
            <a:endParaRPr lang="en-US" dirty="0" smtClean="0"/>
          </a:p>
          <a:p>
            <a:r>
              <a:rPr lang="en-US" dirty="0" smtClean="0"/>
              <a:t>Preparing your desktop</a:t>
            </a:r>
            <a:endParaRPr lang="en-US" dirty="0" smtClean="0"/>
          </a:p>
          <a:p>
            <a:r>
              <a:rPr lang="en-US" dirty="0" smtClean="0"/>
              <a:t>Capturing the movie</a:t>
            </a:r>
            <a:endParaRPr lang="en-US" dirty="0" smtClean="0"/>
          </a:p>
          <a:p>
            <a:r>
              <a:rPr lang="en-US" dirty="0" smtClean="0"/>
              <a:t>Editing the movie</a:t>
            </a:r>
            <a:endParaRPr lang="en-US" dirty="0" smtClean="0"/>
          </a:p>
          <a:p>
            <a:r>
              <a:rPr lang="en-US" dirty="0" smtClean="0"/>
              <a:t>Producing your video</a:t>
            </a:r>
            <a:endParaRPr lang="en-US" dirty="0" smtClean="0"/>
          </a:p>
          <a:p>
            <a:r>
              <a:rPr lang="en-US" dirty="0" smtClean="0"/>
              <a:t>Conclusion</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28" name="Picture 4" descr="list, type, white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15200" y="2514600"/>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87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Conclusion</a:t>
            </a:r>
          </a:p>
        </p:txBody>
      </p:sp>
      <p:sp>
        <p:nvSpPr>
          <p:cNvPr id="3" name="Content Placeholder 2"/>
          <p:cNvSpPr>
            <a:spLocks noGrp="1"/>
          </p:cNvSpPr>
          <p:nvPr>
            <p:ph idx="1"/>
          </p:nvPr>
        </p:nvSpPr>
        <p:spPr/>
        <p:txBody>
          <a:bodyPr/>
          <a:lstStyle/>
          <a:p>
            <a:pPr lvl="0"/>
            <a:r>
              <a:rPr lang="en-US" dirty="0">
                <a:effectLst/>
              </a:rPr>
              <a:t>Keep your </a:t>
            </a:r>
            <a:r>
              <a:rPr lang="en-US" dirty="0" smtClean="0">
                <a:effectLst/>
              </a:rPr>
              <a:t>visuals/desktop </a:t>
            </a:r>
            <a:r>
              <a:rPr lang="en-US" dirty="0">
                <a:effectLst/>
              </a:rPr>
              <a:t>clean </a:t>
            </a:r>
            <a:endParaRPr lang="en-US" dirty="0" smtClean="0">
              <a:effectLst/>
            </a:endParaRPr>
          </a:p>
          <a:p>
            <a:pPr lvl="0"/>
            <a:r>
              <a:rPr lang="en-US" dirty="0" smtClean="0">
                <a:effectLst/>
              </a:rPr>
              <a:t>Make </a:t>
            </a:r>
            <a:r>
              <a:rPr lang="en-US" dirty="0">
                <a:effectLst/>
              </a:rPr>
              <a:t>sure </a:t>
            </a:r>
            <a:r>
              <a:rPr lang="en-US" dirty="0" smtClean="0">
                <a:effectLst/>
              </a:rPr>
              <a:t>the </a:t>
            </a:r>
            <a:r>
              <a:rPr lang="en-US" dirty="0">
                <a:effectLst/>
              </a:rPr>
              <a:t>movie shows every step </a:t>
            </a:r>
            <a:r>
              <a:rPr lang="en-US" dirty="0" smtClean="0">
                <a:effectLst/>
              </a:rPr>
              <a:t>it was intended to demonstrate</a:t>
            </a:r>
            <a:endParaRPr lang="en-US" dirty="0">
              <a:effectLst/>
            </a:endParaRPr>
          </a:p>
          <a:p>
            <a:pPr lvl="0"/>
            <a:r>
              <a:rPr lang="en-US" dirty="0">
                <a:effectLst/>
              </a:rPr>
              <a:t>Make sure that the callouts are properly shown and there is enough time for the </a:t>
            </a:r>
            <a:r>
              <a:rPr lang="en-US" dirty="0" smtClean="0">
                <a:effectLst/>
              </a:rPr>
              <a:t>viewers to </a:t>
            </a:r>
            <a:r>
              <a:rPr lang="en-US" dirty="0">
                <a:effectLst/>
              </a:rPr>
              <a:t>read </a:t>
            </a:r>
            <a:r>
              <a:rPr lang="en-US" dirty="0" smtClean="0">
                <a:effectLst/>
              </a:rPr>
              <a:t>them</a:t>
            </a:r>
            <a:endParaRPr lang="en-US" dirty="0">
              <a:effectLst/>
            </a:endParaRPr>
          </a:p>
          <a:p>
            <a:pPr lvl="0"/>
            <a:r>
              <a:rPr lang="en-US" dirty="0">
                <a:effectLst/>
              </a:rPr>
              <a:t>Use markers to create your table of content. </a:t>
            </a:r>
          </a:p>
          <a:p>
            <a:pPr lvl="0"/>
            <a:r>
              <a:rPr lang="en-US" dirty="0">
                <a:effectLst/>
              </a:rPr>
              <a:t>Produce the film as a flash </a:t>
            </a:r>
            <a:r>
              <a:rPr lang="en-US" dirty="0" smtClean="0">
                <a:effectLst/>
              </a:rPr>
              <a:t>movie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134747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58740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Intorduction</a:t>
            </a:r>
            <a:endParaRPr lang="en-US" dirty="0"/>
          </a:p>
        </p:txBody>
      </p:sp>
      <p:sp>
        <p:nvSpPr>
          <p:cNvPr id="3" name="Content Placeholder 2"/>
          <p:cNvSpPr>
            <a:spLocks noGrp="1"/>
          </p:cNvSpPr>
          <p:nvPr>
            <p:ph idx="1"/>
          </p:nvPr>
        </p:nvSpPr>
        <p:spPr/>
        <p:txBody>
          <a:bodyPr/>
          <a:lstStyle/>
          <a:p>
            <a:r>
              <a:rPr lang="en-US" dirty="0" smtClean="0">
                <a:effectLst/>
              </a:rPr>
              <a:t>Movies </a:t>
            </a:r>
            <a:r>
              <a:rPr lang="en-US" dirty="0">
                <a:effectLst/>
              </a:rPr>
              <a:t>can help you </a:t>
            </a:r>
            <a:r>
              <a:rPr lang="en-US" dirty="0" smtClean="0">
                <a:effectLst/>
              </a:rPr>
              <a:t>in your communication with customers</a:t>
            </a:r>
          </a:p>
          <a:p>
            <a:r>
              <a:rPr lang="en-US" dirty="0" smtClean="0">
                <a:effectLst/>
              </a:rPr>
              <a:t>Movies help clarify a case or a reported issue</a:t>
            </a:r>
          </a:p>
          <a:p>
            <a:r>
              <a:rPr lang="en-US" dirty="0" smtClean="0">
                <a:effectLst/>
              </a:rPr>
              <a:t>Movies can describe a feature or a functionality</a:t>
            </a:r>
          </a:p>
          <a:p>
            <a:r>
              <a:rPr lang="en-US" dirty="0" smtClean="0">
                <a:effectLst/>
              </a:rPr>
              <a:t>At </a:t>
            </a:r>
            <a:r>
              <a:rPr lang="en-US" dirty="0">
                <a:effectLst/>
              </a:rPr>
              <a:t>Telerik there are 2 major tools </a:t>
            </a:r>
            <a:r>
              <a:rPr lang="en-US" dirty="0" smtClean="0">
                <a:effectLst/>
              </a:rPr>
              <a:t>used to create movies:</a:t>
            </a:r>
            <a:endParaRPr lang="en-US" dirty="0">
              <a:effectLst/>
            </a:endParaRPr>
          </a:p>
          <a:p>
            <a:pPr lvl="1"/>
            <a:r>
              <a:rPr lang="en-US" b="0" dirty="0" err="1">
                <a:effectLst/>
              </a:rPr>
              <a:t>Camtasia</a:t>
            </a:r>
            <a:endParaRPr lang="en-US" b="0" dirty="0">
              <a:effectLst/>
            </a:endParaRPr>
          </a:p>
          <a:p>
            <a:pPr lvl="1"/>
            <a:r>
              <a:rPr lang="en-US" b="0" dirty="0">
                <a:effectLst/>
              </a:rPr>
              <a:t>SnagIt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32026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smtClean="0"/>
              <a:t>scenario</a:t>
            </a:r>
            <a:br>
              <a:rPr lang="en-US" dirty="0" smtClean="0"/>
            </a:br>
            <a:r>
              <a:rPr lang="en-US" dirty="0" smtClean="0"/>
              <a:t>Preparing the desktop</a:t>
            </a:r>
            <a:endParaRPr lang="en-US" dirty="0"/>
          </a:p>
        </p:txBody>
      </p:sp>
      <p:sp>
        <p:nvSpPr>
          <p:cNvPr id="3" name="Content Placeholder 2"/>
          <p:cNvSpPr>
            <a:spLocks noGrp="1"/>
          </p:cNvSpPr>
          <p:nvPr>
            <p:ph idx="1"/>
          </p:nvPr>
        </p:nvSpPr>
        <p:spPr>
          <a:xfrm>
            <a:off x="228600" y="1447800"/>
            <a:ext cx="8686800" cy="4800600"/>
          </a:xfrm>
        </p:spPr>
        <p:txBody>
          <a:bodyPr/>
          <a:lstStyle/>
          <a:p>
            <a:r>
              <a:rPr lang="en-US" dirty="0" smtClean="0"/>
              <a:t>Start off with defining the purpose of the movie</a:t>
            </a:r>
          </a:p>
          <a:p>
            <a:r>
              <a:rPr lang="en-US" dirty="0" smtClean="0"/>
              <a:t>Write down the steps you’d like to demonstrate</a:t>
            </a:r>
          </a:p>
          <a:p>
            <a:r>
              <a:rPr lang="en-US" dirty="0" smtClean="0"/>
              <a:t>Clean the desktop and/or the browser</a:t>
            </a:r>
          </a:p>
          <a:p>
            <a:r>
              <a:rPr lang="en-US" dirty="0" smtClean="0"/>
              <a:t>Determine the movie size </a:t>
            </a:r>
          </a:p>
          <a:p>
            <a:r>
              <a:rPr lang="en-US" dirty="0" smtClean="0"/>
              <a:t>Make sure to mute the audio when creating a movie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872864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Capturing the movie</a:t>
            </a:r>
          </a:p>
        </p:txBody>
      </p:sp>
      <p:sp>
        <p:nvSpPr>
          <p:cNvPr id="3" name="Content Placeholder 2"/>
          <p:cNvSpPr>
            <a:spLocks noGrp="1"/>
          </p:cNvSpPr>
          <p:nvPr>
            <p:ph idx="1"/>
          </p:nvPr>
        </p:nvSpPr>
        <p:spPr>
          <a:xfrm>
            <a:off x="228600" y="1219200"/>
            <a:ext cx="8686800" cy="5562600"/>
          </a:xfrm>
        </p:spPr>
        <p:txBody>
          <a:bodyPr/>
          <a:lstStyle/>
          <a:p>
            <a:pPr lvl="0"/>
            <a:r>
              <a:rPr lang="en-US" b="0" dirty="0" smtClean="0">
                <a:effectLst/>
              </a:rPr>
              <a:t>Open </a:t>
            </a:r>
            <a:r>
              <a:rPr lang="en-US" b="0" dirty="0" err="1" smtClean="0">
                <a:effectLst/>
              </a:rPr>
              <a:t>Camtasia</a:t>
            </a:r>
            <a:r>
              <a:rPr lang="en-US" b="0" dirty="0" smtClean="0">
                <a:effectLst/>
              </a:rPr>
              <a:t> Studio </a:t>
            </a:r>
          </a:p>
          <a:p>
            <a:pPr lvl="0"/>
            <a:r>
              <a:rPr lang="en-US" b="0" dirty="0" smtClean="0">
                <a:effectLst/>
              </a:rPr>
              <a:t>Choose </a:t>
            </a:r>
            <a:r>
              <a:rPr lang="en-US" dirty="0" smtClean="0">
                <a:effectLst/>
              </a:rPr>
              <a:t>Start a new project by recording the screen</a:t>
            </a:r>
          </a:p>
          <a:p>
            <a:pPr lvl="0"/>
            <a:r>
              <a:rPr lang="en-US" b="0" dirty="0" smtClean="0">
                <a:effectLst/>
              </a:rPr>
              <a:t>at the</a:t>
            </a:r>
            <a:r>
              <a:rPr lang="en-US" dirty="0" smtClean="0">
                <a:effectLst/>
              </a:rPr>
              <a:t> Screen Recording Setup </a:t>
            </a:r>
            <a:r>
              <a:rPr lang="en-US" b="0" dirty="0" smtClean="0">
                <a:effectLst/>
              </a:rPr>
              <a:t>choose </a:t>
            </a:r>
            <a:r>
              <a:rPr lang="en-US" dirty="0" smtClean="0">
                <a:effectLst/>
              </a:rPr>
              <a:t>Region of the screen</a:t>
            </a:r>
          </a:p>
          <a:p>
            <a:pPr lvl="0"/>
            <a:r>
              <a:rPr lang="en-US" dirty="0" smtClean="0">
                <a:effectLst/>
              </a:rPr>
              <a:t>Recording Options </a:t>
            </a:r>
            <a:r>
              <a:rPr lang="en-US" b="0" dirty="0" smtClean="0">
                <a:effectLst/>
              </a:rPr>
              <a:t>– all should be unchecked.  </a:t>
            </a:r>
          </a:p>
          <a:p>
            <a:pPr lvl="0"/>
            <a:r>
              <a:rPr lang="en-US" dirty="0" smtClean="0">
                <a:effectLst/>
              </a:rPr>
              <a:t>Begin Recording </a:t>
            </a:r>
            <a:r>
              <a:rPr lang="en-US" b="0" dirty="0" smtClean="0">
                <a:effectLst/>
              </a:rPr>
              <a:t>– uncheck </a:t>
            </a:r>
            <a:r>
              <a:rPr lang="en-US" dirty="0" smtClean="0">
                <a:effectLst/>
              </a:rPr>
              <a:t>Disable display acceleration during capture</a:t>
            </a:r>
            <a:r>
              <a:rPr lang="en-US" b="0" dirty="0" smtClean="0">
                <a:effectLst/>
              </a:rPr>
              <a:t> and press </a:t>
            </a:r>
            <a:r>
              <a:rPr lang="en-US" dirty="0" smtClean="0">
                <a:effectLst/>
              </a:rPr>
              <a:t>Finish</a:t>
            </a:r>
            <a:r>
              <a:rPr lang="en-US" b="0" dirty="0" smtClean="0">
                <a:effectLst/>
              </a:rPr>
              <a:t>.</a:t>
            </a:r>
          </a:p>
          <a:p>
            <a:pPr lvl="0"/>
            <a:r>
              <a:rPr lang="en-US" b="0" dirty="0" smtClean="0">
                <a:effectLst/>
              </a:rPr>
              <a:t>Minimize the </a:t>
            </a:r>
            <a:r>
              <a:rPr lang="en-US" dirty="0" err="1" smtClean="0">
                <a:effectLst/>
              </a:rPr>
              <a:t>Camtasia</a:t>
            </a:r>
            <a:r>
              <a:rPr lang="en-US" dirty="0" smtClean="0">
                <a:effectLst/>
              </a:rPr>
              <a:t> Recorder</a:t>
            </a:r>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 name="Rectangle 4"/>
          <p:cNvSpPr/>
          <p:nvPr/>
        </p:nvSpPr>
        <p:spPr>
          <a:xfrm>
            <a:off x="4314557" y="3190473"/>
            <a:ext cx="514885" cy="477054"/>
          </a:xfrm>
          <a:prstGeom prst="rect">
            <a:avLst/>
          </a:prstGeom>
        </p:spPr>
        <p:txBody>
          <a:bodyPr wrap="none">
            <a:spAutoFit/>
          </a:bodyPr>
          <a:lstStyle/>
          <a:p>
            <a:r>
              <a:rPr lang="en-US" dirty="0"/>
              <a:t>F9</a:t>
            </a:r>
            <a:endParaRPr lang="en-US" dirty="0"/>
          </a:p>
        </p:txBody>
      </p:sp>
    </p:spTree>
    <p:extLst>
      <p:ext uri="{BB962C8B-B14F-4D97-AF65-F5344CB8AC3E}">
        <p14:creationId xmlns:p14="http://schemas.microsoft.com/office/powerpoint/2010/main" val="746364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Capturing the movie</a:t>
            </a:r>
          </a:p>
        </p:txBody>
      </p:sp>
      <p:sp>
        <p:nvSpPr>
          <p:cNvPr id="3" name="Content Placeholder 2"/>
          <p:cNvSpPr>
            <a:spLocks noGrp="1"/>
          </p:cNvSpPr>
          <p:nvPr>
            <p:ph idx="1"/>
          </p:nvPr>
        </p:nvSpPr>
        <p:spPr>
          <a:xfrm>
            <a:off x="228600" y="1219200"/>
            <a:ext cx="8686800" cy="5562600"/>
          </a:xfrm>
        </p:spPr>
        <p:txBody>
          <a:bodyPr/>
          <a:lstStyle/>
          <a:p>
            <a:pPr lvl="0"/>
            <a:r>
              <a:rPr lang="en-US" b="0" dirty="0" smtClean="0">
                <a:effectLst/>
              </a:rPr>
              <a:t>Choose </a:t>
            </a:r>
          </a:p>
          <a:p>
            <a:pPr lvl="0"/>
            <a:r>
              <a:rPr lang="en-US" b="0" dirty="0" smtClean="0">
                <a:effectLst/>
              </a:rPr>
              <a:t>Follow the steps you outlined to describe the designated scenario</a:t>
            </a:r>
          </a:p>
          <a:p>
            <a:pPr lvl="0"/>
            <a:r>
              <a:rPr lang="en-US" b="0" dirty="0" smtClean="0">
                <a:effectLst/>
              </a:rPr>
              <a:t>Using </a:t>
            </a:r>
            <a:r>
              <a:rPr lang="en-US" b="0" dirty="0" err="1" smtClean="0">
                <a:effectLst/>
              </a:rPr>
              <a:t>Camtasia</a:t>
            </a:r>
            <a:r>
              <a:rPr lang="en-US" b="0" dirty="0" smtClean="0">
                <a:effectLst/>
              </a:rPr>
              <a:t> you can later edit a movie to delete incorrect parts </a:t>
            </a:r>
          </a:p>
          <a:p>
            <a:pPr lvl="0"/>
            <a:r>
              <a:rPr lang="en-US" b="0" dirty="0" smtClean="0">
                <a:effectLst/>
              </a:rPr>
              <a:t>Hit F10 to finish capturing a movie</a:t>
            </a:r>
          </a:p>
          <a:p>
            <a:pPr lvl="0"/>
            <a:r>
              <a:rPr lang="en-US" b="0" dirty="0" smtClean="0">
                <a:effectLst/>
              </a:rPr>
              <a:t>Save the movie on your hard drive</a:t>
            </a:r>
          </a:p>
          <a:p>
            <a:pPr lvl="0"/>
            <a:r>
              <a:rPr lang="en-US" b="0" dirty="0" smtClean="0">
                <a:effectLst/>
              </a:rPr>
              <a:t>Choose </a:t>
            </a:r>
            <a:r>
              <a:rPr lang="en-US" dirty="0">
                <a:effectLst/>
              </a:rPr>
              <a:t>Edit My Recording </a:t>
            </a:r>
            <a:endParaRPr lang="en-US" b="0" dirty="0" smtClean="0">
              <a:effectLst/>
            </a:endParaRPr>
          </a:p>
          <a:p>
            <a:pPr lvl="0"/>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247018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Camtasia</a:t>
            </a:r>
            <a:r>
              <a:rPr lang="en-US" dirty="0" smtClean="0"/>
              <a:t> Screen</a:t>
            </a:r>
            <a:endParaRPr lang="en-US" dirty="0"/>
          </a:p>
        </p:txBody>
      </p:sp>
      <p:sp>
        <p:nvSpPr>
          <p:cNvPr id="3" name="Content Placeholder 2"/>
          <p:cNvSpPr>
            <a:spLocks noGrp="1"/>
          </p:cNvSpPr>
          <p:nvPr>
            <p:ph idx="1"/>
          </p:nvPr>
        </p:nvSpPr>
        <p:spPr>
          <a:xfrm>
            <a:off x="228600" y="1143000"/>
            <a:ext cx="8686800" cy="5638800"/>
          </a:xfrm>
        </p:spPr>
        <p:txBody>
          <a:bodyPr/>
          <a:lstStyle/>
          <a:p>
            <a:r>
              <a:rPr lang="en-US" dirty="0">
                <a:effectLst/>
              </a:rPr>
              <a:t>The screen is divided in the following </a:t>
            </a:r>
            <a:r>
              <a:rPr lang="en-US" dirty="0" smtClean="0">
                <a:effectLst/>
              </a:rPr>
              <a:t>sections </a:t>
            </a:r>
            <a:r>
              <a:rPr lang="en-US" b="0" dirty="0" smtClean="0">
                <a:effectLst/>
              </a:rPr>
              <a:t>(</a:t>
            </a:r>
            <a:r>
              <a:rPr lang="en-US" b="0" dirty="0">
                <a:effectLst/>
              </a:rPr>
              <a:t>left to right, top to bottom</a:t>
            </a:r>
            <a:r>
              <a:rPr lang="en-US" b="0" dirty="0" smtClean="0">
                <a:effectLst/>
              </a:rPr>
              <a:t>): </a:t>
            </a:r>
          </a:p>
          <a:p>
            <a:pPr lvl="1"/>
            <a:r>
              <a:rPr lang="en-US" dirty="0" smtClean="0">
                <a:effectLst/>
              </a:rPr>
              <a:t>Task </a:t>
            </a:r>
            <a:r>
              <a:rPr lang="en-US" dirty="0">
                <a:effectLst/>
              </a:rPr>
              <a:t>List </a:t>
            </a:r>
            <a:r>
              <a:rPr lang="en-US" b="0" dirty="0">
                <a:effectLst/>
              </a:rPr>
              <a:t>– from here you can insert callouts, make transition effects, etc. </a:t>
            </a:r>
          </a:p>
          <a:p>
            <a:pPr lvl="1"/>
            <a:r>
              <a:rPr lang="en-US" dirty="0">
                <a:effectLst/>
              </a:rPr>
              <a:t>Clip Bin </a:t>
            </a:r>
            <a:r>
              <a:rPr lang="en-US" b="0" dirty="0">
                <a:effectLst/>
              </a:rPr>
              <a:t>– you can collect recordings and other movie-related objects </a:t>
            </a:r>
            <a:r>
              <a:rPr lang="en-US" b="0" dirty="0" smtClean="0">
                <a:effectLst/>
              </a:rPr>
              <a:t>and </a:t>
            </a:r>
            <a:r>
              <a:rPr lang="en-US" b="0" dirty="0">
                <a:effectLst/>
              </a:rPr>
              <a:t>drag/drop them in the timeline below</a:t>
            </a:r>
          </a:p>
          <a:p>
            <a:pPr lvl="1"/>
            <a:r>
              <a:rPr lang="en-US" dirty="0">
                <a:effectLst/>
              </a:rPr>
              <a:t>Preview screen </a:t>
            </a:r>
            <a:r>
              <a:rPr lang="en-US" b="0" dirty="0">
                <a:effectLst/>
              </a:rPr>
              <a:t>– you can observe most of the changes that you make </a:t>
            </a:r>
            <a:r>
              <a:rPr lang="en-US" b="0" dirty="0" smtClean="0">
                <a:effectLst/>
              </a:rPr>
              <a:t>in </a:t>
            </a:r>
            <a:r>
              <a:rPr lang="en-US" b="0" dirty="0">
                <a:effectLst/>
              </a:rPr>
              <a:t>real time. </a:t>
            </a:r>
          </a:p>
          <a:p>
            <a:pPr lvl="1"/>
            <a:r>
              <a:rPr lang="en-US" dirty="0">
                <a:effectLst/>
              </a:rPr>
              <a:t>Time line for the </a:t>
            </a:r>
            <a:r>
              <a:rPr lang="en-US" dirty="0" smtClean="0">
                <a:effectLst/>
              </a:rPr>
              <a:t>movie</a:t>
            </a:r>
            <a:endParaRPr lang="en-US" b="0" dirty="0" smtClean="0">
              <a:effectLst/>
            </a:endParaRPr>
          </a:p>
          <a:p>
            <a:pPr lvl="0"/>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629644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Removing unnecessary parts from your movie</a:t>
            </a:r>
          </a:p>
        </p:txBody>
      </p:sp>
      <p:sp>
        <p:nvSpPr>
          <p:cNvPr id="3" name="Content Placeholder 2"/>
          <p:cNvSpPr>
            <a:spLocks noGrp="1"/>
          </p:cNvSpPr>
          <p:nvPr>
            <p:ph idx="1"/>
          </p:nvPr>
        </p:nvSpPr>
        <p:spPr>
          <a:xfrm>
            <a:off x="228600" y="1143000"/>
            <a:ext cx="8686800" cy="5638800"/>
          </a:xfrm>
        </p:spPr>
        <p:txBody>
          <a:bodyPr/>
          <a:lstStyle/>
          <a:p>
            <a:pPr lvl="0"/>
            <a:r>
              <a:rPr lang="en-US" dirty="0" smtClean="0">
                <a:effectLst/>
              </a:rPr>
              <a:t>Select part of the movie from the timeline:</a:t>
            </a:r>
          </a:p>
          <a:p>
            <a:pPr lvl="1"/>
            <a:r>
              <a:rPr lang="en-US" b="0" dirty="0">
                <a:effectLst/>
              </a:rPr>
              <a:t>Click on the timeline where you wish to start the selection and hold the left mouse button. Drag your mouse to left or right and select the desired portion of the film. Right-click on the selection and choose Cut from the dropdown. </a:t>
            </a:r>
          </a:p>
          <a:p>
            <a:r>
              <a:rPr lang="en-US" i="1" dirty="0" smtClean="0">
                <a:effectLst/>
              </a:rPr>
              <a:t>Make sure </a:t>
            </a:r>
            <a:r>
              <a:rPr lang="en-US" i="1" dirty="0">
                <a:effectLst/>
              </a:rPr>
              <a:t>that cutting parts will not leave noticeable “holes” in your movie. Try to make </a:t>
            </a:r>
            <a:r>
              <a:rPr lang="en-US" i="1" dirty="0" smtClean="0">
                <a:effectLst/>
              </a:rPr>
              <a:t>the video fluent </a:t>
            </a:r>
            <a:r>
              <a:rPr lang="en-US" i="1" dirty="0">
                <a:effectLst/>
              </a:rPr>
              <a:t>and self-explanatory. </a:t>
            </a:r>
            <a:endParaRPr lang="en-US" dirty="0">
              <a:effectLst/>
            </a:endParaRPr>
          </a:p>
          <a:p>
            <a:pPr lvl="1"/>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471415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Inserting Title Clips</a:t>
            </a:r>
          </a:p>
        </p:txBody>
      </p:sp>
      <p:sp>
        <p:nvSpPr>
          <p:cNvPr id="3" name="Content Placeholder 2"/>
          <p:cNvSpPr>
            <a:spLocks noGrp="1"/>
          </p:cNvSpPr>
          <p:nvPr>
            <p:ph idx="1"/>
          </p:nvPr>
        </p:nvSpPr>
        <p:spPr>
          <a:xfrm>
            <a:off x="228600" y="1143000"/>
            <a:ext cx="8686800" cy="5638800"/>
          </a:xfrm>
        </p:spPr>
        <p:txBody>
          <a:bodyPr/>
          <a:lstStyle/>
          <a:p>
            <a:r>
              <a:rPr lang="en-US" dirty="0" smtClean="0">
                <a:effectLst/>
              </a:rPr>
              <a:t>Title Clips </a:t>
            </a:r>
            <a:r>
              <a:rPr lang="en-US" b="0" dirty="0" smtClean="0">
                <a:effectLst/>
              </a:rPr>
              <a:t>help prepare </a:t>
            </a:r>
            <a:r>
              <a:rPr lang="en-US" b="0" dirty="0">
                <a:effectLst/>
              </a:rPr>
              <a:t>the customer </a:t>
            </a:r>
            <a:r>
              <a:rPr lang="en-US" b="0" dirty="0" smtClean="0">
                <a:effectLst/>
              </a:rPr>
              <a:t>and they act as title/description frames for:</a:t>
            </a:r>
          </a:p>
          <a:p>
            <a:pPr lvl="1"/>
            <a:r>
              <a:rPr lang="en-US" b="0" dirty="0">
                <a:effectLst/>
              </a:rPr>
              <a:t>The main idea of the movie</a:t>
            </a:r>
          </a:p>
          <a:p>
            <a:pPr lvl="1"/>
            <a:r>
              <a:rPr lang="en-US" b="0" dirty="0">
                <a:effectLst/>
              </a:rPr>
              <a:t>The steps that would be taken</a:t>
            </a:r>
          </a:p>
          <a:p>
            <a:pPr lvl="1"/>
            <a:r>
              <a:rPr lang="en-US" b="0" dirty="0">
                <a:effectLst/>
              </a:rPr>
              <a:t>The preparations that need to be made</a:t>
            </a:r>
            <a:endParaRPr lang="en-US" b="0" dirty="0" smtClean="0">
              <a:effectLst/>
            </a:endParaRPr>
          </a:p>
          <a:p>
            <a:r>
              <a:rPr lang="en-US" b="0" dirty="0" smtClean="0">
                <a:effectLst/>
              </a:rPr>
              <a:t>Hit</a:t>
            </a:r>
            <a:r>
              <a:rPr lang="en-US" dirty="0" smtClean="0">
                <a:effectLst/>
              </a:rPr>
              <a:t> Ok </a:t>
            </a:r>
            <a:r>
              <a:rPr lang="en-US" b="0" dirty="0" smtClean="0">
                <a:effectLst/>
              </a:rPr>
              <a:t>as soon as you’ve finished the </a:t>
            </a:r>
            <a:r>
              <a:rPr lang="en-US" dirty="0" err="1" smtClean="0">
                <a:effectLst/>
              </a:rPr>
              <a:t>TitleClip</a:t>
            </a:r>
            <a:r>
              <a:rPr lang="en-US" dirty="0" smtClean="0">
                <a:effectLst/>
              </a:rPr>
              <a:t>. </a:t>
            </a:r>
            <a:r>
              <a:rPr lang="en-US" b="0" dirty="0" smtClean="0">
                <a:effectLst/>
              </a:rPr>
              <a:t>Then open the </a:t>
            </a:r>
            <a:r>
              <a:rPr lang="en-US" dirty="0" smtClean="0">
                <a:effectLst/>
              </a:rPr>
              <a:t>Clip Bin </a:t>
            </a:r>
            <a:r>
              <a:rPr lang="en-US" b="0" dirty="0" smtClean="0">
                <a:effectLst/>
              </a:rPr>
              <a:t>to find your </a:t>
            </a:r>
            <a:r>
              <a:rPr lang="en-US" dirty="0" smtClean="0">
                <a:effectLst/>
              </a:rPr>
              <a:t>Title Clip </a:t>
            </a:r>
            <a:r>
              <a:rPr lang="en-US" b="0" dirty="0" smtClean="0">
                <a:effectLst/>
              </a:rPr>
              <a:t>and drag it on the timeline right where you’d like to display it</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088819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1800</TotalTime>
  <Words>1160</Words>
  <Application>Microsoft Office PowerPoint</Application>
  <PresentationFormat>On-screen Show (4:3)</PresentationFormat>
  <Paragraphs>140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Telerik Academy</vt:lpstr>
      <vt:lpstr>Creating Videos using Camtasia 7</vt:lpstr>
      <vt:lpstr>Table of Contents</vt:lpstr>
      <vt:lpstr>Intorduction</vt:lpstr>
      <vt:lpstr>Creating a scenario Preparing the desktop</vt:lpstr>
      <vt:lpstr>Capturing the movie</vt:lpstr>
      <vt:lpstr>Capturing the movie</vt:lpstr>
      <vt:lpstr>Camtasia Screen</vt:lpstr>
      <vt:lpstr>Removing unnecessary parts from your movie</vt:lpstr>
      <vt:lpstr>Inserting Title Clips</vt:lpstr>
      <vt:lpstr>Inserting Title Clips</vt:lpstr>
      <vt:lpstr>Inserting and editing callouts</vt:lpstr>
      <vt:lpstr>Inserting and editing callouts</vt:lpstr>
      <vt:lpstr>Inserting and editing callouts</vt:lpstr>
      <vt:lpstr>Inserting Zoom-n-Pan areas</vt:lpstr>
      <vt:lpstr>Inserting markers</vt:lpstr>
      <vt:lpstr>Inserting markers</vt:lpstr>
      <vt:lpstr>Producing your video</vt:lpstr>
      <vt:lpstr>Producing your video</vt:lpstr>
      <vt:lpstr>Producing your video</vt:lpstr>
      <vt:lpstr>Conclusion</vt:lpstr>
      <vt:lpstr>PowerPoint Presentation</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Software Academy</dc:title>
  <dc:subject>Telerik Software Academy</dc:subject>
  <dc:creator>Svetlin Nakov</dc:creator>
  <cp:keywords>telerik software academy, free courses for developers</cp:keywords>
  <cp:lastModifiedBy>stancheva</cp:lastModifiedBy>
  <cp:revision>342</cp:revision>
  <dcterms:created xsi:type="dcterms:W3CDTF">2007-12-08T16:03:35Z</dcterms:created>
  <dcterms:modified xsi:type="dcterms:W3CDTF">2013-08-05T15:17:43Z</dcterms:modified>
  <cp:category>software engineering</cp:category>
</cp:coreProperties>
</file>