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9"/>
  </p:notesMasterIdLst>
  <p:handoutMasterIdLst>
    <p:handoutMasterId r:id="rId20"/>
  </p:handoutMasterIdLst>
  <p:sldIdLst>
    <p:sldId id="320" r:id="rId2"/>
    <p:sldId id="321" r:id="rId3"/>
    <p:sldId id="323" r:id="rId4"/>
    <p:sldId id="324" r:id="rId5"/>
    <p:sldId id="325" r:id="rId6"/>
    <p:sldId id="327" r:id="rId7"/>
    <p:sldId id="329" r:id="rId8"/>
    <p:sldId id="330" r:id="rId9"/>
    <p:sldId id="335" r:id="rId10"/>
    <p:sldId id="322" r:id="rId11"/>
    <p:sldId id="326" r:id="rId12"/>
    <p:sldId id="331" r:id="rId13"/>
    <p:sldId id="332" r:id="rId14"/>
    <p:sldId id="334" r:id="rId15"/>
    <p:sldId id="333" r:id="rId16"/>
    <p:sldId id="336" r:id="rId17"/>
    <p:sldId id="337" r:id="rId18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CC00"/>
    <a:srgbClr val="9ED000"/>
    <a:srgbClr val="F4FCD8"/>
    <a:srgbClr val="FFFFFF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53" autoAdjust="0"/>
    <p:restoredTop sz="94468" autoAdjust="0"/>
  </p:normalViewPr>
  <p:slideViewPr>
    <p:cSldViewPr>
      <p:cViewPr varScale="1">
        <p:scale>
          <a:sx n="126" d="100"/>
          <a:sy n="126" d="100"/>
        </p:scale>
        <p:origin x="-118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20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38649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970134" y="0"/>
            <a:ext cx="303864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8/5/2013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3038649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970134" y="8829675"/>
            <a:ext cx="303864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38649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970134" y="0"/>
            <a:ext cx="303864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8/5/2013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9788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700233" y="4416426"/>
            <a:ext cx="5609936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3038649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970134" y="8829675"/>
            <a:ext cx="303864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776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Logging Issues</a:t>
            </a:r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19099" y="4572000"/>
            <a:ext cx="3853295" cy="533400"/>
          </a:xfrm>
        </p:spPr>
        <p:txBody>
          <a:bodyPr/>
          <a:lstStyle/>
          <a:p>
            <a:r>
              <a:rPr lang="en-US" dirty="0" err="1" smtClean="0"/>
              <a:t>Mariya</a:t>
            </a:r>
            <a:r>
              <a:rPr lang="en-US" dirty="0" smtClean="0"/>
              <a:t> </a:t>
            </a:r>
            <a:r>
              <a:rPr lang="en-US" dirty="0" err="1" smtClean="0"/>
              <a:t>Ilieva</a:t>
            </a:r>
            <a:endParaRPr lang="en-US" dirty="0"/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57200" y="5715000"/>
            <a:ext cx="3810000" cy="338554"/>
          </a:xfrm>
        </p:spPr>
        <p:txBody>
          <a:bodyPr/>
          <a:lstStyle/>
          <a:p>
            <a:r>
              <a:rPr lang="en-US" dirty="0" smtClean="0"/>
              <a:t>www.telerik.com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31800" y="5029200"/>
            <a:ext cx="3838864" cy="461665"/>
          </a:xfrm>
        </p:spPr>
        <p:txBody>
          <a:bodyPr/>
          <a:lstStyle/>
          <a:p>
            <a:r>
              <a:rPr lang="en-US" dirty="0" smtClean="0"/>
              <a:t>Senior Support Officer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457200" y="5405735"/>
            <a:ext cx="3810000" cy="369332"/>
          </a:xfrm>
        </p:spPr>
        <p:txBody>
          <a:bodyPr/>
          <a:lstStyle/>
          <a:p>
            <a:r>
              <a:rPr lang="en-US" sz="1800" dirty="0" err="1" smtClean="0"/>
              <a:t>Telerik</a:t>
            </a:r>
            <a:endParaRPr lang="en-US" sz="1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72000" y="4648200"/>
            <a:ext cx="3975100" cy="1749484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  <a:alpha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39000" y="261581"/>
            <a:ext cx="1652517" cy="18027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124200"/>
            <a:ext cx="7924800" cy="685800"/>
          </a:xfrm>
        </p:spPr>
        <p:txBody>
          <a:bodyPr/>
          <a:lstStyle/>
          <a:p>
            <a:r>
              <a:rPr lang="en-US" dirty="0" smtClean="0"/>
              <a:t>Feature Request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4462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Request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Title</a:t>
            </a:r>
          </a:p>
          <a:p>
            <a:pPr lvl="1"/>
            <a:r>
              <a:rPr lang="en-US" sz="2400" dirty="0" smtClean="0"/>
              <a:t>Short but informative – should explain the exact requirement</a:t>
            </a:r>
          </a:p>
          <a:p>
            <a:r>
              <a:rPr lang="en-US" dirty="0" smtClean="0"/>
              <a:t>Description</a:t>
            </a:r>
          </a:p>
          <a:p>
            <a:pPr lvl="1"/>
            <a:r>
              <a:rPr lang="en-US" sz="2400" dirty="0" smtClean="0"/>
              <a:t>Detailed description of the requested functionality</a:t>
            </a:r>
          </a:p>
          <a:p>
            <a:pPr lvl="1"/>
            <a:r>
              <a:rPr lang="en-US" sz="2400" dirty="0" smtClean="0"/>
              <a:t>Purpose (usability) of the feature</a:t>
            </a:r>
          </a:p>
          <a:p>
            <a:pPr lvl="1"/>
            <a:r>
              <a:rPr lang="en-US" sz="2400" dirty="0">
                <a:effectLst/>
              </a:rPr>
              <a:t>(optional) Use cases (Particular examples of the functionality usage)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545110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Feature Request Examples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 good stuff</a:t>
            </a:r>
          </a:p>
        </p:txBody>
      </p:sp>
    </p:spTree>
    <p:extLst>
      <p:ext uri="{BB962C8B-B14F-4D97-AF65-F5344CB8AC3E}">
        <p14:creationId xmlns:p14="http://schemas.microsoft.com/office/powerpoint/2010/main" val="1004846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 Examples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Title</a:t>
            </a:r>
          </a:p>
          <a:p>
            <a:pPr lvl="1"/>
            <a:r>
              <a:rPr lang="en-US" sz="1400" dirty="0"/>
              <a:t>ADD  </a:t>
            </a:r>
            <a:r>
              <a:rPr lang="en-US" sz="1400" dirty="0" smtClean="0"/>
              <a:t>Tool </a:t>
            </a:r>
            <a:r>
              <a:rPr lang="en-US" sz="1400" dirty="0"/>
              <a:t>or a </a:t>
            </a:r>
            <a:r>
              <a:rPr lang="en-US" sz="1400" dirty="0" err="1"/>
              <a:t>VisualStyleBuilder</a:t>
            </a:r>
            <a:r>
              <a:rPr lang="en-US" sz="1400" dirty="0"/>
              <a:t> functionality to create a </a:t>
            </a:r>
            <a:r>
              <a:rPr lang="en-US" sz="1400" dirty="0" err="1"/>
              <a:t>dll</a:t>
            </a:r>
            <a:r>
              <a:rPr lang="en-US" sz="1400" dirty="0"/>
              <a:t> file form the resources generated by the VSB.</a:t>
            </a:r>
          </a:p>
          <a:p>
            <a:pPr marL="357188" lvl="1" indent="0">
              <a:buNone/>
            </a:pPr>
            <a:r>
              <a:rPr lang="en-US" sz="2400" dirty="0" smtClean="0"/>
              <a:t>Description</a:t>
            </a:r>
          </a:p>
          <a:p>
            <a:pPr marL="357188" lvl="1" indent="0">
              <a:buNone/>
            </a:pPr>
            <a:r>
              <a:rPr lang="en-US" sz="1400" dirty="0" smtClean="0"/>
              <a:t>Implementing such functionality will provide the ability to directly use a custom </a:t>
            </a:r>
            <a:r>
              <a:rPr lang="en-US" sz="1400" dirty="0" err="1" smtClean="0"/>
              <a:t>dll</a:t>
            </a:r>
            <a:r>
              <a:rPr lang="en-US" sz="1400" dirty="0" smtClean="0"/>
              <a:t> into the application and reference the custom skin from it. Currently the </a:t>
            </a:r>
            <a:r>
              <a:rPr lang="en-US" sz="1400" dirty="0" err="1" smtClean="0"/>
              <a:t>VisualStyleBuilder</a:t>
            </a:r>
            <a:r>
              <a:rPr lang="en-US" sz="1400" dirty="0" smtClean="0"/>
              <a:t> is simply generating the </a:t>
            </a:r>
            <a:r>
              <a:rPr lang="en-US" sz="1400" dirty="0" err="1" smtClean="0"/>
              <a:t>css</a:t>
            </a:r>
            <a:r>
              <a:rPr lang="en-US" sz="1400" dirty="0" smtClean="0"/>
              <a:t> resources based on the custom criteria without compile them in a </a:t>
            </a:r>
            <a:r>
              <a:rPr lang="en-US" sz="1400" dirty="0" err="1" smtClean="0"/>
              <a:t>dll</a:t>
            </a:r>
            <a:r>
              <a:rPr lang="en-US" sz="1400" dirty="0" smtClean="0"/>
              <a:t>.</a:t>
            </a:r>
          </a:p>
          <a:p>
            <a:pPr marL="357188" lvl="1" indent="0">
              <a:buNone/>
            </a:pPr>
            <a:r>
              <a:rPr lang="en-US" sz="1400" dirty="0" smtClean="0"/>
              <a:t>Use </a:t>
            </a:r>
            <a:r>
              <a:rPr lang="en-US" sz="1400" dirty="0"/>
              <a:t>cases to support:</a:t>
            </a:r>
          </a:p>
          <a:p>
            <a:pPr lvl="1"/>
            <a:r>
              <a:rPr lang="en-US" sz="1400" dirty="0" smtClean="0"/>
              <a:t>Implement </a:t>
            </a:r>
            <a:r>
              <a:rPr lang="en-US" sz="1400" dirty="0"/>
              <a:t>custom  </a:t>
            </a:r>
            <a:r>
              <a:rPr lang="en-US" sz="1400" dirty="0" smtClean="0"/>
              <a:t>Skins for all </a:t>
            </a:r>
            <a:r>
              <a:rPr lang="en-US" sz="1400" dirty="0" err="1" smtClean="0"/>
              <a:t>RadControls</a:t>
            </a:r>
            <a:r>
              <a:rPr lang="en-US" sz="1400" dirty="0" smtClean="0"/>
              <a:t>.</a:t>
            </a:r>
          </a:p>
          <a:p>
            <a:pPr marL="357188" lvl="1" indent="0">
              <a:buNone/>
            </a:pPr>
            <a:endParaRPr lang="en-US" sz="1400" dirty="0"/>
          </a:p>
          <a:p>
            <a:pPr marL="357188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4702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Feature Request Examples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 bad stuff</a:t>
            </a:r>
          </a:p>
        </p:txBody>
      </p:sp>
    </p:spTree>
    <p:extLst>
      <p:ext uri="{BB962C8B-B14F-4D97-AF65-F5344CB8AC3E}">
        <p14:creationId xmlns:p14="http://schemas.microsoft.com/office/powerpoint/2010/main" val="28920880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Title</a:t>
            </a:r>
          </a:p>
          <a:p>
            <a:pPr lvl="1"/>
            <a:r>
              <a:rPr lang="en-US" sz="1400" dirty="0"/>
              <a:t>IMPROVE: RadGrid </a:t>
            </a:r>
            <a:r>
              <a:rPr lang="en-US" sz="1400" dirty="0" err="1"/>
              <a:t>KeyboardNavigation</a:t>
            </a:r>
            <a:r>
              <a:rPr lang="en-US" sz="1400" dirty="0"/>
              <a:t> + </a:t>
            </a:r>
            <a:r>
              <a:rPr lang="en-US" sz="1400" dirty="0" err="1"/>
              <a:t>MultiRowSelection</a:t>
            </a:r>
            <a:r>
              <a:rPr lang="en-US" sz="1400" dirty="0"/>
              <a:t> mimics file explorer </a:t>
            </a:r>
            <a:r>
              <a:rPr lang="en-US" sz="1400" dirty="0" smtClean="0"/>
              <a:t>behavior</a:t>
            </a:r>
          </a:p>
          <a:p>
            <a:r>
              <a:rPr lang="en-US" sz="2400" dirty="0" smtClean="0"/>
              <a:t>Description</a:t>
            </a:r>
          </a:p>
          <a:p>
            <a:pPr lvl="1"/>
            <a:r>
              <a:rPr lang="en-US" sz="1400" dirty="0"/>
              <a:t>IMPROVE: RadGrid </a:t>
            </a:r>
            <a:r>
              <a:rPr lang="en-US" sz="1400" dirty="0" err="1"/>
              <a:t>KeyboardNavigation</a:t>
            </a:r>
            <a:r>
              <a:rPr lang="en-US" sz="1400" dirty="0"/>
              <a:t> + </a:t>
            </a:r>
            <a:r>
              <a:rPr lang="en-US" sz="1400" dirty="0" err="1"/>
              <a:t>MultiRowSelection</a:t>
            </a:r>
            <a:r>
              <a:rPr lang="en-US" sz="1400" dirty="0"/>
              <a:t> mimics file explorer </a:t>
            </a:r>
            <a:r>
              <a:rPr lang="en-US" sz="1400" dirty="0" smtClean="0"/>
              <a:t>behavior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7629497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1828800" y="76200"/>
            <a:ext cx="7086600" cy="838200"/>
          </a:xfrm>
        </p:spPr>
        <p:txBody>
          <a:bodyPr/>
          <a:lstStyle/>
          <a:p>
            <a:r>
              <a:rPr lang="en-US" dirty="0" smtClean="0"/>
              <a:t>Logging Issues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8150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Write feature request sample  which contains “</a:t>
            </a:r>
            <a:r>
              <a:rPr lang="en-US" dirty="0" err="1" smtClean="0"/>
              <a:t>Title”,”Description</a:t>
            </a:r>
            <a:r>
              <a:rPr lang="en-US" dirty="0" smtClean="0"/>
              <a:t>” and “Use cases to support” as we showed in the lecture before. The feature request should be for a real feature which some of the controls below does not have implemented:</a:t>
            </a:r>
          </a:p>
          <a:p>
            <a:r>
              <a:rPr lang="en-US" dirty="0" err="1" smtClean="0"/>
              <a:t>RadCalendar</a:t>
            </a:r>
            <a:r>
              <a:rPr lang="en-US" dirty="0" smtClean="0"/>
              <a:t> for ASP .NET Ajax;</a:t>
            </a:r>
          </a:p>
          <a:p>
            <a:r>
              <a:rPr lang="en-US" dirty="0" err="1" smtClean="0"/>
              <a:t>RadListView</a:t>
            </a:r>
            <a:r>
              <a:rPr lang="en-US" dirty="0" smtClean="0"/>
              <a:t> </a:t>
            </a:r>
            <a:r>
              <a:rPr lang="en-US" dirty="0"/>
              <a:t>for ASP .NET </a:t>
            </a:r>
            <a:r>
              <a:rPr lang="en-US" dirty="0" smtClean="0"/>
              <a:t>Ajax;</a:t>
            </a:r>
          </a:p>
          <a:p>
            <a:r>
              <a:rPr lang="en-US" dirty="0" err="1" smtClean="0"/>
              <a:t>RadInput</a:t>
            </a:r>
            <a:r>
              <a:rPr lang="en-US" dirty="0" smtClean="0"/>
              <a:t> </a:t>
            </a:r>
            <a:r>
              <a:rPr lang="en-US" dirty="0"/>
              <a:t>for ASP .NET </a:t>
            </a:r>
            <a:r>
              <a:rPr lang="en-US" dirty="0" smtClean="0"/>
              <a:t>Ajax;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046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3200400"/>
            <a:ext cx="7924800" cy="685800"/>
          </a:xfrm>
        </p:spPr>
        <p:txBody>
          <a:bodyPr/>
          <a:lstStyle/>
          <a:p>
            <a:r>
              <a:rPr lang="en-US" dirty="0" smtClean="0"/>
              <a:t>Bug Report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009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Bug Report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Title</a:t>
            </a:r>
          </a:p>
          <a:p>
            <a:pPr lvl="1"/>
            <a:r>
              <a:rPr lang="en-US" sz="2400" dirty="0" smtClean="0"/>
              <a:t>Short but informative the problem should be defined in the title</a:t>
            </a:r>
          </a:p>
          <a:p>
            <a:r>
              <a:rPr lang="en-US" dirty="0" smtClean="0"/>
              <a:t>Description</a:t>
            </a:r>
          </a:p>
          <a:p>
            <a:pPr lvl="1"/>
            <a:r>
              <a:rPr lang="en-US" sz="2400" dirty="0" smtClean="0"/>
              <a:t>Should explain the exact issue in more details</a:t>
            </a:r>
          </a:p>
          <a:p>
            <a:pPr lvl="1"/>
            <a:r>
              <a:rPr lang="en-US" sz="2400" dirty="0" smtClean="0"/>
              <a:t>Should provide specific environment details – OS, browser and product version</a:t>
            </a:r>
          </a:p>
        </p:txBody>
      </p:sp>
    </p:spTree>
    <p:extLst>
      <p:ext uri="{BB962C8B-B14F-4D97-AF65-F5344CB8AC3E}">
        <p14:creationId xmlns:p14="http://schemas.microsoft.com/office/powerpoint/2010/main" val="1725715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Bug Report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Reproduction Steps</a:t>
            </a:r>
          </a:p>
          <a:p>
            <a:pPr lvl="1"/>
            <a:r>
              <a:rPr lang="en-US" sz="2400" dirty="0" smtClean="0"/>
              <a:t>Reliable list of actions that need to be executed to reproduce the problem</a:t>
            </a:r>
          </a:p>
          <a:p>
            <a:pPr lvl="1"/>
            <a:r>
              <a:rPr lang="en-US" sz="2400" dirty="0" smtClean="0"/>
              <a:t>Expected and observed behaviors</a:t>
            </a:r>
          </a:p>
          <a:p>
            <a:pPr lvl="1"/>
            <a:r>
              <a:rPr lang="en-US" sz="2400" dirty="0" smtClean="0"/>
              <a:t>Exact error message</a:t>
            </a:r>
          </a:p>
          <a:p>
            <a:pPr lvl="1"/>
            <a:r>
              <a:rPr lang="en-US" sz="2400" dirty="0" smtClean="0"/>
              <a:t>Sample (stripped down) code</a:t>
            </a:r>
          </a:p>
          <a:p>
            <a:pPr lvl="1"/>
            <a:r>
              <a:rPr lang="en-US" sz="2400" dirty="0" smtClean="0"/>
              <a:t>Screenshot / video demonstrating the issue</a:t>
            </a:r>
          </a:p>
          <a:p>
            <a:pPr lvl="1"/>
            <a:r>
              <a:rPr lang="en-US" sz="2400" dirty="0" smtClean="0"/>
              <a:t>Possible workaround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87223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Bug Report Examples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 good stuff</a:t>
            </a:r>
          </a:p>
        </p:txBody>
      </p:sp>
    </p:spTree>
    <p:extLst>
      <p:ext uri="{BB962C8B-B14F-4D97-AF65-F5344CB8AC3E}">
        <p14:creationId xmlns:p14="http://schemas.microsoft.com/office/powerpoint/2010/main" val="2760046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 Examples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effectLst/>
              </a:rPr>
              <a:t>Title:</a:t>
            </a:r>
            <a:br>
              <a:rPr lang="en-US" sz="2400" dirty="0">
                <a:effectLst/>
              </a:rPr>
            </a:br>
            <a:r>
              <a:rPr lang="en-US" sz="1600" dirty="0">
                <a:effectLst/>
              </a:rPr>
              <a:t> FIX: </a:t>
            </a:r>
            <a:r>
              <a:rPr lang="en-US" sz="1600" dirty="0" smtClean="0">
                <a:effectLst/>
              </a:rPr>
              <a:t>RadGrid rendering breaks when </a:t>
            </a:r>
            <a:r>
              <a:rPr lang="en-US" sz="1600" dirty="0" err="1" smtClean="0">
                <a:effectLst/>
              </a:rPr>
              <a:t>MultiColumnHeaders</a:t>
            </a:r>
            <a:r>
              <a:rPr lang="en-US" sz="1600" dirty="0" smtClean="0">
                <a:effectLst/>
              </a:rPr>
              <a:t> are enabled and the skin is set to Metro</a:t>
            </a:r>
          </a:p>
          <a:p>
            <a:r>
              <a:rPr lang="en-US" sz="2400" dirty="0" smtClean="0">
                <a:effectLst/>
              </a:rPr>
              <a:t>Description:</a:t>
            </a:r>
            <a:r>
              <a:rPr lang="en-US" sz="2400" dirty="0">
                <a:effectLst/>
              </a:rPr>
              <a:t/>
            </a:r>
            <a:br>
              <a:rPr lang="en-US" sz="2400" dirty="0">
                <a:effectLst/>
              </a:rPr>
            </a:br>
            <a:r>
              <a:rPr lang="en-US" sz="1600" dirty="0" smtClean="0">
                <a:effectLst/>
              </a:rPr>
              <a:t>Setting Skin =“Metro” for the RadGrid control leads the borders misalignment when the </a:t>
            </a:r>
            <a:r>
              <a:rPr lang="en-US" sz="1600" dirty="0" err="1" smtClean="0">
                <a:effectLst/>
              </a:rPr>
              <a:t>MultiColumnHeaders</a:t>
            </a:r>
            <a:r>
              <a:rPr lang="en-US" sz="1600" dirty="0" smtClean="0">
                <a:effectLst/>
              </a:rPr>
              <a:t> are </a:t>
            </a:r>
            <a:r>
              <a:rPr lang="en-US" sz="1600" dirty="0" err="1" smtClean="0">
                <a:effectLst/>
              </a:rPr>
              <a:t>enabloed</a:t>
            </a:r>
            <a:r>
              <a:rPr lang="en-US" sz="1600" dirty="0" smtClean="0">
                <a:effectLst/>
              </a:rPr>
              <a:t>. </a:t>
            </a:r>
          </a:p>
          <a:p>
            <a:r>
              <a:rPr lang="en-US" sz="2400" dirty="0" smtClean="0">
                <a:effectLst/>
              </a:rPr>
              <a:t>Steps </a:t>
            </a:r>
            <a:r>
              <a:rPr lang="en-US" sz="2400" dirty="0">
                <a:effectLst/>
              </a:rPr>
              <a:t>to reproduce:</a:t>
            </a:r>
            <a:br>
              <a:rPr lang="en-US" sz="2400" dirty="0">
                <a:effectLst/>
              </a:rPr>
            </a:br>
            <a:r>
              <a:rPr lang="en-US" sz="1600" dirty="0">
                <a:effectLst/>
              </a:rPr>
              <a:t> 1. Open the following </a:t>
            </a:r>
            <a:r>
              <a:rPr lang="en-US" sz="1600" dirty="0" smtClean="0">
                <a:effectLst/>
              </a:rPr>
              <a:t>page: </a:t>
            </a:r>
            <a:r>
              <a:rPr lang="en-US" sz="1600" u="sng" dirty="0">
                <a:effectLst/>
              </a:rPr>
              <a:t>http://demos.telerik.com/aspnet-ajax/grid/examples/programming/multicolumnheaders/defaultcs.aspx</a:t>
            </a:r>
            <a:r>
              <a:rPr lang="en-US" sz="1600" dirty="0" smtClean="0">
                <a:effectLst/>
              </a:rPr>
              <a:t>	</a:t>
            </a:r>
          </a:p>
          <a:p>
            <a:r>
              <a:rPr lang="en-US" sz="1600" dirty="0" smtClean="0">
                <a:effectLst/>
              </a:rPr>
              <a:t>2</a:t>
            </a:r>
            <a:r>
              <a:rPr lang="en-US" sz="1600" dirty="0">
                <a:effectLst/>
              </a:rPr>
              <a:t>. </a:t>
            </a:r>
            <a:r>
              <a:rPr lang="en-US" sz="1600" dirty="0" smtClean="0">
                <a:effectLst/>
              </a:rPr>
              <a:t>Change the skin to “Metro” from the skin chooser in the upper left corner</a:t>
            </a:r>
          </a:p>
          <a:p>
            <a:r>
              <a:rPr lang="en-US" sz="1600" dirty="0" smtClean="0">
                <a:effectLst/>
              </a:rPr>
              <a:t>3. Expected </a:t>
            </a:r>
            <a:r>
              <a:rPr lang="en-US" sz="1600" dirty="0">
                <a:effectLst/>
              </a:rPr>
              <a:t>Result:</a:t>
            </a:r>
            <a:br>
              <a:rPr lang="en-US" sz="1600" dirty="0">
                <a:effectLst/>
              </a:rPr>
            </a:br>
            <a:r>
              <a:rPr lang="en-US" sz="1600" dirty="0" smtClean="0">
                <a:effectLst/>
              </a:rPr>
              <a:t>	 The RadGrid control sets the new skin properly</a:t>
            </a:r>
          </a:p>
          <a:p>
            <a:r>
              <a:rPr lang="en-US" sz="1600" dirty="0" smtClean="0">
                <a:effectLst/>
              </a:rPr>
              <a:t>4. Actual </a:t>
            </a:r>
            <a:r>
              <a:rPr lang="en-US" sz="1600" dirty="0">
                <a:effectLst/>
              </a:rPr>
              <a:t>Result:</a:t>
            </a:r>
            <a:br>
              <a:rPr lang="en-US" sz="1600" dirty="0">
                <a:effectLst/>
              </a:rPr>
            </a:br>
            <a:r>
              <a:rPr lang="en-US" sz="1600" dirty="0" smtClean="0">
                <a:effectLst/>
              </a:rPr>
              <a:t>	The borders are misaligned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535643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Bug Report Examples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 bad stuff</a:t>
            </a:r>
          </a:p>
        </p:txBody>
      </p:sp>
    </p:spTree>
    <p:extLst>
      <p:ext uri="{BB962C8B-B14F-4D97-AF65-F5344CB8AC3E}">
        <p14:creationId xmlns:p14="http://schemas.microsoft.com/office/powerpoint/2010/main" val="3500075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 Examples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2057400"/>
            <a:ext cx="8686800" cy="2819400"/>
          </a:xfrm>
        </p:spPr>
        <p:txBody>
          <a:bodyPr/>
          <a:lstStyle/>
          <a:p>
            <a:r>
              <a:rPr lang="en-US" sz="2400" dirty="0" smtClean="0"/>
              <a:t>Title</a:t>
            </a:r>
          </a:p>
          <a:p>
            <a:pPr marL="357188" lvl="1" indent="0">
              <a:buNone/>
            </a:pPr>
            <a:r>
              <a:rPr lang="en-US" sz="1600" dirty="0"/>
              <a:t>FIX </a:t>
            </a:r>
            <a:r>
              <a:rPr lang="en-US" sz="1600" dirty="0" err="1"/>
              <a:t>RadFormDecorator</a:t>
            </a:r>
            <a:r>
              <a:rPr lang="en-US" sz="1600" dirty="0"/>
              <a:t> Google Chrome </a:t>
            </a:r>
            <a:r>
              <a:rPr lang="en-US" sz="1600" dirty="0" smtClean="0"/>
              <a:t> </a:t>
            </a:r>
            <a:r>
              <a:rPr lang="en-US" sz="1600" dirty="0"/>
              <a:t>bug with </a:t>
            </a:r>
            <a:r>
              <a:rPr lang="en-US" sz="1600" dirty="0" err="1"/>
              <a:t>webkit</a:t>
            </a:r>
            <a:r>
              <a:rPr lang="en-US" sz="1600" dirty="0"/>
              <a:t>-appearance for Radio and </a:t>
            </a:r>
            <a:r>
              <a:rPr lang="en-US" sz="1600" dirty="0" err="1" smtClean="0"/>
              <a:t>Chekcboxes</a:t>
            </a:r>
            <a:endParaRPr lang="en-US" sz="1400" dirty="0" smtClean="0"/>
          </a:p>
          <a:p>
            <a:r>
              <a:rPr lang="en-US" sz="2400" dirty="0" smtClean="0"/>
              <a:t>Description</a:t>
            </a:r>
          </a:p>
          <a:p>
            <a:pPr marL="357188" lvl="1" indent="0">
              <a:buNone/>
            </a:pPr>
            <a:r>
              <a:rPr lang="en-US" sz="1600" dirty="0" smtClean="0"/>
              <a:t>&lt;none&gt;</a:t>
            </a:r>
          </a:p>
          <a:p>
            <a:r>
              <a:rPr lang="en-US" sz="2400" dirty="0" smtClean="0"/>
              <a:t>Reproduction steps</a:t>
            </a:r>
          </a:p>
          <a:p>
            <a:pPr marL="357188" lvl="1" indent="0">
              <a:buNone/>
            </a:pPr>
            <a:r>
              <a:rPr lang="en-US" sz="1400" dirty="0" smtClean="0"/>
              <a:t>&lt;</a:t>
            </a:r>
            <a:r>
              <a:rPr lang="en-US" sz="1600" dirty="0" smtClean="0"/>
              <a:t>none</a:t>
            </a:r>
            <a:r>
              <a:rPr lang="en-US" sz="1400" dirty="0" smtClean="0"/>
              <a:t>&gt;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0771192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16874215"/>
      </p:ext>
    </p:extLst>
  </p:cSld>
  <p:clrMapOvr>
    <a:masterClrMapping/>
  </p:clrMapOvr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1464</TotalTime>
  <Words>353</Words>
  <Application>Microsoft Office PowerPoint</Application>
  <PresentationFormat>On-screen Show (4:3)</PresentationFormat>
  <Paragraphs>71</Paragraphs>
  <Slides>17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Telerik Academy</vt:lpstr>
      <vt:lpstr>Logging Issues</vt:lpstr>
      <vt:lpstr>Bug Report</vt:lpstr>
      <vt:lpstr>Bug Report</vt:lpstr>
      <vt:lpstr>Bug Report</vt:lpstr>
      <vt:lpstr>Bug Report Examples</vt:lpstr>
      <vt:lpstr>BR Examples</vt:lpstr>
      <vt:lpstr>Bug Report Examples</vt:lpstr>
      <vt:lpstr>BR Examples</vt:lpstr>
      <vt:lpstr>PowerPoint Presentation</vt:lpstr>
      <vt:lpstr>Feature Request</vt:lpstr>
      <vt:lpstr>Feature Request</vt:lpstr>
      <vt:lpstr>Feature Request Examples</vt:lpstr>
      <vt:lpstr>FR Examples</vt:lpstr>
      <vt:lpstr>Feature Request Examples</vt:lpstr>
      <vt:lpstr>FR Examples</vt:lpstr>
      <vt:lpstr>Logging Issues</vt:lpstr>
      <vt:lpstr>Exercises</vt:lpstr>
    </vt:vector>
  </TitlesOfParts>
  <Company>Telerik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Telerik Software Academy</dc:title>
  <dc:subject>Telerik Software Academy</dc:subject>
  <dc:creator>Svetlin Nakov</dc:creator>
  <cp:keywords>telerik software academy, free courses for developers</cp:keywords>
  <cp:lastModifiedBy>Maria Ilieva</cp:lastModifiedBy>
  <cp:revision>309</cp:revision>
  <cp:lastPrinted>2013-08-02T13:45:59Z</cp:lastPrinted>
  <dcterms:created xsi:type="dcterms:W3CDTF">2007-12-08T16:03:35Z</dcterms:created>
  <dcterms:modified xsi:type="dcterms:W3CDTF">2013-08-05T09:11:35Z</dcterms:modified>
  <cp:category>software engineering</cp:category>
</cp:coreProperties>
</file>