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0" r:id="rId2"/>
    <p:sldId id="322" r:id="rId3"/>
    <p:sldId id="332" r:id="rId4"/>
    <p:sldId id="324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35" r:id="rId13"/>
    <p:sldId id="336" r:id="rId14"/>
    <p:sldId id="358" r:id="rId15"/>
    <p:sldId id="360" r:id="rId16"/>
    <p:sldId id="359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34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8" autoAdjust="0"/>
    <p:restoredTop sz="86148" autoAdjust="0"/>
  </p:normalViewPr>
  <p:slideViewPr>
    <p:cSldViewPr>
      <p:cViewPr varScale="1">
        <p:scale>
          <a:sx n="134" d="100"/>
          <a:sy n="134" d="100"/>
        </p:scale>
        <p:origin x="-9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8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Handling Tickets for Multiple Teams &amp; </a:t>
            </a:r>
            <a:br>
              <a:rPr lang="en-US" dirty="0" smtClean="0"/>
            </a:br>
            <a:r>
              <a:rPr lang="en-US" dirty="0" smtClean="0"/>
              <a:t>Handling the Support Load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err="1" smtClean="0"/>
              <a:t>Mariya</a:t>
            </a:r>
            <a:r>
              <a:rPr lang="en-US" dirty="0" smtClean="0"/>
              <a:t> </a:t>
            </a:r>
            <a:r>
              <a:rPr lang="en-US" dirty="0" err="1" smtClean="0"/>
              <a:t>Ilieva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46276"/>
          </a:xfrm>
        </p:spPr>
        <p:txBody>
          <a:bodyPr/>
          <a:lstStyle/>
          <a:p>
            <a:r>
              <a:rPr lang="en-US" dirty="0" smtClean="0"/>
              <a:t>Senior Support Officer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791200"/>
            <a:ext cx="3810000" cy="369332"/>
          </a:xfrm>
        </p:spPr>
        <p:txBody>
          <a:bodyPr/>
          <a:lstStyle/>
          <a:p>
            <a:r>
              <a:rPr lang="en-US" sz="1800" dirty="0" smtClean="0"/>
              <a:t>Telerik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3975100" cy="17494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261581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Handling 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23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To handle the case in Scenario 2 we should: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If it’s obvious the ticket is for specific product -&gt; convert the ticket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If the ticket is about to get late -&gt; contact a colleague who is responsible for the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If the ticket is a generic one (platform related, or major product related) -&gt; everyone should be able to answer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See what RadControls tickets you can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Talk to your colleagues and make sure there are no late RadControls (common) tickets</a:t>
            </a:r>
          </a:p>
        </p:txBody>
      </p:sp>
    </p:spTree>
    <p:extLst>
      <p:ext uri="{BB962C8B-B14F-4D97-AF65-F5344CB8AC3E}">
        <p14:creationId xmlns:p14="http://schemas.microsoft.com/office/powerpoint/2010/main" val="30323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r>
              <a:rPr lang="en-US" dirty="0" smtClean="0"/>
              <a:t>Handling Tickets for Multiple Teams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Handling the Support Load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81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 Load?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All the tickets we have as a whole</a:t>
            </a:r>
          </a:p>
          <a:p>
            <a:r>
              <a:rPr lang="en-US" dirty="0" smtClean="0"/>
              <a:t>All the tickets we have to answer today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429000"/>
            <a:ext cx="7924800" cy="990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3600" dirty="0" smtClean="0"/>
              <a:t>How do we know we Have Handled </a:t>
            </a:r>
          </a:p>
          <a:p>
            <a:pPr algn="ctr"/>
            <a:r>
              <a:rPr lang="en-US" sz="3600" dirty="0" smtClean="0"/>
              <a:t>the Support Load?</a:t>
            </a:r>
            <a:endParaRPr lang="en-US" sz="36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5853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We have no late tickets at the end of the 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All left tickets will not be late tomorrow morning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No tickets marked as “Important Owner”       , “24 hours effort”     , and “Outbound effort”     are left unanswered</a:t>
            </a:r>
          </a:p>
        </p:txBody>
      </p:sp>
      <p:pic>
        <p:nvPicPr>
          <p:cNvPr id="1026" name="Picture 2" descr="C:\Users\tsolova\Desktop\2012-07-02_1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2066925"/>
            <a:ext cx="1905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solova\Desktop\2012-07-02_1240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066925"/>
            <a:ext cx="2095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solova\Desktop\2012-07-02_12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514600"/>
            <a:ext cx="2857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solova\Desktop\2012-07-02_124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562225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do if we have 220 tickets in </a:t>
            </a:r>
            <a:r>
              <a:rPr lang="en-US" dirty="0" err="1" smtClean="0"/>
              <a:t>MyThreads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And many of them are about to expire...</a:t>
            </a:r>
            <a:br>
              <a:rPr lang="en-US" dirty="0" smtClean="0"/>
            </a:br>
            <a:r>
              <a:rPr lang="en-US" dirty="0" smtClean="0"/>
              <a:t>And you already have 15 assigned to you…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Never panic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5539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/>
              </a:rPr>
              <a:t>Use the practices that work</a:t>
            </a:r>
          </a:p>
        </p:txBody>
      </p:sp>
    </p:spTree>
    <p:extLst>
      <p:ext uri="{BB962C8B-B14F-4D97-AF65-F5344CB8AC3E}">
        <p14:creationId xmlns:p14="http://schemas.microsoft.com/office/powerpoint/2010/main" val="42835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Tips and Tricks – My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2473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In case of late tickets -&gt; start with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Answer the Support tickets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Start from these having Priority: “Important owner”, 24h Priority Support, 24h Effort, Outbound effort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Answer the easiest tickets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Answer the tickets you already participate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Continue answering using the Priority order</a:t>
            </a:r>
          </a:p>
        </p:txBody>
      </p:sp>
    </p:spTree>
    <p:extLst>
      <p:ext uri="{BB962C8B-B14F-4D97-AF65-F5344CB8AC3E}">
        <p14:creationId xmlns:p14="http://schemas.microsoft.com/office/powerpoint/2010/main" val="32949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Tips and Tricks – Team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686800" cy="5355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Best practices to distribute tickets amongst team 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Close tickets and forums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</a:rPr>
              <a:t>Assign/Get late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Assign/Get replied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Assign/Get important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Distribute common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Make sure all tickets that are due today, have owners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Start sending solutions</a:t>
            </a:r>
          </a:p>
        </p:txBody>
      </p:sp>
    </p:spTree>
    <p:extLst>
      <p:ext uri="{BB962C8B-B14F-4D97-AF65-F5344CB8AC3E}">
        <p14:creationId xmlns:p14="http://schemas.microsoft.com/office/powerpoint/2010/main" val="32158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Tips and Tricks – Late Tickets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58532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If a ticket is about to get late -&gt; don’t leave it for tomorrow. Tell the customer we are working on his case but will need more time for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2158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“Ticket”?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Tips and Tricks –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5861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Whenever you are not sure what to do, how to handle a ticket, handle your tickets, or see that the team cannot handle the support load, ask for help</a:t>
            </a:r>
          </a:p>
          <a:p>
            <a:pPr marL="825500" lvl="1" indent="-514350"/>
            <a:r>
              <a:rPr lang="en-US" dirty="0" smtClean="0">
                <a:effectLst/>
              </a:rPr>
              <a:t>Coach/Mentor</a:t>
            </a:r>
          </a:p>
          <a:p>
            <a:pPr marL="825500" lvl="1" indent="-514350"/>
            <a:r>
              <a:rPr lang="en-US" dirty="0" smtClean="0">
                <a:effectLst/>
              </a:rPr>
              <a:t>Senior Support/Team Member</a:t>
            </a:r>
          </a:p>
          <a:p>
            <a:pPr marL="825500" lvl="1" indent="-514350"/>
            <a:r>
              <a:rPr lang="en-US" dirty="0" smtClean="0">
                <a:effectLst/>
              </a:rPr>
              <a:t>Team Lead</a:t>
            </a:r>
          </a:p>
          <a:p>
            <a:pPr marL="825500" lvl="1" indent="-514350"/>
            <a:r>
              <a:rPr lang="en-US" dirty="0" smtClean="0">
                <a:effectLst/>
              </a:rPr>
              <a:t>Unit Manager</a:t>
            </a:r>
          </a:p>
          <a:p>
            <a:pPr marL="825500" lvl="1" indent="-514350"/>
            <a:r>
              <a:rPr lang="en-US" dirty="0" smtClean="0">
                <a:effectLst/>
              </a:rPr>
              <a:t>Support Director</a:t>
            </a:r>
          </a:p>
        </p:txBody>
      </p:sp>
    </p:spTree>
    <p:extLst>
      <p:ext uri="{BB962C8B-B14F-4D97-AF65-F5344CB8AC3E}">
        <p14:creationId xmlns:p14="http://schemas.microsoft.com/office/powerpoint/2010/main" val="32158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Handling the Support Load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819400"/>
            <a:ext cx="7924800" cy="990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sz="3600" dirty="0" smtClean="0"/>
              <a:t>Deliver more than expected!</a:t>
            </a:r>
          </a:p>
        </p:txBody>
      </p:sp>
    </p:spTree>
    <p:extLst>
      <p:ext uri="{BB962C8B-B14F-4D97-AF65-F5344CB8AC3E}">
        <p14:creationId xmlns:p14="http://schemas.microsoft.com/office/powerpoint/2010/main" val="7475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600986"/>
          </a:xfrm>
        </p:spPr>
        <p:txBody>
          <a:bodyPr/>
          <a:lstStyle/>
          <a:p>
            <a:r>
              <a:rPr lang="en-US" dirty="0" smtClean="0">
                <a:effectLst/>
              </a:rPr>
              <a:t>Prepare projects whenever possible, especially if the ticket is not solved after 3 rounds</a:t>
            </a:r>
          </a:p>
          <a:p>
            <a:r>
              <a:rPr lang="en-US" dirty="0" smtClean="0">
                <a:effectLst/>
              </a:rPr>
              <a:t>Always provide a workaround and guidelines for better implementation</a:t>
            </a:r>
          </a:p>
          <a:p>
            <a:r>
              <a:rPr lang="en-US" dirty="0" smtClean="0">
                <a:effectLst/>
              </a:rPr>
              <a:t>Always send resources to support your suggestions / solutions</a:t>
            </a:r>
          </a:p>
          <a:p>
            <a:r>
              <a:rPr lang="en-US" dirty="0" smtClean="0">
                <a:effectLst/>
              </a:rPr>
              <a:t>Say what </a:t>
            </a:r>
            <a:r>
              <a:rPr lang="en-US" u="sng" dirty="0" smtClean="0">
                <a:effectLst/>
              </a:rPr>
              <a:t>IS</a:t>
            </a:r>
            <a:r>
              <a:rPr lang="en-US" dirty="0" smtClean="0">
                <a:effectLst/>
              </a:rPr>
              <a:t> possible, not what is </a:t>
            </a:r>
            <a:r>
              <a:rPr lang="en-US" u="sng" dirty="0" smtClean="0">
                <a:effectLst/>
              </a:rPr>
              <a:t>NOT</a:t>
            </a:r>
            <a:r>
              <a:rPr lang="en-US" dirty="0" smtClean="0">
                <a:effectLst/>
              </a:rPr>
              <a:t> possible</a:t>
            </a:r>
          </a:p>
        </p:txBody>
      </p:sp>
    </p:spTree>
    <p:extLst>
      <p:ext uri="{BB962C8B-B14F-4D97-AF65-F5344CB8AC3E}">
        <p14:creationId xmlns:p14="http://schemas.microsoft.com/office/powerpoint/2010/main" val="37244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508653"/>
          </a:xfrm>
        </p:spPr>
        <p:txBody>
          <a:bodyPr/>
          <a:lstStyle/>
          <a:p>
            <a:r>
              <a:rPr lang="en-US" dirty="0" smtClean="0">
                <a:effectLst/>
              </a:rPr>
              <a:t>Provide step-by-step instruction on how something is or should be implemented.</a:t>
            </a:r>
          </a:p>
          <a:p>
            <a:r>
              <a:rPr lang="en-US" dirty="0" smtClean="0">
                <a:effectLst/>
              </a:rPr>
              <a:t>When sending resources, extract the most essential info about the specific case</a:t>
            </a:r>
          </a:p>
          <a:p>
            <a:r>
              <a:rPr lang="en-US" dirty="0" smtClean="0">
                <a:effectLst/>
              </a:rPr>
              <a:t>Always have an ending sentence for gathering feedback and asking if the provided solution helps.</a:t>
            </a:r>
          </a:p>
        </p:txBody>
      </p:sp>
    </p:spTree>
    <p:extLst>
      <p:ext uri="{BB962C8B-B14F-4D97-AF65-F5344CB8AC3E}">
        <p14:creationId xmlns:p14="http://schemas.microsoft.com/office/powerpoint/2010/main" val="39161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the Support 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Kind of email communication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Customers open a ticket when they: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an issue and need help resolving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questions (technical, sales)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Want to share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Ticket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Ticket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65358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An Object with Properties:</a:t>
            </a:r>
          </a:p>
          <a:p>
            <a:r>
              <a:rPr lang="en-US" sz="3600" dirty="0" smtClean="0">
                <a:effectLst/>
              </a:rPr>
              <a:t>Product</a:t>
            </a:r>
          </a:p>
          <a:p>
            <a:r>
              <a:rPr lang="en-US" dirty="0" smtClean="0">
                <a:effectLst/>
              </a:rPr>
              <a:t>Status</a:t>
            </a:r>
          </a:p>
          <a:p>
            <a:r>
              <a:rPr lang="en-US" dirty="0" smtClean="0">
                <a:effectLst/>
              </a:rPr>
              <a:t>History</a:t>
            </a:r>
          </a:p>
          <a:p>
            <a:r>
              <a:rPr lang="en-US" sz="3600" dirty="0" smtClean="0">
                <a:effectLst/>
              </a:rPr>
              <a:t>Due hours</a:t>
            </a:r>
          </a:p>
          <a:p>
            <a:r>
              <a:rPr lang="en-US" dirty="0" smtClean="0">
                <a:effectLst/>
              </a:rPr>
              <a:t>Posts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3072"/>
            <a:ext cx="8686800" cy="14773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We get a ticket for a Product we support. Other products however, are also involved and it is not clear which is causing the issue.</a:t>
            </a:r>
            <a:endParaRPr lang="en-US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962400"/>
            <a:ext cx="7924800" cy="685800"/>
          </a:xfrm>
          <a:prstGeom prst="rect">
            <a:avLst/>
          </a:prstGeom>
        </p:spPr>
        <p:txBody>
          <a:bodyPr anchor="ctr" anchorCtr="0">
            <a:normAutofit fontScale="97500"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dirty="0" smtClean="0"/>
              <a:t>What should we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Handling 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0016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To handle the situation in Scenario 1 we should: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Isolate the issue and find which Product is causing the problem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If it is one of the products we support -&gt; send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If it is another team’s product, contact a colleague from the other team and see how you will both resolve it and who will answer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If you have a runnable sample replicating the issue, either attach the sample for others to use it, or call the colleague to come and see the issue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10309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Handling 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5853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To handle the situation in Scenario 1 we should: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smtClean="0">
                <a:effectLst/>
              </a:rPr>
              <a:t>If you have a deal that someone else will handle the case, check the status of the ticket later (you are already the responsible owner of the ticket)</a:t>
            </a:r>
          </a:p>
        </p:txBody>
      </p:sp>
    </p:spTree>
    <p:extLst>
      <p:ext uri="{BB962C8B-B14F-4D97-AF65-F5344CB8AC3E}">
        <p14:creationId xmlns:p14="http://schemas.microsoft.com/office/powerpoint/2010/main" val="42043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629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What you should NEVER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Just read the text without further investigation and decide it’s an issue with a different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Isolate the issue and change the Product without talking to a colleague -&gt; leads to two people investigating the same issue -&gt; late ticket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What to do if the above happened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Check the ticket’s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Contact the colleague who unassigned the ticket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/>
              </a:rPr>
              <a:t>Report the discrepancy to SD</a:t>
            </a:r>
          </a:p>
        </p:txBody>
      </p:sp>
    </p:spTree>
    <p:extLst>
      <p:ext uri="{BB962C8B-B14F-4D97-AF65-F5344CB8AC3E}">
        <p14:creationId xmlns:p14="http://schemas.microsoft.com/office/powerpoint/2010/main" val="42043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36802"/>
            <a:ext cx="8686800" cy="5539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We get a ticket submitted for RadControls</a:t>
            </a:r>
            <a:endParaRPr lang="en-US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505200"/>
            <a:ext cx="7924800" cy="685800"/>
          </a:xfrm>
          <a:prstGeom prst="rect">
            <a:avLst/>
          </a:prstGeom>
        </p:spPr>
        <p:txBody>
          <a:bodyPr anchor="ctr" anchorCtr="0">
            <a:normAutofit fontScale="97500"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4000" b="1" kern="1200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dirty="0" smtClean="0"/>
              <a:t>What should we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1504</TotalTime>
  <Words>836</Words>
  <Application>Microsoft Office PowerPoint</Application>
  <PresentationFormat>On-screen Show (4:3)</PresentationFormat>
  <Paragraphs>126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Telerik Academy</vt:lpstr>
      <vt:lpstr>Handling Tickets for Multiple Teams &amp;  Handling the Support Load</vt:lpstr>
      <vt:lpstr>What is “Ticket”?</vt:lpstr>
      <vt:lpstr>A Ticket is</vt:lpstr>
      <vt:lpstr>A Ticket is</vt:lpstr>
      <vt:lpstr>Scenario 1</vt:lpstr>
      <vt:lpstr>Handling Scenario 1</vt:lpstr>
      <vt:lpstr>Handling Scenario 1</vt:lpstr>
      <vt:lpstr>Bad Practices</vt:lpstr>
      <vt:lpstr>Scenario 2</vt:lpstr>
      <vt:lpstr>Handling Scenario 2</vt:lpstr>
      <vt:lpstr>Handling Tickets for Multiple Teams</vt:lpstr>
      <vt:lpstr>Handling the Support Load</vt:lpstr>
      <vt:lpstr>What is Support Load?</vt:lpstr>
      <vt:lpstr>Metrics</vt:lpstr>
      <vt:lpstr>What to do if we have 220 tickets in MyThreads? And many of them are about to expire... And you already have 15 assigned to you…</vt:lpstr>
      <vt:lpstr>Never panic</vt:lpstr>
      <vt:lpstr>Tips and Tricks – My Tickets</vt:lpstr>
      <vt:lpstr>Tips and Tricks – Team Tickets</vt:lpstr>
      <vt:lpstr>Tips and Tricks – Late Tickets</vt:lpstr>
      <vt:lpstr>Tips and Tricks – Ask for Help</vt:lpstr>
      <vt:lpstr>Handling the Support Load</vt:lpstr>
      <vt:lpstr>Tips and Tricks</vt:lpstr>
      <vt:lpstr>Tips and Tricks</vt:lpstr>
      <vt:lpstr>Handling the Support Load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Maria Ilieva</cp:lastModifiedBy>
  <cp:revision>322</cp:revision>
  <dcterms:created xsi:type="dcterms:W3CDTF">2007-12-08T16:03:35Z</dcterms:created>
  <dcterms:modified xsi:type="dcterms:W3CDTF">2013-08-02T13:39:12Z</dcterms:modified>
  <cp:category>software engineering</cp:category>
</cp:coreProperties>
</file>