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9"/>
  </p:notesMasterIdLst>
  <p:handoutMasterIdLst>
    <p:handoutMasterId r:id="rId70"/>
  </p:handoutMasterIdLst>
  <p:sldIdLst>
    <p:sldId id="320" r:id="rId2"/>
    <p:sldId id="335" r:id="rId3"/>
    <p:sldId id="339" r:id="rId4"/>
    <p:sldId id="341" r:id="rId5"/>
    <p:sldId id="359" r:id="rId6"/>
    <p:sldId id="360" r:id="rId7"/>
    <p:sldId id="345" r:id="rId8"/>
    <p:sldId id="361" r:id="rId9"/>
    <p:sldId id="392" r:id="rId10"/>
    <p:sldId id="362" r:id="rId11"/>
    <p:sldId id="399" r:id="rId12"/>
    <p:sldId id="363" r:id="rId13"/>
    <p:sldId id="364" r:id="rId14"/>
    <p:sldId id="374" r:id="rId15"/>
    <p:sldId id="375" r:id="rId16"/>
    <p:sldId id="379" r:id="rId17"/>
    <p:sldId id="376" r:id="rId18"/>
    <p:sldId id="380" r:id="rId19"/>
    <p:sldId id="377" r:id="rId20"/>
    <p:sldId id="381" r:id="rId21"/>
    <p:sldId id="382" r:id="rId22"/>
    <p:sldId id="383" r:id="rId23"/>
    <p:sldId id="384" r:id="rId24"/>
    <p:sldId id="385" r:id="rId25"/>
    <p:sldId id="386" r:id="rId26"/>
    <p:sldId id="387" r:id="rId27"/>
    <p:sldId id="388" r:id="rId28"/>
    <p:sldId id="389" r:id="rId29"/>
    <p:sldId id="390" r:id="rId30"/>
    <p:sldId id="398" r:id="rId31"/>
    <p:sldId id="391" r:id="rId32"/>
    <p:sldId id="404" r:id="rId33"/>
    <p:sldId id="405" r:id="rId34"/>
    <p:sldId id="406" r:id="rId35"/>
    <p:sldId id="403" r:id="rId36"/>
    <p:sldId id="408" r:id="rId37"/>
    <p:sldId id="409" r:id="rId38"/>
    <p:sldId id="410" r:id="rId39"/>
    <p:sldId id="411" r:id="rId40"/>
    <p:sldId id="412" r:id="rId41"/>
    <p:sldId id="407" r:id="rId42"/>
    <p:sldId id="393" r:id="rId43"/>
    <p:sldId id="394" r:id="rId44"/>
    <p:sldId id="395" r:id="rId45"/>
    <p:sldId id="396" r:id="rId46"/>
    <p:sldId id="397" r:id="rId47"/>
    <p:sldId id="416" r:id="rId48"/>
    <p:sldId id="413" r:id="rId49"/>
    <p:sldId id="415" r:id="rId50"/>
    <p:sldId id="414" r:id="rId51"/>
    <p:sldId id="365" r:id="rId52"/>
    <p:sldId id="370" r:id="rId53"/>
    <p:sldId id="400" r:id="rId54"/>
    <p:sldId id="366" r:id="rId55"/>
    <p:sldId id="401" r:id="rId56"/>
    <p:sldId id="367" r:id="rId57"/>
    <p:sldId id="371" r:id="rId58"/>
    <p:sldId id="369" r:id="rId59"/>
    <p:sldId id="372" r:id="rId60"/>
    <p:sldId id="417" r:id="rId61"/>
    <p:sldId id="418" r:id="rId62"/>
    <p:sldId id="419" r:id="rId63"/>
    <p:sldId id="420" r:id="rId64"/>
    <p:sldId id="373" r:id="rId65"/>
    <p:sldId id="402" r:id="rId66"/>
    <p:sldId id="355" r:id="rId67"/>
    <p:sldId id="334" r:id="rId68"/>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CD8"/>
    <a:srgbClr val="9BCC00"/>
    <a:srgbClr val="9ED000"/>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9" autoAdjust="0"/>
    <p:restoredTop sz="77714" autoAdjust="0"/>
  </p:normalViewPr>
  <p:slideViewPr>
    <p:cSldViewPr>
      <p:cViewPr>
        <p:scale>
          <a:sx n="100" d="100"/>
          <a:sy n="100" d="100"/>
        </p:scale>
        <p:origin x="-2190"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8/7/2013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8/7/2013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31</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32</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33</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34</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35</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36</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37</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38</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39</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40</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a:t>
            </a:fld>
            <a:endParaRPr lang="en-US" dirty="0"/>
          </a:p>
        </p:txBody>
      </p:sp>
    </p:spTree>
    <p:extLst>
      <p:ext uri="{BB962C8B-B14F-4D97-AF65-F5344CB8AC3E}">
        <p14:creationId xmlns:p14="http://schemas.microsoft.com/office/powerpoint/2010/main" val="2567933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41</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42</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43</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44</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45</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46</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47</a:t>
            </a:fld>
            <a:endParaRPr lang="en-US" dirty="0"/>
          </a:p>
        </p:txBody>
      </p:sp>
    </p:spTree>
    <p:extLst>
      <p:ext uri="{BB962C8B-B14F-4D97-AF65-F5344CB8AC3E}">
        <p14:creationId xmlns:p14="http://schemas.microsoft.com/office/powerpoint/2010/main" val="3305307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Demonstrate</a:t>
            </a:r>
            <a:r>
              <a:rPr lang="en-US" baseline="0" dirty="0" smtClean="0"/>
              <a:t> the WinForms sample project in SHFB</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51</a:t>
            </a:fld>
            <a:endParaRPr lang="en-US" dirty="0"/>
          </a:p>
        </p:txBody>
      </p:sp>
    </p:spTree>
    <p:extLst>
      <p:ext uri="{BB962C8B-B14F-4D97-AF65-F5344CB8AC3E}">
        <p14:creationId xmlns:p14="http://schemas.microsoft.com/office/powerpoint/2010/main" val="3647551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53</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Demonstrate</a:t>
            </a:r>
            <a:r>
              <a:rPr lang="en-US" baseline="0" dirty="0" smtClean="0"/>
              <a:t> the WinForms sample project in Visual Studio</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56</a:t>
            </a:fld>
            <a:endParaRPr lang="en-US" dirty="0"/>
          </a:p>
        </p:txBody>
      </p:sp>
    </p:spTree>
    <p:extLst>
      <p:ext uri="{BB962C8B-B14F-4D97-AF65-F5344CB8AC3E}">
        <p14:creationId xmlns:p14="http://schemas.microsoft.com/office/powerpoint/2010/main" val="3647551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11</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Server Name: </a:t>
            </a:r>
            <a:r>
              <a:rPr lang="en-US" sz="1200" b="1" i="0" kern="1200" dirty="0" smtClean="0">
                <a:solidFill>
                  <a:schemeClr val="tx1"/>
                </a:solidFill>
                <a:effectLst/>
                <a:latin typeface="+mn-lt"/>
                <a:ea typeface="+mn-ea"/>
                <a:cs typeface="+mn-cs"/>
              </a:rPr>
              <a:t>tfs.codeplex.com</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Path: </a:t>
            </a:r>
            <a:r>
              <a:rPr lang="en-US" sz="1200" b="1" i="0" kern="1200" dirty="0" err="1" smtClean="0">
                <a:solidFill>
                  <a:schemeClr val="tx1"/>
                </a:solidFill>
                <a:effectLst/>
                <a:latin typeface="+mn-lt"/>
                <a:ea typeface="+mn-ea"/>
                <a:cs typeface="+mn-cs"/>
              </a:rPr>
              <a:t>tfs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Port number: </a:t>
            </a:r>
            <a:r>
              <a:rPr lang="en-US" sz="1200" b="1" i="0" kern="1200" dirty="0" smtClean="0">
                <a:solidFill>
                  <a:schemeClr val="tx1"/>
                </a:solidFill>
                <a:effectLst/>
                <a:latin typeface="+mn-lt"/>
                <a:ea typeface="+mn-ea"/>
                <a:cs typeface="+mn-cs"/>
              </a:rPr>
              <a:t>443</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Protocol: </a:t>
            </a:r>
            <a:r>
              <a:rPr lang="en-US" sz="1200" b="1" i="0" kern="1200" dirty="0" smtClean="0">
                <a:solidFill>
                  <a:schemeClr val="tx1"/>
                </a:solidFill>
                <a:effectLst/>
                <a:latin typeface="+mn-lt"/>
                <a:ea typeface="+mn-ea"/>
                <a:cs typeface="+mn-cs"/>
              </a:rPr>
              <a:t>https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Project Collection: </a:t>
            </a:r>
            <a:r>
              <a:rPr lang="en-US" sz="1200" b="1" i="0" kern="1200" dirty="0" smtClean="0">
                <a:solidFill>
                  <a:schemeClr val="tx1"/>
                </a:solidFill>
                <a:effectLst/>
                <a:latin typeface="+mn-lt"/>
                <a:ea typeface="+mn-ea"/>
                <a:cs typeface="+mn-cs"/>
              </a:rPr>
              <a:t>TFS02</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Project Name: </a:t>
            </a:r>
            <a:r>
              <a:rPr lang="en-US" sz="1200" b="1" i="0" kern="1200" dirty="0" err="1" smtClean="0">
                <a:solidFill>
                  <a:schemeClr val="tx1"/>
                </a:solidFill>
                <a:effectLst/>
                <a:latin typeface="+mn-lt"/>
                <a:ea typeface="+mn-ea"/>
                <a:cs typeface="+mn-cs"/>
              </a:rPr>
              <a:t>devsupport</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Username: </a:t>
            </a:r>
            <a:r>
              <a:rPr lang="en-US" sz="1200" b="1" i="0" kern="1200" dirty="0" err="1" smtClean="0">
                <a:solidFill>
                  <a:schemeClr val="tx1"/>
                </a:solidFill>
                <a:effectLst/>
                <a:latin typeface="+mn-lt"/>
                <a:ea typeface="+mn-ea"/>
                <a:cs typeface="+mn-cs"/>
              </a:rPr>
              <a:t>snd</a:t>
            </a:r>
            <a:r>
              <a:rPr lang="en-US" sz="1200" b="1" i="0" kern="1200" dirty="0" smtClean="0">
                <a:solidFill>
                  <a:schemeClr val="tx1"/>
                </a:solidFill>
                <a:effectLst/>
                <a:latin typeface="+mn-lt"/>
                <a:ea typeface="+mn-ea"/>
                <a:cs typeface="+mn-cs"/>
              </a:rPr>
              <a:t>\checho_85_cp</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Password: </a:t>
            </a:r>
            <a:r>
              <a:rPr lang="en-US" sz="1200" b="1" i="0" kern="1200" dirty="0" smtClean="0">
                <a:solidFill>
                  <a:schemeClr val="tx1"/>
                </a:solidFill>
                <a:effectLst/>
                <a:latin typeface="+mn-lt"/>
                <a:ea typeface="+mn-ea"/>
                <a:cs typeface="+mn-cs"/>
              </a:rPr>
              <a:t>&lt;same as your website password&gt;</a:t>
            </a:r>
            <a:endParaRPr lang="en-US" sz="1200" b="0" i="0"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58</a:t>
            </a:fld>
            <a:endParaRPr lang="en-US" dirty="0"/>
          </a:p>
        </p:txBody>
      </p:sp>
    </p:spTree>
    <p:extLst>
      <p:ext uri="{BB962C8B-B14F-4D97-AF65-F5344CB8AC3E}">
        <p14:creationId xmlns:p14="http://schemas.microsoft.com/office/powerpoint/2010/main" val="3500616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Demonstrate</a:t>
            </a:r>
            <a:r>
              <a:rPr lang="en-US" baseline="0" dirty="0" smtClean="0"/>
              <a:t> the WinForms sample project in Visual Studio</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60</a:t>
            </a:fld>
            <a:endParaRPr lang="en-US" dirty="0"/>
          </a:p>
        </p:txBody>
      </p:sp>
    </p:spTree>
    <p:extLst>
      <p:ext uri="{BB962C8B-B14F-4D97-AF65-F5344CB8AC3E}">
        <p14:creationId xmlns:p14="http://schemas.microsoft.com/office/powerpoint/2010/main" val="3388398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61</a:t>
            </a:fld>
            <a:endParaRPr lang="en-US" dirty="0"/>
          </a:p>
        </p:txBody>
      </p:sp>
    </p:spTree>
    <p:extLst>
      <p:ext uri="{BB962C8B-B14F-4D97-AF65-F5344CB8AC3E}">
        <p14:creationId xmlns:p14="http://schemas.microsoft.com/office/powerpoint/2010/main" val="3468782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62</a:t>
            </a:fld>
            <a:endParaRPr lang="en-US" dirty="0"/>
          </a:p>
        </p:txBody>
      </p:sp>
    </p:spTree>
    <p:extLst>
      <p:ext uri="{BB962C8B-B14F-4D97-AF65-F5344CB8AC3E}">
        <p14:creationId xmlns:p14="http://schemas.microsoft.com/office/powerpoint/2010/main" val="24985328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63</a:t>
            </a:fld>
            <a:endParaRPr lang="en-US" dirty="0"/>
          </a:p>
        </p:txBody>
      </p:sp>
    </p:spTree>
    <p:extLst>
      <p:ext uri="{BB962C8B-B14F-4D97-AF65-F5344CB8AC3E}">
        <p14:creationId xmlns:p14="http://schemas.microsoft.com/office/powerpoint/2010/main" val="21647449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b="1"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64</a:t>
            </a:fld>
            <a:endParaRPr lang="en-US" dirty="0"/>
          </a:p>
        </p:txBody>
      </p:sp>
    </p:spTree>
    <p:extLst>
      <p:ext uri="{BB962C8B-B14F-4D97-AF65-F5344CB8AC3E}">
        <p14:creationId xmlns:p14="http://schemas.microsoft.com/office/powerpoint/2010/main" val="35006169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b="1"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65</a:t>
            </a:fld>
            <a:endParaRPr lang="en-US" dirty="0"/>
          </a:p>
        </p:txBody>
      </p:sp>
    </p:spTree>
    <p:extLst>
      <p:ext uri="{BB962C8B-B14F-4D97-AF65-F5344CB8AC3E}">
        <p14:creationId xmlns:p14="http://schemas.microsoft.com/office/powerpoint/2010/main" val="3500616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is used in certain teams</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20</a:t>
            </a:fld>
            <a:endParaRPr lang="en-US" dirty="0"/>
          </a:p>
        </p:txBody>
      </p:sp>
    </p:spTree>
    <p:extLst>
      <p:ext uri="{BB962C8B-B14F-4D97-AF65-F5344CB8AC3E}">
        <p14:creationId xmlns:p14="http://schemas.microsoft.com/office/powerpoint/2010/main" val="2777987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26</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27</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28</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29</a:t>
            </a:fld>
            <a:endParaRPr lang="en-US" dirty="0"/>
          </a:p>
        </p:txBody>
      </p:sp>
    </p:spTree>
    <p:extLst>
      <p:ext uri="{BB962C8B-B14F-4D97-AF65-F5344CB8AC3E}">
        <p14:creationId xmlns:p14="http://schemas.microsoft.com/office/powerpoint/2010/main" val="756051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30</a:t>
            </a:fld>
            <a:endParaRPr lang="en-US" dirty="0"/>
          </a:p>
        </p:txBody>
      </p:sp>
    </p:spTree>
    <p:extLst>
      <p:ext uri="{BB962C8B-B14F-4D97-AF65-F5344CB8AC3E}">
        <p14:creationId xmlns:p14="http://schemas.microsoft.com/office/powerpoint/2010/main" val="75605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csharpfundamentals.telerik.com/" TargetMode="Externa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Microsoft" TargetMode="External"/><Relationship Id="rId2" Type="http://schemas.openxmlformats.org/officeDocument/2006/relationships/hyperlink" Target="http://en.wikipedia.org/wiki/Sandcastle_(software)" TargetMode="External"/><Relationship Id="rId1" Type="http://schemas.openxmlformats.org/officeDocument/2006/relationships/slideLayout" Target="../slideLayouts/slideLayout2.xml"/><Relationship Id="rId5" Type="http://schemas.openxmlformats.org/officeDocument/2006/relationships/hyperlink" Target="http://en.wikipedia.org/wiki/Microsoft_Assistance_Markup_Language" TargetMode="External"/><Relationship Id="rId4" Type="http://schemas.openxmlformats.org/officeDocument/2006/relationships/hyperlink" Target="http://en.wikipedia.org/wiki/MSDN"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elerik.com/support/kb.aspx" TargetMode="External"/><Relationship Id="rId2" Type="http://schemas.openxmlformats.org/officeDocument/2006/relationships/hyperlink" Target="http://www.telerik.com/help/wpf/introduction.html"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www.telerik.com/community/code-library/silverlight.aspx"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en.wikipedia.org/wiki/Microsoft_Compiled_HTML_Hel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ewoodruff.us/shfbdocs/Index.aspx?topic=html/8c0c97d0-c968-4c15-9fe9-e8f3a443c50a.htm"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hyperlink" Target="http://sandcastle.codeplex.co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s://devsupport.codeplex.com/SourceControl/list/changesets" TargetMode="External"/><Relationship Id="rId4" Type="http://schemas.openxmlformats.org/officeDocument/2006/relationships/hyperlink" Target="http://shfb.codeplex.com/" TargetMode="External"/></Relationships>
</file>

<file path=ppt/slides/_rels/slide59.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helpware.net/mshelp2/h20.htm"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hyperlink" Target="http://en.wikipedia.org/wiki/XML#Well-formedness_and_error-handling" TargetMode="External"/><Relationship Id="rId3" Type="http://schemas.openxmlformats.org/officeDocument/2006/relationships/hyperlink" Target="http://en.wikipedia.org/wiki/John_Gruber" TargetMode="External"/><Relationship Id="rId7" Type="http://schemas.openxmlformats.org/officeDocument/2006/relationships/hyperlink" Target="http://en.wikipedia.org/wiki/Per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en.wikipedia.org/wiki/HTML" TargetMode="External"/><Relationship Id="rId5" Type="http://schemas.openxmlformats.org/officeDocument/2006/relationships/hyperlink" Target="http://en.wikipedia.org/wiki/XHTML" TargetMode="External"/><Relationship Id="rId4" Type="http://schemas.openxmlformats.org/officeDocument/2006/relationships/hyperlink" Target="http://en.wikipedia.org/wiki/Aaron_Swartz"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daringfireball.net/projects/markdown/"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docs.kendoui.com/" TargetMode="External"/><Relationship Id="rId5" Type="http://schemas.openxmlformats.org/officeDocument/2006/relationships/hyperlink" Target="http://en.wikipedia.org/wiki/Markdown" TargetMode="External"/><Relationship Id="rId4" Type="http://schemas.openxmlformats.org/officeDocument/2006/relationships/hyperlink" Target="http://daringfireball.net/projects/markdown/syntax#link"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helpware.net/" TargetMode="External"/><Relationship Id="rId2" Type="http://schemas.openxmlformats.org/officeDocument/2006/relationships/hyperlink" Target="http://www.mshelpwiki.com/wiki/tiki-index.php?page=Help2" TargetMode="External"/><Relationship Id="rId1" Type="http://schemas.openxmlformats.org/officeDocument/2006/relationships/slideLayout" Target="../slideLayouts/slideLayout2.xml"/><Relationship Id="rId6" Type="http://schemas.openxmlformats.org/officeDocument/2006/relationships/hyperlink" Target="http://sandcastle.codeplex.com/" TargetMode="External"/><Relationship Id="rId5" Type="http://schemas.openxmlformats.org/officeDocument/2006/relationships/hyperlink" Target="http://shfb.codeplex.com/" TargetMode="External"/><Relationship Id="rId4" Type="http://schemas.openxmlformats.org/officeDocument/2006/relationships/hyperlink" Target="http://en.wikipedia.org/wiki/Main_Page" TargetMode="External"/></Relationships>
</file>

<file path=ppt/slides/_rels/slide67.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www.helpware.net/mshelp3/intro.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229600" cy="1524000"/>
          </a:xfrm>
        </p:spPr>
        <p:txBody>
          <a:bodyPr/>
          <a:lstStyle/>
          <a:p>
            <a:r>
              <a:rPr lang="en-US" sz="4500" dirty="0" smtClean="0"/>
              <a:t>Working with documentation (SHFB and VS)</a:t>
            </a:r>
            <a:endParaRPr lang="en-US" sz="4500" dirty="0"/>
          </a:p>
        </p:txBody>
      </p:sp>
      <p:sp>
        <p:nvSpPr>
          <p:cNvPr id="14" name="Text Placeholder 4"/>
          <p:cNvSpPr>
            <a:spLocks noGrp="1"/>
          </p:cNvSpPr>
          <p:nvPr>
            <p:ph type="body" sz="quarter" idx="10"/>
          </p:nvPr>
        </p:nvSpPr>
        <p:spPr>
          <a:xfrm>
            <a:off x="419099" y="4572000"/>
            <a:ext cx="3853295" cy="523220"/>
          </a:xfrm>
        </p:spPr>
        <p:txBody>
          <a:bodyPr/>
          <a:lstStyle/>
          <a:p>
            <a:r>
              <a:rPr lang="en-US" dirty="0" smtClean="0"/>
              <a:t>Rosen Vladimirov</a:t>
            </a:r>
          </a:p>
        </p:txBody>
      </p:sp>
      <p:sp>
        <p:nvSpPr>
          <p:cNvPr id="15" name="Text Placeholder 5"/>
          <p:cNvSpPr>
            <a:spLocks noGrp="1"/>
          </p:cNvSpPr>
          <p:nvPr>
            <p:ph type="body" sz="quarter" idx="11"/>
          </p:nvPr>
        </p:nvSpPr>
        <p:spPr>
          <a:xfrm>
            <a:off x="457200" y="5780567"/>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6085367"/>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461665"/>
          </a:xfrm>
        </p:spPr>
        <p:txBody>
          <a:bodyPr/>
          <a:lstStyle/>
          <a:p>
            <a:r>
              <a:rPr lang="en-US" dirty="0" smtClean="0"/>
              <a:t>Support Officer</a:t>
            </a:r>
            <a:endParaRPr lang="en-US" dirty="0"/>
          </a:p>
        </p:txBody>
      </p:sp>
      <p:sp>
        <p:nvSpPr>
          <p:cNvPr id="6" name="Text Placeholder 5"/>
          <p:cNvSpPr>
            <a:spLocks noGrp="1"/>
          </p:cNvSpPr>
          <p:nvPr>
            <p:ph type="body" sz="quarter" idx="14"/>
          </p:nvPr>
        </p:nvSpPr>
        <p:spPr>
          <a:xfrm>
            <a:off x="457200" y="5405735"/>
            <a:ext cx="3810000" cy="369332"/>
          </a:xfrm>
        </p:spPr>
        <p:txBody>
          <a:bodyPr/>
          <a:lstStyle/>
          <a:p>
            <a:r>
              <a:rPr lang="en-US" sz="1800" dirty="0" smtClean="0"/>
              <a:t>XAML team</a:t>
            </a:r>
            <a:endParaRPr lang="en-US" sz="1800" dirty="0"/>
          </a:p>
        </p:txBody>
      </p:sp>
      <p:pic>
        <p:nvPicPr>
          <p:cNvPr id="1026"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572000" y="4648200"/>
            <a:ext cx="3975100" cy="1749484"/>
          </a:xfrm>
          <a:prstGeom prst="roundRect">
            <a:avLst>
              <a:gd name="adj" fmla="val 5806"/>
            </a:avLst>
          </a:prstGeom>
          <a:noFill/>
          <a:ln>
            <a:solidFill>
              <a:schemeClr val="accent5">
                <a:lumMod val="60000"/>
                <a:lumOff val="40000"/>
                <a:alpha val="50000"/>
              </a:schemeClr>
            </a:solidFill>
          </a:ln>
          <a:extLst>
            <a:ext uri="{909E8E84-426E-40DD-AFC4-6F175D3DCCD1}">
              <a14:hiddenFill xmlns:a14="http://schemas.microsoft.com/office/drawing/2010/main">
                <a:solidFill>
                  <a:srgbClr val="FFFFFF"/>
                </a:solidFill>
              </a14:hiddenFill>
            </a:ext>
          </a:extLst>
        </p:spPr>
      </p:pic>
      <p:sp>
        <p:nvSpPr>
          <p:cNvPr id="12" name="TextBox 10"/>
          <p:cNvSpPr txBox="1"/>
          <p:nvPr/>
        </p:nvSpPr>
        <p:spPr>
          <a:xfrm rot="21402176">
            <a:off x="2046461" y="993542"/>
            <a:ext cx="3885423"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5"/>
              </a:rPr>
              <a:t>http://</a:t>
            </a:r>
            <a:r>
              <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3"/>
              </a:rPr>
              <a:t>academy.telerik.com</a:t>
            </a:r>
            <a:r>
              <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 </a:t>
            </a:r>
          </a:p>
        </p:txBody>
      </p:sp>
      <p:pic>
        <p:nvPicPr>
          <p:cNvPr id="17" name="Picture 5"/>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239000" y="261581"/>
            <a:ext cx="1652517" cy="18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Sandcastle</a:t>
            </a:r>
            <a:endParaRPr lang="en-US" sz="3200" dirty="0"/>
          </a:p>
        </p:txBody>
      </p:sp>
      <p:sp>
        <p:nvSpPr>
          <p:cNvPr id="2" name="Content Placeholder 1"/>
          <p:cNvSpPr>
            <a:spLocks noGrp="1"/>
          </p:cNvSpPr>
          <p:nvPr>
            <p:ph idx="1"/>
          </p:nvPr>
        </p:nvSpPr>
        <p:spPr/>
        <p:txBody>
          <a:bodyPr/>
          <a:lstStyle/>
          <a:p>
            <a:r>
              <a:rPr lang="en-US" dirty="0">
                <a:effectLst/>
                <a:hlinkClick r:id="rId2"/>
              </a:rPr>
              <a:t>Sandcastle</a:t>
            </a:r>
            <a:r>
              <a:rPr lang="en-US" b="0" dirty="0">
                <a:effectLst/>
              </a:rPr>
              <a:t> is </a:t>
            </a:r>
            <a:r>
              <a:rPr lang="en-US" b="0" dirty="0" smtClean="0">
                <a:effectLst/>
              </a:rPr>
              <a:t>an open source</a:t>
            </a:r>
            <a:r>
              <a:rPr lang="en-US" b="0" dirty="0">
                <a:effectLst/>
              </a:rPr>
              <a:t> documentation generator from </a:t>
            </a:r>
            <a:r>
              <a:rPr lang="en-US" b="0" dirty="0">
                <a:effectLst/>
                <a:hlinkClick r:id="rId3" tooltip="Microsoft"/>
              </a:rPr>
              <a:t>Microsoft</a:t>
            </a:r>
            <a:r>
              <a:rPr lang="en-US" b="0" dirty="0">
                <a:effectLst/>
              </a:rPr>
              <a:t> that automatically produces </a:t>
            </a:r>
            <a:r>
              <a:rPr lang="en-US" b="0" dirty="0">
                <a:effectLst/>
                <a:hlinkClick r:id="rId4" tooltip="MSDN"/>
              </a:rPr>
              <a:t>MSDN</a:t>
            </a:r>
            <a:r>
              <a:rPr lang="en-US" b="0" dirty="0">
                <a:effectLst/>
              </a:rPr>
              <a:t> style reference documentation out of reflection </a:t>
            </a:r>
            <a:r>
              <a:rPr lang="en-US" b="0" dirty="0" smtClean="0">
                <a:effectLst/>
              </a:rPr>
              <a:t>information of .NET assemblies and optionally,</a:t>
            </a:r>
            <a:r>
              <a:rPr lang="en-US" b="0" dirty="0">
                <a:effectLst/>
              </a:rPr>
              <a:t> </a:t>
            </a:r>
            <a:r>
              <a:rPr lang="en-US" b="0" dirty="0" smtClean="0">
                <a:effectLst/>
              </a:rPr>
              <a:t>XML</a:t>
            </a:r>
            <a:r>
              <a:rPr lang="en-US" b="0" dirty="0">
                <a:effectLst/>
              </a:rPr>
              <a:t> documentation comments found in the </a:t>
            </a:r>
            <a:r>
              <a:rPr lang="en-US" b="0" dirty="0" smtClean="0">
                <a:effectLst/>
              </a:rPr>
              <a:t>source </a:t>
            </a:r>
            <a:r>
              <a:rPr lang="en-US" b="0" dirty="0">
                <a:effectLst/>
              </a:rPr>
              <a:t>code of these assemblies. It can also be used to produce compiled user documentation from </a:t>
            </a:r>
            <a:r>
              <a:rPr lang="en-US" b="0" dirty="0">
                <a:effectLst/>
                <a:hlinkClick r:id="rId5" tooltip="Microsoft Assistance Markup Language"/>
              </a:rPr>
              <a:t>Microsoft Assistance Markup Language (MAML)</a:t>
            </a:r>
            <a:r>
              <a:rPr lang="en-US" b="0" dirty="0">
                <a:effectLst/>
              </a:rPr>
              <a:t> with the same look and feel as reference documentation.</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703734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3048000"/>
            <a:ext cx="7086600" cy="838200"/>
          </a:xfrm>
        </p:spPr>
        <p:txBody>
          <a:bodyPr/>
          <a:lstStyle/>
          <a:p>
            <a:pPr algn="ctr"/>
            <a:r>
              <a:rPr lang="en-US" sz="3200" dirty="0" smtClean="0"/>
              <a:t>Sandcastle Help File Builder</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909367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Sandcastle Help File Builder (1)</a:t>
            </a:r>
            <a:endParaRPr lang="en-US" sz="3200" dirty="0"/>
          </a:p>
        </p:txBody>
      </p:sp>
      <p:sp>
        <p:nvSpPr>
          <p:cNvPr id="2" name="Content Placeholder 1"/>
          <p:cNvSpPr>
            <a:spLocks noGrp="1"/>
          </p:cNvSpPr>
          <p:nvPr>
            <p:ph idx="1"/>
          </p:nvPr>
        </p:nvSpPr>
        <p:spPr>
          <a:xfrm>
            <a:off x="215900" y="800100"/>
            <a:ext cx="8686800" cy="5791200"/>
          </a:xfrm>
        </p:spPr>
        <p:txBody>
          <a:bodyPr/>
          <a:lstStyle/>
          <a:p>
            <a:r>
              <a:rPr lang="en-US" dirty="0" smtClean="0"/>
              <a:t>A standalone GUI that provides Visual Studio like project explorer that lets you manage and edit associated files</a:t>
            </a:r>
          </a:p>
          <a:p>
            <a:r>
              <a:rPr lang="en-US" dirty="0" smtClean="0"/>
              <a:t>The </a:t>
            </a:r>
            <a:r>
              <a:rPr lang="en-US" dirty="0"/>
              <a:t>builder can produce an HTML Help 1 (.chm) file, an MS Help 2 (.</a:t>
            </a:r>
            <a:r>
              <a:rPr lang="en-US" dirty="0" err="1"/>
              <a:t>HxS</a:t>
            </a:r>
            <a:r>
              <a:rPr lang="en-US" dirty="0"/>
              <a:t>) file, MS Help Viewer (.</a:t>
            </a:r>
            <a:r>
              <a:rPr lang="en-US" dirty="0" err="1"/>
              <a:t>mshc</a:t>
            </a:r>
            <a:r>
              <a:rPr lang="en-US" dirty="0"/>
              <a:t>), and/or a website</a:t>
            </a:r>
            <a:r>
              <a:rPr lang="en-US" dirty="0" smtClean="0"/>
              <a:t>.</a:t>
            </a:r>
          </a:p>
          <a:p>
            <a:r>
              <a:rPr lang="en-US" dirty="0"/>
              <a:t>The settings are saved in a standard </a:t>
            </a:r>
            <a:r>
              <a:rPr lang="en-US" dirty="0" err="1"/>
              <a:t>MSBuild</a:t>
            </a:r>
            <a:r>
              <a:rPr lang="en-US" dirty="0"/>
              <a:t>-format project file and can be built from within the standalone GUI, from the command line using </a:t>
            </a:r>
            <a:r>
              <a:rPr lang="en-US" dirty="0" err="1"/>
              <a:t>MSBuild</a:t>
            </a:r>
            <a:r>
              <a:rPr lang="en-US" dirty="0"/>
              <a:t>, or in a post-build step for a Visual Studio project that runs </a:t>
            </a:r>
            <a:r>
              <a:rPr lang="en-US" dirty="0" err="1"/>
              <a:t>MSBuild</a:t>
            </a:r>
            <a:r>
              <a:rPr lang="en-US" dirty="0"/>
              <a:t>. </a:t>
            </a:r>
            <a:endParaRPr lang="en-US" dirty="0" smtClean="0"/>
          </a:p>
          <a:p>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1286924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Sandcastle Help File Builder (2)</a:t>
            </a:r>
            <a:endParaRPr lang="en-US" sz="3200" dirty="0"/>
          </a:p>
        </p:txBody>
      </p:sp>
      <p:sp>
        <p:nvSpPr>
          <p:cNvPr id="2" name="Content Placeholder 1"/>
          <p:cNvSpPr>
            <a:spLocks noGrp="1"/>
          </p:cNvSpPr>
          <p:nvPr>
            <p:ph idx="1"/>
          </p:nvPr>
        </p:nvSpPr>
        <p:spPr/>
        <p:txBody>
          <a:bodyPr/>
          <a:lstStyle/>
          <a:p>
            <a:r>
              <a:rPr lang="en-US" dirty="0" smtClean="0"/>
              <a:t>Customizable – several presentation styles</a:t>
            </a:r>
          </a:p>
          <a:p>
            <a:endParaRPr lang="en-US" dirty="0" smtClean="0"/>
          </a:p>
          <a:p>
            <a:endParaRPr lang="en-US" dirty="0" smtClean="0"/>
          </a:p>
          <a:p>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pic>
        <p:nvPicPr>
          <p:cNvPr id="5122" name="Picture 2" descr="C:\Users\stefanov\Desktop\vs2010.png" title="VS20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1" y="1520914"/>
            <a:ext cx="3832332" cy="247869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stefanov\Desktop\han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8126" y="1520914"/>
            <a:ext cx="3862474" cy="247869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stefanov\Desktop\prototyp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4097156"/>
            <a:ext cx="3832332" cy="249522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stefanov\Desktop\vs200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8126" y="4097156"/>
            <a:ext cx="3862474" cy="24685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2296309">
            <a:off x="3068223" y="1883629"/>
            <a:ext cx="1186672" cy="477054"/>
          </a:xfrm>
          <a:prstGeom prst="rect">
            <a:avLst/>
          </a:prstGeom>
          <a:noFill/>
        </p:spPr>
        <p:txBody>
          <a:bodyPr wrap="none" rtlCol="0">
            <a:spAutoFit/>
          </a:bodyPr>
          <a:lstStyle/>
          <a:p>
            <a:r>
              <a:rPr lang="en-US" dirty="0" smtClean="0">
                <a:solidFill>
                  <a:srgbClr val="0070C0"/>
                </a:solidFill>
              </a:rPr>
              <a:t>VS2010</a:t>
            </a:r>
            <a:endParaRPr lang="en-US" dirty="0">
              <a:solidFill>
                <a:srgbClr val="0070C0"/>
              </a:solidFill>
            </a:endParaRPr>
          </a:p>
        </p:txBody>
      </p:sp>
      <p:sp>
        <p:nvSpPr>
          <p:cNvPr id="13" name="TextBox 12"/>
          <p:cNvSpPr txBox="1"/>
          <p:nvPr/>
        </p:nvSpPr>
        <p:spPr>
          <a:xfrm rot="2296309">
            <a:off x="7556857" y="1908746"/>
            <a:ext cx="880369" cy="477054"/>
          </a:xfrm>
          <a:prstGeom prst="rect">
            <a:avLst/>
          </a:prstGeom>
          <a:noFill/>
        </p:spPr>
        <p:txBody>
          <a:bodyPr wrap="none" rtlCol="0">
            <a:spAutoFit/>
          </a:bodyPr>
          <a:lstStyle/>
          <a:p>
            <a:r>
              <a:rPr lang="en-US" dirty="0" smtClean="0">
                <a:solidFill>
                  <a:srgbClr val="0070C0"/>
                </a:solidFill>
              </a:rPr>
              <a:t>Hana</a:t>
            </a:r>
            <a:endParaRPr lang="en-US" dirty="0">
              <a:solidFill>
                <a:srgbClr val="0070C0"/>
              </a:solidFill>
            </a:endParaRPr>
          </a:p>
        </p:txBody>
      </p:sp>
      <p:sp>
        <p:nvSpPr>
          <p:cNvPr id="14" name="TextBox 13"/>
          <p:cNvSpPr txBox="1"/>
          <p:nvPr/>
        </p:nvSpPr>
        <p:spPr>
          <a:xfrm rot="2296309">
            <a:off x="2899974" y="4480555"/>
            <a:ext cx="1523174" cy="477054"/>
          </a:xfrm>
          <a:prstGeom prst="rect">
            <a:avLst/>
          </a:prstGeom>
          <a:noFill/>
        </p:spPr>
        <p:txBody>
          <a:bodyPr wrap="none" rtlCol="0">
            <a:spAutoFit/>
          </a:bodyPr>
          <a:lstStyle/>
          <a:p>
            <a:r>
              <a:rPr lang="en-US" dirty="0" smtClean="0">
                <a:solidFill>
                  <a:srgbClr val="0070C0"/>
                </a:solidFill>
              </a:rPr>
              <a:t>Prototype</a:t>
            </a:r>
            <a:endParaRPr lang="en-US" dirty="0">
              <a:solidFill>
                <a:srgbClr val="0070C0"/>
              </a:solidFill>
            </a:endParaRPr>
          </a:p>
        </p:txBody>
      </p:sp>
      <p:sp>
        <p:nvSpPr>
          <p:cNvPr id="15" name="TextBox 14"/>
          <p:cNvSpPr txBox="1"/>
          <p:nvPr/>
        </p:nvSpPr>
        <p:spPr>
          <a:xfrm rot="2296309">
            <a:off x="7352055" y="4480556"/>
            <a:ext cx="1196290" cy="477054"/>
          </a:xfrm>
          <a:prstGeom prst="rect">
            <a:avLst/>
          </a:prstGeom>
          <a:noFill/>
        </p:spPr>
        <p:txBody>
          <a:bodyPr wrap="none" rtlCol="0">
            <a:spAutoFit/>
          </a:bodyPr>
          <a:lstStyle/>
          <a:p>
            <a:r>
              <a:rPr lang="en-US" dirty="0" smtClean="0">
                <a:solidFill>
                  <a:srgbClr val="0070C0"/>
                </a:solidFill>
              </a:rPr>
              <a:t>VS2005</a:t>
            </a:r>
            <a:endParaRPr lang="en-US" dirty="0">
              <a:solidFill>
                <a:srgbClr val="0070C0"/>
              </a:solidFill>
            </a:endParaRPr>
          </a:p>
        </p:txBody>
      </p:sp>
    </p:spTree>
    <p:extLst>
      <p:ext uri="{BB962C8B-B14F-4D97-AF65-F5344CB8AC3E}">
        <p14:creationId xmlns:p14="http://schemas.microsoft.com/office/powerpoint/2010/main" val="3590424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SHFB – First look</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pic>
        <p:nvPicPr>
          <p:cNvPr id="8" name="Picture 2"/>
          <p:cNvPicPr>
            <a:picLocks noGrp="1" noChangeAspect="1" noChangeArrowheads="1"/>
          </p:cNvPicPr>
          <p:nvPr>
            <p:ph idx="1"/>
          </p:nvPr>
        </p:nvPicPr>
        <p:blipFill>
          <a:blip r:embed="rId2" cstate="print"/>
          <a:srcRect/>
          <a:stretch>
            <a:fillRect/>
          </a:stretch>
        </p:blipFill>
        <p:spPr bwMode="auto">
          <a:xfrm>
            <a:off x="821684" y="800100"/>
            <a:ext cx="7475232" cy="5791200"/>
          </a:xfrm>
          <a:prstGeom prst="rect">
            <a:avLst/>
          </a:prstGeom>
          <a:noFill/>
          <a:ln w="9525">
            <a:noFill/>
            <a:miter lim="800000"/>
            <a:headEnd/>
            <a:tailEnd/>
          </a:ln>
        </p:spPr>
      </p:pic>
    </p:spTree>
    <p:extLst>
      <p:ext uri="{BB962C8B-B14F-4D97-AF65-F5344CB8AC3E}">
        <p14:creationId xmlns:p14="http://schemas.microsoft.com/office/powerpoint/2010/main" val="392591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Menu bar</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pic>
        <p:nvPicPr>
          <p:cNvPr id="11" name="Picture 2"/>
          <p:cNvPicPr>
            <a:picLocks noChangeAspect="1" noChangeArrowheads="1"/>
          </p:cNvPicPr>
          <p:nvPr/>
        </p:nvPicPr>
        <p:blipFill>
          <a:blip r:embed="rId2" cstate="print"/>
          <a:srcRect/>
          <a:stretch>
            <a:fillRect/>
          </a:stretch>
        </p:blipFill>
        <p:spPr bwMode="auto">
          <a:xfrm>
            <a:off x="990600" y="1600200"/>
            <a:ext cx="7162800" cy="5015753"/>
          </a:xfrm>
          <a:prstGeom prst="rect">
            <a:avLst/>
          </a:prstGeom>
          <a:noFill/>
          <a:ln w="9525">
            <a:noFill/>
            <a:miter lim="800000"/>
            <a:headEnd/>
            <a:tailEnd/>
          </a:ln>
        </p:spPr>
      </p:pic>
      <p:sp>
        <p:nvSpPr>
          <p:cNvPr id="12" name="Rectangular Callout 11"/>
          <p:cNvSpPr/>
          <p:nvPr/>
        </p:nvSpPr>
        <p:spPr>
          <a:xfrm>
            <a:off x="2362200" y="609600"/>
            <a:ext cx="3276600" cy="609600"/>
          </a:xfrm>
          <a:prstGeom prst="wedgeRectCallout">
            <a:avLst>
              <a:gd name="adj1" fmla="val -56879"/>
              <a:gd name="adj2" fmla="val 160938"/>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path path="circle">
              <a:fillToRect l="50000" t="50000" r="50000" b="50000"/>
            </a:path>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Menu bar</a:t>
            </a:r>
            <a:endParaRPr lang="en-US" dirty="0">
              <a:solidFill>
                <a:schemeClr val="bg1"/>
              </a:solidFill>
            </a:endParaRPr>
          </a:p>
        </p:txBody>
      </p:sp>
    </p:spTree>
    <p:extLst>
      <p:ext uri="{BB962C8B-B14F-4D97-AF65-F5344CB8AC3E}">
        <p14:creationId xmlns:p14="http://schemas.microsoft.com/office/powerpoint/2010/main" val="2793164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Menu bar (1)</a:t>
            </a:r>
            <a:endParaRPr lang="en-US" sz="3200" dirty="0"/>
          </a:p>
        </p:txBody>
      </p:sp>
      <p:sp>
        <p:nvSpPr>
          <p:cNvPr id="2" name="Content Placeholder 1"/>
          <p:cNvSpPr>
            <a:spLocks noGrp="1"/>
          </p:cNvSpPr>
          <p:nvPr>
            <p:ph idx="1"/>
          </p:nvPr>
        </p:nvSpPr>
        <p:spPr>
          <a:xfrm>
            <a:off x="215900" y="685800"/>
            <a:ext cx="8686800" cy="5791200"/>
          </a:xfrm>
        </p:spPr>
        <p:txBody>
          <a:bodyPr/>
          <a:lstStyle/>
          <a:p>
            <a:r>
              <a:rPr lang="en-US" sz="3100" dirty="0"/>
              <a:t>The </a:t>
            </a:r>
            <a:r>
              <a:rPr lang="en-US" sz="3100" dirty="0">
                <a:solidFill>
                  <a:schemeClr val="tx2"/>
                </a:solidFill>
              </a:rPr>
              <a:t>File</a:t>
            </a:r>
            <a:r>
              <a:rPr lang="en-US" sz="3100" dirty="0"/>
              <a:t> menu provides access to the various project and file related commands such as </a:t>
            </a:r>
          </a:p>
          <a:p>
            <a:pPr lvl="1"/>
            <a:r>
              <a:rPr lang="en-US" sz="2500" dirty="0"/>
              <a:t>Creating a new project, saving the project and etc.</a:t>
            </a:r>
          </a:p>
          <a:p>
            <a:r>
              <a:rPr lang="en-US" sz="3100" dirty="0"/>
              <a:t>The </a:t>
            </a:r>
            <a:r>
              <a:rPr lang="en-US" sz="3100" dirty="0">
                <a:solidFill>
                  <a:schemeClr val="tx2"/>
                </a:solidFill>
              </a:rPr>
              <a:t>Documentation</a:t>
            </a:r>
            <a:r>
              <a:rPr lang="en-US" sz="3100" dirty="0"/>
              <a:t> menu contains the commands used to build the help file</a:t>
            </a:r>
          </a:p>
          <a:p>
            <a:r>
              <a:rPr lang="en-US" sz="3100" dirty="0"/>
              <a:t>The </a:t>
            </a:r>
            <a:r>
              <a:rPr lang="en-US" sz="3100" dirty="0">
                <a:solidFill>
                  <a:schemeClr val="tx2"/>
                </a:solidFill>
              </a:rPr>
              <a:t>Window</a:t>
            </a:r>
            <a:r>
              <a:rPr lang="en-US" sz="3100" dirty="0"/>
              <a:t> menu contains the commands used to show the various task windows and jump to any of the open topic or file editors</a:t>
            </a:r>
          </a:p>
          <a:p>
            <a:r>
              <a:rPr lang="en-US" sz="3100" dirty="0"/>
              <a:t>The </a:t>
            </a:r>
            <a:r>
              <a:rPr lang="en-US" sz="3100" dirty="0">
                <a:solidFill>
                  <a:schemeClr val="tx2"/>
                </a:solidFill>
              </a:rPr>
              <a:t>Help</a:t>
            </a:r>
            <a:r>
              <a:rPr lang="en-US" sz="3100" dirty="0"/>
              <a:t> menu allows you to open the help file, view the FAQ help topic, and view product version and copyright information</a:t>
            </a:r>
          </a:p>
          <a:p>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2514885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Project Explorer</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pic>
        <p:nvPicPr>
          <p:cNvPr id="11" name="Picture 2"/>
          <p:cNvPicPr>
            <a:picLocks noChangeAspect="1" noChangeArrowheads="1"/>
          </p:cNvPicPr>
          <p:nvPr/>
        </p:nvPicPr>
        <p:blipFill>
          <a:blip r:embed="rId2" cstate="print"/>
          <a:srcRect/>
          <a:stretch>
            <a:fillRect/>
          </a:stretch>
        </p:blipFill>
        <p:spPr bwMode="auto">
          <a:xfrm>
            <a:off x="774700" y="959223"/>
            <a:ext cx="7815709" cy="5472953"/>
          </a:xfrm>
          <a:prstGeom prst="rect">
            <a:avLst/>
          </a:prstGeom>
          <a:noFill/>
          <a:ln w="9525">
            <a:noFill/>
            <a:miter lim="800000"/>
            <a:headEnd/>
            <a:tailEnd/>
          </a:ln>
        </p:spPr>
      </p:pic>
      <p:sp>
        <p:nvSpPr>
          <p:cNvPr id="8" name="Rectangular Callout 7"/>
          <p:cNvSpPr/>
          <p:nvPr/>
        </p:nvSpPr>
        <p:spPr>
          <a:xfrm>
            <a:off x="2921000" y="1816100"/>
            <a:ext cx="3276600" cy="609600"/>
          </a:xfrm>
          <a:prstGeom prst="wedgeRectCallout">
            <a:avLst>
              <a:gd name="adj1" fmla="val 48063"/>
              <a:gd name="adj2" fmla="val 176563"/>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path path="circle">
              <a:fillToRect l="50000" t="50000" r="50000" b="50000"/>
            </a:path>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Project Explorer</a:t>
            </a:r>
            <a:endParaRPr lang="en-US" dirty="0">
              <a:solidFill>
                <a:schemeClr val="bg1"/>
              </a:solidFill>
            </a:endParaRPr>
          </a:p>
        </p:txBody>
      </p:sp>
    </p:spTree>
    <p:extLst>
      <p:ext uri="{BB962C8B-B14F-4D97-AF65-F5344CB8AC3E}">
        <p14:creationId xmlns:p14="http://schemas.microsoft.com/office/powerpoint/2010/main" val="3341108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Project Explorer (1)</a:t>
            </a:r>
            <a:endParaRPr lang="en-US" sz="3200" dirty="0"/>
          </a:p>
        </p:txBody>
      </p:sp>
      <p:sp>
        <p:nvSpPr>
          <p:cNvPr id="2" name="Content Placeholder 1"/>
          <p:cNvSpPr>
            <a:spLocks noGrp="1"/>
          </p:cNvSpPr>
          <p:nvPr>
            <p:ph idx="1"/>
          </p:nvPr>
        </p:nvSpPr>
        <p:spPr>
          <a:xfrm>
            <a:off x="215900" y="914400"/>
            <a:ext cx="8686800" cy="5791200"/>
          </a:xfrm>
        </p:spPr>
        <p:txBody>
          <a:bodyPr/>
          <a:lstStyle/>
          <a:p>
            <a:r>
              <a:rPr lang="en-US" sz="3000" dirty="0"/>
              <a:t>The </a:t>
            </a:r>
            <a:r>
              <a:rPr lang="en-US" sz="3000" dirty="0">
                <a:solidFill>
                  <a:schemeClr val="tx2"/>
                </a:solidFill>
              </a:rPr>
              <a:t>Documentation Sources </a:t>
            </a:r>
            <a:r>
              <a:rPr lang="en-US" sz="3000" dirty="0"/>
              <a:t>node is where you will specify the assemblies and XML comments files. You can omit this by adding “Additional content only” plugin.</a:t>
            </a:r>
          </a:p>
          <a:p>
            <a:r>
              <a:rPr lang="en-US" sz="3000" dirty="0"/>
              <a:t>The </a:t>
            </a:r>
            <a:r>
              <a:rPr lang="en-US" sz="3000" dirty="0">
                <a:solidFill>
                  <a:schemeClr val="tx2"/>
                </a:solidFill>
              </a:rPr>
              <a:t>References</a:t>
            </a:r>
            <a:r>
              <a:rPr lang="en-US" sz="3000" dirty="0"/>
              <a:t> node is where you specify dependent assemblies</a:t>
            </a:r>
          </a:p>
          <a:p>
            <a:r>
              <a:rPr lang="en-US" sz="3000" dirty="0">
                <a:solidFill>
                  <a:schemeClr val="tx2"/>
                </a:solidFill>
              </a:rPr>
              <a:t>Folder</a:t>
            </a:r>
            <a:r>
              <a:rPr lang="en-US" sz="3000" dirty="0"/>
              <a:t> nodes can be created to organize the file content of the project</a:t>
            </a:r>
          </a:p>
          <a:p>
            <a:r>
              <a:rPr lang="en-US" sz="3000" dirty="0">
                <a:solidFill>
                  <a:schemeClr val="tx2"/>
                </a:solidFill>
              </a:rPr>
              <a:t>File</a:t>
            </a:r>
            <a:r>
              <a:rPr lang="en-US" sz="3000" dirty="0"/>
              <a:t> nodes represent conceptual content topics, images, content layout files, and </a:t>
            </a:r>
            <a:r>
              <a:rPr lang="en-US" sz="3000" dirty="0" smtClean="0"/>
              <a:t>other files </a:t>
            </a:r>
            <a:r>
              <a:rPr lang="en-US" sz="3000" dirty="0"/>
              <a:t>that may or may not be compiled into the help file</a:t>
            </a:r>
          </a:p>
          <a:p>
            <a:endParaRPr lang="en-US" sz="20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2590625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Project properties</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pic>
        <p:nvPicPr>
          <p:cNvPr id="11" name="Picture 2"/>
          <p:cNvPicPr>
            <a:picLocks noChangeAspect="1" noChangeArrowheads="1"/>
          </p:cNvPicPr>
          <p:nvPr/>
        </p:nvPicPr>
        <p:blipFill>
          <a:blip r:embed="rId2" cstate="print"/>
          <a:srcRect/>
          <a:stretch>
            <a:fillRect/>
          </a:stretch>
        </p:blipFill>
        <p:spPr bwMode="auto">
          <a:xfrm>
            <a:off x="760263" y="1143000"/>
            <a:ext cx="6051653" cy="4237672"/>
          </a:xfrm>
          <a:prstGeom prst="rect">
            <a:avLst/>
          </a:prstGeom>
          <a:noFill/>
          <a:ln w="9525">
            <a:noFill/>
            <a:miter lim="800000"/>
            <a:headEnd/>
            <a:tailEnd/>
          </a:ln>
        </p:spPr>
      </p:pic>
      <p:sp>
        <p:nvSpPr>
          <p:cNvPr id="8" name="Rectangular Callout 7"/>
          <p:cNvSpPr/>
          <p:nvPr/>
        </p:nvSpPr>
        <p:spPr>
          <a:xfrm>
            <a:off x="4419600" y="838200"/>
            <a:ext cx="4572000" cy="609600"/>
          </a:xfrm>
          <a:prstGeom prst="wedgeRectCallout">
            <a:avLst>
              <a:gd name="adj1" fmla="val -59854"/>
              <a:gd name="adj2" fmla="val 215626"/>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path path="circle">
              <a:fillToRect l="50000" t="50000" r="50000" b="50000"/>
            </a:path>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Project Properties Window</a:t>
            </a:r>
            <a:endParaRPr lang="en-US" dirty="0">
              <a:solidFill>
                <a:schemeClr val="bg1"/>
              </a:solidFill>
            </a:endParaRPr>
          </a:p>
        </p:txBody>
      </p:sp>
      <p:sp>
        <p:nvSpPr>
          <p:cNvPr id="2" name="TextBox 1"/>
          <p:cNvSpPr txBox="1"/>
          <p:nvPr/>
        </p:nvSpPr>
        <p:spPr>
          <a:xfrm>
            <a:off x="760263" y="5380672"/>
            <a:ext cx="7545537" cy="1477328"/>
          </a:xfrm>
          <a:prstGeom prst="rect">
            <a:avLst/>
          </a:prstGeom>
          <a:noFill/>
        </p:spPr>
        <p:txBody>
          <a:bodyPr wrap="square" rtlCol="0">
            <a:spAutoFit/>
          </a:bodyPr>
          <a:lstStyle/>
          <a:p>
            <a:r>
              <a:rPr lang="en-US" sz="3000" dirty="0" smtClean="0"/>
              <a:t>Allows you to set various properties concerning the documentation appearance and the different build types</a:t>
            </a:r>
            <a:r>
              <a:rPr lang="en-US" dirty="0" smtClean="0"/>
              <a:t>.</a:t>
            </a:r>
            <a:endParaRPr lang="en-US" dirty="0"/>
          </a:p>
        </p:txBody>
      </p:sp>
    </p:spTree>
    <p:extLst>
      <p:ext uri="{BB962C8B-B14F-4D97-AF65-F5344CB8AC3E}">
        <p14:creationId xmlns:p14="http://schemas.microsoft.com/office/powerpoint/2010/main" val="3341108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289926" y="1104900"/>
            <a:ext cx="8686800" cy="5791200"/>
          </a:xfrm>
        </p:spPr>
        <p:txBody>
          <a:bodyPr/>
          <a:lstStyle/>
          <a:p>
            <a:pPr marL="361950" indent="-361950">
              <a:spcBef>
                <a:spcPts val="1200"/>
              </a:spcBef>
              <a:buFont typeface="+mj-lt"/>
              <a:buAutoNum type="arabicPeriod"/>
              <a:tabLst/>
            </a:pPr>
            <a:r>
              <a:rPr lang="en-US" dirty="0" smtClean="0"/>
              <a:t>Documentation</a:t>
            </a:r>
          </a:p>
          <a:p>
            <a:pPr marL="361950" indent="-361950">
              <a:spcBef>
                <a:spcPts val="1200"/>
              </a:spcBef>
              <a:buFont typeface="+mj-lt"/>
              <a:buAutoNum type="arabicPeriod"/>
              <a:tabLst/>
            </a:pPr>
            <a:r>
              <a:rPr lang="en-US" dirty="0" smtClean="0"/>
              <a:t>Documentation in Telerik</a:t>
            </a:r>
          </a:p>
          <a:p>
            <a:pPr marL="361950" indent="-361950">
              <a:spcBef>
                <a:spcPts val="1200"/>
              </a:spcBef>
              <a:buFont typeface="+mj-lt"/>
              <a:buAutoNum type="arabicPeriod"/>
              <a:tabLst/>
            </a:pPr>
            <a:r>
              <a:rPr lang="en-US" dirty="0" smtClean="0"/>
              <a:t>Sandcastle</a:t>
            </a:r>
          </a:p>
          <a:p>
            <a:pPr marL="361950" indent="-361950">
              <a:spcBef>
                <a:spcPts val="1200"/>
              </a:spcBef>
              <a:buFont typeface="+mj-lt"/>
              <a:buAutoNum type="arabicPeriod"/>
              <a:tabLst/>
            </a:pPr>
            <a:r>
              <a:rPr lang="en-US" dirty="0" smtClean="0"/>
              <a:t>Sandcastle Help File Builder</a:t>
            </a:r>
          </a:p>
          <a:p>
            <a:pPr marL="361950" indent="-361950">
              <a:spcBef>
                <a:spcPts val="1200"/>
              </a:spcBef>
              <a:buFont typeface="+mj-lt"/>
              <a:buAutoNum type="arabicPeriod"/>
            </a:pPr>
            <a:r>
              <a:rPr lang="en-US" dirty="0" smtClean="0"/>
              <a:t>Writing articles</a:t>
            </a:r>
          </a:p>
          <a:p>
            <a:pPr marL="361950" indent="-361950">
              <a:spcBef>
                <a:spcPts val="1200"/>
              </a:spcBef>
              <a:buFont typeface="+mj-lt"/>
              <a:buAutoNum type="arabicPeriod"/>
              <a:tabLst/>
            </a:pPr>
            <a:r>
              <a:rPr lang="en-US" dirty="0" smtClean="0"/>
              <a:t>Working with the VS extension package</a:t>
            </a:r>
          </a:p>
          <a:p>
            <a:pPr marL="361950" indent="-361950">
              <a:spcBef>
                <a:spcPts val="1200"/>
              </a:spcBef>
              <a:buFont typeface="+mj-lt"/>
              <a:buAutoNum type="arabicPeriod"/>
              <a:tabLst/>
            </a:pPr>
            <a:r>
              <a:rPr lang="en-US" dirty="0" smtClean="0"/>
              <a:t>What’s next?</a:t>
            </a:r>
          </a:p>
          <a:p>
            <a:pPr marL="361950" indent="-361950">
              <a:spcBef>
                <a:spcPts val="1200"/>
              </a:spcBef>
              <a:buFont typeface="+mj-lt"/>
              <a:buAutoNum type="arabicPeriod"/>
              <a:tabLst/>
            </a:pPr>
            <a:r>
              <a:rPr lang="en-US" dirty="0" smtClean="0"/>
              <a:t>Assignments</a:t>
            </a:r>
          </a:p>
          <a:p>
            <a:pPr marL="361950" indent="-361950">
              <a:spcBef>
                <a:spcPts val="1200"/>
              </a:spcBef>
              <a:buFont typeface="+mj-lt"/>
              <a:buAutoNum type="arabicPeriod"/>
              <a:tabLst/>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31746" name="Picture 2" descr="http://www.colophon.com/gallery/gelman/library/toc-gelman.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765075" y="1752600"/>
            <a:ext cx="3198951" cy="2362200"/>
          </a:xfrm>
          <a:prstGeom prst="ellipse">
            <a:avLst/>
          </a:prstGeom>
          <a:ln>
            <a:noFill/>
          </a:ln>
          <a:effectLst>
            <a:softEdge rad="112500"/>
          </a:effectLst>
        </p:spPr>
      </p:pic>
    </p:spTree>
    <p:extLst>
      <p:ext uri="{BB962C8B-B14F-4D97-AF65-F5344CB8AC3E}">
        <p14:creationId xmlns:p14="http://schemas.microsoft.com/office/powerpoint/2010/main" val="35737660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The structure of our projects</a:t>
            </a:r>
            <a:endParaRPr lang="en-US" sz="3200" dirty="0"/>
          </a:p>
        </p:txBody>
      </p:sp>
      <p:sp>
        <p:nvSpPr>
          <p:cNvPr id="2" name="Content Placeholder 1"/>
          <p:cNvSpPr>
            <a:spLocks noGrp="1"/>
          </p:cNvSpPr>
          <p:nvPr>
            <p:ph idx="1"/>
          </p:nvPr>
        </p:nvSpPr>
        <p:spPr>
          <a:xfrm>
            <a:off x="215900" y="914400"/>
            <a:ext cx="8686800" cy="5562600"/>
          </a:xfrm>
        </p:spPr>
        <p:txBody>
          <a:bodyPr/>
          <a:lstStyle/>
          <a:p>
            <a:r>
              <a:rPr lang="en-US" sz="3100" dirty="0"/>
              <a:t>Each root folder contains </a:t>
            </a:r>
            <a:r>
              <a:rPr lang="en-US" sz="3100" dirty="0" smtClean="0"/>
              <a:t>two main subfolders:</a:t>
            </a:r>
          </a:p>
          <a:p>
            <a:pPr lvl="1"/>
            <a:r>
              <a:rPr lang="en-US" sz="3100" dirty="0" smtClean="0"/>
              <a:t>Content</a:t>
            </a:r>
          </a:p>
          <a:p>
            <a:pPr lvl="1"/>
            <a:r>
              <a:rPr lang="en-US" sz="3100" dirty="0" smtClean="0"/>
              <a:t>Media </a:t>
            </a:r>
          </a:p>
          <a:p>
            <a:pPr lvl="1"/>
            <a:r>
              <a:rPr lang="en-US" sz="3100" dirty="0" smtClean="0"/>
              <a:t>Examples (optional)</a:t>
            </a:r>
            <a:endParaRPr lang="en-US" sz="3100" dirty="0"/>
          </a:p>
          <a:p>
            <a:endParaRPr lang="en-US" sz="20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pic>
        <p:nvPicPr>
          <p:cNvPr id="6" name="Picture 2"/>
          <p:cNvPicPr>
            <a:picLocks noChangeAspect="1" noChangeArrowheads="1"/>
          </p:cNvPicPr>
          <p:nvPr/>
        </p:nvPicPr>
        <p:blipFill>
          <a:blip r:embed="rId3" cstate="print"/>
          <a:srcRect/>
          <a:stretch>
            <a:fillRect/>
          </a:stretch>
        </p:blipFill>
        <p:spPr bwMode="auto">
          <a:xfrm>
            <a:off x="5410200" y="1589366"/>
            <a:ext cx="3028950" cy="4659034"/>
          </a:xfrm>
          <a:prstGeom prst="rect">
            <a:avLst/>
          </a:prstGeom>
          <a:noFill/>
          <a:ln w="9525">
            <a:noFill/>
            <a:miter lim="800000"/>
            <a:headEnd/>
            <a:tailEnd/>
          </a:ln>
        </p:spPr>
      </p:pic>
    </p:spTree>
    <p:extLst>
      <p:ext uri="{BB962C8B-B14F-4D97-AF65-F5344CB8AC3E}">
        <p14:creationId xmlns:p14="http://schemas.microsoft.com/office/powerpoint/2010/main" val="3386046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Content folder</a:t>
            </a:r>
            <a:endParaRPr lang="en-US" sz="3200" dirty="0"/>
          </a:p>
        </p:txBody>
      </p:sp>
      <p:sp>
        <p:nvSpPr>
          <p:cNvPr id="2" name="Content Placeholder 1"/>
          <p:cNvSpPr>
            <a:spLocks noGrp="1"/>
          </p:cNvSpPr>
          <p:nvPr>
            <p:ph idx="1"/>
          </p:nvPr>
        </p:nvSpPr>
        <p:spPr>
          <a:xfrm>
            <a:off x="215900" y="914400"/>
            <a:ext cx="5803900" cy="5562600"/>
          </a:xfrm>
        </p:spPr>
        <p:txBody>
          <a:bodyPr/>
          <a:lstStyle/>
          <a:p>
            <a:r>
              <a:rPr lang="en-US" sz="2800" dirty="0">
                <a:solidFill>
                  <a:schemeClr val="tx2"/>
                </a:solidFill>
              </a:rPr>
              <a:t>Content</a:t>
            </a:r>
            <a:r>
              <a:rPr lang="en-US" sz="2800" dirty="0"/>
              <a:t> folder contains </a:t>
            </a:r>
            <a:r>
              <a:rPr lang="en-US" sz="2800" dirty="0" smtClean="0"/>
              <a:t>conceptual topics (for the whole suite or for a particular control. </a:t>
            </a:r>
          </a:p>
          <a:p>
            <a:r>
              <a:rPr lang="en-US" sz="2800" dirty="0" smtClean="0"/>
              <a:t>Topic </a:t>
            </a:r>
            <a:r>
              <a:rPr lang="en-US" sz="2800" dirty="0"/>
              <a:t>files contain Microsoft Assistance Markup Language (MAML) to define non-reference content such as usage notes, walkthroughs, tutorials, etc. </a:t>
            </a:r>
          </a:p>
          <a:p>
            <a:r>
              <a:rPr lang="en-US" sz="2800" dirty="0"/>
              <a:t>MAML topic files </a:t>
            </a:r>
            <a:r>
              <a:rPr lang="en-US" sz="2800" dirty="0" smtClean="0"/>
              <a:t>have </a:t>
            </a:r>
            <a:r>
              <a:rPr lang="en-US" sz="2800" dirty="0"/>
              <a:t>.</a:t>
            </a:r>
            <a:r>
              <a:rPr lang="en-US" sz="2800" dirty="0" err="1"/>
              <a:t>aml</a:t>
            </a:r>
            <a:r>
              <a:rPr lang="en-US" sz="2800" dirty="0"/>
              <a:t> extension and should have their </a:t>
            </a:r>
            <a:r>
              <a:rPr lang="en-US" sz="2800" dirty="0" err="1"/>
              <a:t>BuildAction</a:t>
            </a:r>
            <a:r>
              <a:rPr lang="en-US" sz="2800" dirty="0"/>
              <a:t> set to None in the Project Explorer</a:t>
            </a:r>
          </a:p>
          <a:p>
            <a:endParaRPr lang="en-US" sz="20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pic>
        <p:nvPicPr>
          <p:cNvPr id="7170" name="Picture 2" descr="C:\Users\stefanov\Desktop\1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1850" y="828675"/>
            <a:ext cx="2914650" cy="573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308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Topic filenames and location</a:t>
            </a:r>
            <a:endParaRPr lang="en-US" sz="3200" dirty="0"/>
          </a:p>
        </p:txBody>
      </p:sp>
      <p:sp>
        <p:nvSpPr>
          <p:cNvPr id="2" name="Content Placeholder 1"/>
          <p:cNvSpPr>
            <a:spLocks noGrp="1"/>
          </p:cNvSpPr>
          <p:nvPr>
            <p:ph idx="1"/>
          </p:nvPr>
        </p:nvSpPr>
        <p:spPr>
          <a:xfrm>
            <a:off x="215900" y="1295400"/>
            <a:ext cx="8610600" cy="5181600"/>
          </a:xfrm>
        </p:spPr>
        <p:txBody>
          <a:bodyPr/>
          <a:lstStyle/>
          <a:p>
            <a:r>
              <a:rPr lang="en-US" sz="3000" dirty="0"/>
              <a:t>Each </a:t>
            </a:r>
            <a:r>
              <a:rPr lang="en-US" sz="3000" dirty="0">
                <a:solidFill>
                  <a:schemeClr val="tx2"/>
                </a:solidFill>
              </a:rPr>
              <a:t>.</a:t>
            </a:r>
            <a:r>
              <a:rPr lang="en-US" sz="3000" dirty="0" err="1">
                <a:solidFill>
                  <a:schemeClr val="tx2"/>
                </a:solidFill>
              </a:rPr>
              <a:t>aml</a:t>
            </a:r>
            <a:r>
              <a:rPr lang="en-US" sz="3000" dirty="0"/>
              <a:t> file should have as a prefix the name of the control to which the file </a:t>
            </a:r>
            <a:r>
              <a:rPr lang="en-US" sz="3000" dirty="0" smtClean="0"/>
              <a:t>belongs. </a:t>
            </a:r>
            <a:r>
              <a:rPr lang="en-US" sz="3000" dirty="0"/>
              <a:t>For example:</a:t>
            </a:r>
          </a:p>
          <a:p>
            <a:r>
              <a:rPr lang="en-US" sz="3000" dirty="0" smtClean="0"/>
              <a:t>grid-accessing-cells-and-rows</a:t>
            </a:r>
            <a:endParaRPr lang="en-US" sz="3000" dirty="0"/>
          </a:p>
          <a:p>
            <a:r>
              <a:rPr lang="en-US" sz="3000" dirty="0" smtClean="0"/>
              <a:t>editors-textbox-getting-started</a:t>
            </a:r>
            <a:endParaRPr lang="en-US" sz="3000" dirty="0"/>
          </a:p>
          <a:p>
            <a:r>
              <a:rPr lang="en-US" sz="3000" dirty="0"/>
              <a:t>You can arrange .</a:t>
            </a:r>
            <a:r>
              <a:rPr lang="en-US" sz="3000" dirty="0" err="1"/>
              <a:t>aml</a:t>
            </a:r>
            <a:r>
              <a:rPr lang="en-US" sz="3000" dirty="0"/>
              <a:t> files on disk to match the layout in the table of contents and give them meaningful names to aid in managing them outside of the project and the designer</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35520138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Examples folder</a:t>
            </a:r>
            <a:endParaRPr lang="en-US" sz="3200" dirty="0"/>
          </a:p>
        </p:txBody>
      </p:sp>
      <p:sp>
        <p:nvSpPr>
          <p:cNvPr id="2" name="Content Placeholder 1"/>
          <p:cNvSpPr>
            <a:spLocks noGrp="1"/>
          </p:cNvSpPr>
          <p:nvPr>
            <p:ph idx="1"/>
          </p:nvPr>
        </p:nvSpPr>
        <p:spPr>
          <a:xfrm>
            <a:off x="215900" y="1295400"/>
            <a:ext cx="6032500" cy="5181600"/>
          </a:xfrm>
        </p:spPr>
        <p:txBody>
          <a:bodyPr/>
          <a:lstStyle/>
          <a:p>
            <a:r>
              <a:rPr lang="en-US" sz="2800" dirty="0">
                <a:solidFill>
                  <a:schemeClr val="tx2"/>
                </a:solidFill>
              </a:rPr>
              <a:t>Examples</a:t>
            </a:r>
            <a:r>
              <a:rPr lang="en-US" sz="2800" dirty="0"/>
              <a:t> folder contains </a:t>
            </a:r>
            <a:r>
              <a:rPr lang="en-US" sz="2800" dirty="0" smtClean="0"/>
              <a:t>files with source for </a:t>
            </a:r>
            <a:r>
              <a:rPr lang="en-US" sz="2800" dirty="0"/>
              <a:t>for each topic:</a:t>
            </a:r>
          </a:p>
          <a:p>
            <a:r>
              <a:rPr lang="en-US" sz="2800" dirty="0"/>
              <a:t>Default_Cs.aspx – you can add JavaScript and CSS code here as well</a:t>
            </a:r>
          </a:p>
          <a:p>
            <a:r>
              <a:rPr lang="en-US" sz="2800" dirty="0" err="1"/>
              <a:t>Default_Cs.aspx.cs</a:t>
            </a:r>
            <a:r>
              <a:rPr lang="en-US" sz="2800" dirty="0"/>
              <a:t> – C# code examples</a:t>
            </a:r>
          </a:p>
          <a:p>
            <a:r>
              <a:rPr lang="en-US" sz="2800" dirty="0"/>
              <a:t>Default_Vb.aspx</a:t>
            </a:r>
          </a:p>
          <a:p>
            <a:r>
              <a:rPr lang="en-US" sz="2800" dirty="0" err="1"/>
              <a:t>Default_Vb.aspx.vb</a:t>
            </a:r>
            <a:r>
              <a:rPr lang="en-US" sz="2800" dirty="0"/>
              <a:t> – VB.NET code examples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pic>
        <p:nvPicPr>
          <p:cNvPr id="6" name="Picture 2"/>
          <p:cNvPicPr>
            <a:picLocks noChangeAspect="1" noChangeArrowheads="1"/>
          </p:cNvPicPr>
          <p:nvPr/>
        </p:nvPicPr>
        <p:blipFill>
          <a:blip r:embed="rId2" cstate="print"/>
          <a:srcRect/>
          <a:stretch>
            <a:fillRect/>
          </a:stretch>
        </p:blipFill>
        <p:spPr bwMode="auto">
          <a:xfrm>
            <a:off x="6248400" y="1752600"/>
            <a:ext cx="2762250" cy="4295775"/>
          </a:xfrm>
          <a:prstGeom prst="rect">
            <a:avLst/>
          </a:prstGeom>
          <a:noFill/>
          <a:ln w="9525">
            <a:noFill/>
            <a:miter lim="800000"/>
            <a:headEnd/>
            <a:tailEnd/>
          </a:ln>
        </p:spPr>
      </p:pic>
    </p:spTree>
    <p:extLst>
      <p:ext uri="{BB962C8B-B14F-4D97-AF65-F5344CB8AC3E}">
        <p14:creationId xmlns:p14="http://schemas.microsoft.com/office/powerpoint/2010/main" val="4045551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Media folder</a:t>
            </a:r>
            <a:endParaRPr lang="en-US" sz="3200" dirty="0"/>
          </a:p>
        </p:txBody>
      </p:sp>
      <p:sp>
        <p:nvSpPr>
          <p:cNvPr id="2" name="Content Placeholder 1"/>
          <p:cNvSpPr>
            <a:spLocks noGrp="1"/>
          </p:cNvSpPr>
          <p:nvPr>
            <p:ph idx="1"/>
          </p:nvPr>
        </p:nvSpPr>
        <p:spPr>
          <a:xfrm>
            <a:off x="215900" y="1295400"/>
            <a:ext cx="5499100" cy="5181600"/>
          </a:xfrm>
        </p:spPr>
        <p:txBody>
          <a:bodyPr/>
          <a:lstStyle/>
          <a:p>
            <a:r>
              <a:rPr lang="en-US" sz="3000" dirty="0">
                <a:solidFill>
                  <a:schemeClr val="tx2"/>
                </a:solidFill>
              </a:rPr>
              <a:t>Media</a:t>
            </a:r>
            <a:r>
              <a:rPr lang="en-US" sz="3000" dirty="0"/>
              <a:t> folder contains all images linked into the content </a:t>
            </a:r>
            <a:r>
              <a:rPr lang="en-US" sz="3000" dirty="0" smtClean="0"/>
              <a:t>Similar </a:t>
            </a:r>
            <a:r>
              <a:rPr lang="en-US" sz="3000" dirty="0"/>
              <a:t>to the topic files, the images are referenced by their ID, not name</a:t>
            </a:r>
            <a:r>
              <a:rPr lang="en-US" sz="3000" dirty="0" smtClean="0"/>
              <a:t>. </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pic>
        <p:nvPicPr>
          <p:cNvPr id="8194" name="Picture 2" descr="C:\Users\stefanov\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6450" y="914400"/>
            <a:ext cx="2914650" cy="572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343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Media folder (2)</a:t>
            </a:r>
            <a:endParaRPr lang="en-US" sz="3200" dirty="0"/>
          </a:p>
        </p:txBody>
      </p:sp>
      <p:sp>
        <p:nvSpPr>
          <p:cNvPr id="2" name="Content Placeholder 1"/>
          <p:cNvSpPr>
            <a:spLocks noGrp="1"/>
          </p:cNvSpPr>
          <p:nvPr>
            <p:ph idx="1"/>
          </p:nvPr>
        </p:nvSpPr>
        <p:spPr>
          <a:xfrm>
            <a:off x="215899" y="1295400"/>
            <a:ext cx="6489701" cy="5181600"/>
          </a:xfrm>
        </p:spPr>
        <p:txBody>
          <a:bodyPr/>
          <a:lstStyle/>
          <a:p>
            <a:r>
              <a:rPr lang="en-US" sz="2800" dirty="0" smtClean="0">
                <a:solidFill>
                  <a:schemeClr val="tx2"/>
                </a:solidFill>
              </a:rPr>
              <a:t>Build </a:t>
            </a:r>
            <a:r>
              <a:rPr lang="en-US" sz="2800" dirty="0">
                <a:solidFill>
                  <a:schemeClr val="tx2"/>
                </a:solidFill>
              </a:rPr>
              <a:t>Action </a:t>
            </a:r>
            <a:r>
              <a:rPr lang="en-US" sz="2800" dirty="0"/>
              <a:t>– needs to be set to </a:t>
            </a:r>
            <a:r>
              <a:rPr lang="en-US" sz="2800" dirty="0">
                <a:solidFill>
                  <a:schemeClr val="tx2"/>
                </a:solidFill>
              </a:rPr>
              <a:t>Image</a:t>
            </a:r>
          </a:p>
          <a:p>
            <a:r>
              <a:rPr lang="en-US" sz="2800" dirty="0" err="1" smtClean="0">
                <a:solidFill>
                  <a:schemeClr val="tx2"/>
                </a:solidFill>
              </a:rPr>
              <a:t>ImageId</a:t>
            </a:r>
            <a:r>
              <a:rPr lang="en-US" sz="2800" dirty="0" smtClean="0">
                <a:solidFill>
                  <a:schemeClr val="tx2"/>
                </a:solidFill>
              </a:rPr>
              <a:t> </a:t>
            </a:r>
            <a:r>
              <a:rPr lang="en-US" sz="2800" dirty="0" smtClean="0"/>
              <a:t>– Unique id for the image</a:t>
            </a:r>
          </a:p>
          <a:p>
            <a:r>
              <a:rPr lang="en-US" sz="2800" dirty="0" smtClean="0"/>
              <a:t>The </a:t>
            </a:r>
            <a:r>
              <a:rPr lang="en-US" sz="2800" dirty="0"/>
              <a:t>ID </a:t>
            </a:r>
            <a:r>
              <a:rPr lang="en-US" sz="2800" dirty="0" smtClean="0"/>
              <a:t>should be the as the </a:t>
            </a:r>
            <a:r>
              <a:rPr lang="en-US" sz="2800" dirty="0" err="1" smtClean="0"/>
              <a:t>aml</a:t>
            </a:r>
            <a:r>
              <a:rPr lang="en-US" sz="2800" dirty="0" smtClean="0"/>
              <a:t> file name + a number. For example:</a:t>
            </a:r>
          </a:p>
          <a:p>
            <a:pPr lvl="1"/>
            <a:r>
              <a:rPr lang="en-US" sz="2600" dirty="0" smtClean="0"/>
              <a:t>gridview-editors</a:t>
            </a:r>
            <a:r>
              <a:rPr lang="en-US" sz="2600" dirty="0" smtClean="0">
                <a:solidFill>
                  <a:schemeClr val="tx2"/>
                </a:solidFill>
              </a:rPr>
              <a:t>001</a:t>
            </a:r>
            <a:r>
              <a:rPr lang="en-US" sz="2600" dirty="0" smtClean="0"/>
              <a:t>, gridview-edtiors</a:t>
            </a:r>
            <a:r>
              <a:rPr lang="en-US" sz="2600" dirty="0" smtClean="0">
                <a:solidFill>
                  <a:schemeClr val="tx2"/>
                </a:solidFill>
              </a:rPr>
              <a:t>002</a:t>
            </a:r>
            <a:r>
              <a:rPr lang="en-US" sz="2600" dirty="0" smtClean="0"/>
              <a:t>, </a:t>
            </a:r>
            <a:r>
              <a:rPr lang="en-US" sz="2600" dirty="0" err="1" smtClean="0"/>
              <a:t>etc</a:t>
            </a:r>
            <a:endParaRPr lang="en-US" sz="2600" dirty="0"/>
          </a:p>
          <a:p>
            <a:r>
              <a:rPr lang="en-US" sz="2800" dirty="0" err="1"/>
              <a:t>AlternateText</a:t>
            </a:r>
            <a:r>
              <a:rPr lang="en-US" sz="2800" dirty="0"/>
              <a:t> – use this to set alt property of the rendered </a:t>
            </a:r>
            <a:r>
              <a:rPr lang="en-US" sz="2800" dirty="0" smtClean="0"/>
              <a:t>images</a:t>
            </a:r>
            <a:endParaRPr lang="en-US" sz="28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pic>
        <p:nvPicPr>
          <p:cNvPr id="9218" name="Picture 2" descr="C:\Users\stefanov\Desktop\as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199" y="1905000"/>
            <a:ext cx="2828925"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892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Content Layout File (.content)</a:t>
            </a:r>
            <a:endParaRPr lang="en-US" sz="3200" dirty="0"/>
          </a:p>
        </p:txBody>
      </p:sp>
      <p:sp>
        <p:nvSpPr>
          <p:cNvPr id="2" name="Content Placeholder 1"/>
          <p:cNvSpPr>
            <a:spLocks noGrp="1"/>
          </p:cNvSpPr>
          <p:nvPr>
            <p:ph idx="1"/>
          </p:nvPr>
        </p:nvSpPr>
        <p:spPr>
          <a:xfrm>
            <a:off x="171449" y="762000"/>
            <a:ext cx="8775701" cy="5410200"/>
          </a:xfrm>
        </p:spPr>
        <p:txBody>
          <a:bodyPr/>
          <a:lstStyle/>
          <a:p>
            <a:r>
              <a:rPr lang="en-US" sz="2800" dirty="0"/>
              <a:t>Allows you to specify the conceptual content topics that will be included in the help file and define their layout in the table of </a:t>
            </a:r>
            <a:r>
              <a:rPr lang="en-US" sz="2800" dirty="0" smtClean="0"/>
              <a:t>contents</a:t>
            </a:r>
          </a:p>
          <a:p>
            <a:r>
              <a:rPr lang="en-US" sz="2800" dirty="0"/>
              <a:t>You can edit the content layout file from within the help file builder by double-clicking it in the Project Explorer window</a:t>
            </a:r>
          </a:p>
          <a:p>
            <a:r>
              <a:rPr lang="en-US" sz="2800" dirty="0"/>
              <a:t>The topics can be </a:t>
            </a:r>
            <a:r>
              <a:rPr lang="en-US" sz="2800" dirty="0" smtClean="0"/>
              <a:t>moved</a:t>
            </a:r>
            <a:br>
              <a:rPr lang="en-US" sz="2800" dirty="0" smtClean="0"/>
            </a:br>
            <a:r>
              <a:rPr lang="en-US" sz="2800" dirty="0" smtClean="0"/>
              <a:t>by drag-and-drop</a:t>
            </a:r>
          </a:p>
          <a:p>
            <a:r>
              <a:rPr lang="en-US" sz="2800" dirty="0"/>
              <a:t>Every </a:t>
            </a:r>
            <a:r>
              <a:rPr lang="en-US" sz="2800" dirty="0">
                <a:solidFill>
                  <a:schemeClr val="tx2"/>
                </a:solidFill>
              </a:rPr>
              <a:t>*.content </a:t>
            </a:r>
            <a:r>
              <a:rPr lang="en-US" sz="2800" dirty="0"/>
              <a:t>file should have </a:t>
            </a:r>
            <a:r>
              <a:rPr lang="en-US" sz="2800" dirty="0" smtClean="0"/>
              <a:t/>
            </a:r>
            <a:br>
              <a:rPr lang="en-US" sz="2800" dirty="0" smtClean="0"/>
            </a:br>
            <a:r>
              <a:rPr lang="en-US" sz="2800" dirty="0" smtClean="0"/>
              <a:t>a </a:t>
            </a:r>
            <a:r>
              <a:rPr lang="en-US" sz="2800" dirty="0"/>
              <a:t>default document (    </a:t>
            </a:r>
            <a:r>
              <a:rPr lang="en-US" sz="2800" dirty="0" smtClean="0"/>
              <a:t>) in</a:t>
            </a:r>
            <a:br>
              <a:rPr lang="en-US" sz="2800" dirty="0" smtClean="0"/>
            </a:br>
            <a:r>
              <a:rPr lang="en-US" sz="2800" dirty="0" smtClean="0"/>
              <a:t>order </a:t>
            </a:r>
            <a:r>
              <a:rPr lang="en-US" sz="2800" dirty="0"/>
              <a:t>to build </a:t>
            </a:r>
            <a:r>
              <a:rPr lang="en-US" sz="2800" dirty="0" smtClean="0"/>
              <a:t>successfully</a:t>
            </a:r>
          </a:p>
          <a:p>
            <a:r>
              <a:rPr lang="en-US" sz="2800" dirty="0" smtClean="0"/>
              <a:t>Help3 build requires a root container</a:t>
            </a:r>
            <a:endParaRPr lang="en-US" sz="2800" dirty="0"/>
          </a:p>
          <a:p>
            <a:endParaRPr lang="en-US" sz="2800" dirty="0" smtClean="0"/>
          </a:p>
          <a:p>
            <a:endParaRPr lang="en-US" sz="28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pic>
        <p:nvPicPr>
          <p:cNvPr id="8" name="Picture 2" descr="C:\Users\mustafa\Desktop\DefaultDoc.JPG"/>
          <p:cNvPicPr>
            <a:picLocks noChangeAspect="1" noChangeArrowheads="1"/>
          </p:cNvPicPr>
          <p:nvPr/>
        </p:nvPicPr>
        <p:blipFill>
          <a:blip r:embed="rId3" cstate="print"/>
          <a:srcRect/>
          <a:stretch>
            <a:fillRect/>
          </a:stretch>
        </p:blipFill>
        <p:spPr bwMode="auto">
          <a:xfrm>
            <a:off x="3733800" y="5410200"/>
            <a:ext cx="264433" cy="252413"/>
          </a:xfrm>
          <a:prstGeom prst="rect">
            <a:avLst/>
          </a:prstGeom>
          <a:noFill/>
        </p:spPr>
      </p:pic>
      <p:pic>
        <p:nvPicPr>
          <p:cNvPr id="10243" name="Picture 3" descr="C:\Users\stefanov\Desktop\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725" y="4000500"/>
            <a:ext cx="3038475"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1488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Content Layout properties</a:t>
            </a:r>
            <a:endParaRPr lang="en-US" sz="3200" dirty="0"/>
          </a:p>
        </p:txBody>
      </p:sp>
      <p:sp>
        <p:nvSpPr>
          <p:cNvPr id="2" name="Content Placeholder 1"/>
          <p:cNvSpPr>
            <a:spLocks noGrp="1"/>
          </p:cNvSpPr>
          <p:nvPr>
            <p:ph idx="1"/>
          </p:nvPr>
        </p:nvSpPr>
        <p:spPr>
          <a:xfrm>
            <a:off x="330200" y="1089025"/>
            <a:ext cx="3594101" cy="5410200"/>
          </a:xfrm>
        </p:spPr>
        <p:txBody>
          <a:bodyPr/>
          <a:lstStyle/>
          <a:p>
            <a:r>
              <a:rPr lang="en-US" sz="2800" dirty="0"/>
              <a:t>Each topic is assigned a unique ID that can be referenced in topics using a link MAML element</a:t>
            </a:r>
          </a:p>
          <a:p>
            <a:r>
              <a:rPr lang="en-US" sz="2800" dirty="0" smtClean="0"/>
              <a:t>Each topic contains several properties. The most important are: Title and Show in TOC properties</a:t>
            </a:r>
          </a:p>
          <a:p>
            <a:endParaRPr lang="en-US" sz="2800" dirty="0" smtClean="0"/>
          </a:p>
          <a:p>
            <a:endParaRPr lang="en-US" sz="28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pic>
        <p:nvPicPr>
          <p:cNvPr id="11266" name="Picture 2" descr="C:\Users\stefanov\Desktop\qw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155700"/>
            <a:ext cx="4219575"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0356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Text Editor</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pic>
        <p:nvPicPr>
          <p:cNvPr id="8" name="Picture 2"/>
          <p:cNvPicPr>
            <a:picLocks noChangeAspect="1" noChangeArrowheads="1"/>
          </p:cNvPicPr>
          <p:nvPr/>
        </p:nvPicPr>
        <p:blipFill>
          <a:blip r:embed="rId3" cstate="print"/>
          <a:srcRect/>
          <a:stretch>
            <a:fillRect/>
          </a:stretch>
        </p:blipFill>
        <p:spPr bwMode="auto">
          <a:xfrm>
            <a:off x="4876800" y="878940"/>
            <a:ext cx="4102100" cy="2829460"/>
          </a:xfrm>
          <a:prstGeom prst="rect">
            <a:avLst/>
          </a:prstGeom>
          <a:noFill/>
          <a:ln w="9525">
            <a:noFill/>
            <a:miter lim="800000"/>
            <a:headEnd/>
            <a:tailEnd/>
          </a:ln>
        </p:spPr>
      </p:pic>
      <p:sp>
        <p:nvSpPr>
          <p:cNvPr id="2" name="TextBox 1"/>
          <p:cNvSpPr txBox="1"/>
          <p:nvPr/>
        </p:nvSpPr>
        <p:spPr>
          <a:xfrm>
            <a:off x="0" y="1064210"/>
            <a:ext cx="8534400" cy="5262979"/>
          </a:xfrm>
          <a:prstGeom prst="rect">
            <a:avLst/>
          </a:prstGeom>
          <a:noFill/>
        </p:spPr>
        <p:txBody>
          <a:bodyPr wrap="square" rtlCol="0">
            <a:spAutoFit/>
          </a:bodyPr>
          <a:lstStyle/>
          <a:p>
            <a:pPr marL="342900" indent="-342900">
              <a:buFont typeface="Arial" pitchFamily="34" charset="0"/>
              <a:buChar char="•"/>
            </a:pPr>
            <a:r>
              <a:rPr lang="en-US" sz="2800" b="1" dirty="0" smtClean="0">
                <a:effectLst>
                  <a:outerShdw blurRad="38100" dist="38100" dir="2700000" algn="tl">
                    <a:srgbClr val="000000">
                      <a:alpha val="43137"/>
                    </a:srgbClr>
                  </a:outerShdw>
                </a:effectLst>
                <a:latin typeface="+mn-lt"/>
              </a:rPr>
              <a:t>Toolbar options	</a:t>
            </a:r>
          </a:p>
          <a:p>
            <a:pPr marL="800100" lvl="1" indent="-342900">
              <a:buFont typeface="Arial" pitchFamily="34" charset="0"/>
              <a:buChar char="•"/>
            </a:pPr>
            <a:r>
              <a:rPr lang="en-US" sz="2800" b="1" dirty="0">
                <a:effectLst>
                  <a:outerShdw blurRad="38100" dist="38100" dir="2700000" algn="tl">
                    <a:srgbClr val="000000">
                      <a:alpha val="43137"/>
                    </a:srgbClr>
                  </a:outerShdw>
                </a:effectLst>
                <a:latin typeface="+mn-lt"/>
              </a:rPr>
              <a:t>Bold - </a:t>
            </a:r>
            <a:r>
              <a:rPr lang="en-US" sz="2800" b="1" dirty="0" smtClean="0">
                <a:effectLst>
                  <a:outerShdw blurRad="38100" dist="38100" dir="2700000" algn="tl">
                    <a:srgbClr val="000000">
                      <a:alpha val="43137"/>
                    </a:srgbClr>
                  </a:outerShdw>
                </a:effectLst>
                <a:latin typeface="+mn-lt"/>
              </a:rPr>
              <a:t>Inserts </a:t>
            </a:r>
            <a:r>
              <a:rPr lang="en-US" sz="2800" b="1" dirty="0">
                <a:effectLst>
                  <a:outerShdw blurRad="38100" dist="38100" dir="2700000" algn="tl">
                    <a:srgbClr val="000000">
                      <a:alpha val="43137"/>
                    </a:srgbClr>
                  </a:outerShdw>
                </a:effectLst>
                <a:latin typeface="+mn-lt"/>
              </a:rPr>
              <a:t>a </a:t>
            </a:r>
            <a:r>
              <a:rPr lang="en-US" sz="2800" b="1" dirty="0" smtClean="0">
                <a:effectLst>
                  <a:outerShdw blurRad="38100" dist="38100" dir="2700000" algn="tl">
                    <a:srgbClr val="000000">
                      <a:alpha val="43137"/>
                    </a:srgbClr>
                  </a:outerShdw>
                </a:effectLst>
                <a:latin typeface="+mn-lt"/>
              </a:rPr>
              <a:t/>
            </a:r>
            <a:br>
              <a:rPr lang="en-US" sz="2800" b="1" dirty="0" smtClean="0">
                <a:effectLst>
                  <a:outerShdw blurRad="38100" dist="38100" dir="2700000" algn="tl">
                    <a:srgbClr val="000000">
                      <a:alpha val="43137"/>
                    </a:srgbClr>
                  </a:outerShdw>
                </a:effectLst>
                <a:latin typeface="+mn-lt"/>
              </a:rPr>
            </a:br>
            <a:r>
              <a:rPr lang="en-US" sz="2800" b="1" dirty="0" err="1" smtClean="0">
                <a:solidFill>
                  <a:schemeClr val="tx2"/>
                </a:solidFill>
                <a:effectLst>
                  <a:outerShdw blurRad="38100" dist="38100" dir="2700000" algn="tl">
                    <a:srgbClr val="000000">
                      <a:alpha val="43137"/>
                    </a:srgbClr>
                  </a:outerShdw>
                </a:effectLst>
                <a:latin typeface="+mn-lt"/>
              </a:rPr>
              <a:t>legacyBold</a:t>
            </a:r>
            <a:r>
              <a:rPr lang="en-US" sz="2800" b="1" dirty="0" smtClean="0">
                <a:solidFill>
                  <a:schemeClr val="tx2"/>
                </a:solidFill>
                <a:effectLst>
                  <a:outerShdw blurRad="38100" dist="38100" dir="2700000" algn="tl">
                    <a:srgbClr val="000000">
                      <a:alpha val="43137"/>
                    </a:srgbClr>
                  </a:outerShdw>
                </a:effectLst>
                <a:latin typeface="+mn-lt"/>
              </a:rPr>
              <a:t> </a:t>
            </a:r>
            <a:r>
              <a:rPr lang="en-US" sz="2800" b="1" dirty="0" smtClean="0">
                <a:effectLst>
                  <a:outerShdw blurRad="38100" dist="38100" dir="2700000" algn="tl">
                    <a:srgbClr val="000000">
                      <a:alpha val="43137"/>
                    </a:srgbClr>
                  </a:outerShdw>
                </a:effectLst>
                <a:latin typeface="+mn-lt"/>
              </a:rPr>
              <a:t>element</a:t>
            </a:r>
            <a:r>
              <a:rPr lang="en-US" sz="2800" b="1" dirty="0">
                <a:effectLst>
                  <a:outerShdw blurRad="38100" dist="38100" dir="2700000" algn="tl">
                    <a:srgbClr val="000000">
                      <a:alpha val="43137"/>
                    </a:srgbClr>
                  </a:outerShdw>
                </a:effectLst>
                <a:latin typeface="+mn-lt"/>
              </a:rPr>
              <a:t>.</a:t>
            </a:r>
          </a:p>
          <a:p>
            <a:pPr marL="800100" lvl="1" indent="-342900">
              <a:buFont typeface="Arial" pitchFamily="34" charset="0"/>
              <a:buChar char="•"/>
            </a:pPr>
            <a:r>
              <a:rPr lang="en-US" sz="2800" b="1" dirty="0">
                <a:effectLst>
                  <a:outerShdw blurRad="38100" dist="38100" dir="2700000" algn="tl">
                    <a:srgbClr val="000000">
                      <a:alpha val="43137"/>
                    </a:srgbClr>
                  </a:outerShdw>
                </a:effectLst>
                <a:latin typeface="+mn-lt"/>
              </a:rPr>
              <a:t>Italic - </a:t>
            </a:r>
            <a:r>
              <a:rPr lang="en-US" sz="2800" b="1" dirty="0" smtClean="0">
                <a:effectLst>
                  <a:outerShdw blurRad="38100" dist="38100" dir="2700000" algn="tl">
                    <a:srgbClr val="000000">
                      <a:alpha val="43137"/>
                    </a:srgbClr>
                  </a:outerShdw>
                </a:effectLst>
                <a:latin typeface="+mn-lt"/>
              </a:rPr>
              <a:t>Inserts a</a:t>
            </a:r>
            <a:br>
              <a:rPr lang="en-US" sz="2800" b="1" dirty="0" smtClean="0">
                <a:effectLst>
                  <a:outerShdw blurRad="38100" dist="38100" dir="2700000" algn="tl">
                    <a:srgbClr val="000000">
                      <a:alpha val="43137"/>
                    </a:srgbClr>
                  </a:outerShdw>
                </a:effectLst>
                <a:latin typeface="+mn-lt"/>
              </a:rPr>
            </a:br>
            <a:r>
              <a:rPr lang="en-US" sz="2800" b="1" dirty="0" err="1" smtClean="0">
                <a:solidFill>
                  <a:schemeClr val="tx2"/>
                </a:solidFill>
                <a:effectLst>
                  <a:outerShdw blurRad="38100" dist="38100" dir="2700000" algn="tl">
                    <a:srgbClr val="000000">
                      <a:alpha val="43137"/>
                    </a:srgbClr>
                  </a:outerShdw>
                </a:effectLst>
                <a:latin typeface="+mn-lt"/>
              </a:rPr>
              <a:t>legacyItalic</a:t>
            </a:r>
            <a:r>
              <a:rPr lang="en-US" sz="2800" b="1" dirty="0" smtClean="0">
                <a:solidFill>
                  <a:schemeClr val="tx2"/>
                </a:solidFill>
                <a:effectLst>
                  <a:outerShdw blurRad="38100" dist="38100" dir="2700000" algn="tl">
                    <a:srgbClr val="000000">
                      <a:alpha val="43137"/>
                    </a:srgbClr>
                  </a:outerShdw>
                </a:effectLst>
                <a:latin typeface="+mn-lt"/>
              </a:rPr>
              <a:t> </a:t>
            </a:r>
            <a:r>
              <a:rPr lang="en-US" sz="2800" b="1" dirty="0" smtClean="0">
                <a:effectLst>
                  <a:outerShdw blurRad="38100" dist="38100" dir="2700000" algn="tl">
                    <a:srgbClr val="000000">
                      <a:alpha val="43137"/>
                    </a:srgbClr>
                  </a:outerShdw>
                </a:effectLst>
                <a:latin typeface="+mn-lt"/>
              </a:rPr>
              <a:t>element</a:t>
            </a:r>
            <a:r>
              <a:rPr lang="en-US" sz="2800" b="1" dirty="0">
                <a:effectLst>
                  <a:outerShdw blurRad="38100" dist="38100" dir="2700000" algn="tl">
                    <a:srgbClr val="000000">
                      <a:alpha val="43137"/>
                    </a:srgbClr>
                  </a:outerShdw>
                </a:effectLst>
                <a:latin typeface="+mn-lt"/>
              </a:rPr>
              <a:t>.</a:t>
            </a:r>
          </a:p>
          <a:p>
            <a:pPr marL="800100" lvl="1" indent="-342900">
              <a:buFont typeface="Arial" pitchFamily="34" charset="0"/>
              <a:buChar char="•"/>
            </a:pPr>
            <a:r>
              <a:rPr lang="en-US" sz="2800" b="1" dirty="0">
                <a:effectLst>
                  <a:outerShdw blurRad="38100" dist="38100" dir="2700000" algn="tl">
                    <a:srgbClr val="000000">
                      <a:alpha val="43137"/>
                    </a:srgbClr>
                  </a:outerShdw>
                </a:effectLst>
                <a:latin typeface="+mn-lt"/>
              </a:rPr>
              <a:t>Underline - </a:t>
            </a:r>
            <a:r>
              <a:rPr lang="en-US" sz="2800" b="1" dirty="0" smtClean="0">
                <a:effectLst>
                  <a:outerShdw blurRad="38100" dist="38100" dir="2700000" algn="tl">
                    <a:srgbClr val="000000">
                      <a:alpha val="43137"/>
                    </a:srgbClr>
                  </a:outerShdw>
                </a:effectLst>
                <a:latin typeface="+mn-lt"/>
              </a:rPr>
              <a:t>Inserts </a:t>
            </a:r>
            <a:r>
              <a:rPr lang="en-US" sz="2800" b="1" dirty="0">
                <a:effectLst>
                  <a:outerShdw blurRad="38100" dist="38100" dir="2700000" algn="tl">
                    <a:srgbClr val="000000">
                      <a:alpha val="43137"/>
                    </a:srgbClr>
                  </a:outerShdw>
                </a:effectLst>
                <a:latin typeface="+mn-lt"/>
              </a:rPr>
              <a:t>a </a:t>
            </a:r>
            <a:r>
              <a:rPr lang="en-US" sz="2800" b="1" dirty="0" smtClean="0">
                <a:effectLst>
                  <a:outerShdw blurRad="38100" dist="38100" dir="2700000" algn="tl">
                    <a:srgbClr val="000000">
                      <a:alpha val="43137"/>
                    </a:srgbClr>
                  </a:outerShdw>
                </a:effectLst>
                <a:latin typeface="+mn-lt"/>
              </a:rPr>
              <a:t/>
            </a:r>
            <a:br>
              <a:rPr lang="en-US" sz="2800" b="1" dirty="0" smtClean="0">
                <a:effectLst>
                  <a:outerShdw blurRad="38100" dist="38100" dir="2700000" algn="tl">
                    <a:srgbClr val="000000">
                      <a:alpha val="43137"/>
                    </a:srgbClr>
                  </a:outerShdw>
                </a:effectLst>
                <a:latin typeface="+mn-lt"/>
              </a:rPr>
            </a:br>
            <a:r>
              <a:rPr lang="en-US" sz="2800" b="1" dirty="0" err="1" smtClean="0">
                <a:solidFill>
                  <a:schemeClr val="tx2"/>
                </a:solidFill>
                <a:effectLst>
                  <a:outerShdw blurRad="38100" dist="38100" dir="2700000" algn="tl">
                    <a:srgbClr val="000000">
                      <a:alpha val="43137"/>
                    </a:srgbClr>
                  </a:outerShdw>
                </a:effectLst>
                <a:latin typeface="+mn-lt"/>
              </a:rPr>
              <a:t>legacyUnderline</a:t>
            </a:r>
            <a:r>
              <a:rPr lang="en-US" sz="2800" b="1" dirty="0" smtClean="0">
                <a:solidFill>
                  <a:schemeClr val="tx2"/>
                </a:solidFill>
                <a:effectLst>
                  <a:outerShdw blurRad="38100" dist="38100" dir="2700000" algn="tl">
                    <a:srgbClr val="000000">
                      <a:alpha val="43137"/>
                    </a:srgbClr>
                  </a:outerShdw>
                </a:effectLst>
                <a:latin typeface="+mn-lt"/>
              </a:rPr>
              <a:t> </a:t>
            </a:r>
            <a:r>
              <a:rPr lang="en-US" sz="2800" b="1" dirty="0">
                <a:effectLst>
                  <a:outerShdw blurRad="38100" dist="38100" dir="2700000" algn="tl">
                    <a:srgbClr val="000000">
                      <a:alpha val="43137"/>
                    </a:srgbClr>
                  </a:outerShdw>
                </a:effectLst>
                <a:latin typeface="+mn-lt"/>
              </a:rPr>
              <a:t>element</a:t>
            </a:r>
          </a:p>
          <a:p>
            <a:pPr marL="800100" lvl="1" indent="-342900">
              <a:buFont typeface="Arial" pitchFamily="34" charset="0"/>
              <a:buChar char="•"/>
            </a:pPr>
            <a:r>
              <a:rPr lang="en-US" sz="2800" b="1" dirty="0">
                <a:effectLst>
                  <a:outerShdw blurRad="38100" dist="38100" dir="2700000" algn="tl">
                    <a:srgbClr val="000000">
                      <a:alpha val="43137"/>
                    </a:srgbClr>
                  </a:outerShdw>
                </a:effectLst>
                <a:latin typeface="+mn-lt"/>
              </a:rPr>
              <a:t>Code Inline - </a:t>
            </a:r>
            <a:r>
              <a:rPr lang="en-US" sz="2800" b="1" dirty="0" smtClean="0">
                <a:effectLst>
                  <a:outerShdw blurRad="38100" dist="38100" dir="2700000" algn="tl">
                    <a:srgbClr val="000000">
                      <a:alpha val="43137"/>
                    </a:srgbClr>
                  </a:outerShdw>
                </a:effectLst>
                <a:latin typeface="+mn-lt"/>
              </a:rPr>
              <a:t>Inserts </a:t>
            </a:r>
            <a:r>
              <a:rPr lang="en-US" sz="2800" b="1" dirty="0">
                <a:effectLst>
                  <a:outerShdw blurRad="38100" dist="38100" dir="2700000" algn="tl">
                    <a:srgbClr val="000000">
                      <a:alpha val="43137"/>
                    </a:srgbClr>
                  </a:outerShdw>
                </a:effectLst>
                <a:latin typeface="+mn-lt"/>
              </a:rPr>
              <a:t>a </a:t>
            </a:r>
            <a:r>
              <a:rPr lang="en-US" sz="2800" b="1" dirty="0" err="1">
                <a:solidFill>
                  <a:schemeClr val="tx2"/>
                </a:solidFill>
                <a:effectLst>
                  <a:outerShdw blurRad="38100" dist="38100" dir="2700000" algn="tl">
                    <a:srgbClr val="000000">
                      <a:alpha val="43137"/>
                    </a:srgbClr>
                  </a:outerShdw>
                </a:effectLst>
                <a:latin typeface="+mn-lt"/>
              </a:rPr>
              <a:t>codeInline</a:t>
            </a:r>
            <a:r>
              <a:rPr lang="en-US" sz="2800" b="1" dirty="0">
                <a:solidFill>
                  <a:schemeClr val="tx2"/>
                </a:solidFill>
                <a:effectLst>
                  <a:outerShdw blurRad="38100" dist="38100" dir="2700000" algn="tl">
                    <a:srgbClr val="000000">
                      <a:alpha val="43137"/>
                    </a:srgbClr>
                  </a:outerShdw>
                </a:effectLst>
                <a:latin typeface="+mn-lt"/>
              </a:rPr>
              <a:t> </a:t>
            </a:r>
            <a:r>
              <a:rPr lang="en-US" sz="2800" b="1" dirty="0">
                <a:effectLst>
                  <a:outerShdw blurRad="38100" dist="38100" dir="2700000" algn="tl">
                    <a:srgbClr val="000000">
                      <a:alpha val="43137"/>
                    </a:srgbClr>
                  </a:outerShdw>
                </a:effectLst>
                <a:latin typeface="+mn-lt"/>
              </a:rPr>
              <a:t>element</a:t>
            </a:r>
          </a:p>
          <a:p>
            <a:pPr marL="800100" lvl="1" indent="-342900">
              <a:buFont typeface="Arial" pitchFamily="34" charset="0"/>
              <a:buChar char="•"/>
            </a:pPr>
            <a:r>
              <a:rPr lang="en-US" sz="2800" b="1" dirty="0">
                <a:effectLst>
                  <a:outerShdw blurRad="38100" dist="38100" dir="2700000" algn="tl">
                    <a:srgbClr val="000000">
                      <a:alpha val="43137"/>
                    </a:srgbClr>
                  </a:outerShdw>
                </a:effectLst>
                <a:latin typeface="+mn-lt"/>
              </a:rPr>
              <a:t>Bulleted List - </a:t>
            </a:r>
            <a:r>
              <a:rPr lang="en-US" sz="2800" b="1" dirty="0" smtClean="0">
                <a:effectLst>
                  <a:outerShdw blurRad="38100" dist="38100" dir="2700000" algn="tl">
                    <a:srgbClr val="000000">
                      <a:alpha val="43137"/>
                    </a:srgbClr>
                  </a:outerShdw>
                </a:effectLst>
                <a:latin typeface="+mn-lt"/>
              </a:rPr>
              <a:t>Inserts </a:t>
            </a:r>
            <a:r>
              <a:rPr lang="en-US" sz="2800" b="1" dirty="0">
                <a:effectLst>
                  <a:outerShdw blurRad="38100" dist="38100" dir="2700000" algn="tl">
                    <a:srgbClr val="000000">
                      <a:alpha val="43137"/>
                    </a:srgbClr>
                  </a:outerShdw>
                </a:effectLst>
                <a:latin typeface="+mn-lt"/>
              </a:rPr>
              <a:t>a bulleted list element with two default </a:t>
            </a:r>
            <a:r>
              <a:rPr lang="en-US" sz="2800" b="1" dirty="0" err="1">
                <a:solidFill>
                  <a:schemeClr val="tx2"/>
                </a:solidFill>
                <a:effectLst>
                  <a:outerShdw blurRad="38100" dist="38100" dir="2700000" algn="tl">
                    <a:srgbClr val="000000">
                      <a:alpha val="43137"/>
                    </a:srgbClr>
                  </a:outerShdw>
                </a:effectLst>
                <a:latin typeface="+mn-lt"/>
              </a:rPr>
              <a:t>listItem</a:t>
            </a:r>
            <a:r>
              <a:rPr lang="en-US" sz="2800" b="1" dirty="0">
                <a:solidFill>
                  <a:schemeClr val="tx2"/>
                </a:solidFill>
                <a:effectLst>
                  <a:outerShdw blurRad="38100" dist="38100" dir="2700000" algn="tl">
                    <a:srgbClr val="000000">
                      <a:alpha val="43137"/>
                    </a:srgbClr>
                  </a:outerShdw>
                </a:effectLst>
                <a:latin typeface="+mn-lt"/>
              </a:rPr>
              <a:t> </a:t>
            </a:r>
            <a:r>
              <a:rPr lang="en-US" sz="2800" b="1" dirty="0" smtClean="0">
                <a:effectLst>
                  <a:outerShdw blurRad="38100" dist="38100" dir="2700000" algn="tl">
                    <a:srgbClr val="000000">
                      <a:alpha val="43137"/>
                    </a:srgbClr>
                  </a:outerShdw>
                </a:effectLst>
                <a:latin typeface="+mn-lt"/>
              </a:rPr>
              <a:t>elements</a:t>
            </a:r>
          </a:p>
          <a:p>
            <a:pPr marL="800100" lvl="1" indent="-342900">
              <a:buFont typeface="Arial" pitchFamily="34" charset="0"/>
              <a:buChar char="•"/>
            </a:pPr>
            <a:r>
              <a:rPr lang="en-US" sz="2800" b="1" dirty="0">
                <a:effectLst>
                  <a:outerShdw blurRad="38100" dist="38100" dir="2700000" algn="tl">
                    <a:srgbClr val="000000">
                      <a:alpha val="43137"/>
                    </a:srgbClr>
                  </a:outerShdw>
                </a:effectLst>
                <a:latin typeface="+mn-lt"/>
              </a:rPr>
              <a:t>Numbered List - </a:t>
            </a:r>
            <a:r>
              <a:rPr lang="en-US" sz="2800" b="1" dirty="0" smtClean="0">
                <a:effectLst>
                  <a:outerShdw blurRad="38100" dist="38100" dir="2700000" algn="tl">
                    <a:srgbClr val="000000">
                      <a:alpha val="43137"/>
                    </a:srgbClr>
                  </a:outerShdw>
                </a:effectLst>
                <a:latin typeface="+mn-lt"/>
              </a:rPr>
              <a:t>Inserts </a:t>
            </a:r>
            <a:r>
              <a:rPr lang="en-US" sz="2800" b="1" dirty="0">
                <a:effectLst>
                  <a:outerShdw blurRad="38100" dist="38100" dir="2700000" algn="tl">
                    <a:srgbClr val="000000">
                      <a:alpha val="43137"/>
                    </a:srgbClr>
                  </a:outerShdw>
                </a:effectLst>
                <a:latin typeface="+mn-lt"/>
              </a:rPr>
              <a:t>a numbered list element with two default </a:t>
            </a:r>
            <a:r>
              <a:rPr lang="en-US" sz="2800" b="1" dirty="0" err="1">
                <a:solidFill>
                  <a:schemeClr val="tx2"/>
                </a:solidFill>
                <a:effectLst>
                  <a:outerShdw blurRad="38100" dist="38100" dir="2700000" algn="tl">
                    <a:srgbClr val="000000">
                      <a:alpha val="43137"/>
                    </a:srgbClr>
                  </a:outerShdw>
                </a:effectLst>
                <a:latin typeface="+mn-lt"/>
              </a:rPr>
              <a:t>listItem</a:t>
            </a:r>
            <a:r>
              <a:rPr lang="en-US" sz="2800" b="1" dirty="0">
                <a:solidFill>
                  <a:schemeClr val="tx2"/>
                </a:solidFill>
                <a:effectLst>
                  <a:outerShdw blurRad="38100" dist="38100" dir="2700000" algn="tl">
                    <a:srgbClr val="000000">
                      <a:alpha val="43137"/>
                    </a:srgbClr>
                  </a:outerShdw>
                </a:effectLst>
                <a:latin typeface="+mn-lt"/>
              </a:rPr>
              <a:t> </a:t>
            </a:r>
            <a:r>
              <a:rPr lang="en-US" sz="2800" b="1" dirty="0" smtClean="0">
                <a:effectLst>
                  <a:outerShdw blurRad="38100" dist="38100" dir="2700000" algn="tl">
                    <a:srgbClr val="000000">
                      <a:alpha val="43137"/>
                    </a:srgbClr>
                  </a:outerShdw>
                </a:effectLst>
                <a:latin typeface="+mn-lt"/>
              </a:rPr>
              <a:t>elements</a:t>
            </a:r>
            <a:endParaRPr lang="en-US" sz="2800" b="1"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255712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Text Editor (2)</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
        <p:nvSpPr>
          <p:cNvPr id="2" name="TextBox 1"/>
          <p:cNvSpPr txBox="1"/>
          <p:nvPr/>
        </p:nvSpPr>
        <p:spPr>
          <a:xfrm>
            <a:off x="-190500" y="1130300"/>
            <a:ext cx="9207500" cy="6124754"/>
          </a:xfrm>
          <a:prstGeom prst="rect">
            <a:avLst/>
          </a:prstGeom>
          <a:noFill/>
        </p:spPr>
        <p:txBody>
          <a:bodyPr wrap="square" rtlCol="0">
            <a:spAutoFit/>
          </a:bodyPr>
          <a:lstStyle/>
          <a:p>
            <a:pPr marL="800100" lvl="1" indent="-342900">
              <a:buFont typeface="Arial" pitchFamily="34" charset="0"/>
              <a:buChar char="•"/>
            </a:pPr>
            <a:r>
              <a:rPr lang="en-US" sz="2800" b="1" dirty="0">
                <a:effectLst>
                  <a:outerShdw blurRad="38100" dist="38100" dir="2700000" algn="tl">
                    <a:srgbClr val="000000">
                      <a:alpha val="43137"/>
                    </a:srgbClr>
                  </a:outerShdw>
                </a:effectLst>
              </a:rPr>
              <a:t>Table - Inserts a table element with a default table header and row</a:t>
            </a:r>
          </a:p>
          <a:p>
            <a:pPr marL="800100" lvl="1" indent="-342900">
              <a:buFont typeface="Arial" pitchFamily="34" charset="0"/>
              <a:buChar char="•"/>
            </a:pPr>
            <a:r>
              <a:rPr lang="en-US" sz="2800" b="1" dirty="0">
                <a:effectLst>
                  <a:outerShdw blurRad="38100" dist="38100" dir="2700000" algn="tl">
                    <a:srgbClr val="000000">
                      <a:alpha val="43137"/>
                    </a:srgbClr>
                  </a:outerShdw>
                </a:effectLst>
              </a:rPr>
              <a:t>External link - Insert an </a:t>
            </a:r>
            <a:r>
              <a:rPr lang="en-US" sz="2800" b="1" dirty="0" err="1">
                <a:solidFill>
                  <a:schemeClr val="tx2"/>
                </a:solidFill>
                <a:effectLst>
                  <a:outerShdw blurRad="38100" dist="38100" dir="2700000" algn="tl">
                    <a:srgbClr val="000000">
                      <a:alpha val="43137"/>
                    </a:srgbClr>
                  </a:outerShdw>
                </a:effectLst>
              </a:rPr>
              <a:t>externalLink</a:t>
            </a:r>
            <a:r>
              <a:rPr lang="en-US" sz="2800" b="1" dirty="0">
                <a:solidFill>
                  <a:schemeClr val="tx2"/>
                </a:solidFill>
                <a:effectLst>
                  <a:outerShdw blurRad="38100" dist="38100" dir="2700000" algn="tl">
                    <a:srgbClr val="000000">
                      <a:alpha val="43137"/>
                    </a:srgbClr>
                  </a:outerShdw>
                </a:effectLst>
              </a:rPr>
              <a:t> </a:t>
            </a:r>
            <a:r>
              <a:rPr lang="en-US" sz="2800" b="1" dirty="0">
                <a:effectLst>
                  <a:outerShdw blurRad="38100" dist="38100" dir="2700000" algn="tl">
                    <a:srgbClr val="000000">
                      <a:alpha val="43137"/>
                    </a:srgbClr>
                  </a:outerShdw>
                </a:effectLst>
              </a:rPr>
              <a:t>element for linking to an outside target such as a website</a:t>
            </a:r>
            <a:endParaRPr lang="en-US" b="1" dirty="0">
              <a:effectLst>
                <a:outerShdw blurRad="38100" dist="38100" dir="2700000" algn="tl">
                  <a:srgbClr val="000000">
                    <a:alpha val="43137"/>
                  </a:srgbClr>
                </a:outerShdw>
              </a:effectLst>
            </a:endParaRPr>
          </a:p>
          <a:p>
            <a:pPr marL="800100" lvl="1" indent="-342900">
              <a:buFont typeface="Arial" pitchFamily="34" charset="0"/>
              <a:buChar char="•"/>
            </a:pPr>
            <a:r>
              <a:rPr lang="en-US" sz="2800" b="1" dirty="0" smtClean="0">
                <a:effectLst>
                  <a:outerShdw blurRad="38100" dist="38100" dir="2700000" algn="tl">
                    <a:srgbClr val="000000">
                      <a:alpha val="43137"/>
                    </a:srgbClr>
                  </a:outerShdw>
                </a:effectLst>
                <a:latin typeface="+mn-lt"/>
              </a:rPr>
              <a:t>Various </a:t>
            </a:r>
            <a:r>
              <a:rPr lang="en-US" sz="2800" b="1" dirty="0">
                <a:effectLst>
                  <a:outerShdw blurRad="38100" dist="38100" dir="2700000" algn="tl">
                    <a:srgbClr val="000000">
                      <a:alpha val="43137"/>
                    </a:srgbClr>
                  </a:outerShdw>
                </a:effectLst>
                <a:latin typeface="+mn-lt"/>
              </a:rPr>
              <a:t>elements dropdown - The dropdown will allow you to insert various </a:t>
            </a:r>
            <a:r>
              <a:rPr lang="en-US" sz="2800" b="1" dirty="0" smtClean="0">
                <a:effectLst>
                  <a:outerShdw blurRad="38100" dist="38100" dir="2700000" algn="tl">
                    <a:srgbClr val="000000">
                      <a:alpha val="43137"/>
                    </a:srgbClr>
                  </a:outerShdw>
                </a:effectLst>
                <a:latin typeface="+mn-lt"/>
              </a:rPr>
              <a:t>MAML </a:t>
            </a:r>
            <a:r>
              <a:rPr lang="en-US" sz="2800" b="1" dirty="0">
                <a:effectLst>
                  <a:outerShdw blurRad="38100" dist="38100" dir="2700000" algn="tl">
                    <a:srgbClr val="000000">
                      <a:alpha val="43137"/>
                    </a:srgbClr>
                  </a:outerShdw>
                </a:effectLst>
                <a:latin typeface="+mn-lt"/>
              </a:rPr>
              <a:t>elements</a:t>
            </a:r>
          </a:p>
          <a:p>
            <a:pPr marL="800100" lvl="1" indent="-342900">
              <a:buFont typeface="Arial" pitchFamily="34" charset="0"/>
              <a:buChar char="•"/>
            </a:pPr>
            <a:r>
              <a:rPr lang="en-US" sz="2800" b="1" dirty="0">
                <a:effectLst>
                  <a:outerShdw blurRad="38100" dist="38100" dir="2700000" algn="tl">
                    <a:srgbClr val="000000">
                      <a:alpha val="43137"/>
                    </a:srgbClr>
                  </a:outerShdw>
                </a:effectLst>
                <a:latin typeface="+mn-lt"/>
              </a:rPr>
              <a:t>HTML Encode - HTML </a:t>
            </a:r>
            <a:r>
              <a:rPr lang="en-US" sz="2800" b="1" dirty="0" smtClean="0">
                <a:effectLst>
                  <a:outerShdw blurRad="38100" dist="38100" dir="2700000" algn="tl">
                    <a:srgbClr val="000000">
                      <a:alpha val="43137"/>
                    </a:srgbClr>
                  </a:outerShdw>
                </a:effectLst>
                <a:latin typeface="+mn-lt"/>
              </a:rPr>
              <a:t>encodes </a:t>
            </a:r>
            <a:r>
              <a:rPr lang="en-US" sz="2800" b="1" dirty="0">
                <a:effectLst>
                  <a:outerShdw blurRad="38100" dist="38100" dir="2700000" algn="tl">
                    <a:srgbClr val="000000">
                      <a:alpha val="43137"/>
                    </a:srgbClr>
                  </a:outerShdw>
                </a:effectLst>
                <a:latin typeface="+mn-lt"/>
              </a:rPr>
              <a:t>the currently selected text</a:t>
            </a:r>
          </a:p>
          <a:p>
            <a:pPr marL="800100" lvl="1" indent="-342900">
              <a:buFont typeface="Arial" pitchFamily="34" charset="0"/>
              <a:buChar char="•"/>
            </a:pPr>
            <a:r>
              <a:rPr lang="en-US" sz="2800" b="1" dirty="0" smtClean="0">
                <a:effectLst>
                  <a:outerShdw blurRad="38100" dist="38100" dir="2700000" algn="tl">
                    <a:srgbClr val="000000">
                      <a:alpha val="43137"/>
                    </a:srgbClr>
                  </a:outerShdw>
                </a:effectLst>
                <a:latin typeface="+mn-lt"/>
              </a:rPr>
              <a:t>Cut</a:t>
            </a:r>
            <a:r>
              <a:rPr lang="en-US" sz="2800" b="1" dirty="0">
                <a:effectLst>
                  <a:outerShdw blurRad="38100" dist="38100" dir="2700000" algn="tl">
                    <a:srgbClr val="000000">
                      <a:alpha val="43137"/>
                    </a:srgbClr>
                  </a:outerShdw>
                </a:effectLst>
                <a:latin typeface="+mn-lt"/>
              </a:rPr>
              <a:t>, Copy, and Paste - Standard Windows clipboard cut, copy, and paste operations</a:t>
            </a:r>
          </a:p>
          <a:p>
            <a:pPr marL="800100" lvl="1" indent="-342900">
              <a:buFont typeface="Arial" pitchFamily="34" charset="0"/>
              <a:buChar char="•"/>
            </a:pPr>
            <a:r>
              <a:rPr lang="en-US" sz="2800" b="1" dirty="0">
                <a:effectLst>
                  <a:outerShdw blurRad="38100" dist="38100" dir="2700000" algn="tl">
                    <a:srgbClr val="000000">
                      <a:alpha val="43137"/>
                    </a:srgbClr>
                  </a:outerShdw>
                </a:effectLst>
                <a:latin typeface="+mn-lt"/>
              </a:rPr>
              <a:t>Undo and Redo - Undo and redo edits</a:t>
            </a:r>
          </a:p>
          <a:p>
            <a:pPr marL="800100" lvl="1" indent="-342900">
              <a:buFont typeface="Arial" pitchFamily="34" charset="0"/>
              <a:buChar char="•"/>
            </a:pPr>
            <a:endParaRPr lang="en-US" sz="2800" b="1" dirty="0" smtClean="0">
              <a:effectLst>
                <a:outerShdw blurRad="38100" dist="38100" dir="2700000" algn="tl">
                  <a:srgbClr val="000000">
                    <a:alpha val="43137"/>
                  </a:srgbClr>
                </a:outerShdw>
              </a:effectLst>
              <a:latin typeface="+mn-lt"/>
            </a:endParaRPr>
          </a:p>
          <a:p>
            <a:pPr marL="800100" lvl="1" indent="-342900">
              <a:buFont typeface="Arial" pitchFamily="34" charset="0"/>
              <a:buChar char="•"/>
            </a:pPr>
            <a:endParaRPr lang="en-US" sz="2800" b="1" dirty="0" smtClean="0">
              <a:effectLst>
                <a:outerShdw blurRad="38100" dist="38100" dir="2700000" algn="tl">
                  <a:srgbClr val="000000">
                    <a:alpha val="43137"/>
                  </a:srgbClr>
                </a:outerShdw>
              </a:effectLst>
              <a:latin typeface="+mn-lt"/>
            </a:endParaRPr>
          </a:p>
          <a:p>
            <a:r>
              <a:rPr lang="en-US" sz="2800" b="1" dirty="0">
                <a:effectLst>
                  <a:outerShdw blurRad="38100" dist="38100" dir="2700000" algn="tl">
                    <a:srgbClr val="000000">
                      <a:alpha val="43137"/>
                    </a:srgbClr>
                  </a:outerShdw>
                </a:effectLst>
                <a:latin typeface="+mn-lt"/>
              </a:rPr>
              <a:t>	</a:t>
            </a:r>
          </a:p>
        </p:txBody>
      </p:sp>
    </p:spTree>
    <p:extLst>
      <p:ext uri="{BB962C8B-B14F-4D97-AF65-F5344CB8AC3E}">
        <p14:creationId xmlns:p14="http://schemas.microsoft.com/office/powerpoint/2010/main" val="326770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a:xfrm>
            <a:off x="228600" y="1143000"/>
            <a:ext cx="8686800" cy="5486400"/>
          </a:xfrm>
        </p:spPr>
        <p:txBody>
          <a:bodyPr/>
          <a:lstStyle/>
          <a:p>
            <a:pPr>
              <a:lnSpc>
                <a:spcPct val="100000"/>
              </a:lnSpc>
              <a:spcBef>
                <a:spcPts val="1200"/>
              </a:spcBef>
            </a:pPr>
            <a:r>
              <a:rPr lang="en-US" dirty="0" smtClean="0"/>
              <a:t>What is documentation – a set of resources that help the target user to use some product or feature</a:t>
            </a:r>
          </a:p>
          <a:p>
            <a:pPr>
              <a:lnSpc>
                <a:spcPct val="100000"/>
              </a:lnSpc>
              <a:spcBef>
                <a:spcPts val="1200"/>
              </a:spcBef>
            </a:pPr>
            <a:r>
              <a:rPr lang="en-US" dirty="0" smtClean="0"/>
              <a:t>Types of documentation</a:t>
            </a:r>
          </a:p>
          <a:p>
            <a:pPr lvl="1">
              <a:lnSpc>
                <a:spcPct val="100000"/>
              </a:lnSpc>
              <a:spcBef>
                <a:spcPts val="1200"/>
              </a:spcBef>
            </a:pPr>
            <a:r>
              <a:rPr lang="en-US" sz="3200" dirty="0" smtClean="0"/>
              <a:t>Online </a:t>
            </a:r>
          </a:p>
          <a:p>
            <a:pPr lvl="1">
              <a:lnSpc>
                <a:spcPct val="100000"/>
              </a:lnSpc>
              <a:spcBef>
                <a:spcPts val="1200"/>
              </a:spcBef>
            </a:pPr>
            <a:r>
              <a:rPr lang="en-US" sz="3200" dirty="0" smtClean="0"/>
              <a:t>Offline	</a:t>
            </a:r>
          </a:p>
          <a:p>
            <a:pPr>
              <a:lnSpc>
                <a:spcPct val="100000"/>
              </a:lnSpc>
              <a:spcBef>
                <a:spcPts val="1200"/>
              </a:spcBef>
            </a:pPr>
            <a:endParaRPr lang="en-US" dirty="0" smtClean="0"/>
          </a:p>
          <a:p>
            <a:pPr lvl="2">
              <a:lnSpc>
                <a:spcPct val="100000"/>
              </a:lnSpc>
              <a:spcBef>
                <a:spcPts val="1200"/>
              </a:spcBef>
            </a:pPr>
            <a:endParaRPr lang="en-US" sz="3200" dirty="0" smtClean="0"/>
          </a:p>
          <a:p>
            <a:pPr lvl="1">
              <a:lnSpc>
                <a:spcPct val="100000"/>
              </a:lnSpc>
              <a:spcBef>
                <a:spcPts val="1200"/>
              </a:spcBef>
            </a:pPr>
            <a:endParaRPr lang="en-US" sz="32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1026" name="Picture 2" descr="C:\Users\stefanov\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10000"/>
            <a:ext cx="2833903" cy="1885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7572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Text Editor (3)</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
        <p:nvSpPr>
          <p:cNvPr id="3" name="TextBox 2"/>
          <p:cNvSpPr txBox="1"/>
          <p:nvPr/>
        </p:nvSpPr>
        <p:spPr>
          <a:xfrm>
            <a:off x="-152400" y="914400"/>
            <a:ext cx="9296400" cy="6078587"/>
          </a:xfrm>
          <a:prstGeom prst="rect">
            <a:avLst/>
          </a:prstGeom>
          <a:noFill/>
        </p:spPr>
        <p:txBody>
          <a:bodyPr wrap="square" rtlCol="0">
            <a:spAutoFit/>
          </a:bodyPr>
          <a:lstStyle/>
          <a:p>
            <a:pPr marL="800100" lvl="1" indent="-342900">
              <a:buFont typeface="Arial" pitchFamily="34" charset="0"/>
              <a:buChar char="•"/>
            </a:pPr>
            <a:r>
              <a:rPr lang="en-US" sz="2800" b="1" dirty="0">
                <a:effectLst>
                  <a:outerShdw blurRad="38100" dist="38100" dir="2700000" algn="tl">
                    <a:srgbClr val="000000">
                      <a:alpha val="43137"/>
                    </a:srgbClr>
                  </a:outerShdw>
                </a:effectLst>
              </a:rPr>
              <a:t>Drag and Drop</a:t>
            </a:r>
          </a:p>
          <a:p>
            <a:pPr marL="1257300" lvl="2" indent="-342900">
              <a:buFont typeface="Arial" pitchFamily="34" charset="0"/>
              <a:buChar char="•"/>
            </a:pPr>
            <a:r>
              <a:rPr lang="en-US" sz="2800" b="1" dirty="0">
                <a:effectLst>
                  <a:outerShdw blurRad="38100" dist="38100" dir="2700000" algn="tl">
                    <a:srgbClr val="000000">
                      <a:alpha val="43137"/>
                    </a:srgbClr>
                  </a:outerShdw>
                </a:effectLst>
              </a:rPr>
              <a:t>The text editor window also supports drag and drop operations from the Content Layout Window to insert links to other topics in the project (just Drag-And-Drop a node from the .content explorer to an opened *.</a:t>
            </a:r>
            <a:r>
              <a:rPr lang="en-US" sz="2800" b="1" dirty="0" err="1">
                <a:effectLst>
                  <a:outerShdw blurRad="38100" dist="38100" dir="2700000" algn="tl">
                    <a:srgbClr val="000000">
                      <a:alpha val="43137"/>
                    </a:srgbClr>
                  </a:outerShdw>
                </a:effectLst>
              </a:rPr>
              <a:t>aml</a:t>
            </a:r>
            <a:r>
              <a:rPr lang="en-US" sz="2800" b="1" dirty="0">
                <a:effectLst>
                  <a:outerShdw blurRad="38100" dist="38100" dir="2700000" algn="tl">
                    <a:srgbClr val="000000">
                      <a:alpha val="43137"/>
                    </a:srgbClr>
                  </a:outerShdw>
                </a:effectLst>
              </a:rPr>
              <a:t> file).</a:t>
            </a:r>
          </a:p>
          <a:p>
            <a:pPr marL="1257300" lvl="2" indent="-342900">
              <a:buFont typeface="Arial" pitchFamily="34" charset="0"/>
              <a:buChar char="•"/>
            </a:pPr>
            <a:r>
              <a:rPr lang="en-US" sz="2800" b="1" dirty="0">
                <a:effectLst>
                  <a:outerShdw blurRad="38100" dist="38100" dir="2700000" algn="tl">
                    <a:srgbClr val="000000">
                      <a:alpha val="43137"/>
                    </a:srgbClr>
                  </a:outerShdw>
                </a:effectLst>
              </a:rPr>
              <a:t>Drag and drop from the Entity References Window to insert token references, image links, code entity reference links</a:t>
            </a:r>
          </a:p>
          <a:p>
            <a:pPr marL="800100" lvl="1" indent="-342900">
              <a:buFont typeface="Arial" pitchFamily="34" charset="0"/>
              <a:buChar char="•"/>
            </a:pPr>
            <a:r>
              <a:rPr lang="en-US" sz="2800" b="1" dirty="0">
                <a:effectLst>
                  <a:outerShdw blurRad="38100" dist="38100" dir="2700000" algn="tl">
                    <a:srgbClr val="000000">
                      <a:alpha val="43137"/>
                    </a:srgbClr>
                  </a:outerShdw>
                </a:effectLst>
              </a:rPr>
              <a:t>Preview Topic</a:t>
            </a:r>
          </a:p>
          <a:p>
            <a:pPr marL="1257300" lvl="2" indent="-342900">
              <a:buFont typeface="Arial" pitchFamily="34" charset="0"/>
              <a:buChar char="•"/>
            </a:pPr>
            <a:r>
              <a:rPr lang="en-US" sz="2800" b="1" dirty="0">
                <a:effectLst>
                  <a:outerShdw blurRad="38100" dist="38100" dir="2700000" algn="tl">
                    <a:srgbClr val="000000">
                      <a:alpha val="43137"/>
                    </a:srgbClr>
                  </a:outerShdw>
                </a:effectLst>
              </a:rPr>
              <a:t>Select the Preview Topic option on the Window menu, click the related main toolbar button, or hit F5</a:t>
            </a:r>
          </a:p>
          <a:p>
            <a:endParaRPr lang="en-US" dirty="0"/>
          </a:p>
        </p:txBody>
      </p:sp>
    </p:spTree>
    <p:extLst>
      <p:ext uri="{BB962C8B-B14F-4D97-AF65-F5344CB8AC3E}">
        <p14:creationId xmlns:p14="http://schemas.microsoft.com/office/powerpoint/2010/main" val="15356414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3048000"/>
            <a:ext cx="7086600" cy="838200"/>
          </a:xfrm>
        </p:spPr>
        <p:txBody>
          <a:bodyPr/>
          <a:lstStyle/>
          <a:p>
            <a:pPr algn="ctr"/>
            <a:r>
              <a:rPr lang="en-US" sz="3200" dirty="0" smtClean="0"/>
              <a:t>Tags</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23185391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Tags (1)</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
        <p:nvSpPr>
          <p:cNvPr id="3" name="TextBox 2"/>
          <p:cNvSpPr txBox="1"/>
          <p:nvPr/>
        </p:nvSpPr>
        <p:spPr>
          <a:xfrm>
            <a:off x="292100" y="914400"/>
            <a:ext cx="8851900" cy="6109365"/>
          </a:xfrm>
          <a:prstGeom prst="rect">
            <a:avLst/>
          </a:prstGeom>
          <a:noFill/>
        </p:spPr>
        <p:txBody>
          <a:bodyPr wrap="square" rtlCol="0">
            <a:spAutoFit/>
          </a:bodyPr>
          <a:lstStyle/>
          <a:p>
            <a:pPr marL="342900" lvl="0" indent="-342900">
              <a:lnSpc>
                <a:spcPct val="150000"/>
              </a:lnSpc>
            </a:pPr>
            <a:r>
              <a:rPr lang="en-US" sz="2800" b="1" dirty="0" smtClean="0">
                <a:effectLst>
                  <a:outerShdw blurRad="38100" dist="38100" dir="2700000" algn="tl">
                    <a:srgbClr val="000000">
                      <a:alpha val="43137"/>
                    </a:srgbClr>
                  </a:outerShdw>
                </a:effectLst>
              </a:rPr>
              <a:t>These are the most often used tags:</a:t>
            </a:r>
            <a:endParaRPr lang="en-US" sz="2400" dirty="0" smtClean="0">
              <a:solidFill>
                <a:prstClr val="white"/>
              </a:solidFill>
              <a:effectLst>
                <a:outerShdw blurRad="50800" dist="38100" dir="2700000" algn="tl" rotWithShape="0">
                  <a:prstClr val="black">
                    <a:alpha val="40000"/>
                  </a:prstClr>
                </a:outerShdw>
              </a:effectLst>
              <a:latin typeface="Calibri" pitchFamily="34" charset="0"/>
            </a:endParaRPr>
          </a:p>
          <a:p>
            <a:pPr marL="342900" lvl="0">
              <a:buFont typeface="Arial" pitchFamily="34" charset="0"/>
              <a:buChar char="•"/>
            </a:pPr>
            <a:r>
              <a:rPr lang="en-US" sz="1200" dirty="0" smtClean="0">
                <a:solidFill>
                  <a:prstClr val="white"/>
                </a:solidFill>
                <a:effectLst>
                  <a:outerShdw blurRad="50800" dist="38100" dir="2700000" algn="tl" rotWithShape="0">
                    <a:prstClr val="black">
                      <a:alpha val="40000"/>
                    </a:prstClr>
                  </a:outerShdw>
                </a:effectLst>
                <a:latin typeface="Calibri" pitchFamily="34" charset="0"/>
              </a:rPr>
              <a:t> &lt;</a:t>
            </a:r>
            <a:r>
              <a:rPr lang="en-US" sz="1200" dirty="0" smtClean="0">
                <a:solidFill>
                  <a:srgbClr val="9BBB59"/>
                </a:solidFill>
              </a:rPr>
              <a:t>introduction</a:t>
            </a:r>
            <a:r>
              <a:rPr lang="en-US" sz="1200" dirty="0" smtClean="0"/>
              <a:t>&gt; </a:t>
            </a:r>
            <a:endParaRPr lang="en-US" sz="1200" dirty="0" smtClean="0">
              <a:solidFill>
                <a:prstClr val="white"/>
              </a:solidFill>
              <a:effectLst>
                <a:outerShdw blurRad="50800" dist="38100" dir="2700000" algn="tl" rotWithShape="0">
                  <a:prstClr val="black">
                    <a:alpha val="40000"/>
                  </a:prstClr>
                </a:outerShdw>
              </a:effectLst>
              <a:latin typeface="Calibri" pitchFamily="34" charset="0"/>
            </a:endParaRPr>
          </a:p>
          <a:p>
            <a:pPr marL="342900" lvl="0">
              <a:buFont typeface="Arial" pitchFamily="34" charset="0"/>
              <a:buChar char="•"/>
            </a:pPr>
            <a:r>
              <a:rPr lang="en-US" sz="1200" dirty="0" smtClean="0">
                <a:solidFill>
                  <a:prstClr val="white"/>
                </a:solidFill>
                <a:effectLst>
                  <a:outerShdw blurRad="50800" dist="38100" dir="2700000" algn="tl" rotWithShape="0">
                    <a:prstClr val="black">
                      <a:alpha val="40000"/>
                    </a:prstClr>
                  </a:outerShdw>
                </a:effectLst>
                <a:latin typeface="Calibri" pitchFamily="34" charset="0"/>
              </a:rPr>
              <a:t> </a:t>
            </a:r>
            <a:r>
              <a:rPr lang="en-US" sz="1200" dirty="0">
                <a:solidFill>
                  <a:prstClr val="white"/>
                </a:solidFill>
                <a:effectLst>
                  <a:outerShdw blurRad="50800" dist="38100" dir="2700000" algn="tl" rotWithShape="0">
                    <a:prstClr val="black">
                      <a:alpha val="40000"/>
                    </a:prstClr>
                  </a:outerShdw>
                </a:effectLst>
                <a:latin typeface="Calibri" pitchFamily="34" charset="0"/>
              </a:rPr>
              <a:t>&lt;</a:t>
            </a:r>
            <a:r>
              <a:rPr lang="en-US" sz="1200" dirty="0">
                <a:solidFill>
                  <a:srgbClr val="9BBB59"/>
                </a:solidFill>
                <a:effectLst>
                  <a:outerShdw blurRad="50800" dist="38100" dir="2700000" algn="tl" rotWithShape="0">
                    <a:prstClr val="black">
                      <a:alpha val="40000"/>
                    </a:prstClr>
                  </a:outerShdw>
                </a:effectLst>
                <a:latin typeface="Calibri" pitchFamily="34" charset="0"/>
              </a:rPr>
              <a:t>section</a:t>
            </a:r>
            <a:r>
              <a:rPr lang="en-US" sz="1200" dirty="0">
                <a:solidFill>
                  <a:prstClr val="white"/>
                </a:solidFill>
                <a:effectLst>
                  <a:outerShdw blurRad="50800" dist="38100" dir="2700000" algn="tl" rotWithShape="0">
                    <a:prstClr val="black">
                      <a:alpha val="40000"/>
                    </a:prstClr>
                  </a:outerShdw>
                </a:effectLst>
                <a:latin typeface="Calibri" pitchFamily="34" charset="0"/>
              </a:rPr>
              <a:t>&gt;  - Determines a section. Has 2 properties:</a:t>
            </a:r>
          </a:p>
          <a:p>
            <a:pPr marL="800100" lvl="1">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&lt;</a:t>
            </a:r>
            <a:r>
              <a:rPr lang="en-US" sz="1200" dirty="0">
                <a:solidFill>
                  <a:srgbClr val="9BBB59"/>
                </a:solidFill>
                <a:effectLst>
                  <a:outerShdw blurRad="50800" dist="38100" dir="2700000" algn="tl" rotWithShape="0">
                    <a:prstClr val="black">
                      <a:alpha val="40000"/>
                    </a:prstClr>
                  </a:outerShdw>
                </a:effectLst>
                <a:latin typeface="Calibri" pitchFamily="34" charset="0"/>
              </a:rPr>
              <a:t>title</a:t>
            </a:r>
            <a:r>
              <a:rPr lang="en-US" sz="1200" dirty="0">
                <a:solidFill>
                  <a:prstClr val="white"/>
                </a:solidFill>
                <a:effectLst>
                  <a:outerShdw blurRad="50800" dist="38100" dir="2700000" algn="tl" rotWithShape="0">
                    <a:prstClr val="black">
                      <a:alpha val="40000"/>
                    </a:prstClr>
                  </a:outerShdw>
                </a:effectLst>
                <a:latin typeface="Calibri" pitchFamily="34" charset="0"/>
              </a:rPr>
              <a:t>&gt;</a:t>
            </a:r>
          </a:p>
          <a:p>
            <a:pPr marL="800100" lvl="1">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&lt;</a:t>
            </a:r>
            <a:r>
              <a:rPr lang="en-US" sz="1200" dirty="0">
                <a:solidFill>
                  <a:srgbClr val="9BBB59"/>
                </a:solidFill>
                <a:effectLst>
                  <a:outerShdw blurRad="50800" dist="38100" dir="2700000" algn="tl" rotWithShape="0">
                    <a:prstClr val="black">
                      <a:alpha val="40000"/>
                    </a:prstClr>
                  </a:outerShdw>
                </a:effectLst>
                <a:latin typeface="Calibri" pitchFamily="34" charset="0"/>
              </a:rPr>
              <a:t>content</a:t>
            </a:r>
            <a:r>
              <a:rPr lang="en-US" sz="1200" dirty="0">
                <a:solidFill>
                  <a:prstClr val="white"/>
                </a:solidFill>
                <a:effectLst>
                  <a:outerShdw blurRad="50800" dist="38100" dir="2700000" algn="tl" rotWithShape="0">
                    <a:prstClr val="black">
                      <a:alpha val="40000"/>
                    </a:prstClr>
                  </a:outerShdw>
                </a:effectLst>
                <a:latin typeface="Calibri" pitchFamily="34" charset="0"/>
              </a:rPr>
              <a:t>&gt;  - May contain other &lt;section&gt; elements</a:t>
            </a:r>
          </a:p>
          <a:p>
            <a:pPr marL="342900" lvl="0">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&lt;</a:t>
            </a:r>
            <a:r>
              <a:rPr lang="en-US" sz="1200" dirty="0" err="1">
                <a:solidFill>
                  <a:srgbClr val="9BBB59"/>
                </a:solidFill>
                <a:effectLst>
                  <a:outerShdw blurRad="50800" dist="38100" dir="2700000" algn="tl" rotWithShape="0">
                    <a:prstClr val="black">
                      <a:alpha val="40000"/>
                    </a:prstClr>
                  </a:outerShdw>
                </a:effectLst>
                <a:latin typeface="Calibri" pitchFamily="34" charset="0"/>
              </a:rPr>
              <a:t>para</a:t>
            </a:r>
            <a:r>
              <a:rPr lang="en-US" sz="1200" dirty="0">
                <a:solidFill>
                  <a:prstClr val="white"/>
                </a:solidFill>
                <a:effectLst>
                  <a:outerShdw blurRad="50800" dist="38100" dir="2700000" algn="tl" rotWithShape="0">
                    <a:prstClr val="black">
                      <a:alpha val="40000"/>
                    </a:prstClr>
                  </a:outerShdw>
                </a:effectLst>
                <a:latin typeface="Calibri" pitchFamily="34" charset="0"/>
              </a:rPr>
              <a:t>&gt; - paragraph</a:t>
            </a:r>
          </a:p>
          <a:p>
            <a:pPr marL="342900" lvl="0">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&lt;</a:t>
            </a:r>
            <a:r>
              <a:rPr lang="en-US" sz="1200" dirty="0">
                <a:solidFill>
                  <a:srgbClr val="9BBB59"/>
                </a:solidFill>
                <a:effectLst>
                  <a:outerShdw blurRad="50800" dist="38100" dir="2700000" algn="tl" rotWithShape="0">
                    <a:prstClr val="black">
                      <a:alpha val="40000"/>
                    </a:prstClr>
                  </a:outerShdw>
                </a:effectLst>
                <a:latin typeface="Calibri" pitchFamily="34" charset="0"/>
              </a:rPr>
              <a:t>alert</a:t>
            </a: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a:solidFill>
                  <a:srgbClr val="4F81BD"/>
                </a:solidFill>
                <a:effectLst>
                  <a:outerShdw blurRad="50800" dist="38100" dir="2700000" algn="tl" rotWithShape="0">
                    <a:prstClr val="black">
                      <a:alpha val="40000"/>
                    </a:prstClr>
                  </a:outerShdw>
                </a:effectLst>
                <a:latin typeface="Calibri" pitchFamily="34" charset="0"/>
              </a:rPr>
              <a:t>class</a:t>
            </a:r>
            <a:r>
              <a:rPr lang="en-US" sz="1200" dirty="0">
                <a:solidFill>
                  <a:prstClr val="white"/>
                </a:solidFill>
                <a:effectLst>
                  <a:outerShdw blurRad="50800" dist="38100" dir="2700000" algn="tl" rotWithShape="0">
                    <a:prstClr val="black">
                      <a:alpha val="40000"/>
                    </a:prstClr>
                  </a:outerShdw>
                </a:effectLst>
                <a:latin typeface="Calibri" pitchFamily="34" charset="0"/>
              </a:rPr>
              <a:t>=“value”&gt; - highlighted region. The value can be :</a:t>
            </a:r>
          </a:p>
          <a:p>
            <a:pPr marL="800100" lvl="1">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note</a:t>
            </a:r>
          </a:p>
          <a:p>
            <a:pPr marL="800100" lvl="1">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caution</a:t>
            </a:r>
          </a:p>
          <a:p>
            <a:pPr marL="800100" lvl="1">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security</a:t>
            </a:r>
          </a:p>
          <a:p>
            <a:pPr marL="800100" lvl="1">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err="1">
                <a:solidFill>
                  <a:prstClr val="white"/>
                </a:solidFill>
                <a:effectLst>
                  <a:outerShdw blurRad="50800" dist="38100" dir="2700000" algn="tl" rotWithShape="0">
                    <a:prstClr val="black">
                      <a:alpha val="40000"/>
                    </a:prstClr>
                  </a:outerShdw>
                </a:effectLst>
                <a:latin typeface="Calibri" pitchFamily="34" charset="0"/>
              </a:rPr>
              <a:t>cs</a:t>
            </a:r>
            <a:r>
              <a:rPr lang="en-US" sz="1200" dirty="0">
                <a:solidFill>
                  <a:prstClr val="white"/>
                </a:solidFill>
                <a:effectLst>
                  <a:outerShdw blurRad="50800" dist="38100" dir="2700000" algn="tl" rotWithShape="0">
                    <a:prstClr val="black">
                      <a:alpha val="40000"/>
                    </a:prstClr>
                  </a:outerShdw>
                </a:effectLst>
                <a:latin typeface="Calibri" pitchFamily="34" charset="0"/>
              </a:rPr>
              <a:t> - </a:t>
            </a:r>
            <a:r>
              <a:rPr lang="en-US" sz="1200" dirty="0"/>
              <a:t>This could contain C#-specific usage notes</a:t>
            </a:r>
            <a:endParaRPr lang="en-US" sz="1200" dirty="0">
              <a:solidFill>
                <a:prstClr val="white"/>
              </a:solidFill>
              <a:effectLst>
                <a:outerShdw blurRad="50800" dist="38100" dir="2700000" algn="tl" rotWithShape="0">
                  <a:prstClr val="black">
                    <a:alpha val="40000"/>
                  </a:prstClr>
                </a:outerShdw>
              </a:effectLst>
              <a:latin typeface="Calibri" pitchFamily="34" charset="0"/>
            </a:endParaRPr>
          </a:p>
          <a:p>
            <a:pPr marL="342900" lvl="0">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&lt;</a:t>
            </a:r>
            <a:r>
              <a:rPr lang="en-US" sz="1200" dirty="0">
                <a:solidFill>
                  <a:srgbClr val="9BBB59"/>
                </a:solidFill>
                <a:effectLst>
                  <a:outerShdw blurRad="50800" dist="38100" dir="2700000" algn="tl" rotWithShape="0">
                    <a:prstClr val="black">
                      <a:alpha val="40000"/>
                    </a:prstClr>
                  </a:outerShdw>
                </a:effectLst>
                <a:latin typeface="Calibri" pitchFamily="34" charset="0"/>
              </a:rPr>
              <a:t>list</a:t>
            </a: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a:solidFill>
                  <a:srgbClr val="4F81BD"/>
                </a:solidFill>
                <a:effectLst>
                  <a:outerShdw blurRad="50800" dist="38100" dir="2700000" algn="tl" rotWithShape="0">
                    <a:prstClr val="black">
                      <a:alpha val="40000"/>
                    </a:prstClr>
                  </a:outerShdw>
                </a:effectLst>
                <a:latin typeface="Calibri" pitchFamily="34" charset="0"/>
              </a:rPr>
              <a:t>class</a:t>
            </a:r>
            <a:r>
              <a:rPr lang="en-US" sz="1200" dirty="0">
                <a:solidFill>
                  <a:prstClr val="white"/>
                </a:solidFill>
                <a:effectLst>
                  <a:outerShdw blurRad="50800" dist="38100" dir="2700000" algn="tl" rotWithShape="0">
                    <a:prstClr val="black">
                      <a:alpha val="40000"/>
                    </a:prstClr>
                  </a:outerShdw>
                </a:effectLst>
                <a:latin typeface="Calibri" pitchFamily="34" charset="0"/>
              </a:rPr>
              <a:t>=“value”&gt;  and &lt;</a:t>
            </a:r>
            <a:r>
              <a:rPr lang="en-US" sz="1200" dirty="0" err="1">
                <a:solidFill>
                  <a:srgbClr val="9BBB59"/>
                </a:solidFill>
                <a:effectLst>
                  <a:outerShdw blurRad="50800" dist="38100" dir="2700000" algn="tl" rotWithShape="0">
                    <a:prstClr val="black">
                      <a:alpha val="40000"/>
                    </a:prstClr>
                  </a:outerShdw>
                </a:effectLst>
                <a:latin typeface="Calibri" pitchFamily="34" charset="0"/>
              </a:rPr>
              <a:t>listItem</a:t>
            </a:r>
            <a:r>
              <a:rPr lang="en-US" sz="1200" dirty="0">
                <a:solidFill>
                  <a:prstClr val="white"/>
                </a:solidFill>
                <a:effectLst>
                  <a:outerShdw blurRad="50800" dist="38100" dir="2700000" algn="tl" rotWithShape="0">
                    <a:prstClr val="black">
                      <a:alpha val="40000"/>
                    </a:prstClr>
                  </a:outerShdw>
                </a:effectLst>
                <a:latin typeface="Calibri" pitchFamily="34" charset="0"/>
              </a:rPr>
              <a:t>&gt; - a possible values that can be set to the class property are:  bullet and ordered</a:t>
            </a:r>
            <a:br>
              <a:rPr lang="en-US" sz="1200" dirty="0">
                <a:solidFill>
                  <a:prstClr val="white"/>
                </a:solidFill>
                <a:effectLst>
                  <a:outerShdw blurRad="50800" dist="38100" dir="2700000" algn="tl" rotWithShape="0">
                    <a:prstClr val="black">
                      <a:alpha val="40000"/>
                    </a:prstClr>
                  </a:outerShdw>
                </a:effectLst>
                <a:latin typeface="Calibri" pitchFamily="34" charset="0"/>
              </a:rPr>
            </a:br>
            <a:r>
              <a:rPr lang="en-US" sz="1200" dirty="0">
                <a:solidFill>
                  <a:prstClr val="white"/>
                </a:solidFill>
                <a:effectLst>
                  <a:outerShdw blurRad="50800" dist="38100" dir="2700000" algn="tl" rotWithShape="0">
                    <a:prstClr val="black">
                      <a:alpha val="40000"/>
                    </a:prstClr>
                  </a:outerShdw>
                </a:effectLst>
                <a:latin typeface="Calibri" pitchFamily="34" charset="0"/>
              </a:rPr>
              <a:t>	Example:</a:t>
            </a:r>
            <a:br>
              <a:rPr lang="en-US" sz="1200" dirty="0">
                <a:solidFill>
                  <a:prstClr val="white"/>
                </a:solidFill>
                <a:effectLst>
                  <a:outerShdw blurRad="50800" dist="38100" dir="2700000" algn="tl" rotWithShape="0">
                    <a:prstClr val="black">
                      <a:alpha val="40000"/>
                    </a:prstClr>
                  </a:outerShdw>
                </a:effectLst>
                <a:latin typeface="Calibri" pitchFamily="34" charset="0"/>
              </a:rPr>
            </a:b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pt-BR" sz="1200" dirty="0"/>
              <a:t> &lt;</a:t>
            </a:r>
            <a:r>
              <a:rPr lang="pt-BR" sz="1200" dirty="0">
                <a:solidFill>
                  <a:srgbClr val="9BBB59"/>
                </a:solidFill>
              </a:rPr>
              <a:t>list</a:t>
            </a:r>
            <a:r>
              <a:rPr lang="pt-BR" sz="1200" dirty="0"/>
              <a:t> </a:t>
            </a:r>
            <a:r>
              <a:rPr lang="pt-BR" sz="1200" dirty="0">
                <a:solidFill>
                  <a:srgbClr val="4F81BD"/>
                </a:solidFill>
              </a:rPr>
              <a:t>class</a:t>
            </a:r>
            <a:r>
              <a:rPr lang="pt-BR" sz="1200" dirty="0"/>
              <a:t>="bullet"&gt; </a:t>
            </a:r>
            <a:br>
              <a:rPr lang="pt-BR" sz="1200" dirty="0"/>
            </a:br>
            <a:r>
              <a:rPr lang="pt-BR" sz="1200" dirty="0"/>
              <a:t>	    &lt;</a:t>
            </a:r>
            <a:r>
              <a:rPr lang="pt-BR" sz="1200" dirty="0">
                <a:solidFill>
                  <a:srgbClr val="9BBB59"/>
                </a:solidFill>
              </a:rPr>
              <a:t>listItem&gt; </a:t>
            </a:r>
            <a:r>
              <a:rPr lang="pt-BR" sz="1200" dirty="0">
                <a:solidFill>
                  <a:srgbClr val="EEECE1"/>
                </a:solidFill>
              </a:rPr>
              <a:t>Item</a:t>
            </a:r>
            <a:r>
              <a:rPr lang="pt-BR" sz="1200" dirty="0"/>
              <a:t> 1&lt;/</a:t>
            </a:r>
            <a:r>
              <a:rPr lang="pt-BR" sz="1200" dirty="0">
                <a:solidFill>
                  <a:srgbClr val="9BBB59"/>
                </a:solidFill>
              </a:rPr>
              <a:t>listItem</a:t>
            </a:r>
            <a:r>
              <a:rPr lang="pt-BR" sz="1200" dirty="0"/>
              <a:t>&gt;</a:t>
            </a:r>
          </a:p>
          <a:p>
            <a:pPr marL="800100" lvl="1"/>
            <a:r>
              <a:rPr lang="pt-BR" sz="1200" dirty="0"/>
              <a:t>        &lt;</a:t>
            </a:r>
            <a:r>
              <a:rPr lang="pt-BR" sz="1200" dirty="0">
                <a:solidFill>
                  <a:srgbClr val="9BBB59"/>
                </a:solidFill>
              </a:rPr>
              <a:t>listItem</a:t>
            </a:r>
            <a:r>
              <a:rPr lang="pt-BR" sz="1200" dirty="0"/>
              <a:t>&gt; Item 2&lt;/</a:t>
            </a:r>
            <a:r>
              <a:rPr lang="pt-BR" sz="1200" dirty="0">
                <a:solidFill>
                  <a:srgbClr val="9BBB59"/>
                </a:solidFill>
              </a:rPr>
              <a:t>listItem</a:t>
            </a:r>
            <a:r>
              <a:rPr lang="pt-BR" sz="1200" dirty="0"/>
              <a:t>&gt; </a:t>
            </a:r>
            <a:br>
              <a:rPr lang="pt-BR" sz="1200" dirty="0"/>
            </a:br>
            <a:r>
              <a:rPr lang="pt-BR" sz="1200" dirty="0"/>
              <a:t>        &lt;</a:t>
            </a:r>
            <a:r>
              <a:rPr lang="pt-BR" sz="1200" dirty="0">
                <a:solidFill>
                  <a:srgbClr val="9BBB59"/>
                </a:solidFill>
              </a:rPr>
              <a:t>listItem</a:t>
            </a:r>
            <a:r>
              <a:rPr lang="pt-BR" sz="1200" dirty="0"/>
              <a:t>&gt; Item 3&lt;/</a:t>
            </a:r>
            <a:r>
              <a:rPr lang="pt-BR" sz="1200" dirty="0">
                <a:solidFill>
                  <a:srgbClr val="9BBB59"/>
                </a:solidFill>
              </a:rPr>
              <a:t>listItem</a:t>
            </a:r>
            <a:r>
              <a:rPr lang="pt-BR" sz="1200" dirty="0"/>
              <a:t>&gt; </a:t>
            </a:r>
            <a:br>
              <a:rPr lang="pt-BR" sz="1200" dirty="0"/>
            </a:br>
            <a:r>
              <a:rPr lang="pt-BR" sz="1200" dirty="0"/>
              <a:t> 	&lt;/</a:t>
            </a:r>
            <a:r>
              <a:rPr lang="pt-BR" sz="1200" dirty="0">
                <a:solidFill>
                  <a:srgbClr val="9BBB59"/>
                </a:solidFill>
              </a:rPr>
              <a:t>list</a:t>
            </a:r>
            <a:r>
              <a:rPr lang="pt-BR" sz="1200" dirty="0"/>
              <a:t> &gt;</a:t>
            </a:r>
          </a:p>
          <a:p>
            <a:pPr marL="342900" lvl="0">
              <a:buFont typeface="Arial" pitchFamily="34" charset="0"/>
              <a:buChar char="•"/>
            </a:pPr>
            <a:r>
              <a:rPr lang="pt-BR"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a:solidFill>
                  <a:prstClr val="white"/>
                </a:solidFill>
                <a:effectLst>
                  <a:outerShdw blurRad="50800" dist="38100" dir="2700000" algn="tl" rotWithShape="0">
                    <a:prstClr val="black">
                      <a:alpha val="40000"/>
                    </a:prstClr>
                  </a:outerShdw>
                </a:effectLst>
                <a:latin typeface="Calibri" pitchFamily="34" charset="0"/>
              </a:rPr>
              <a:t>&lt;</a:t>
            </a:r>
            <a:r>
              <a:rPr lang="en-US" sz="1200" dirty="0">
                <a:solidFill>
                  <a:srgbClr val="9BBB59"/>
                </a:solidFill>
                <a:effectLst>
                  <a:outerShdw blurRad="50800" dist="38100" dir="2700000" algn="tl" rotWithShape="0">
                    <a:prstClr val="black">
                      <a:alpha val="40000"/>
                    </a:prstClr>
                  </a:outerShdw>
                </a:effectLst>
                <a:latin typeface="Calibri" pitchFamily="34" charset="0"/>
              </a:rPr>
              <a:t>link</a:t>
            </a: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a:t> </a:t>
            </a:r>
            <a:r>
              <a:rPr lang="en-US" sz="1200" dirty="0" err="1">
                <a:solidFill>
                  <a:srgbClr val="4F81BD"/>
                </a:solidFill>
              </a:rPr>
              <a:t>xlink:href</a:t>
            </a:r>
            <a:r>
              <a:rPr lang="en-US" sz="1200" dirty="0"/>
              <a:t> =“GUID”&gt; Optional </a:t>
            </a:r>
            <a:r>
              <a:rPr lang="en-US" sz="1200" dirty="0" err="1"/>
              <a:t>InnerText</a:t>
            </a:r>
            <a:r>
              <a:rPr lang="en-US" sz="1200" dirty="0">
                <a:solidFill>
                  <a:prstClr val="white"/>
                </a:solidFill>
                <a:effectLst>
                  <a:outerShdw blurRad="50800" dist="38100" dir="2700000" algn="tl" rotWithShape="0">
                    <a:prstClr val="black">
                      <a:alpha val="40000"/>
                    </a:prstClr>
                  </a:outerShdw>
                </a:effectLst>
                <a:latin typeface="Calibri" pitchFamily="34" charset="0"/>
              </a:rPr>
              <a:t>&lt;/</a:t>
            </a:r>
            <a:r>
              <a:rPr lang="en-US" sz="1200" dirty="0">
                <a:solidFill>
                  <a:srgbClr val="9BBB59"/>
                </a:solidFill>
                <a:effectLst>
                  <a:outerShdw blurRad="50800" dist="38100" dir="2700000" algn="tl" rotWithShape="0">
                    <a:prstClr val="black">
                      <a:alpha val="40000"/>
                    </a:prstClr>
                  </a:outerShdw>
                </a:effectLst>
                <a:latin typeface="Calibri" pitchFamily="34" charset="0"/>
              </a:rPr>
              <a:t>link</a:t>
            </a: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a:t>&gt; - The </a:t>
            </a:r>
            <a:r>
              <a:rPr lang="en-US" sz="1200" dirty="0" err="1"/>
              <a:t>xlink:href</a:t>
            </a:r>
            <a:r>
              <a:rPr lang="en-US" sz="1200" dirty="0"/>
              <a:t> attribute should contain a n existing GUID of the topic to which the link will go and optional  inner text </a:t>
            </a:r>
          </a:p>
          <a:p>
            <a:pPr marL="342900" lvl="0">
              <a:buFont typeface="Arial" pitchFamily="34" charset="0"/>
              <a:buChar char="•"/>
            </a:pPr>
            <a:r>
              <a:rPr lang="en-US" sz="1200" dirty="0"/>
              <a:t> &lt;</a:t>
            </a:r>
            <a:r>
              <a:rPr lang="en-US" sz="1200" dirty="0" err="1">
                <a:solidFill>
                  <a:srgbClr val="9BBB59"/>
                </a:solidFill>
              </a:rPr>
              <a:t>externalLink</a:t>
            </a:r>
            <a:r>
              <a:rPr lang="en-US" sz="1200" dirty="0"/>
              <a:t>&gt; - Link to external resources. Required attributes are: </a:t>
            </a:r>
            <a:r>
              <a:rPr lang="en-US" sz="1200" dirty="0" err="1">
                <a:solidFill>
                  <a:srgbClr val="9BBB59"/>
                </a:solidFill>
              </a:rPr>
              <a:t>linkText</a:t>
            </a:r>
            <a:r>
              <a:rPr lang="en-US" sz="1200" dirty="0"/>
              <a:t> and </a:t>
            </a:r>
            <a:r>
              <a:rPr lang="en-US" sz="1200" dirty="0" err="1">
                <a:solidFill>
                  <a:srgbClr val="9BBB59"/>
                </a:solidFill>
              </a:rPr>
              <a:t>linkUri</a:t>
            </a:r>
            <a:endParaRPr lang="en-US" sz="1200" dirty="0">
              <a:solidFill>
                <a:srgbClr val="9BBB59"/>
              </a:solidFill>
            </a:endParaRPr>
          </a:p>
          <a:p>
            <a:pPr marL="800100" lvl="1"/>
            <a:r>
              <a:rPr lang="en-US" sz="1200" dirty="0"/>
              <a:t>Example:</a:t>
            </a:r>
            <a:br>
              <a:rPr lang="en-US" sz="1200" dirty="0"/>
            </a:br>
            <a:r>
              <a:rPr lang="en-US" sz="1200" dirty="0"/>
              <a:t> &lt;</a:t>
            </a:r>
            <a:r>
              <a:rPr lang="en-US" sz="1200" dirty="0" err="1">
                <a:solidFill>
                  <a:srgbClr val="9BBB59"/>
                </a:solidFill>
              </a:rPr>
              <a:t>externalLink</a:t>
            </a:r>
            <a:r>
              <a:rPr lang="en-US" sz="1200" dirty="0"/>
              <a:t>&gt;</a:t>
            </a:r>
          </a:p>
          <a:p>
            <a:pPr marL="1257300" lvl="2"/>
            <a:r>
              <a:rPr lang="en-US" sz="1200" dirty="0"/>
              <a:t> &lt;</a:t>
            </a:r>
            <a:r>
              <a:rPr lang="en-US" sz="1200" dirty="0" err="1">
                <a:solidFill>
                  <a:srgbClr val="9BBB59"/>
                </a:solidFill>
              </a:rPr>
              <a:t>linkText</a:t>
            </a:r>
            <a:r>
              <a:rPr lang="en-US" sz="1200" dirty="0">
                <a:solidFill>
                  <a:srgbClr val="9BBB59"/>
                </a:solidFill>
              </a:rPr>
              <a:t>&gt; </a:t>
            </a:r>
            <a:r>
              <a:rPr lang="en-US" sz="1200" dirty="0">
                <a:solidFill>
                  <a:srgbClr val="EEECE1"/>
                </a:solidFill>
              </a:rPr>
              <a:t>Sandcastle</a:t>
            </a:r>
            <a:r>
              <a:rPr lang="en-US" sz="1200" dirty="0"/>
              <a:t> Styles&lt;/</a:t>
            </a:r>
            <a:r>
              <a:rPr lang="en-US" sz="1200" dirty="0" err="1">
                <a:solidFill>
                  <a:srgbClr val="9BBB59"/>
                </a:solidFill>
              </a:rPr>
              <a:t>linkText</a:t>
            </a:r>
            <a:r>
              <a:rPr lang="en-US" sz="1200" dirty="0"/>
              <a:t>&gt; </a:t>
            </a:r>
          </a:p>
          <a:p>
            <a:pPr marL="1257300" lvl="2"/>
            <a:r>
              <a:rPr lang="en-US" sz="1200" dirty="0"/>
              <a:t>&lt;</a:t>
            </a:r>
            <a:r>
              <a:rPr lang="en-US" sz="1200" dirty="0" err="1">
                <a:solidFill>
                  <a:srgbClr val="9BBB59"/>
                </a:solidFill>
              </a:rPr>
              <a:t>linkAlternateText</a:t>
            </a:r>
            <a:r>
              <a:rPr lang="en-US" sz="1200" dirty="0">
                <a:solidFill>
                  <a:srgbClr val="9BBB59"/>
                </a:solidFill>
              </a:rPr>
              <a:t>&gt; </a:t>
            </a:r>
            <a:r>
              <a:rPr lang="en-US" sz="1200" dirty="0">
                <a:solidFill>
                  <a:srgbClr val="EEECE1"/>
                </a:solidFill>
              </a:rPr>
              <a:t>Visit</a:t>
            </a:r>
            <a:r>
              <a:rPr lang="en-US" sz="1200" dirty="0"/>
              <a:t> Sandcastle Styles&lt;/</a:t>
            </a:r>
            <a:r>
              <a:rPr lang="en-US" sz="1200" dirty="0" err="1">
                <a:solidFill>
                  <a:srgbClr val="9BBB59"/>
                </a:solidFill>
              </a:rPr>
              <a:t>linkAlternateText</a:t>
            </a:r>
            <a:r>
              <a:rPr lang="en-US" sz="1200" dirty="0"/>
              <a:t>&gt; &lt;</a:t>
            </a:r>
            <a:r>
              <a:rPr lang="en-US" sz="1200" dirty="0" err="1">
                <a:solidFill>
                  <a:srgbClr val="9BBB59"/>
                </a:solidFill>
              </a:rPr>
              <a:t>linkUri</a:t>
            </a:r>
            <a:r>
              <a:rPr lang="en-US" sz="1200" dirty="0">
                <a:solidFill>
                  <a:srgbClr val="9BBB59"/>
                </a:solidFill>
              </a:rPr>
              <a:t>&gt;</a:t>
            </a:r>
            <a:r>
              <a:rPr lang="en-US" sz="1200" dirty="0">
                <a:solidFill>
                  <a:srgbClr val="EEECE1"/>
                </a:solidFill>
              </a:rPr>
              <a:t>http</a:t>
            </a:r>
            <a:r>
              <a:rPr lang="en-US" sz="1200" dirty="0"/>
              <a:t>://www.codeplex.com/SandcastleStyles&lt;/</a:t>
            </a:r>
            <a:r>
              <a:rPr lang="en-US" sz="1200" dirty="0">
                <a:solidFill>
                  <a:srgbClr val="9BBB59"/>
                </a:solidFill>
              </a:rPr>
              <a:t>linkUri</a:t>
            </a:r>
            <a:r>
              <a:rPr lang="en-US" sz="1200" dirty="0"/>
              <a:t>&gt; </a:t>
            </a:r>
          </a:p>
          <a:p>
            <a:pPr marL="1257300" lvl="2"/>
            <a:r>
              <a:rPr lang="en-US" sz="1200" dirty="0"/>
              <a:t>&lt;</a:t>
            </a:r>
            <a:r>
              <a:rPr lang="en-US" sz="1200" dirty="0" err="1">
                <a:solidFill>
                  <a:srgbClr val="9BBB59"/>
                </a:solidFill>
              </a:rPr>
              <a:t>linkTarget</a:t>
            </a:r>
            <a:r>
              <a:rPr lang="en-US" sz="1200" dirty="0"/>
              <a:t>&gt;_self&lt;/</a:t>
            </a:r>
            <a:r>
              <a:rPr lang="en-US" sz="1200" dirty="0" err="1">
                <a:solidFill>
                  <a:srgbClr val="9BBB59"/>
                </a:solidFill>
              </a:rPr>
              <a:t>linkTarget</a:t>
            </a:r>
            <a:r>
              <a:rPr lang="en-US" sz="1200" dirty="0"/>
              <a:t>&gt; </a:t>
            </a:r>
          </a:p>
          <a:p>
            <a:pPr marL="800100" lvl="1"/>
            <a:r>
              <a:rPr lang="en-US" sz="1200" dirty="0"/>
              <a:t>&lt;/</a:t>
            </a:r>
            <a:r>
              <a:rPr lang="en-US" sz="1200" dirty="0" err="1">
                <a:solidFill>
                  <a:srgbClr val="9BBB59"/>
                </a:solidFill>
              </a:rPr>
              <a:t>externalLink</a:t>
            </a:r>
            <a:r>
              <a:rPr lang="en-US" sz="1200" dirty="0"/>
              <a:t>&gt; </a:t>
            </a:r>
            <a:r>
              <a:rPr lang="en-US" sz="1200" dirty="0">
                <a:solidFill>
                  <a:prstClr val="white"/>
                </a:solidFill>
                <a:effectLst>
                  <a:outerShdw blurRad="50800" dist="38100" dir="2700000" algn="tl" rotWithShape="0">
                    <a:prstClr val="black">
                      <a:alpha val="40000"/>
                    </a:prstClr>
                  </a:outerShdw>
                </a:effectLst>
                <a:latin typeface="Calibri" pitchFamily="34" charset="0"/>
              </a:rPr>
              <a:t/>
            </a:r>
            <a:br>
              <a:rPr lang="en-US" sz="1200" dirty="0">
                <a:solidFill>
                  <a:prstClr val="white"/>
                </a:solidFill>
                <a:effectLst>
                  <a:outerShdw blurRad="50800" dist="38100" dir="2700000" algn="tl" rotWithShape="0">
                    <a:prstClr val="black">
                      <a:alpha val="40000"/>
                    </a:prstClr>
                  </a:outerShdw>
                </a:effectLst>
                <a:latin typeface="Calibri" pitchFamily="34" charset="0"/>
              </a:rPr>
            </a:br>
            <a:endParaRPr lang="en-US" dirty="0"/>
          </a:p>
        </p:txBody>
      </p:sp>
    </p:spTree>
    <p:extLst>
      <p:ext uri="{BB962C8B-B14F-4D97-AF65-F5344CB8AC3E}">
        <p14:creationId xmlns:p14="http://schemas.microsoft.com/office/powerpoint/2010/main" val="1969891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Tags (2)</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
        <p:nvSpPr>
          <p:cNvPr id="3" name="TextBox 2"/>
          <p:cNvSpPr txBox="1"/>
          <p:nvPr/>
        </p:nvSpPr>
        <p:spPr>
          <a:xfrm>
            <a:off x="266700" y="1248876"/>
            <a:ext cx="8851900" cy="4893647"/>
          </a:xfrm>
          <a:prstGeom prst="rect">
            <a:avLst/>
          </a:prstGeom>
          <a:noFill/>
        </p:spPr>
        <p:txBody>
          <a:bodyPr wrap="square" rtlCol="0">
            <a:spAutoFit/>
          </a:bodyPr>
          <a:lstStyle/>
          <a:p>
            <a:pPr marL="342900" lvl="0">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&lt;</a:t>
            </a:r>
            <a:r>
              <a:rPr lang="en-US" sz="1200" dirty="0" err="1">
                <a:solidFill>
                  <a:srgbClr val="9BBB59"/>
                </a:solidFill>
                <a:effectLst>
                  <a:outerShdw blurRad="50800" dist="38100" dir="2700000" algn="tl" rotWithShape="0">
                    <a:prstClr val="black">
                      <a:alpha val="40000"/>
                    </a:prstClr>
                  </a:outerShdw>
                </a:effectLst>
                <a:latin typeface="Calibri" pitchFamily="34" charset="0"/>
              </a:rPr>
              <a:t>relatedTopics</a:t>
            </a:r>
            <a:r>
              <a:rPr lang="en-US" sz="1200" dirty="0">
                <a:solidFill>
                  <a:prstClr val="white"/>
                </a:solidFill>
                <a:effectLst>
                  <a:outerShdw blurRad="50800" dist="38100" dir="2700000" algn="tl" rotWithShape="0">
                    <a:prstClr val="black">
                      <a:alpha val="40000"/>
                    </a:prstClr>
                  </a:outerShdw>
                </a:effectLst>
                <a:latin typeface="Calibri" pitchFamily="34" charset="0"/>
              </a:rPr>
              <a:t>&gt; - AKA </a:t>
            </a:r>
            <a:r>
              <a:rPr lang="en-US" sz="1200" dirty="0" err="1">
                <a:solidFill>
                  <a:prstClr val="white"/>
                </a:solidFill>
                <a:effectLst>
                  <a:outerShdw blurRad="50800" dist="38100" dir="2700000" algn="tl" rotWithShape="0">
                    <a:prstClr val="black">
                      <a:alpha val="40000"/>
                    </a:prstClr>
                  </a:outerShdw>
                </a:effectLst>
                <a:latin typeface="Calibri" pitchFamily="34" charset="0"/>
              </a:rPr>
              <a:t>SeeAlso</a:t>
            </a:r>
            <a:r>
              <a:rPr lang="en-US" sz="1200" dirty="0">
                <a:solidFill>
                  <a:prstClr val="white"/>
                </a:solidFill>
                <a:effectLst>
                  <a:outerShdw blurRad="50800" dist="38100" dir="2700000" algn="tl" rotWithShape="0">
                    <a:prstClr val="black">
                      <a:alpha val="40000"/>
                    </a:prstClr>
                  </a:outerShdw>
                </a:effectLst>
                <a:latin typeface="Calibri" pitchFamily="34" charset="0"/>
              </a:rPr>
              <a:t> section</a:t>
            </a:r>
            <a:br>
              <a:rPr lang="en-US" sz="1200" dirty="0">
                <a:solidFill>
                  <a:prstClr val="white"/>
                </a:solidFill>
                <a:effectLst>
                  <a:outerShdw blurRad="50800" dist="38100" dir="2700000" algn="tl" rotWithShape="0">
                    <a:prstClr val="black">
                      <a:alpha val="40000"/>
                    </a:prstClr>
                  </a:outerShdw>
                </a:effectLst>
                <a:latin typeface="Calibri" pitchFamily="34" charset="0"/>
              </a:rPr>
            </a:br>
            <a:r>
              <a:rPr lang="en-US" sz="1200" dirty="0">
                <a:solidFill>
                  <a:prstClr val="white"/>
                </a:solidFill>
                <a:effectLst>
                  <a:outerShdw blurRad="50800" dist="38100" dir="2700000" algn="tl" rotWithShape="0">
                    <a:prstClr val="black">
                      <a:alpha val="40000"/>
                    </a:prstClr>
                  </a:outerShdw>
                </a:effectLst>
                <a:latin typeface="Calibri" pitchFamily="34" charset="0"/>
              </a:rPr>
              <a:t>	Example: </a:t>
            </a:r>
            <a:br>
              <a:rPr lang="en-US" sz="1200" dirty="0">
                <a:solidFill>
                  <a:prstClr val="white"/>
                </a:solidFill>
                <a:effectLst>
                  <a:outerShdw blurRad="50800" dist="38100" dir="2700000" algn="tl" rotWithShape="0">
                    <a:prstClr val="black">
                      <a:alpha val="40000"/>
                    </a:prstClr>
                  </a:outerShdw>
                </a:effectLst>
                <a:latin typeface="Calibri" pitchFamily="34" charset="0"/>
              </a:rPr>
            </a:b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a:t>           &lt;</a:t>
            </a:r>
            <a:r>
              <a:rPr lang="en-US" sz="1200" dirty="0" err="1">
                <a:solidFill>
                  <a:srgbClr val="9BBB59"/>
                </a:solidFill>
              </a:rPr>
              <a:t>relatedTopics</a:t>
            </a:r>
            <a:r>
              <a:rPr lang="en-US" sz="1200" dirty="0"/>
              <a:t> </a:t>
            </a:r>
            <a:r>
              <a:rPr lang="en-US" sz="1200" dirty="0" err="1">
                <a:solidFill>
                  <a:srgbClr val="4F81BD"/>
                </a:solidFill>
              </a:rPr>
              <a:t>topicType_id</a:t>
            </a:r>
            <a:r>
              <a:rPr lang="en-US" sz="1200" dirty="0"/>
              <a:t>="1FE70836-AA7D-4515-B54B-E10C4B516E50"&gt;</a:t>
            </a:r>
          </a:p>
          <a:p>
            <a:pPr lvl="3"/>
            <a:r>
              <a:rPr lang="en-US" sz="1200" dirty="0"/>
              <a:t>    	&lt;</a:t>
            </a:r>
            <a:r>
              <a:rPr lang="en-US" sz="1200" dirty="0">
                <a:solidFill>
                  <a:srgbClr val="9BBB59"/>
                </a:solidFill>
              </a:rPr>
              <a:t>link</a:t>
            </a:r>
            <a:r>
              <a:rPr lang="en-US" sz="1200" dirty="0"/>
              <a:t> </a:t>
            </a:r>
            <a:r>
              <a:rPr lang="en-US" sz="1200" dirty="0" err="1">
                <a:solidFill>
                  <a:srgbClr val="4F81BD"/>
                </a:solidFill>
              </a:rPr>
              <a:t>xlink:href</a:t>
            </a:r>
            <a:r>
              <a:rPr lang="en-US" sz="1200" dirty="0"/>
              <a:t>="700D89B9-A5C9-4281-8651-3CEB407C3648" /&gt;</a:t>
            </a:r>
          </a:p>
          <a:p>
            <a:pPr lvl="4"/>
            <a:r>
              <a:rPr lang="en-US" sz="1200" dirty="0"/>
              <a:t>&lt;</a:t>
            </a:r>
            <a:r>
              <a:rPr lang="en-US" sz="1200" dirty="0" err="1">
                <a:solidFill>
                  <a:srgbClr val="9BBB59"/>
                </a:solidFill>
              </a:rPr>
              <a:t>externalLink</a:t>
            </a:r>
            <a:r>
              <a:rPr lang="en-US" sz="1200" dirty="0"/>
              <a:t>&gt; </a:t>
            </a:r>
          </a:p>
          <a:p>
            <a:pPr lvl="4"/>
            <a:r>
              <a:rPr lang="en-US" sz="1200" dirty="0"/>
              <a:t>	&lt;</a:t>
            </a:r>
            <a:r>
              <a:rPr lang="en-US" sz="1200" dirty="0" err="1">
                <a:solidFill>
                  <a:srgbClr val="9BBB59"/>
                </a:solidFill>
              </a:rPr>
              <a:t>linkText</a:t>
            </a:r>
            <a:r>
              <a:rPr lang="en-US" sz="1200" dirty="0">
                <a:solidFill>
                  <a:srgbClr val="9BBB59"/>
                </a:solidFill>
              </a:rPr>
              <a:t>&gt; </a:t>
            </a:r>
            <a:r>
              <a:rPr lang="en-US" sz="1200" dirty="0">
                <a:solidFill>
                  <a:srgbClr val="EEECE1"/>
                </a:solidFill>
              </a:rPr>
              <a:t>Telerik</a:t>
            </a:r>
            <a:r>
              <a:rPr lang="en-US" sz="1200" dirty="0"/>
              <a:t>&lt;/</a:t>
            </a:r>
            <a:r>
              <a:rPr lang="en-US" sz="1200" dirty="0" err="1">
                <a:solidFill>
                  <a:srgbClr val="9BBB59"/>
                </a:solidFill>
              </a:rPr>
              <a:t>linkText</a:t>
            </a:r>
            <a:r>
              <a:rPr lang="en-US" sz="1200" dirty="0"/>
              <a:t>&gt;                                                       	&lt;</a:t>
            </a:r>
            <a:r>
              <a:rPr lang="en-US" sz="1200" dirty="0" err="1">
                <a:solidFill>
                  <a:srgbClr val="9BBB59"/>
                </a:solidFill>
              </a:rPr>
              <a:t>linkUri</a:t>
            </a:r>
            <a:r>
              <a:rPr lang="en-US" sz="1200" dirty="0">
                <a:solidFill>
                  <a:srgbClr val="9BBB59"/>
                </a:solidFill>
              </a:rPr>
              <a:t>&gt;</a:t>
            </a:r>
            <a:r>
              <a:rPr lang="en-US" sz="1200" dirty="0">
                <a:solidFill>
                  <a:srgbClr val="EEECE1"/>
                </a:solidFill>
              </a:rPr>
              <a:t>http</a:t>
            </a:r>
            <a:r>
              <a:rPr lang="en-US" sz="1200" dirty="0"/>
              <a:t>://www.telerik.com&lt;/</a:t>
            </a:r>
            <a:r>
              <a:rPr lang="en-US" sz="1200" dirty="0">
                <a:solidFill>
                  <a:srgbClr val="9BBB59"/>
                </a:solidFill>
              </a:rPr>
              <a:t>linkUri</a:t>
            </a:r>
            <a:r>
              <a:rPr lang="en-US" sz="1200" dirty="0"/>
              <a:t>&gt; </a:t>
            </a:r>
          </a:p>
          <a:p>
            <a:pPr lvl="4"/>
            <a:r>
              <a:rPr lang="en-US" sz="1200" dirty="0"/>
              <a:t>	&lt;</a:t>
            </a:r>
            <a:r>
              <a:rPr lang="en-US" sz="1200" dirty="0" err="1">
                <a:solidFill>
                  <a:srgbClr val="9BBB59"/>
                </a:solidFill>
              </a:rPr>
              <a:t>linkTarget</a:t>
            </a:r>
            <a:r>
              <a:rPr lang="en-US" sz="1200" dirty="0"/>
              <a:t>&gt;_blank&lt;/</a:t>
            </a:r>
            <a:r>
              <a:rPr lang="en-US" sz="1200" dirty="0" err="1">
                <a:solidFill>
                  <a:srgbClr val="9BBB59"/>
                </a:solidFill>
              </a:rPr>
              <a:t>linkTarget</a:t>
            </a:r>
            <a:r>
              <a:rPr lang="en-US" sz="1200" dirty="0"/>
              <a:t>&gt;</a:t>
            </a:r>
          </a:p>
          <a:p>
            <a:pPr lvl="4"/>
            <a:r>
              <a:rPr lang="en-US" sz="1200" dirty="0"/>
              <a:t> &lt;/</a:t>
            </a:r>
            <a:r>
              <a:rPr lang="en-US" sz="1200" dirty="0" err="1">
                <a:solidFill>
                  <a:srgbClr val="9BBB59"/>
                </a:solidFill>
              </a:rPr>
              <a:t>externalLink</a:t>
            </a:r>
            <a:r>
              <a:rPr lang="en-US" sz="1200" dirty="0"/>
              <a:t>&gt;</a:t>
            </a:r>
          </a:p>
          <a:p>
            <a:pPr lvl="3"/>
            <a:r>
              <a:rPr lang="en-US" sz="1200" dirty="0"/>
              <a:t>&lt;/</a:t>
            </a:r>
            <a:r>
              <a:rPr lang="en-US" sz="1200" dirty="0" err="1">
                <a:solidFill>
                  <a:srgbClr val="9BBB59"/>
                </a:solidFill>
              </a:rPr>
              <a:t>relatedTopics</a:t>
            </a:r>
            <a:r>
              <a:rPr lang="en-US" sz="1200" dirty="0"/>
              <a:t>&gt;</a:t>
            </a:r>
          </a:p>
          <a:p>
            <a:pPr lvl="2"/>
            <a:r>
              <a:rPr lang="en-US" sz="1200" dirty="0">
                <a:solidFill>
                  <a:prstClr val="white"/>
                </a:solidFill>
                <a:effectLst>
                  <a:outerShdw blurRad="50800" dist="38100" dir="2700000" algn="tl" rotWithShape="0">
                    <a:prstClr val="black">
                      <a:alpha val="40000"/>
                    </a:prstClr>
                  </a:outerShdw>
                </a:effectLst>
                <a:latin typeface="Calibri" pitchFamily="34" charset="0"/>
              </a:rPr>
              <a:t>Description:  </a:t>
            </a:r>
            <a:br>
              <a:rPr lang="en-US" sz="1200" dirty="0">
                <a:solidFill>
                  <a:prstClr val="white"/>
                </a:solidFill>
                <a:effectLst>
                  <a:outerShdw blurRad="50800" dist="38100" dir="2700000" algn="tl" rotWithShape="0">
                    <a:prstClr val="black">
                      <a:alpha val="40000"/>
                    </a:prstClr>
                  </a:outerShdw>
                </a:effectLst>
                <a:latin typeface="Calibri" pitchFamily="34" charset="0"/>
              </a:rPr>
            </a:br>
            <a:r>
              <a:rPr lang="en-US" sz="1200" dirty="0">
                <a:solidFill>
                  <a:prstClr val="white"/>
                </a:solidFill>
                <a:effectLst>
                  <a:outerShdw blurRad="50800" dist="38100" dir="2700000" algn="tl" rotWithShape="0">
                    <a:prstClr val="black">
                      <a:alpha val="40000"/>
                    </a:prstClr>
                  </a:outerShdw>
                </a:effectLst>
                <a:latin typeface="Calibri" pitchFamily="34" charset="0"/>
              </a:rPr>
              <a:t>	- The value of the id attribute determines the  type of the </a:t>
            </a:r>
            <a:r>
              <a:rPr lang="en-US" sz="1200" dirty="0" err="1">
                <a:solidFill>
                  <a:prstClr val="white"/>
                </a:solidFill>
                <a:effectLst>
                  <a:outerShdw blurRad="50800" dist="38100" dir="2700000" algn="tl" rotWithShape="0">
                    <a:prstClr val="black">
                      <a:alpha val="40000"/>
                    </a:prstClr>
                  </a:outerShdw>
                </a:effectLst>
                <a:latin typeface="Calibri" pitchFamily="34" charset="0"/>
              </a:rPr>
              <a:t>SeeAlso</a:t>
            </a:r>
            <a:r>
              <a:rPr lang="en-US" sz="1200" dirty="0">
                <a:solidFill>
                  <a:prstClr val="white"/>
                </a:solidFill>
                <a:effectLst>
                  <a:outerShdw blurRad="50800" dist="38100" dir="2700000" algn="tl" rotWithShape="0">
                    <a:prstClr val="black">
                      <a:alpha val="40000"/>
                    </a:prstClr>
                  </a:outerShdw>
                </a:effectLst>
                <a:latin typeface="Calibri" pitchFamily="34" charset="0"/>
              </a:rPr>
              <a:t> section. There are 19 types, but the one 	set in the example above is fairly enough (it will produce a title named:  “</a:t>
            </a:r>
            <a:r>
              <a:rPr lang="en-US" sz="1200" b="1" dirty="0"/>
              <a:t>Other Resources”)</a:t>
            </a:r>
            <a:endParaRPr lang="en-US" sz="1200" dirty="0">
              <a:solidFill>
                <a:prstClr val="white"/>
              </a:solidFill>
              <a:effectLst>
                <a:outerShdw blurRad="50800" dist="38100" dir="2700000" algn="tl" rotWithShape="0">
                  <a:prstClr val="black">
                    <a:alpha val="40000"/>
                  </a:prstClr>
                </a:outerShdw>
              </a:effectLst>
              <a:latin typeface="Calibri" pitchFamily="34" charset="0"/>
            </a:endParaRPr>
          </a:p>
          <a:p>
            <a:pPr lvl="2"/>
            <a:r>
              <a:rPr lang="en-US" sz="1200" dirty="0">
                <a:solidFill>
                  <a:prstClr val="white"/>
                </a:solidFill>
                <a:effectLst>
                  <a:outerShdw blurRad="50800" dist="38100" dir="2700000" algn="tl" rotWithShape="0">
                    <a:prstClr val="black">
                      <a:alpha val="40000"/>
                    </a:prstClr>
                  </a:outerShdw>
                </a:effectLst>
                <a:latin typeface="Calibri" pitchFamily="34" charset="0"/>
              </a:rPr>
              <a:t>	- &lt;</a:t>
            </a:r>
            <a:r>
              <a:rPr lang="en-US" sz="1200" dirty="0">
                <a:solidFill>
                  <a:srgbClr val="9BBB59"/>
                </a:solidFill>
                <a:effectLst>
                  <a:outerShdw blurRad="50800" dist="38100" dir="2700000" algn="tl" rotWithShape="0">
                    <a:prstClr val="black">
                      <a:alpha val="40000"/>
                    </a:prstClr>
                  </a:outerShdw>
                </a:effectLst>
                <a:latin typeface="Calibri" pitchFamily="34" charset="0"/>
              </a:rPr>
              <a:t>link</a:t>
            </a:r>
            <a:r>
              <a:rPr lang="en-US" sz="1200" dirty="0">
                <a:solidFill>
                  <a:prstClr val="white"/>
                </a:solidFill>
                <a:effectLst>
                  <a:outerShdw blurRad="50800" dist="38100" dir="2700000" algn="tl" rotWithShape="0">
                    <a:prstClr val="black">
                      <a:alpha val="40000"/>
                    </a:prstClr>
                  </a:outerShdw>
                </a:effectLst>
                <a:latin typeface="Calibri" pitchFamily="34" charset="0"/>
              </a:rPr>
              <a:t>&gt; and &lt;</a:t>
            </a:r>
            <a:r>
              <a:rPr lang="en-US" sz="1200" dirty="0" err="1">
                <a:solidFill>
                  <a:srgbClr val="9BBB59"/>
                </a:solidFill>
                <a:effectLst>
                  <a:outerShdw blurRad="50800" dist="38100" dir="2700000" algn="tl" rotWithShape="0">
                    <a:prstClr val="black">
                      <a:alpha val="40000"/>
                    </a:prstClr>
                  </a:outerShdw>
                </a:effectLst>
                <a:latin typeface="Calibri" pitchFamily="34" charset="0"/>
              </a:rPr>
              <a:t>externalLink</a:t>
            </a:r>
            <a:r>
              <a:rPr lang="en-US" sz="1200" dirty="0">
                <a:solidFill>
                  <a:prstClr val="white"/>
                </a:solidFill>
                <a:effectLst>
                  <a:outerShdw blurRad="50800" dist="38100" dir="2700000" algn="tl" rotWithShape="0">
                    <a:prstClr val="black">
                      <a:alpha val="40000"/>
                    </a:prstClr>
                  </a:outerShdw>
                </a:effectLst>
                <a:latin typeface="Calibri" pitchFamily="34" charset="0"/>
              </a:rPr>
              <a:t>&gt; elements can be used as shown in the example</a:t>
            </a:r>
          </a:p>
          <a:p>
            <a:pPr lvl="2"/>
            <a:r>
              <a:rPr lang="en-US" sz="1200" dirty="0">
                <a:solidFill>
                  <a:prstClr val="white"/>
                </a:solidFill>
                <a:effectLst>
                  <a:outerShdw blurRad="50800" dist="38100" dir="2700000" algn="tl" rotWithShape="0">
                    <a:prstClr val="black">
                      <a:alpha val="40000"/>
                    </a:prstClr>
                  </a:outerShdw>
                </a:effectLst>
                <a:latin typeface="Calibri" pitchFamily="34" charset="0"/>
              </a:rPr>
              <a:t>Output: </a:t>
            </a:r>
            <a:br>
              <a:rPr lang="en-US" sz="1200" dirty="0">
                <a:solidFill>
                  <a:prstClr val="white"/>
                </a:solidFill>
                <a:effectLst>
                  <a:outerShdw blurRad="50800" dist="38100" dir="2700000" algn="tl" rotWithShape="0">
                    <a:prstClr val="black">
                      <a:alpha val="40000"/>
                    </a:prstClr>
                  </a:outerShdw>
                </a:effectLst>
                <a:latin typeface="Calibri" pitchFamily="34" charset="0"/>
              </a:rPr>
            </a:br>
            <a:endParaRPr lang="en-US" sz="1200" dirty="0">
              <a:solidFill>
                <a:prstClr val="white"/>
              </a:solidFill>
              <a:effectLst>
                <a:outerShdw blurRad="50800" dist="38100" dir="2700000" algn="tl" rotWithShape="0">
                  <a:prstClr val="black">
                    <a:alpha val="40000"/>
                  </a:prstClr>
                </a:outerShdw>
              </a:effectLst>
              <a:latin typeface="Calibri" pitchFamily="34" charset="0"/>
            </a:endParaRPr>
          </a:p>
          <a:p>
            <a:pPr lvl="2"/>
            <a:endParaRPr lang="en-US" sz="1200" dirty="0">
              <a:solidFill>
                <a:prstClr val="white"/>
              </a:solidFill>
              <a:effectLst>
                <a:outerShdw blurRad="50800" dist="38100" dir="2700000" algn="tl" rotWithShape="0">
                  <a:prstClr val="black">
                    <a:alpha val="40000"/>
                  </a:prstClr>
                </a:outerShdw>
              </a:effectLst>
              <a:latin typeface="Calibri" pitchFamily="34" charset="0"/>
            </a:endParaRPr>
          </a:p>
          <a:p>
            <a:pPr lvl="2"/>
            <a:endParaRPr lang="en-US" sz="1200" dirty="0">
              <a:solidFill>
                <a:prstClr val="white"/>
              </a:solidFill>
              <a:effectLst>
                <a:outerShdw blurRad="50800" dist="38100" dir="2700000" algn="tl" rotWithShape="0">
                  <a:prstClr val="black">
                    <a:alpha val="40000"/>
                  </a:prstClr>
                </a:outerShdw>
              </a:effectLst>
              <a:latin typeface="Calibri" pitchFamily="34" charset="0"/>
            </a:endParaRPr>
          </a:p>
          <a:p>
            <a:pPr lvl="2"/>
            <a:endParaRPr lang="en-US" sz="1200" dirty="0">
              <a:solidFill>
                <a:prstClr val="white"/>
              </a:solidFill>
              <a:effectLst>
                <a:outerShdw blurRad="50800" dist="38100" dir="2700000" algn="tl" rotWithShape="0">
                  <a:prstClr val="black">
                    <a:alpha val="40000"/>
                  </a:prstClr>
                </a:outerShdw>
              </a:effectLst>
              <a:latin typeface="Calibri" pitchFamily="34" charset="0"/>
            </a:endParaRPr>
          </a:p>
          <a:p>
            <a:pPr lvl="2"/>
            <a:endParaRPr lang="en-US" sz="1200" dirty="0">
              <a:solidFill>
                <a:prstClr val="white"/>
              </a:solidFill>
              <a:effectLst>
                <a:outerShdw blurRad="50800" dist="38100" dir="2700000" algn="tl" rotWithShape="0">
                  <a:prstClr val="black">
                    <a:alpha val="40000"/>
                  </a:prstClr>
                </a:outerShdw>
              </a:effectLst>
              <a:latin typeface="Calibri" pitchFamily="34" charset="0"/>
            </a:endParaRPr>
          </a:p>
          <a:p>
            <a:pPr lvl="1"/>
            <a:endParaRPr lang="en-US" sz="1200" dirty="0">
              <a:solidFill>
                <a:prstClr val="white"/>
              </a:solidFill>
              <a:effectLst>
                <a:outerShdw blurRad="50800" dist="38100" dir="2700000" algn="tl" rotWithShape="0">
                  <a:prstClr val="black">
                    <a:alpha val="40000"/>
                  </a:prstClr>
                </a:outerShdw>
              </a:effectLst>
              <a:latin typeface="Calibri" pitchFamily="34" charset="0"/>
            </a:endParaRPr>
          </a:p>
          <a:p>
            <a:pPr lvl="1">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&lt;</a:t>
            </a:r>
            <a:r>
              <a:rPr lang="en-US" sz="1200" dirty="0" err="1">
                <a:solidFill>
                  <a:srgbClr val="9BBB59"/>
                </a:solidFill>
              </a:rPr>
              <a:t>legacyBold</a:t>
            </a:r>
            <a:r>
              <a:rPr lang="en-US" sz="1200" dirty="0"/>
              <a:t>&gt;</a:t>
            </a:r>
            <a:r>
              <a:rPr lang="en-US" sz="1200" dirty="0">
                <a:solidFill>
                  <a:prstClr val="white"/>
                </a:solidFill>
                <a:effectLst>
                  <a:outerShdw blurRad="50800" dist="38100" dir="2700000" algn="tl" rotWithShape="0">
                    <a:prstClr val="black">
                      <a:alpha val="40000"/>
                    </a:prstClr>
                  </a:outerShdw>
                </a:effectLst>
                <a:latin typeface="Calibri" pitchFamily="34" charset="0"/>
              </a:rPr>
              <a:t> Bold text&lt;/</a:t>
            </a:r>
            <a:r>
              <a:rPr lang="en-US" sz="1200" dirty="0" err="1">
                <a:solidFill>
                  <a:srgbClr val="9BBB59"/>
                </a:solidFill>
              </a:rPr>
              <a:t>legacyBold</a:t>
            </a:r>
            <a:r>
              <a:rPr lang="en-US" sz="1200" dirty="0"/>
              <a:t>&gt; (Available as </a:t>
            </a:r>
            <a:r>
              <a:rPr lang="en-US" sz="1200" dirty="0" err="1"/>
              <a:t>ToolBar</a:t>
            </a:r>
            <a:r>
              <a:rPr lang="en-US" sz="1200" dirty="0"/>
              <a:t> command)</a:t>
            </a:r>
          </a:p>
          <a:p>
            <a:pPr lvl="1">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&lt;</a:t>
            </a:r>
            <a:r>
              <a:rPr lang="en-US" sz="1200" dirty="0"/>
              <a:t> </a:t>
            </a:r>
            <a:r>
              <a:rPr lang="en-US" sz="1200" dirty="0" err="1">
                <a:solidFill>
                  <a:srgbClr val="9BBB59"/>
                </a:solidFill>
              </a:rPr>
              <a:t>legacyItalic</a:t>
            </a:r>
            <a:r>
              <a:rPr lang="en-US" sz="1200" dirty="0"/>
              <a:t> &gt;</a:t>
            </a:r>
            <a:r>
              <a:rPr lang="en-US" sz="1200" dirty="0">
                <a:solidFill>
                  <a:prstClr val="white"/>
                </a:solidFill>
                <a:effectLst>
                  <a:outerShdw blurRad="50800" dist="38100" dir="2700000" algn="tl" rotWithShape="0">
                    <a:prstClr val="black">
                      <a:alpha val="40000"/>
                    </a:prstClr>
                  </a:outerShdw>
                </a:effectLst>
                <a:latin typeface="Calibri" pitchFamily="34" charset="0"/>
              </a:rPr>
              <a:t> Italic text&lt;/</a:t>
            </a:r>
            <a:r>
              <a:rPr lang="en-US" sz="1200" dirty="0"/>
              <a:t> </a:t>
            </a:r>
            <a:r>
              <a:rPr lang="en-US" sz="1200" dirty="0" err="1">
                <a:solidFill>
                  <a:srgbClr val="9BBB59"/>
                </a:solidFill>
              </a:rPr>
              <a:t>legacyItalic</a:t>
            </a:r>
            <a:r>
              <a:rPr lang="en-US" sz="1200" dirty="0"/>
              <a:t>&gt; (Available as </a:t>
            </a:r>
            <a:r>
              <a:rPr lang="en-US" sz="1200" dirty="0" err="1"/>
              <a:t>ToolBar</a:t>
            </a:r>
            <a:r>
              <a:rPr lang="en-US" sz="1200" dirty="0"/>
              <a:t> command)</a:t>
            </a:r>
          </a:p>
          <a:p>
            <a:pPr lvl="1">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&lt;</a:t>
            </a:r>
            <a:r>
              <a:rPr lang="en-US" sz="1200" dirty="0"/>
              <a:t> </a:t>
            </a:r>
            <a:r>
              <a:rPr lang="en-US" sz="1200" dirty="0" err="1">
                <a:solidFill>
                  <a:srgbClr val="9BBB59"/>
                </a:solidFill>
              </a:rPr>
              <a:t>legacyUnderline</a:t>
            </a:r>
            <a:r>
              <a:rPr lang="en-US" sz="1200" dirty="0"/>
              <a:t>&gt;</a:t>
            </a:r>
            <a:r>
              <a:rPr lang="en-US" sz="1200" dirty="0">
                <a:solidFill>
                  <a:prstClr val="white"/>
                </a:solidFill>
                <a:effectLst>
                  <a:outerShdw blurRad="50800" dist="38100" dir="2700000" algn="tl" rotWithShape="0">
                    <a:prstClr val="black">
                      <a:alpha val="40000"/>
                    </a:prstClr>
                  </a:outerShdw>
                </a:effectLst>
                <a:latin typeface="Calibri" pitchFamily="34" charset="0"/>
              </a:rPr>
              <a:t> Underline&lt;/</a:t>
            </a:r>
            <a:r>
              <a:rPr lang="en-US" sz="1200" dirty="0"/>
              <a:t> </a:t>
            </a:r>
            <a:r>
              <a:rPr lang="en-US" sz="1200" dirty="0" err="1">
                <a:solidFill>
                  <a:srgbClr val="9BBB59"/>
                </a:solidFill>
              </a:rPr>
              <a:t>legacyUnderline</a:t>
            </a:r>
            <a:r>
              <a:rPr lang="en-US" sz="1200" dirty="0"/>
              <a:t> &gt; (Available as </a:t>
            </a:r>
            <a:r>
              <a:rPr lang="en-US" sz="1200" dirty="0" err="1"/>
              <a:t>ToolBar</a:t>
            </a:r>
            <a:r>
              <a:rPr lang="en-US" sz="1200" dirty="0"/>
              <a:t> command)</a:t>
            </a:r>
          </a:p>
          <a:p>
            <a:pPr lvl="1">
              <a:buFont typeface="Arial" pitchFamily="34" charset="0"/>
              <a:buChar char="•"/>
            </a:pPr>
            <a:r>
              <a:rPr lang="en-US" sz="1200" dirty="0"/>
              <a:t> &lt;</a:t>
            </a:r>
            <a:r>
              <a:rPr lang="en-US" sz="1200" dirty="0">
                <a:solidFill>
                  <a:srgbClr val="9BBB59"/>
                </a:solidFill>
              </a:rPr>
              <a:t>literal&gt;Highlight</a:t>
            </a:r>
            <a:r>
              <a:rPr lang="en-US" sz="1200" dirty="0"/>
              <a:t> text&lt;/</a:t>
            </a:r>
            <a:r>
              <a:rPr lang="en-US" sz="1200" dirty="0">
                <a:solidFill>
                  <a:srgbClr val="9BBB59"/>
                </a:solidFill>
              </a:rPr>
              <a:t>literal</a:t>
            </a:r>
            <a:r>
              <a:rPr lang="en-US" sz="1200" dirty="0"/>
              <a:t>&gt; - highlights the text between the opening and closing tags</a:t>
            </a:r>
          </a:p>
          <a:p>
            <a:pPr lvl="1">
              <a:buFont typeface="Arial" pitchFamily="34" charset="0"/>
              <a:buChar char="•"/>
            </a:pPr>
            <a:r>
              <a:rPr lang="en-US" sz="1200" dirty="0"/>
              <a:t> &lt;</a:t>
            </a:r>
            <a:r>
              <a:rPr lang="en-US" sz="1200" dirty="0">
                <a:solidFill>
                  <a:srgbClr val="9BBB59"/>
                </a:solidFill>
              </a:rPr>
              <a:t>markup</a:t>
            </a:r>
            <a:r>
              <a:rPr lang="en-US" sz="1200" dirty="0"/>
              <a:t>&gt; &lt;/</a:t>
            </a:r>
            <a:r>
              <a:rPr lang="en-US" sz="1200" dirty="0">
                <a:solidFill>
                  <a:srgbClr val="9BBB59"/>
                </a:solidFill>
              </a:rPr>
              <a:t>markup</a:t>
            </a:r>
            <a:r>
              <a:rPr lang="en-US" sz="1200" dirty="0"/>
              <a:t>&gt; - wraps a HTML content</a:t>
            </a:r>
          </a:p>
        </p:txBody>
      </p:sp>
      <p:pic>
        <p:nvPicPr>
          <p:cNvPr id="6" name="Picture 2" descr="C:\Users\mustafa\Desktop\SeeAlso.JPG"/>
          <p:cNvPicPr>
            <a:picLocks noChangeAspect="1" noChangeArrowheads="1"/>
          </p:cNvPicPr>
          <p:nvPr/>
        </p:nvPicPr>
        <p:blipFill>
          <a:blip r:embed="rId3" cstate="print"/>
          <a:srcRect/>
          <a:stretch>
            <a:fillRect/>
          </a:stretch>
        </p:blipFill>
        <p:spPr bwMode="auto">
          <a:xfrm>
            <a:off x="1990724" y="3962400"/>
            <a:ext cx="2543175" cy="1009650"/>
          </a:xfrm>
          <a:prstGeom prst="rect">
            <a:avLst/>
          </a:prstGeom>
          <a:noFill/>
        </p:spPr>
      </p:pic>
    </p:spTree>
    <p:extLst>
      <p:ext uri="{BB962C8B-B14F-4D97-AF65-F5344CB8AC3E}">
        <p14:creationId xmlns:p14="http://schemas.microsoft.com/office/powerpoint/2010/main" val="10823804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Tags (3)</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
        <p:nvSpPr>
          <p:cNvPr id="3" name="TextBox 2"/>
          <p:cNvSpPr txBox="1"/>
          <p:nvPr/>
        </p:nvSpPr>
        <p:spPr>
          <a:xfrm>
            <a:off x="266700" y="1248876"/>
            <a:ext cx="8851900" cy="4970591"/>
          </a:xfrm>
          <a:prstGeom prst="rect">
            <a:avLst/>
          </a:prstGeom>
          <a:noFill/>
        </p:spPr>
        <p:txBody>
          <a:bodyPr wrap="square" rtlCol="0">
            <a:spAutoFit/>
          </a:bodyPr>
          <a:lstStyle/>
          <a:p>
            <a:pPr lvl="0">
              <a:buFont typeface="Arial" pitchFamily="34" charset="0"/>
              <a:buChar char="•"/>
            </a:pPr>
            <a:r>
              <a:rPr lang="en-US" sz="1200" dirty="0" smtClean="0">
                <a:solidFill>
                  <a:prstClr val="white"/>
                </a:solidFill>
                <a:effectLst>
                  <a:outerShdw blurRad="50800" dist="38100" dir="2700000" algn="tl" rotWithShape="0">
                    <a:prstClr val="black">
                      <a:alpha val="40000"/>
                    </a:prstClr>
                  </a:outerShdw>
                </a:effectLst>
                <a:latin typeface="Calibri" pitchFamily="34" charset="0"/>
              </a:rPr>
              <a:t> </a:t>
            </a:r>
            <a:r>
              <a:rPr lang="en-US" sz="1200" dirty="0">
                <a:solidFill>
                  <a:prstClr val="white"/>
                </a:solidFill>
                <a:effectLst>
                  <a:outerShdw blurRad="50800" dist="38100" dir="2700000" algn="tl" rotWithShape="0">
                    <a:prstClr val="black">
                      <a:alpha val="40000"/>
                    </a:prstClr>
                  </a:outerShdw>
                </a:effectLst>
                <a:latin typeface="Calibri" pitchFamily="34" charset="0"/>
              </a:rPr>
              <a:t>&lt;</a:t>
            </a:r>
            <a:r>
              <a:rPr lang="en-US" sz="1200" dirty="0" err="1">
                <a:solidFill>
                  <a:srgbClr val="9BBB59"/>
                </a:solidFill>
              </a:rPr>
              <a:t>mediaLink</a:t>
            </a:r>
            <a:r>
              <a:rPr lang="en-US" sz="1200" dirty="0"/>
              <a:t>&gt;  and &lt;</a:t>
            </a:r>
            <a:r>
              <a:rPr lang="en-US" sz="1200" dirty="0" err="1">
                <a:solidFill>
                  <a:srgbClr val="9BBB59"/>
                </a:solidFill>
              </a:rPr>
              <a:t>mediaLinkInline</a:t>
            </a:r>
            <a:r>
              <a:rPr lang="en-US" sz="1200" dirty="0"/>
              <a:t>&gt;-  add images to the document using this tag. The </a:t>
            </a:r>
            <a:r>
              <a:rPr lang="en-US" sz="1200" dirty="0" err="1">
                <a:solidFill>
                  <a:srgbClr val="9BBB59"/>
                </a:solidFill>
              </a:rPr>
              <a:t>mediaLinkInline</a:t>
            </a:r>
            <a:r>
              <a:rPr lang="en-US" sz="1200" dirty="0"/>
              <a:t>  tag does not have &lt;caption&gt; </a:t>
            </a:r>
            <a:br>
              <a:rPr lang="en-US" sz="1200" dirty="0"/>
            </a:br>
            <a:r>
              <a:rPr lang="en-US" sz="1200" dirty="0"/>
              <a:t>	Example: </a:t>
            </a:r>
            <a:br>
              <a:rPr lang="en-US" sz="1200" dirty="0"/>
            </a:br>
            <a:r>
              <a:rPr lang="en-US" sz="1200" dirty="0"/>
              <a:t>	       &lt;</a:t>
            </a:r>
            <a:r>
              <a:rPr lang="en-US" sz="1200" dirty="0" err="1">
                <a:solidFill>
                  <a:srgbClr val="9BBB59"/>
                </a:solidFill>
              </a:rPr>
              <a:t>mediaLink</a:t>
            </a:r>
            <a:r>
              <a:rPr lang="en-US" sz="1200" dirty="0"/>
              <a:t>&gt;</a:t>
            </a:r>
          </a:p>
          <a:p>
            <a:pPr lvl="4"/>
            <a:r>
              <a:rPr lang="en-US" sz="1200" dirty="0"/>
              <a:t>&lt;</a:t>
            </a:r>
            <a:r>
              <a:rPr lang="en-US" sz="1200" dirty="0">
                <a:solidFill>
                  <a:srgbClr val="9BBB59"/>
                </a:solidFill>
              </a:rPr>
              <a:t>caption&gt; </a:t>
            </a:r>
            <a:r>
              <a:rPr lang="en-US" sz="1200" dirty="0">
                <a:solidFill>
                  <a:srgbClr val="EEECE1"/>
                </a:solidFill>
              </a:rPr>
              <a:t>Image</a:t>
            </a:r>
            <a:r>
              <a:rPr lang="en-US" sz="1200" dirty="0"/>
              <a:t> caption&lt;/caption&gt;</a:t>
            </a:r>
          </a:p>
          <a:p>
            <a:pPr lvl="2"/>
            <a:r>
              <a:rPr lang="en-US" sz="1200" dirty="0"/>
              <a:t>	&lt;</a:t>
            </a:r>
            <a:r>
              <a:rPr lang="en-US" sz="1200" dirty="0">
                <a:solidFill>
                  <a:srgbClr val="9BBB59"/>
                </a:solidFill>
              </a:rPr>
              <a:t>image</a:t>
            </a:r>
            <a:r>
              <a:rPr lang="en-US" sz="1200" dirty="0"/>
              <a:t> </a:t>
            </a:r>
            <a:r>
              <a:rPr lang="en-US" sz="1200" dirty="0" err="1"/>
              <a:t>xlink:href</a:t>
            </a:r>
            <a:r>
              <a:rPr lang="en-US" sz="1200" dirty="0"/>
              <a:t>=“</a:t>
            </a:r>
            <a:r>
              <a:rPr lang="en-US" sz="1200" dirty="0" err="1"/>
              <a:t>ImageID</a:t>
            </a:r>
            <a:r>
              <a:rPr lang="en-US" sz="1200" dirty="0"/>
              <a:t>"/&gt;</a:t>
            </a:r>
          </a:p>
          <a:p>
            <a:pPr lvl="0"/>
            <a:r>
              <a:rPr lang="en-US" sz="1200" dirty="0"/>
              <a:t>	       &lt;/</a:t>
            </a:r>
            <a:r>
              <a:rPr lang="en-US" sz="1200" dirty="0" err="1">
                <a:solidFill>
                  <a:srgbClr val="9BBB59"/>
                </a:solidFill>
              </a:rPr>
              <a:t>mediaLink</a:t>
            </a:r>
            <a:r>
              <a:rPr lang="en-US" sz="1200" dirty="0"/>
              <a:t>&gt; </a:t>
            </a:r>
          </a:p>
          <a:p>
            <a:pPr lvl="0">
              <a:buFont typeface="Arial" pitchFamily="34" charset="0"/>
              <a:buChar char="•"/>
            </a:pPr>
            <a:r>
              <a:rPr lang="en-US" sz="1200" dirty="0"/>
              <a:t> &lt;</a:t>
            </a:r>
            <a:r>
              <a:rPr lang="en-US" sz="1200" dirty="0">
                <a:solidFill>
                  <a:srgbClr val="9BBB59"/>
                </a:solidFill>
              </a:rPr>
              <a:t>table</a:t>
            </a:r>
            <a:r>
              <a:rPr lang="en-US" sz="1200" dirty="0"/>
              <a:t>&gt; - This element is used to arrange data in a table format with rows and columns. &lt;title&gt; and &lt;</a:t>
            </a:r>
            <a:r>
              <a:rPr lang="en-US" sz="1200" dirty="0" err="1">
                <a:solidFill>
                  <a:srgbClr val="9BBB59"/>
                </a:solidFill>
              </a:rPr>
              <a:t>tableHeader</a:t>
            </a:r>
            <a:r>
              <a:rPr lang="en-US" sz="1200" dirty="0"/>
              <a:t>&gt; are optional</a:t>
            </a:r>
            <a:br>
              <a:rPr lang="en-US" sz="1200" dirty="0"/>
            </a:br>
            <a:r>
              <a:rPr lang="en-US" sz="1200" dirty="0"/>
              <a:t>	Example: </a:t>
            </a:r>
            <a:br>
              <a:rPr lang="en-US" sz="1200" dirty="0"/>
            </a:br>
            <a:r>
              <a:rPr lang="en-US" sz="1200" dirty="0"/>
              <a:t>	</a:t>
            </a:r>
            <a:r>
              <a:rPr lang="en-US" sz="1100" dirty="0"/>
              <a:t> &lt;</a:t>
            </a:r>
            <a:r>
              <a:rPr lang="en-US" sz="1100" dirty="0">
                <a:solidFill>
                  <a:srgbClr val="9BBB59"/>
                </a:solidFill>
              </a:rPr>
              <a:t>table</a:t>
            </a:r>
            <a:r>
              <a:rPr lang="en-US" sz="1100" dirty="0"/>
              <a:t>&gt;</a:t>
            </a:r>
          </a:p>
          <a:p>
            <a:pPr lvl="3"/>
            <a:r>
              <a:rPr lang="en-US" sz="1100" dirty="0"/>
              <a:t>  &lt;</a:t>
            </a:r>
            <a:r>
              <a:rPr lang="en-US" sz="1100" dirty="0">
                <a:solidFill>
                  <a:srgbClr val="9BBB59"/>
                </a:solidFill>
              </a:rPr>
              <a:t>title&gt; </a:t>
            </a:r>
            <a:r>
              <a:rPr lang="en-US" sz="1100" dirty="0">
                <a:solidFill>
                  <a:srgbClr val="EEECE1"/>
                </a:solidFill>
              </a:rPr>
              <a:t>Optional</a:t>
            </a:r>
            <a:r>
              <a:rPr lang="en-US" sz="1100" dirty="0"/>
              <a:t> Title&lt;/</a:t>
            </a:r>
            <a:r>
              <a:rPr lang="en-US" sz="1100" dirty="0">
                <a:solidFill>
                  <a:srgbClr val="9BBB59"/>
                </a:solidFill>
              </a:rPr>
              <a:t>title</a:t>
            </a:r>
            <a:r>
              <a:rPr lang="en-US" sz="1100" dirty="0"/>
              <a:t>&gt;</a:t>
            </a:r>
          </a:p>
          <a:p>
            <a:pPr lvl="3"/>
            <a:r>
              <a:rPr lang="en-US" sz="1100" dirty="0"/>
              <a:t>  &lt;</a:t>
            </a:r>
            <a:r>
              <a:rPr lang="en-US" sz="1100" dirty="0" err="1">
                <a:solidFill>
                  <a:srgbClr val="9BBB59"/>
                </a:solidFill>
              </a:rPr>
              <a:t>tableHeader</a:t>
            </a:r>
            <a:r>
              <a:rPr lang="en-US" sz="1100" dirty="0"/>
              <a:t>&gt;</a:t>
            </a:r>
          </a:p>
          <a:p>
            <a:pPr lvl="3"/>
            <a:r>
              <a:rPr lang="en-US" sz="1100" dirty="0"/>
              <a:t>      &lt;</a:t>
            </a:r>
            <a:r>
              <a:rPr lang="en-US" sz="1100" dirty="0">
                <a:solidFill>
                  <a:srgbClr val="9BBB59"/>
                </a:solidFill>
              </a:rPr>
              <a:t>row</a:t>
            </a:r>
            <a:r>
              <a:rPr lang="en-US" sz="1100" dirty="0"/>
              <a:t>&gt;</a:t>
            </a:r>
          </a:p>
          <a:p>
            <a:pPr lvl="3"/>
            <a:r>
              <a:rPr lang="en-US" sz="1100" dirty="0"/>
              <a:t>        &lt;</a:t>
            </a:r>
            <a:r>
              <a:rPr lang="en-US" sz="1100" dirty="0">
                <a:solidFill>
                  <a:srgbClr val="9BBB59"/>
                </a:solidFill>
              </a:rPr>
              <a:t>entry&gt; </a:t>
            </a:r>
            <a:r>
              <a:rPr lang="en-US" sz="1100" dirty="0">
                <a:solidFill>
                  <a:srgbClr val="EEECE1"/>
                </a:solidFill>
              </a:rPr>
              <a:t>Header</a:t>
            </a:r>
            <a:r>
              <a:rPr lang="en-US" sz="1100" dirty="0"/>
              <a:t> 1&lt;/</a:t>
            </a:r>
            <a:r>
              <a:rPr lang="en-US" sz="1100" dirty="0">
                <a:solidFill>
                  <a:srgbClr val="9BBB59"/>
                </a:solidFill>
              </a:rPr>
              <a:t>entry</a:t>
            </a:r>
            <a:r>
              <a:rPr lang="en-US" sz="1100" dirty="0"/>
              <a:t>&gt;</a:t>
            </a:r>
          </a:p>
          <a:p>
            <a:pPr lvl="3"/>
            <a:r>
              <a:rPr lang="en-US" sz="1100" dirty="0"/>
              <a:t>        &lt;</a:t>
            </a:r>
            <a:r>
              <a:rPr lang="en-US" sz="1100" dirty="0">
                <a:solidFill>
                  <a:srgbClr val="9BBB59"/>
                </a:solidFill>
              </a:rPr>
              <a:t>entry&gt; </a:t>
            </a:r>
            <a:r>
              <a:rPr lang="en-US" sz="1100" dirty="0">
                <a:solidFill>
                  <a:srgbClr val="EEECE1"/>
                </a:solidFill>
              </a:rPr>
              <a:t>Header</a:t>
            </a:r>
            <a:r>
              <a:rPr lang="en-US" sz="1100" dirty="0"/>
              <a:t> 2&lt;/</a:t>
            </a:r>
            <a:r>
              <a:rPr lang="en-US" sz="1100" dirty="0">
                <a:solidFill>
                  <a:srgbClr val="9BBB59"/>
                </a:solidFill>
              </a:rPr>
              <a:t>entry</a:t>
            </a:r>
            <a:r>
              <a:rPr lang="en-US" sz="1100" dirty="0"/>
              <a:t>&gt;</a:t>
            </a:r>
          </a:p>
          <a:p>
            <a:pPr lvl="3"/>
            <a:r>
              <a:rPr lang="en-US" sz="1100" dirty="0"/>
              <a:t>        &lt;</a:t>
            </a:r>
            <a:r>
              <a:rPr lang="en-US" sz="1100" dirty="0">
                <a:solidFill>
                  <a:srgbClr val="9BBB59"/>
                </a:solidFill>
              </a:rPr>
              <a:t>entry&gt; </a:t>
            </a:r>
            <a:r>
              <a:rPr lang="en-US" sz="1100" dirty="0">
                <a:solidFill>
                  <a:srgbClr val="EEECE1"/>
                </a:solidFill>
              </a:rPr>
              <a:t>Header</a:t>
            </a:r>
            <a:r>
              <a:rPr lang="en-US" sz="1100" dirty="0"/>
              <a:t> 3&lt;/</a:t>
            </a:r>
            <a:r>
              <a:rPr lang="en-US" sz="1100" dirty="0">
                <a:solidFill>
                  <a:srgbClr val="9BBB59"/>
                </a:solidFill>
              </a:rPr>
              <a:t>entry</a:t>
            </a:r>
            <a:r>
              <a:rPr lang="en-US" sz="1100" dirty="0"/>
              <a:t>&gt;</a:t>
            </a:r>
          </a:p>
          <a:p>
            <a:pPr lvl="3"/>
            <a:r>
              <a:rPr lang="en-US" sz="1100" dirty="0"/>
              <a:t>      &lt;/</a:t>
            </a:r>
            <a:r>
              <a:rPr lang="en-US" sz="1100" dirty="0">
                <a:solidFill>
                  <a:srgbClr val="9BBB59"/>
                </a:solidFill>
              </a:rPr>
              <a:t>row</a:t>
            </a:r>
            <a:r>
              <a:rPr lang="en-US" sz="1100" dirty="0"/>
              <a:t>&gt;</a:t>
            </a:r>
          </a:p>
          <a:p>
            <a:pPr lvl="3"/>
            <a:r>
              <a:rPr lang="en-US" sz="1100" dirty="0"/>
              <a:t>  &lt;/</a:t>
            </a:r>
            <a:r>
              <a:rPr lang="en-US" sz="1100" dirty="0" err="1">
                <a:solidFill>
                  <a:srgbClr val="9BBB59"/>
                </a:solidFill>
              </a:rPr>
              <a:t>tableHeader</a:t>
            </a:r>
            <a:r>
              <a:rPr lang="en-US" sz="1100" dirty="0"/>
              <a:t>&gt;</a:t>
            </a:r>
          </a:p>
          <a:p>
            <a:pPr lvl="3"/>
            <a:r>
              <a:rPr lang="en-US" sz="1100" dirty="0"/>
              <a:t>  &lt;</a:t>
            </a:r>
            <a:r>
              <a:rPr lang="en-US" sz="1100" dirty="0">
                <a:solidFill>
                  <a:srgbClr val="9BBB59"/>
                </a:solidFill>
              </a:rPr>
              <a:t>row</a:t>
            </a:r>
            <a:r>
              <a:rPr lang="en-US" sz="1100" dirty="0"/>
              <a:t>&gt;</a:t>
            </a:r>
          </a:p>
          <a:p>
            <a:pPr lvl="3"/>
            <a:r>
              <a:rPr lang="en-US" sz="1100" dirty="0"/>
              <a:t>        &lt;</a:t>
            </a:r>
            <a:r>
              <a:rPr lang="en-US" sz="1100" dirty="0">
                <a:solidFill>
                  <a:srgbClr val="9BBB59"/>
                </a:solidFill>
              </a:rPr>
              <a:t>entry</a:t>
            </a:r>
            <a:r>
              <a:rPr lang="en-US" sz="1100" dirty="0"/>
              <a:t>&gt; Row 1, Cell 1&lt;/</a:t>
            </a:r>
            <a:r>
              <a:rPr lang="en-US" sz="1100" dirty="0">
                <a:solidFill>
                  <a:srgbClr val="9BBB59"/>
                </a:solidFill>
              </a:rPr>
              <a:t>entry</a:t>
            </a:r>
            <a:r>
              <a:rPr lang="en-US" sz="1100" dirty="0"/>
              <a:t>&gt;</a:t>
            </a:r>
          </a:p>
          <a:p>
            <a:pPr lvl="3"/>
            <a:r>
              <a:rPr lang="en-US" sz="1100" dirty="0"/>
              <a:t>        &lt;</a:t>
            </a:r>
            <a:r>
              <a:rPr lang="en-US" sz="1100" dirty="0">
                <a:solidFill>
                  <a:srgbClr val="9BBB59"/>
                </a:solidFill>
              </a:rPr>
              <a:t>entry</a:t>
            </a:r>
            <a:r>
              <a:rPr lang="en-US" sz="1100" dirty="0"/>
              <a:t>&gt; Row 1, Cell 2&lt;/</a:t>
            </a:r>
            <a:r>
              <a:rPr lang="en-US" sz="1100" dirty="0">
                <a:solidFill>
                  <a:srgbClr val="9BBB59"/>
                </a:solidFill>
              </a:rPr>
              <a:t>entry</a:t>
            </a:r>
            <a:r>
              <a:rPr lang="en-US" sz="1100" dirty="0"/>
              <a:t>&gt;</a:t>
            </a:r>
          </a:p>
          <a:p>
            <a:pPr lvl="3"/>
            <a:r>
              <a:rPr lang="en-US" sz="1100" dirty="0"/>
              <a:t>        &lt;</a:t>
            </a:r>
            <a:r>
              <a:rPr lang="en-US" sz="1100" dirty="0">
                <a:solidFill>
                  <a:srgbClr val="9BBB59"/>
                </a:solidFill>
              </a:rPr>
              <a:t>entry</a:t>
            </a:r>
            <a:r>
              <a:rPr lang="en-US" sz="1100" dirty="0"/>
              <a:t>&gt; Row 1, Cell 3&lt;/</a:t>
            </a:r>
            <a:r>
              <a:rPr lang="en-US" sz="1100" dirty="0">
                <a:solidFill>
                  <a:srgbClr val="9BBB59"/>
                </a:solidFill>
              </a:rPr>
              <a:t>entry</a:t>
            </a:r>
            <a:r>
              <a:rPr lang="en-US" sz="1100" dirty="0"/>
              <a:t>&gt;</a:t>
            </a:r>
          </a:p>
          <a:p>
            <a:pPr lvl="3"/>
            <a:r>
              <a:rPr lang="en-US" sz="1100" dirty="0"/>
              <a:t>  &lt;/</a:t>
            </a:r>
            <a:r>
              <a:rPr lang="en-US" sz="1100" dirty="0">
                <a:solidFill>
                  <a:srgbClr val="9BBB59"/>
                </a:solidFill>
              </a:rPr>
              <a:t>row</a:t>
            </a:r>
            <a:r>
              <a:rPr lang="en-US" sz="1100" dirty="0"/>
              <a:t>&gt;</a:t>
            </a:r>
          </a:p>
          <a:p>
            <a:pPr lvl="3"/>
            <a:r>
              <a:rPr lang="en-US" sz="1100" dirty="0"/>
              <a:t>  &lt;</a:t>
            </a:r>
            <a:r>
              <a:rPr lang="en-US" sz="1100" dirty="0">
                <a:solidFill>
                  <a:srgbClr val="9BBB59"/>
                </a:solidFill>
              </a:rPr>
              <a:t>row</a:t>
            </a:r>
            <a:r>
              <a:rPr lang="en-US" sz="1100" dirty="0"/>
              <a:t>&gt;</a:t>
            </a:r>
          </a:p>
          <a:p>
            <a:pPr lvl="3"/>
            <a:r>
              <a:rPr lang="en-US" sz="1100" dirty="0"/>
              <a:t>        &lt;</a:t>
            </a:r>
            <a:r>
              <a:rPr lang="en-US" sz="1100" dirty="0">
                <a:solidFill>
                  <a:srgbClr val="9BBB59"/>
                </a:solidFill>
              </a:rPr>
              <a:t>entry</a:t>
            </a:r>
            <a:r>
              <a:rPr lang="en-US" sz="1100" dirty="0"/>
              <a:t>&gt; Row 2, Cell 1&lt;/</a:t>
            </a:r>
            <a:r>
              <a:rPr lang="en-US" sz="1100" dirty="0">
                <a:solidFill>
                  <a:srgbClr val="9BBB59"/>
                </a:solidFill>
              </a:rPr>
              <a:t>entry</a:t>
            </a:r>
            <a:r>
              <a:rPr lang="en-US" sz="1100" dirty="0"/>
              <a:t>&gt;</a:t>
            </a:r>
          </a:p>
          <a:p>
            <a:pPr lvl="3"/>
            <a:r>
              <a:rPr lang="en-US" sz="1100" dirty="0"/>
              <a:t>        &lt;</a:t>
            </a:r>
            <a:r>
              <a:rPr lang="en-US" sz="1100" dirty="0">
                <a:solidFill>
                  <a:srgbClr val="9BBB59"/>
                </a:solidFill>
              </a:rPr>
              <a:t>entry</a:t>
            </a:r>
            <a:r>
              <a:rPr lang="en-US" sz="1100" dirty="0"/>
              <a:t>&gt; Row 2, Cell 2&lt;/</a:t>
            </a:r>
            <a:r>
              <a:rPr lang="en-US" sz="1100" dirty="0">
                <a:solidFill>
                  <a:srgbClr val="9BBB59"/>
                </a:solidFill>
              </a:rPr>
              <a:t>entry</a:t>
            </a:r>
            <a:r>
              <a:rPr lang="en-US" sz="1100" dirty="0"/>
              <a:t>&gt;</a:t>
            </a:r>
          </a:p>
          <a:p>
            <a:pPr lvl="3"/>
            <a:r>
              <a:rPr lang="en-US" sz="1100" dirty="0"/>
              <a:t>        &lt;</a:t>
            </a:r>
            <a:r>
              <a:rPr lang="en-US" sz="1100" dirty="0">
                <a:solidFill>
                  <a:srgbClr val="9BBB59"/>
                </a:solidFill>
              </a:rPr>
              <a:t>entry</a:t>
            </a:r>
            <a:r>
              <a:rPr lang="en-US" sz="1100" dirty="0"/>
              <a:t>&gt; Row 2, Cell 3&lt;/</a:t>
            </a:r>
            <a:r>
              <a:rPr lang="en-US" sz="1100" dirty="0">
                <a:solidFill>
                  <a:srgbClr val="9BBB59"/>
                </a:solidFill>
              </a:rPr>
              <a:t>entry</a:t>
            </a:r>
            <a:r>
              <a:rPr lang="en-US" sz="1100" dirty="0"/>
              <a:t>&gt;</a:t>
            </a:r>
          </a:p>
          <a:p>
            <a:pPr lvl="3"/>
            <a:r>
              <a:rPr lang="en-US" sz="1100" dirty="0"/>
              <a:t>  &lt;/</a:t>
            </a:r>
            <a:r>
              <a:rPr lang="en-US" sz="1100" dirty="0">
                <a:solidFill>
                  <a:srgbClr val="9BBB59"/>
                </a:solidFill>
              </a:rPr>
              <a:t>row</a:t>
            </a:r>
            <a:r>
              <a:rPr lang="en-US" sz="1100" dirty="0"/>
              <a:t>&gt;</a:t>
            </a:r>
          </a:p>
          <a:p>
            <a:pPr lvl="2"/>
            <a:r>
              <a:rPr lang="en-US" sz="1100" dirty="0"/>
              <a:t>&lt;/</a:t>
            </a:r>
            <a:r>
              <a:rPr lang="en-US" sz="1100" dirty="0">
                <a:solidFill>
                  <a:srgbClr val="9BBB59"/>
                </a:solidFill>
              </a:rPr>
              <a:t>table</a:t>
            </a:r>
            <a:r>
              <a:rPr lang="en-US" sz="1100" dirty="0"/>
              <a:t>&gt; </a:t>
            </a:r>
            <a:endParaRPr lang="en-US" sz="1200" dirty="0"/>
          </a:p>
        </p:txBody>
      </p:sp>
    </p:spTree>
    <p:extLst>
      <p:ext uri="{BB962C8B-B14F-4D97-AF65-F5344CB8AC3E}">
        <p14:creationId xmlns:p14="http://schemas.microsoft.com/office/powerpoint/2010/main" val="3545510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3048000"/>
            <a:ext cx="7086600" cy="838200"/>
          </a:xfrm>
        </p:spPr>
        <p:txBody>
          <a:bodyPr/>
          <a:lstStyle/>
          <a:p>
            <a:pPr algn="ctr"/>
            <a:r>
              <a:rPr lang="en-US" sz="3200" dirty="0" smtClean="0"/>
              <a:t>Code snippets</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14105149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Code snippets</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
        <p:nvSpPr>
          <p:cNvPr id="3" name="TextBox 2"/>
          <p:cNvSpPr txBox="1"/>
          <p:nvPr/>
        </p:nvSpPr>
        <p:spPr>
          <a:xfrm>
            <a:off x="292100" y="914400"/>
            <a:ext cx="8851900" cy="5740033"/>
          </a:xfrm>
          <a:prstGeom prst="rect">
            <a:avLst/>
          </a:prstGeom>
          <a:noFill/>
        </p:spPr>
        <p:txBody>
          <a:bodyPr wrap="square" rtlCol="0">
            <a:spAutoFit/>
          </a:bodyPr>
          <a:lstStyle/>
          <a:p>
            <a:pPr marL="342900" lvl="0" indent="-342900">
              <a:lnSpc>
                <a:spcPct val="150000"/>
              </a:lnSpc>
            </a:pPr>
            <a:r>
              <a:rPr lang="en-US" sz="2800" b="1" dirty="0" smtClean="0">
                <a:effectLst>
                  <a:outerShdw blurRad="38100" dist="38100" dir="2700000" algn="tl">
                    <a:srgbClr val="000000">
                      <a:alpha val="43137"/>
                    </a:srgbClr>
                  </a:outerShdw>
                </a:effectLst>
              </a:rPr>
              <a:t>The </a:t>
            </a:r>
            <a:r>
              <a:rPr lang="en-US" sz="2800" b="1" dirty="0" smtClean="0">
                <a:solidFill>
                  <a:schemeClr val="tx2"/>
                </a:solidFill>
                <a:effectLst>
                  <a:outerShdw blurRad="38100" dist="38100" dir="2700000" algn="tl">
                    <a:srgbClr val="000000">
                      <a:alpha val="43137"/>
                    </a:srgbClr>
                  </a:outerShdw>
                </a:effectLst>
              </a:rPr>
              <a:t>&lt;code&gt; </a:t>
            </a:r>
            <a:r>
              <a:rPr lang="en-US" sz="2800" b="1" dirty="0" smtClean="0">
                <a:effectLst>
                  <a:outerShdw blurRad="38100" dist="38100" dir="2700000" algn="tl">
                    <a:srgbClr val="000000">
                      <a:alpha val="43137"/>
                    </a:srgbClr>
                  </a:outerShdw>
                </a:effectLst>
              </a:rPr>
              <a:t>tag should be used in to show example code:</a:t>
            </a:r>
            <a:endParaRPr lang="en-US" sz="2400" dirty="0" smtClean="0">
              <a:solidFill>
                <a:prstClr val="white"/>
              </a:solidFill>
              <a:effectLst>
                <a:outerShdw blurRad="50800" dist="38100" dir="2700000" algn="tl" rotWithShape="0">
                  <a:prstClr val="black">
                    <a:alpha val="40000"/>
                  </a:prstClr>
                </a:outerShdw>
              </a:effectLst>
              <a:latin typeface="Calibri" pitchFamily="34" charset="0"/>
            </a:endParaRPr>
          </a:p>
          <a:p>
            <a:pPr marL="342900" lvl="0"/>
            <a:r>
              <a:rPr lang="en-US" sz="2400" dirty="0">
                <a:solidFill>
                  <a:prstClr val="white"/>
                </a:solidFill>
                <a:effectLst>
                  <a:outerShdw blurRad="50800" dist="38100" dir="2700000" algn="tl" rotWithShape="0">
                    <a:prstClr val="black">
                      <a:alpha val="40000"/>
                    </a:prstClr>
                  </a:outerShdw>
                </a:effectLst>
                <a:latin typeface="Calibri" pitchFamily="34" charset="0"/>
              </a:rPr>
              <a:t>&lt;</a:t>
            </a:r>
            <a:r>
              <a:rPr lang="en-US" sz="2400" dirty="0">
                <a:solidFill>
                  <a:srgbClr val="9BBB59"/>
                </a:solidFill>
                <a:effectLst>
                  <a:outerShdw blurRad="50800" dist="38100" dir="2700000" algn="tl" rotWithShape="0">
                    <a:prstClr val="black">
                      <a:alpha val="40000"/>
                    </a:prstClr>
                  </a:outerShdw>
                </a:effectLst>
                <a:latin typeface="Calibri" pitchFamily="34" charset="0"/>
              </a:rPr>
              <a:t>code</a:t>
            </a:r>
            <a:r>
              <a:rPr lang="en-US" sz="2400" dirty="0">
                <a:solidFill>
                  <a:prstClr val="white"/>
                </a:solidFill>
                <a:effectLst>
                  <a:outerShdw blurRad="50800" dist="38100" dir="2700000" algn="tl" rotWithShape="0">
                    <a:prstClr val="black">
                      <a:alpha val="40000"/>
                    </a:prstClr>
                  </a:outerShdw>
                </a:effectLst>
                <a:latin typeface="Calibri" pitchFamily="34" charset="0"/>
              </a:rPr>
              <a:t>   </a:t>
            </a:r>
            <a:r>
              <a:rPr lang="en-US" sz="2400" dirty="0">
                <a:solidFill>
                  <a:srgbClr val="4BACC6"/>
                </a:solidFill>
                <a:effectLst>
                  <a:outerShdw blurRad="50800" dist="38100" dir="2700000" algn="tl" rotWithShape="0">
                    <a:prstClr val="black">
                      <a:alpha val="40000"/>
                    </a:prstClr>
                  </a:outerShdw>
                </a:effectLst>
                <a:latin typeface="Calibri" pitchFamily="34" charset="0"/>
              </a:rPr>
              <a:t>source</a:t>
            </a:r>
            <a:r>
              <a:rPr lang="en-US" sz="2400" dirty="0">
                <a:solidFill>
                  <a:prstClr val="white"/>
                </a:solidFill>
                <a:effectLst>
                  <a:outerShdw blurRad="50800" dist="38100" dir="2700000" algn="tl" rotWithShape="0">
                    <a:prstClr val="black">
                      <a:alpha val="40000"/>
                    </a:prstClr>
                  </a:outerShdw>
                </a:effectLst>
                <a:latin typeface="Calibri" pitchFamily="34" charset="0"/>
              </a:rPr>
              <a:t>="Examples\</a:t>
            </a:r>
            <a:r>
              <a:rPr lang="en-US" sz="2400" dirty="0" err="1">
                <a:solidFill>
                  <a:prstClr val="white"/>
                </a:solidFill>
                <a:effectLst>
                  <a:outerShdw blurRad="50800" dist="38100" dir="2700000" algn="tl" rotWithShape="0">
                    <a:prstClr val="black">
                      <a:alpha val="40000"/>
                    </a:prstClr>
                  </a:outerShdw>
                </a:effectLst>
                <a:latin typeface="Calibri" pitchFamily="34" charset="0"/>
              </a:rPr>
              <a:t>CodeSource.cs</a:t>
            </a:r>
            <a:r>
              <a:rPr lang="en-US" sz="2400" dirty="0">
                <a:solidFill>
                  <a:prstClr val="white"/>
                </a:solidFill>
                <a:effectLst>
                  <a:outerShdw blurRad="50800" dist="38100" dir="2700000" algn="tl" rotWithShape="0">
                    <a:prstClr val="black">
                      <a:alpha val="40000"/>
                    </a:prstClr>
                  </a:outerShdw>
                </a:effectLst>
                <a:latin typeface="Calibri" pitchFamily="34" charset="0"/>
              </a:rPr>
              <a:t>“</a:t>
            </a:r>
            <a:r>
              <a:rPr lang="en-US" sz="2400" dirty="0">
                <a:solidFill>
                  <a:srgbClr val="92D050"/>
                </a:solidFill>
              </a:rPr>
              <a:t>		        		        	</a:t>
            </a:r>
            <a:r>
              <a:rPr lang="en-US" sz="2400" dirty="0" err="1">
                <a:solidFill>
                  <a:srgbClr val="4BACC6"/>
                </a:solidFill>
                <a:effectLst>
                  <a:outerShdw blurRad="50800" dist="38100" dir="2700000" algn="tl" rotWithShape="0">
                    <a:prstClr val="black">
                      <a:alpha val="40000"/>
                    </a:prstClr>
                  </a:outerShdw>
                </a:effectLst>
                <a:latin typeface="Calibri" pitchFamily="34" charset="0"/>
              </a:rPr>
              <a:t>lang</a:t>
            </a:r>
            <a:r>
              <a:rPr lang="en-US" sz="2400" dirty="0">
                <a:solidFill>
                  <a:prstClr val="white"/>
                </a:solidFill>
                <a:effectLst>
                  <a:outerShdw blurRad="50800" dist="38100" dir="2700000" algn="tl" rotWithShape="0">
                    <a:prstClr val="black">
                      <a:alpha val="40000"/>
                    </a:prstClr>
                  </a:outerShdw>
                </a:effectLst>
                <a:latin typeface="Calibri" pitchFamily="34" charset="0"/>
              </a:rPr>
              <a:t>="C#"</a:t>
            </a:r>
          </a:p>
          <a:p>
            <a:pPr marL="1257300" lvl="2"/>
            <a:r>
              <a:rPr lang="en-US" sz="2400" dirty="0">
                <a:solidFill>
                  <a:prstClr val="white"/>
                </a:solidFill>
                <a:effectLst>
                  <a:outerShdw blurRad="50800" dist="38100" dir="2700000" algn="tl" rotWithShape="0">
                    <a:prstClr val="black">
                      <a:alpha val="40000"/>
                    </a:prstClr>
                  </a:outerShdw>
                </a:effectLst>
                <a:latin typeface="Calibri" pitchFamily="34" charset="0"/>
              </a:rPr>
              <a:t>  	</a:t>
            </a:r>
            <a:r>
              <a:rPr lang="en-US" sz="2400" dirty="0">
                <a:solidFill>
                  <a:srgbClr val="4BACC6"/>
                </a:solidFill>
                <a:effectLst>
                  <a:outerShdw blurRad="50800" dist="38100" dir="2700000" algn="tl" rotWithShape="0">
                    <a:prstClr val="black">
                      <a:alpha val="40000"/>
                    </a:prstClr>
                  </a:outerShdw>
                </a:effectLst>
                <a:latin typeface="Calibri" pitchFamily="34" charset="0"/>
              </a:rPr>
              <a:t>title</a:t>
            </a:r>
            <a:r>
              <a:rPr lang="en-US" sz="2400" dirty="0">
                <a:solidFill>
                  <a:prstClr val="white"/>
                </a:solidFill>
                <a:effectLst>
                  <a:outerShdw blurRad="50800" dist="38100" dir="2700000" algn="tl" rotWithShape="0">
                    <a:prstClr val="black">
                      <a:alpha val="40000"/>
                    </a:prstClr>
                  </a:outerShdw>
                </a:effectLst>
                <a:latin typeface="Calibri" pitchFamily="34" charset="0"/>
              </a:rPr>
              <a:t>="C#"</a:t>
            </a:r>
          </a:p>
          <a:p>
            <a:pPr marL="1257300" lvl="2"/>
            <a:r>
              <a:rPr lang="en-US" sz="2400" dirty="0">
                <a:solidFill>
                  <a:prstClr val="white"/>
                </a:solidFill>
                <a:effectLst>
                  <a:outerShdw blurRad="50800" dist="38100" dir="2700000" algn="tl" rotWithShape="0">
                    <a:prstClr val="black">
                      <a:alpha val="40000"/>
                    </a:prstClr>
                  </a:outerShdw>
                </a:effectLst>
                <a:latin typeface="Calibri" pitchFamily="34" charset="0"/>
              </a:rPr>
              <a:t>  	</a:t>
            </a:r>
            <a:r>
              <a:rPr lang="en-US" sz="2400" dirty="0">
                <a:solidFill>
                  <a:srgbClr val="4BACC6"/>
                </a:solidFill>
                <a:effectLst>
                  <a:outerShdw blurRad="50800" dist="38100" dir="2700000" algn="tl" rotWithShape="0">
                    <a:prstClr val="black">
                      <a:alpha val="40000"/>
                    </a:prstClr>
                  </a:outerShdw>
                </a:effectLst>
                <a:latin typeface="Calibri" pitchFamily="34" charset="0"/>
              </a:rPr>
              <a:t>region</a:t>
            </a:r>
            <a:r>
              <a:rPr lang="en-US" sz="2400" dirty="0">
                <a:solidFill>
                  <a:prstClr val="white"/>
                </a:solidFill>
                <a:effectLst>
                  <a:outerShdw blurRad="50800" dist="38100" dir="2700000" algn="tl" rotWithShape="0">
                    <a:prstClr val="black">
                      <a:alpha val="40000"/>
                    </a:prstClr>
                  </a:outerShdw>
                </a:effectLst>
                <a:latin typeface="Calibri" pitchFamily="34" charset="0"/>
              </a:rPr>
              <a:t>=“</a:t>
            </a:r>
            <a:r>
              <a:rPr lang="en-US" sz="2400" dirty="0" err="1">
                <a:solidFill>
                  <a:prstClr val="white"/>
                </a:solidFill>
                <a:effectLst>
                  <a:outerShdw blurRad="50800" dist="38100" dir="2700000" algn="tl" rotWithShape="0">
                    <a:prstClr val="black">
                      <a:alpha val="40000"/>
                    </a:prstClr>
                  </a:outerShdw>
                </a:effectLst>
                <a:latin typeface="Calibri" pitchFamily="34" charset="0"/>
              </a:rPr>
              <a:t>regionName</a:t>
            </a:r>
            <a:r>
              <a:rPr lang="en-US" sz="2400" dirty="0">
                <a:solidFill>
                  <a:prstClr val="white"/>
                </a:solidFill>
                <a:effectLst>
                  <a:outerShdw blurRad="50800" dist="38100" dir="2700000" algn="tl" rotWithShape="0">
                    <a:prstClr val="black">
                      <a:alpha val="40000"/>
                    </a:prstClr>
                  </a:outerShdw>
                </a:effectLst>
                <a:latin typeface="Calibri" pitchFamily="34" charset="0"/>
              </a:rPr>
              <a:t>“&gt;</a:t>
            </a:r>
          </a:p>
          <a:p>
            <a:pPr marL="1257300" lvl="2"/>
            <a:r>
              <a:rPr lang="en-US" sz="2400" dirty="0">
                <a:solidFill>
                  <a:prstClr val="white"/>
                </a:solidFill>
                <a:effectLst>
                  <a:outerShdw blurRad="50800" dist="38100" dir="2700000" algn="tl" rotWithShape="0">
                    <a:prstClr val="black">
                      <a:alpha val="40000"/>
                    </a:prstClr>
                  </a:outerShdw>
                </a:effectLst>
                <a:latin typeface="Calibri" pitchFamily="34" charset="0"/>
              </a:rPr>
              <a:t>&lt;/</a:t>
            </a:r>
            <a:r>
              <a:rPr lang="en-US" sz="2400" dirty="0">
                <a:solidFill>
                  <a:srgbClr val="9BBB59"/>
                </a:solidFill>
                <a:effectLst>
                  <a:outerShdw blurRad="50800" dist="38100" dir="2700000" algn="tl" rotWithShape="0">
                    <a:prstClr val="black">
                      <a:alpha val="40000"/>
                    </a:prstClr>
                  </a:outerShdw>
                </a:effectLst>
                <a:latin typeface="Calibri" pitchFamily="34" charset="0"/>
              </a:rPr>
              <a:t>code</a:t>
            </a:r>
            <a:r>
              <a:rPr lang="en-US" sz="2400" dirty="0">
                <a:solidFill>
                  <a:prstClr val="white"/>
                </a:solidFill>
                <a:effectLst>
                  <a:outerShdw blurRad="50800" dist="38100" dir="2700000" algn="tl" rotWithShape="0">
                    <a:prstClr val="black">
                      <a:alpha val="40000"/>
                    </a:prstClr>
                  </a:outerShdw>
                </a:effectLst>
                <a:latin typeface="Calibri" pitchFamily="34" charset="0"/>
              </a:rPr>
              <a:t>&gt; </a:t>
            </a:r>
          </a:p>
          <a:p>
            <a:pPr marL="1257300" lvl="2">
              <a:buFont typeface="Arial" pitchFamily="34" charset="0"/>
              <a:buChar char="•"/>
            </a:pPr>
            <a:r>
              <a:rPr lang="en-US" sz="2400" dirty="0">
                <a:solidFill>
                  <a:prstClr val="white"/>
                </a:solidFill>
                <a:effectLst>
                  <a:outerShdw blurRad="50800" dist="38100" dir="2700000" algn="tl" rotWithShape="0">
                    <a:prstClr val="black">
                      <a:alpha val="40000"/>
                    </a:prstClr>
                  </a:outerShdw>
                </a:effectLst>
                <a:latin typeface="Calibri" pitchFamily="34" charset="0"/>
              </a:rPr>
              <a:t> </a:t>
            </a:r>
            <a:r>
              <a:rPr lang="en-US" sz="2400" dirty="0">
                <a:solidFill>
                  <a:srgbClr val="4BACC6"/>
                </a:solidFill>
                <a:effectLst>
                  <a:outerShdw blurRad="50800" dist="38100" dir="2700000" algn="tl" rotWithShape="0">
                    <a:prstClr val="black">
                      <a:alpha val="40000"/>
                    </a:prstClr>
                  </a:outerShdw>
                </a:effectLst>
                <a:latin typeface="Calibri" pitchFamily="34" charset="0"/>
              </a:rPr>
              <a:t>source</a:t>
            </a:r>
            <a:r>
              <a:rPr lang="en-US" sz="2400" dirty="0">
                <a:solidFill>
                  <a:prstClr val="white"/>
                </a:solidFill>
                <a:effectLst>
                  <a:outerShdw blurRad="50800" dist="38100" dir="2700000" algn="tl" rotWithShape="0">
                    <a:prstClr val="black">
                      <a:alpha val="40000"/>
                    </a:prstClr>
                  </a:outerShdw>
                </a:effectLst>
                <a:latin typeface="Calibri" pitchFamily="34" charset="0"/>
              </a:rPr>
              <a:t> – the path to the file which contains the code</a:t>
            </a:r>
          </a:p>
          <a:p>
            <a:pPr marL="1257300" lvl="2">
              <a:buFont typeface="Arial" pitchFamily="34" charset="0"/>
              <a:buChar char="•"/>
            </a:pPr>
            <a:r>
              <a:rPr lang="en-US" sz="2400" dirty="0">
                <a:solidFill>
                  <a:prstClr val="white"/>
                </a:solidFill>
                <a:effectLst>
                  <a:outerShdw blurRad="50800" dist="38100" dir="2700000" algn="tl" rotWithShape="0">
                    <a:prstClr val="black">
                      <a:alpha val="40000"/>
                    </a:prstClr>
                  </a:outerShdw>
                </a:effectLst>
                <a:latin typeface="Calibri" pitchFamily="34" charset="0"/>
              </a:rPr>
              <a:t> </a:t>
            </a:r>
            <a:r>
              <a:rPr lang="en-US" sz="2400" dirty="0" err="1">
                <a:solidFill>
                  <a:srgbClr val="4BACC6"/>
                </a:solidFill>
                <a:effectLst>
                  <a:outerShdw blurRad="50800" dist="38100" dir="2700000" algn="tl" rotWithShape="0">
                    <a:prstClr val="black">
                      <a:alpha val="40000"/>
                    </a:prstClr>
                  </a:outerShdw>
                </a:effectLst>
                <a:latin typeface="Calibri" pitchFamily="34" charset="0"/>
              </a:rPr>
              <a:t>lang</a:t>
            </a:r>
            <a:r>
              <a:rPr lang="en-US" sz="2400" dirty="0">
                <a:solidFill>
                  <a:srgbClr val="C00000"/>
                </a:solidFill>
                <a:effectLst>
                  <a:outerShdw blurRad="50800" dist="38100" dir="2700000" algn="tl" rotWithShape="0">
                    <a:prstClr val="black">
                      <a:alpha val="40000"/>
                    </a:prstClr>
                  </a:outerShdw>
                </a:effectLst>
                <a:latin typeface="Calibri" pitchFamily="34" charset="0"/>
              </a:rPr>
              <a:t> </a:t>
            </a:r>
            <a:r>
              <a:rPr lang="en-US" sz="2400" dirty="0">
                <a:solidFill>
                  <a:prstClr val="white"/>
                </a:solidFill>
                <a:effectLst>
                  <a:outerShdw blurRad="50800" dist="38100" dir="2700000" algn="tl" rotWithShape="0">
                    <a:prstClr val="black">
                      <a:alpha val="40000"/>
                    </a:prstClr>
                  </a:outerShdw>
                </a:effectLst>
                <a:latin typeface="Calibri" pitchFamily="34" charset="0"/>
              </a:rPr>
              <a:t>– language of the code snipped (case insensitive). </a:t>
            </a:r>
            <a:br>
              <a:rPr lang="en-US" sz="2400" dirty="0">
                <a:solidFill>
                  <a:prstClr val="white"/>
                </a:solidFill>
                <a:effectLst>
                  <a:outerShdw blurRad="50800" dist="38100" dir="2700000" algn="tl" rotWithShape="0">
                    <a:prstClr val="black">
                      <a:alpha val="40000"/>
                    </a:prstClr>
                  </a:outerShdw>
                </a:effectLst>
                <a:latin typeface="Calibri" pitchFamily="34" charset="0"/>
              </a:rPr>
            </a:br>
            <a:r>
              <a:rPr lang="en-US" sz="24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a:solidFill>
                  <a:prstClr val="white"/>
                </a:solidFill>
                <a:effectLst>
                  <a:outerShdw blurRad="50800" dist="38100" dir="2700000" algn="tl" rotWithShape="0">
                    <a:prstClr val="black">
                      <a:alpha val="40000"/>
                    </a:prstClr>
                  </a:outerShdw>
                </a:effectLst>
                <a:latin typeface="Calibri" pitchFamily="34" charset="0"/>
              </a:rPr>
              <a:t>These are some of the supported values:</a:t>
            </a:r>
          </a:p>
          <a:p>
            <a:pPr marL="2171700" lvl="4">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C#, </a:t>
            </a:r>
            <a:r>
              <a:rPr lang="en-US" sz="1200" dirty="0" err="1">
                <a:solidFill>
                  <a:prstClr val="white"/>
                </a:solidFill>
                <a:effectLst>
                  <a:outerShdw blurRad="50800" dist="38100" dir="2700000" algn="tl" rotWithShape="0">
                    <a:prstClr val="black">
                      <a:alpha val="40000"/>
                    </a:prstClr>
                  </a:outerShdw>
                </a:effectLst>
                <a:latin typeface="Calibri" pitchFamily="34" charset="0"/>
              </a:rPr>
              <a:t>CSharp</a:t>
            </a: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err="1">
                <a:solidFill>
                  <a:prstClr val="white"/>
                </a:solidFill>
                <a:effectLst>
                  <a:outerShdw blurRad="50800" dist="38100" dir="2700000" algn="tl" rotWithShape="0">
                    <a:prstClr val="black">
                      <a:alpha val="40000"/>
                    </a:prstClr>
                  </a:outerShdw>
                </a:effectLst>
                <a:latin typeface="Calibri" pitchFamily="34" charset="0"/>
              </a:rPr>
              <a:t>cs</a:t>
            </a:r>
            <a:endParaRPr lang="en-US" sz="1200" dirty="0">
              <a:solidFill>
                <a:prstClr val="white"/>
              </a:solidFill>
              <a:effectLst>
                <a:outerShdw blurRad="50800" dist="38100" dir="2700000" algn="tl" rotWithShape="0">
                  <a:prstClr val="black">
                    <a:alpha val="40000"/>
                  </a:prstClr>
                </a:outerShdw>
              </a:effectLst>
              <a:latin typeface="Calibri" pitchFamily="34" charset="0"/>
            </a:endParaRPr>
          </a:p>
          <a:p>
            <a:pPr marL="2171700" lvl="4">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err="1">
                <a:solidFill>
                  <a:prstClr val="white"/>
                </a:solidFill>
                <a:effectLst>
                  <a:outerShdw blurRad="50800" dist="38100" dir="2700000" algn="tl" rotWithShape="0">
                    <a:prstClr val="black">
                      <a:alpha val="40000"/>
                    </a:prstClr>
                  </a:outerShdw>
                </a:effectLst>
                <a:latin typeface="Calibri" pitchFamily="34" charset="0"/>
              </a:rPr>
              <a:t>VisualBasic</a:t>
            </a:r>
            <a:r>
              <a:rPr lang="en-US" sz="1200" dirty="0">
                <a:solidFill>
                  <a:prstClr val="white"/>
                </a:solidFill>
                <a:effectLst>
                  <a:outerShdw blurRad="50800" dist="38100" dir="2700000" algn="tl" rotWithShape="0">
                    <a:prstClr val="black">
                      <a:alpha val="40000"/>
                    </a:prstClr>
                  </a:outerShdw>
                </a:effectLst>
                <a:latin typeface="Calibri" pitchFamily="34" charset="0"/>
              </a:rPr>
              <a:t>, VB</a:t>
            </a:r>
          </a:p>
          <a:p>
            <a:pPr marL="2171700" lvl="4">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JavaScript, </a:t>
            </a:r>
            <a:r>
              <a:rPr lang="en-US" sz="1200" dirty="0" err="1">
                <a:solidFill>
                  <a:prstClr val="white"/>
                </a:solidFill>
                <a:effectLst>
                  <a:outerShdw blurRad="50800" dist="38100" dir="2700000" algn="tl" rotWithShape="0">
                    <a:prstClr val="black">
                      <a:alpha val="40000"/>
                    </a:prstClr>
                  </a:outerShdw>
                </a:effectLst>
                <a:latin typeface="Calibri" pitchFamily="34" charset="0"/>
              </a:rPr>
              <a:t>js</a:t>
            </a:r>
            <a:endParaRPr lang="en-US" sz="1200" dirty="0">
              <a:solidFill>
                <a:prstClr val="white"/>
              </a:solidFill>
              <a:effectLst>
                <a:outerShdw blurRad="50800" dist="38100" dir="2700000" algn="tl" rotWithShape="0">
                  <a:prstClr val="black">
                    <a:alpha val="40000"/>
                  </a:prstClr>
                </a:outerShdw>
              </a:effectLst>
              <a:latin typeface="Calibri" pitchFamily="34" charset="0"/>
            </a:endParaRPr>
          </a:p>
          <a:p>
            <a:pPr marL="2171700" lvl="4">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XML</a:t>
            </a:r>
          </a:p>
          <a:p>
            <a:pPr marL="2171700" lvl="4">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ASPNET</a:t>
            </a:r>
          </a:p>
          <a:p>
            <a:pPr marL="1257300" lvl="2">
              <a:buFont typeface="Arial" pitchFamily="34" charset="0"/>
              <a:buChar char="•"/>
            </a:pPr>
            <a:r>
              <a:rPr lang="en-US" sz="2400" dirty="0">
                <a:solidFill>
                  <a:prstClr val="white"/>
                </a:solidFill>
                <a:effectLst>
                  <a:outerShdw blurRad="50800" dist="38100" dir="2700000" algn="tl" rotWithShape="0">
                    <a:prstClr val="black">
                      <a:alpha val="40000"/>
                    </a:prstClr>
                  </a:outerShdw>
                </a:effectLst>
                <a:latin typeface="Calibri" pitchFamily="34" charset="0"/>
              </a:rPr>
              <a:t> </a:t>
            </a:r>
            <a:r>
              <a:rPr lang="en-US" sz="2400" dirty="0">
                <a:solidFill>
                  <a:srgbClr val="4BACC6"/>
                </a:solidFill>
                <a:effectLst>
                  <a:outerShdw blurRad="50800" dist="38100" dir="2700000" algn="tl" rotWithShape="0">
                    <a:prstClr val="black">
                      <a:alpha val="40000"/>
                    </a:prstClr>
                  </a:outerShdw>
                </a:effectLst>
                <a:latin typeface="Calibri" pitchFamily="34" charset="0"/>
              </a:rPr>
              <a:t>title</a:t>
            </a:r>
            <a:r>
              <a:rPr lang="en-US" sz="2400" dirty="0">
                <a:solidFill>
                  <a:srgbClr val="C00000"/>
                </a:solidFill>
                <a:effectLst>
                  <a:outerShdw blurRad="50800" dist="38100" dir="2700000" algn="tl" rotWithShape="0">
                    <a:prstClr val="black">
                      <a:alpha val="40000"/>
                    </a:prstClr>
                  </a:outerShdw>
                </a:effectLst>
                <a:latin typeface="Calibri" pitchFamily="34" charset="0"/>
              </a:rPr>
              <a:t> </a:t>
            </a:r>
            <a:r>
              <a:rPr lang="en-US" sz="2400" dirty="0">
                <a:solidFill>
                  <a:prstClr val="white"/>
                </a:solidFill>
                <a:effectLst>
                  <a:outerShdw blurRad="50800" dist="38100" dir="2700000" algn="tl" rotWithShape="0">
                    <a:prstClr val="black">
                      <a:alpha val="40000"/>
                    </a:prstClr>
                  </a:outerShdw>
                </a:effectLst>
                <a:latin typeface="Calibri" pitchFamily="34" charset="0"/>
              </a:rPr>
              <a:t>– this will appear as title of the snippet</a:t>
            </a:r>
          </a:p>
          <a:p>
            <a:pPr marL="1257300" lvl="2">
              <a:buFont typeface="Arial" pitchFamily="34" charset="0"/>
              <a:buChar char="•"/>
            </a:pPr>
            <a:r>
              <a:rPr lang="en-US" sz="2400" dirty="0">
                <a:solidFill>
                  <a:prstClr val="white"/>
                </a:solidFill>
                <a:effectLst>
                  <a:outerShdw blurRad="50800" dist="38100" dir="2700000" algn="tl" rotWithShape="0">
                    <a:prstClr val="black">
                      <a:alpha val="40000"/>
                    </a:prstClr>
                  </a:outerShdw>
                </a:effectLst>
                <a:latin typeface="Calibri" pitchFamily="34" charset="0"/>
              </a:rPr>
              <a:t> </a:t>
            </a:r>
            <a:r>
              <a:rPr lang="en-US" sz="2400" dirty="0">
                <a:solidFill>
                  <a:srgbClr val="4BACC6"/>
                </a:solidFill>
                <a:effectLst>
                  <a:outerShdw blurRad="50800" dist="38100" dir="2700000" algn="tl" rotWithShape="0">
                    <a:prstClr val="black">
                      <a:alpha val="40000"/>
                    </a:prstClr>
                  </a:outerShdw>
                </a:effectLst>
                <a:latin typeface="Calibri" pitchFamily="34" charset="0"/>
              </a:rPr>
              <a:t>region</a:t>
            </a:r>
            <a:r>
              <a:rPr lang="en-US" sz="2400" dirty="0">
                <a:solidFill>
                  <a:srgbClr val="C00000"/>
                </a:solidFill>
                <a:effectLst>
                  <a:outerShdw blurRad="50800" dist="38100" dir="2700000" algn="tl" rotWithShape="0">
                    <a:prstClr val="black">
                      <a:alpha val="40000"/>
                    </a:prstClr>
                  </a:outerShdw>
                </a:effectLst>
                <a:latin typeface="Calibri" pitchFamily="34" charset="0"/>
              </a:rPr>
              <a:t> </a:t>
            </a:r>
            <a:r>
              <a:rPr lang="en-US" sz="2400" dirty="0">
                <a:solidFill>
                  <a:prstClr val="white"/>
                </a:solidFill>
                <a:effectLst>
                  <a:outerShdw blurRad="50800" dist="38100" dir="2700000" algn="tl" rotWithShape="0">
                    <a:prstClr val="black">
                      <a:alpha val="40000"/>
                    </a:prstClr>
                  </a:outerShdw>
                </a:effectLst>
                <a:latin typeface="Calibri" pitchFamily="34" charset="0"/>
              </a:rPr>
              <a:t>– name of the region that wraps the code snipped</a:t>
            </a:r>
          </a:p>
          <a:p>
            <a:pPr marL="342900" lvl="0">
              <a:buFont typeface="Arial" pitchFamily="34" charset="0"/>
              <a:buChar char="•"/>
            </a:pPr>
            <a:endParaRPr lang="en-US" dirty="0"/>
          </a:p>
        </p:txBody>
      </p:sp>
    </p:spTree>
    <p:extLst>
      <p:ext uri="{BB962C8B-B14F-4D97-AF65-F5344CB8AC3E}">
        <p14:creationId xmlns:p14="http://schemas.microsoft.com/office/powerpoint/2010/main" val="6465194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Code snippets – example (1)</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
        <p:nvSpPr>
          <p:cNvPr id="3" name="TextBox 2"/>
          <p:cNvSpPr txBox="1"/>
          <p:nvPr/>
        </p:nvSpPr>
        <p:spPr>
          <a:xfrm>
            <a:off x="292100" y="914400"/>
            <a:ext cx="8851900" cy="5924699"/>
          </a:xfrm>
          <a:prstGeom prst="rect">
            <a:avLst/>
          </a:prstGeom>
          <a:noFill/>
        </p:spPr>
        <p:txBody>
          <a:bodyPr wrap="square" rtlCol="0">
            <a:spAutoFit/>
          </a:bodyPr>
          <a:lstStyle/>
          <a:p>
            <a:pPr lvl="1">
              <a:buFont typeface="Arial" pitchFamily="34" charset="0"/>
              <a:buChar char="•"/>
            </a:pPr>
            <a:r>
              <a:rPr lang="en-US" sz="1800" dirty="0">
                <a:solidFill>
                  <a:prstClr val="white"/>
                </a:solidFill>
                <a:effectLst>
                  <a:outerShdw blurRad="50800" dist="38100" dir="2700000" algn="tl" rotWithShape="0">
                    <a:prstClr val="black">
                      <a:alpha val="40000"/>
                    </a:prstClr>
                  </a:outerShdw>
                </a:effectLst>
                <a:latin typeface="Calibri" pitchFamily="34" charset="0"/>
              </a:rPr>
              <a:t> C# </a:t>
            </a:r>
          </a:p>
          <a:p>
            <a:pPr lvl="2">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Code reference in *.</a:t>
            </a:r>
            <a:r>
              <a:rPr lang="en-US" sz="1200" dirty="0" err="1">
                <a:solidFill>
                  <a:prstClr val="white"/>
                </a:solidFill>
                <a:effectLst>
                  <a:outerShdw blurRad="50800" dist="38100" dir="2700000" algn="tl" rotWithShape="0">
                    <a:prstClr val="black">
                      <a:alpha val="40000"/>
                    </a:prstClr>
                  </a:outerShdw>
                </a:effectLst>
                <a:latin typeface="Calibri" pitchFamily="34" charset="0"/>
              </a:rPr>
              <a:t>aml</a:t>
            </a:r>
            <a:r>
              <a:rPr lang="en-US" sz="1200" dirty="0">
                <a:solidFill>
                  <a:prstClr val="white"/>
                </a:solidFill>
                <a:effectLst>
                  <a:outerShdw blurRad="50800" dist="38100" dir="2700000" algn="tl" rotWithShape="0">
                    <a:prstClr val="black">
                      <a:alpha val="40000"/>
                    </a:prstClr>
                  </a:outerShdw>
                </a:effectLst>
                <a:latin typeface="Calibri" pitchFamily="34" charset="0"/>
              </a:rPr>
              <a:t> file:</a:t>
            </a:r>
            <a:br>
              <a:rPr lang="en-US" sz="1200" dirty="0">
                <a:solidFill>
                  <a:prstClr val="white"/>
                </a:solidFill>
                <a:effectLst>
                  <a:outerShdw blurRad="50800" dist="38100" dir="2700000" algn="tl" rotWithShape="0">
                    <a:prstClr val="black">
                      <a:alpha val="40000"/>
                    </a:prstClr>
                  </a:outerShdw>
                </a:effectLst>
                <a:latin typeface="Calibri" pitchFamily="34" charset="0"/>
              </a:rPr>
            </a:br>
            <a:r>
              <a:rPr lang="en-US" sz="1200" dirty="0"/>
              <a:t>&lt;</a:t>
            </a:r>
            <a:r>
              <a:rPr lang="en-US" sz="1200" dirty="0">
                <a:solidFill>
                  <a:srgbClr val="9BBB59"/>
                </a:solidFill>
              </a:rPr>
              <a:t>code</a:t>
            </a:r>
            <a:r>
              <a:rPr lang="en-US" sz="1200" dirty="0"/>
              <a:t>      </a:t>
            </a:r>
            <a:r>
              <a:rPr lang="en-US" sz="1200" dirty="0">
                <a:solidFill>
                  <a:srgbClr val="4BACC6"/>
                </a:solidFill>
              </a:rPr>
              <a:t>source</a:t>
            </a:r>
            <a:r>
              <a:rPr lang="en-US" sz="1200" dirty="0"/>
              <a:t>="Examples\</a:t>
            </a:r>
            <a:r>
              <a:rPr lang="en-US" sz="1200" dirty="0" err="1"/>
              <a:t>CodeSource.cs</a:t>
            </a:r>
            <a:r>
              <a:rPr lang="en-US" sz="1200" dirty="0"/>
              <a:t>"</a:t>
            </a:r>
          </a:p>
          <a:p>
            <a:pPr lvl="2"/>
            <a:r>
              <a:rPr lang="en-US" sz="1200" dirty="0"/>
              <a:t>                   </a:t>
            </a:r>
            <a:r>
              <a:rPr lang="en-US" sz="1200" dirty="0" err="1">
                <a:solidFill>
                  <a:srgbClr val="4BACC6"/>
                </a:solidFill>
              </a:rPr>
              <a:t>lang</a:t>
            </a:r>
            <a:r>
              <a:rPr lang="en-US" sz="1200" dirty="0"/>
              <a:t>="C#"</a:t>
            </a:r>
          </a:p>
          <a:p>
            <a:pPr lvl="2"/>
            <a:r>
              <a:rPr lang="en-US" sz="1200" dirty="0"/>
              <a:t>                   </a:t>
            </a:r>
            <a:r>
              <a:rPr lang="en-US" sz="1200" dirty="0">
                <a:solidFill>
                  <a:srgbClr val="4BACC6"/>
                </a:solidFill>
              </a:rPr>
              <a:t>title</a:t>
            </a:r>
            <a:r>
              <a:rPr lang="en-US" sz="1200" dirty="0"/>
              <a:t>="C#"</a:t>
            </a:r>
          </a:p>
          <a:p>
            <a:pPr lvl="2"/>
            <a:r>
              <a:rPr lang="en-US" sz="1200" dirty="0"/>
              <a:t>                   </a:t>
            </a:r>
            <a:r>
              <a:rPr lang="en-US" sz="1200" dirty="0">
                <a:solidFill>
                  <a:srgbClr val="4BACC6"/>
                </a:solidFill>
              </a:rPr>
              <a:t>region</a:t>
            </a:r>
            <a:r>
              <a:rPr lang="en-US" sz="1200" dirty="0"/>
              <a:t>="</a:t>
            </a:r>
            <a:r>
              <a:rPr lang="en-US" sz="1200" dirty="0">
                <a:solidFill>
                  <a:srgbClr val="C00000"/>
                </a:solidFill>
                <a:effectLst>
                  <a:outerShdw blurRad="50800" dist="38100" dir="2700000" algn="tl" rotWithShape="0">
                    <a:prstClr val="black">
                      <a:alpha val="40000"/>
                    </a:prstClr>
                  </a:outerShdw>
                </a:effectLst>
                <a:latin typeface="Calibri" pitchFamily="34" charset="0"/>
              </a:rPr>
              <a:t> </a:t>
            </a:r>
            <a:r>
              <a:rPr lang="en-US" sz="1200" dirty="0" err="1">
                <a:solidFill>
                  <a:srgbClr val="C00000"/>
                </a:solidFill>
                <a:effectLst>
                  <a:outerShdw blurRad="50800" dist="38100" dir="2700000" algn="tl" rotWithShape="0">
                    <a:prstClr val="black">
                      <a:alpha val="40000"/>
                    </a:prstClr>
                  </a:outerShdw>
                </a:effectLst>
                <a:latin typeface="Calibri" pitchFamily="34" charset="0"/>
              </a:rPr>
              <a:t>CsRegionName</a:t>
            </a:r>
            <a:r>
              <a:rPr lang="en-US" sz="1200" dirty="0">
                <a:solidFill>
                  <a:srgbClr val="C00000"/>
                </a:solidFill>
                <a:effectLst>
                  <a:outerShdw blurRad="50800" dist="38100" dir="2700000" algn="tl" rotWithShape="0">
                    <a:prstClr val="black">
                      <a:alpha val="40000"/>
                    </a:prstClr>
                  </a:outerShdw>
                </a:effectLst>
                <a:latin typeface="Calibri" pitchFamily="34" charset="0"/>
              </a:rPr>
              <a:t> </a:t>
            </a:r>
            <a:r>
              <a:rPr lang="en-US" sz="1200" dirty="0"/>
              <a:t>"&gt;</a:t>
            </a:r>
          </a:p>
          <a:p>
            <a:pPr lvl="2"/>
            <a:r>
              <a:rPr lang="en-US" sz="1200" dirty="0"/>
              <a:t>   &lt;/</a:t>
            </a:r>
            <a:r>
              <a:rPr lang="en-US" sz="1200" dirty="0">
                <a:solidFill>
                  <a:srgbClr val="9BBB59"/>
                </a:solidFill>
              </a:rPr>
              <a:t>code</a:t>
            </a:r>
            <a:r>
              <a:rPr lang="en-US" sz="1200" dirty="0"/>
              <a:t>&gt;</a:t>
            </a:r>
            <a:endParaRPr lang="en-US" sz="1200" dirty="0">
              <a:solidFill>
                <a:prstClr val="white"/>
              </a:solidFill>
              <a:effectLst>
                <a:outerShdw blurRad="50800" dist="38100" dir="2700000" algn="tl" rotWithShape="0">
                  <a:prstClr val="black">
                    <a:alpha val="40000"/>
                  </a:prstClr>
                </a:outerShdw>
              </a:effectLst>
              <a:latin typeface="Calibri" pitchFamily="34" charset="0"/>
            </a:endParaRPr>
          </a:p>
          <a:p>
            <a:pPr lvl="2"/>
            <a:endParaRPr lang="en-US" sz="1200" dirty="0">
              <a:solidFill>
                <a:prstClr val="white"/>
              </a:solidFill>
              <a:effectLst>
                <a:outerShdw blurRad="50800" dist="38100" dir="2700000" algn="tl" rotWithShape="0">
                  <a:prstClr val="black">
                    <a:alpha val="40000"/>
                  </a:prstClr>
                </a:outerShdw>
              </a:effectLst>
              <a:latin typeface="Calibri" pitchFamily="34" charset="0"/>
            </a:endParaRPr>
          </a:p>
          <a:p>
            <a:pPr lvl="2">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A part of the </a:t>
            </a:r>
            <a:r>
              <a:rPr lang="en-US" sz="1200" dirty="0" err="1"/>
              <a:t>CodeSource.cs</a:t>
            </a:r>
            <a:r>
              <a:rPr lang="en-US" sz="1200" dirty="0"/>
              <a:t> file’s content:</a:t>
            </a:r>
            <a:br>
              <a:rPr lang="en-US" sz="1200" dirty="0"/>
            </a:b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a:solidFill>
                  <a:srgbClr val="92D050"/>
                </a:solidFill>
                <a:effectLst>
                  <a:outerShdw blurRad="50800" dist="38100" dir="2700000" algn="tl" rotWithShape="0">
                    <a:prstClr val="black">
                      <a:alpha val="40000"/>
                    </a:prstClr>
                  </a:outerShdw>
                </a:effectLst>
                <a:latin typeface="Calibri" pitchFamily="34" charset="0"/>
              </a:rPr>
              <a:t>#region</a:t>
            </a: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err="1">
                <a:solidFill>
                  <a:srgbClr val="C00000"/>
                </a:solidFill>
                <a:effectLst>
                  <a:outerShdw blurRad="50800" dist="38100" dir="2700000" algn="tl" rotWithShape="0">
                    <a:prstClr val="black">
                      <a:alpha val="40000"/>
                    </a:prstClr>
                  </a:outerShdw>
                </a:effectLst>
                <a:latin typeface="Calibri" pitchFamily="34" charset="0"/>
              </a:rPr>
              <a:t>CsRegionName</a:t>
            </a:r>
            <a:endParaRPr lang="en-US" sz="1200" dirty="0">
              <a:solidFill>
                <a:srgbClr val="C00000"/>
              </a:solidFill>
              <a:effectLst>
                <a:outerShdw blurRad="50800" dist="38100" dir="2700000" algn="tl" rotWithShape="0">
                  <a:prstClr val="black">
                    <a:alpha val="40000"/>
                  </a:prstClr>
                </a:outerShdw>
              </a:effectLst>
              <a:latin typeface="Calibri" pitchFamily="34" charset="0"/>
            </a:endParaRPr>
          </a:p>
          <a:p>
            <a:pPr marL="1257300" lvl="2"/>
            <a:r>
              <a:rPr lang="en-US" sz="1200" dirty="0">
                <a:solidFill>
                  <a:srgbClr val="4BACC6"/>
                </a:solidFill>
                <a:effectLst>
                  <a:outerShdw blurRad="50800" dist="38100" dir="2700000" algn="tl" rotWithShape="0">
                    <a:prstClr val="black">
                      <a:alpha val="40000"/>
                    </a:prstClr>
                  </a:outerShdw>
                </a:effectLst>
                <a:latin typeface="Calibri" pitchFamily="34" charset="0"/>
              </a:rPr>
              <a:t>public</a:t>
            </a: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a:solidFill>
                  <a:srgbClr val="4BACC6"/>
                </a:solidFill>
                <a:effectLst>
                  <a:outerShdw blurRad="50800" dist="38100" dir="2700000" algn="tl" rotWithShape="0">
                    <a:prstClr val="black">
                      <a:alpha val="40000"/>
                    </a:prstClr>
                  </a:outerShdw>
                </a:effectLst>
                <a:latin typeface="Calibri" pitchFamily="34" charset="0"/>
              </a:rPr>
              <a:t>string</a:t>
            </a: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err="1">
                <a:solidFill>
                  <a:prstClr val="white"/>
                </a:solidFill>
                <a:effectLst>
                  <a:outerShdw blurRad="50800" dist="38100" dir="2700000" algn="tl" rotWithShape="0">
                    <a:prstClr val="black">
                      <a:alpha val="40000"/>
                    </a:prstClr>
                  </a:outerShdw>
                </a:effectLst>
                <a:latin typeface="Calibri" pitchFamily="34" charset="0"/>
              </a:rPr>
              <a:t>GetString</a:t>
            </a:r>
            <a:r>
              <a:rPr lang="en-US" sz="1200" dirty="0">
                <a:solidFill>
                  <a:prstClr val="white"/>
                </a:solidFill>
                <a:effectLst>
                  <a:outerShdw blurRad="50800" dist="38100" dir="2700000" algn="tl" rotWithShape="0">
                    <a:prstClr val="black">
                      <a:alpha val="40000"/>
                    </a:prstClr>
                  </a:outerShdw>
                </a:effectLst>
                <a:latin typeface="Calibri" pitchFamily="34" charset="0"/>
              </a:rPr>
              <a:t>()</a:t>
            </a:r>
          </a:p>
          <a:p>
            <a:pPr marL="1257300" lvl="2"/>
            <a:r>
              <a:rPr lang="en-US" sz="1200" dirty="0">
                <a:solidFill>
                  <a:prstClr val="white"/>
                </a:solidFill>
                <a:effectLst>
                  <a:outerShdw blurRad="50800" dist="38100" dir="2700000" algn="tl" rotWithShape="0">
                    <a:prstClr val="black">
                      <a:alpha val="40000"/>
                    </a:prstClr>
                  </a:outerShdw>
                </a:effectLst>
                <a:latin typeface="Calibri" pitchFamily="34" charset="0"/>
              </a:rPr>
              <a:t>{</a:t>
            </a:r>
          </a:p>
          <a:p>
            <a:pPr marL="1257300" lvl="2"/>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a:solidFill>
                  <a:srgbClr val="4BACC6"/>
                </a:solidFill>
                <a:effectLst>
                  <a:outerShdw blurRad="50800" dist="38100" dir="2700000" algn="tl" rotWithShape="0">
                    <a:prstClr val="black">
                      <a:alpha val="40000"/>
                    </a:prstClr>
                  </a:outerShdw>
                </a:effectLst>
                <a:latin typeface="Calibri" pitchFamily="34" charset="0"/>
              </a:rPr>
              <a:t>return</a:t>
            </a: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err="1">
                <a:solidFill>
                  <a:prstClr val="white"/>
                </a:solidFill>
                <a:effectLst>
                  <a:outerShdw blurRad="50800" dist="38100" dir="2700000" algn="tl" rotWithShape="0">
                    <a:prstClr val="black">
                      <a:alpha val="40000"/>
                    </a:prstClr>
                  </a:outerShdw>
                </a:effectLst>
                <a:latin typeface="Calibri" pitchFamily="34" charset="0"/>
              </a:rPr>
              <a:t>string.Empty</a:t>
            </a:r>
            <a:r>
              <a:rPr lang="en-US" sz="1200" dirty="0">
                <a:solidFill>
                  <a:prstClr val="white"/>
                </a:solidFill>
                <a:effectLst>
                  <a:outerShdw blurRad="50800" dist="38100" dir="2700000" algn="tl" rotWithShape="0">
                    <a:prstClr val="black">
                      <a:alpha val="40000"/>
                    </a:prstClr>
                  </a:outerShdw>
                </a:effectLst>
                <a:latin typeface="Calibri" pitchFamily="34" charset="0"/>
              </a:rPr>
              <a:t>;</a:t>
            </a:r>
          </a:p>
          <a:p>
            <a:pPr marL="1257300" lvl="2"/>
            <a:r>
              <a:rPr lang="en-US" sz="1200" dirty="0">
                <a:solidFill>
                  <a:prstClr val="white"/>
                </a:solidFill>
                <a:effectLst>
                  <a:outerShdw blurRad="50800" dist="38100" dir="2700000" algn="tl" rotWithShape="0">
                    <a:prstClr val="black">
                      <a:alpha val="40000"/>
                    </a:prstClr>
                  </a:outerShdw>
                </a:effectLst>
                <a:latin typeface="Calibri" pitchFamily="34" charset="0"/>
              </a:rPr>
              <a:t>}	</a:t>
            </a:r>
          </a:p>
          <a:p>
            <a:pPr marL="342900" lvl="0"/>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a:solidFill>
                  <a:srgbClr val="92D050"/>
                </a:solidFill>
                <a:effectLst>
                  <a:outerShdw blurRad="50800" dist="38100" dir="2700000" algn="tl" rotWithShape="0">
                    <a:prstClr val="black">
                      <a:alpha val="40000"/>
                    </a:prstClr>
                  </a:outerShdw>
                </a:effectLst>
                <a:latin typeface="Calibri" pitchFamily="34" charset="0"/>
              </a:rPr>
              <a:t>#</a:t>
            </a:r>
            <a:r>
              <a:rPr lang="en-US" sz="1200" dirty="0" err="1">
                <a:solidFill>
                  <a:srgbClr val="92D050"/>
                </a:solidFill>
                <a:effectLst>
                  <a:outerShdw blurRad="50800" dist="38100" dir="2700000" algn="tl" rotWithShape="0">
                    <a:prstClr val="black">
                      <a:alpha val="40000"/>
                    </a:prstClr>
                  </a:outerShdw>
                </a:effectLst>
                <a:latin typeface="Calibri" pitchFamily="34" charset="0"/>
              </a:rPr>
              <a:t>endregion</a:t>
            </a:r>
            <a:endParaRPr lang="en-US" sz="1200" dirty="0">
              <a:solidFill>
                <a:srgbClr val="92D050"/>
              </a:solidFill>
              <a:effectLst>
                <a:outerShdw blurRad="50800" dist="38100" dir="2700000" algn="tl" rotWithShape="0">
                  <a:prstClr val="black">
                    <a:alpha val="40000"/>
                  </a:prstClr>
                </a:outerShdw>
              </a:effectLst>
              <a:latin typeface="Calibri" pitchFamily="34" charset="0"/>
            </a:endParaRPr>
          </a:p>
          <a:p>
            <a:pPr lvl="1">
              <a:buFont typeface="Arial" pitchFamily="34" charset="0"/>
              <a:buChar char="•"/>
            </a:pPr>
            <a:r>
              <a:rPr lang="en-US" sz="1800" dirty="0">
                <a:solidFill>
                  <a:prstClr val="white"/>
                </a:solidFill>
                <a:effectLst>
                  <a:outerShdw blurRad="50800" dist="38100" dir="2700000" algn="tl" rotWithShape="0">
                    <a:prstClr val="black">
                      <a:alpha val="40000"/>
                    </a:prstClr>
                  </a:outerShdw>
                </a:effectLst>
                <a:latin typeface="Calibri" pitchFamily="34" charset="0"/>
              </a:rPr>
              <a:t>  VB.NET</a:t>
            </a:r>
          </a:p>
          <a:p>
            <a:pPr lvl="2">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Code reference in *.</a:t>
            </a:r>
            <a:r>
              <a:rPr lang="en-US" sz="1200" dirty="0" err="1">
                <a:solidFill>
                  <a:prstClr val="white"/>
                </a:solidFill>
                <a:effectLst>
                  <a:outerShdw blurRad="50800" dist="38100" dir="2700000" algn="tl" rotWithShape="0">
                    <a:prstClr val="black">
                      <a:alpha val="40000"/>
                    </a:prstClr>
                  </a:outerShdw>
                </a:effectLst>
                <a:latin typeface="Calibri" pitchFamily="34" charset="0"/>
              </a:rPr>
              <a:t>aml</a:t>
            </a:r>
            <a:r>
              <a:rPr lang="en-US" sz="1200" dirty="0">
                <a:solidFill>
                  <a:prstClr val="white"/>
                </a:solidFill>
                <a:effectLst>
                  <a:outerShdw blurRad="50800" dist="38100" dir="2700000" algn="tl" rotWithShape="0">
                    <a:prstClr val="black">
                      <a:alpha val="40000"/>
                    </a:prstClr>
                  </a:outerShdw>
                </a:effectLst>
                <a:latin typeface="Calibri" pitchFamily="34" charset="0"/>
              </a:rPr>
              <a:t> file:</a:t>
            </a:r>
            <a:br>
              <a:rPr lang="en-US" sz="1200" dirty="0">
                <a:solidFill>
                  <a:prstClr val="white"/>
                </a:solidFill>
                <a:effectLst>
                  <a:outerShdw blurRad="50800" dist="38100" dir="2700000" algn="tl" rotWithShape="0">
                    <a:prstClr val="black">
                      <a:alpha val="40000"/>
                    </a:prstClr>
                  </a:outerShdw>
                </a:effectLst>
                <a:latin typeface="Calibri" pitchFamily="34" charset="0"/>
              </a:rPr>
            </a:br>
            <a:r>
              <a:rPr lang="en-US" sz="1200" dirty="0"/>
              <a:t>&lt;</a:t>
            </a:r>
            <a:r>
              <a:rPr lang="en-US" sz="1200" dirty="0">
                <a:solidFill>
                  <a:srgbClr val="9BBB59"/>
                </a:solidFill>
              </a:rPr>
              <a:t>code</a:t>
            </a:r>
            <a:r>
              <a:rPr lang="en-US" sz="1200" dirty="0"/>
              <a:t>      </a:t>
            </a:r>
            <a:r>
              <a:rPr lang="en-US" sz="1200" dirty="0">
                <a:solidFill>
                  <a:srgbClr val="4BACC6"/>
                </a:solidFill>
              </a:rPr>
              <a:t>source</a:t>
            </a:r>
            <a:r>
              <a:rPr lang="en-US" sz="1200" dirty="0"/>
              <a:t>="Examples\</a:t>
            </a:r>
            <a:r>
              <a:rPr lang="en-US" sz="1200" dirty="0" err="1"/>
              <a:t>CodeSource.vb</a:t>
            </a:r>
            <a:r>
              <a:rPr lang="en-US" sz="1200" dirty="0"/>
              <a:t>"</a:t>
            </a:r>
          </a:p>
          <a:p>
            <a:pPr lvl="2"/>
            <a:r>
              <a:rPr lang="en-US" sz="1200" dirty="0"/>
              <a:t>                   </a:t>
            </a:r>
            <a:r>
              <a:rPr lang="en-US" sz="1200" dirty="0" err="1">
                <a:solidFill>
                  <a:srgbClr val="4BACC6"/>
                </a:solidFill>
              </a:rPr>
              <a:t>lang</a:t>
            </a:r>
            <a:r>
              <a:rPr lang="en-US" sz="1200" dirty="0"/>
              <a:t>=“VB"</a:t>
            </a:r>
          </a:p>
          <a:p>
            <a:pPr lvl="2"/>
            <a:r>
              <a:rPr lang="en-US" sz="1200" dirty="0"/>
              <a:t>                   </a:t>
            </a:r>
            <a:r>
              <a:rPr lang="en-US" sz="1200" dirty="0">
                <a:solidFill>
                  <a:srgbClr val="4BACC6"/>
                </a:solidFill>
              </a:rPr>
              <a:t>title</a:t>
            </a:r>
            <a:r>
              <a:rPr lang="en-US" sz="1200" dirty="0"/>
              <a:t>=“VB"</a:t>
            </a:r>
          </a:p>
          <a:p>
            <a:pPr lvl="2"/>
            <a:r>
              <a:rPr lang="en-US" sz="1200" dirty="0"/>
              <a:t>                   </a:t>
            </a:r>
            <a:r>
              <a:rPr lang="en-US" sz="1200" dirty="0">
                <a:solidFill>
                  <a:srgbClr val="4BACC6"/>
                </a:solidFill>
              </a:rPr>
              <a:t>region</a:t>
            </a:r>
            <a:r>
              <a:rPr lang="en-US" sz="1200" dirty="0"/>
              <a:t>="</a:t>
            </a:r>
            <a:r>
              <a:rPr lang="en-US" sz="1200" dirty="0">
                <a:solidFill>
                  <a:srgbClr val="C00000"/>
                </a:solidFill>
                <a:effectLst>
                  <a:outerShdw blurRad="50800" dist="38100" dir="2700000" algn="tl" rotWithShape="0">
                    <a:prstClr val="black">
                      <a:alpha val="40000"/>
                    </a:prstClr>
                  </a:outerShdw>
                </a:effectLst>
                <a:latin typeface="Calibri" pitchFamily="34" charset="0"/>
              </a:rPr>
              <a:t> </a:t>
            </a:r>
            <a:r>
              <a:rPr lang="en-US" sz="1200" dirty="0" err="1">
                <a:solidFill>
                  <a:srgbClr val="C00000"/>
                </a:solidFill>
                <a:effectLst>
                  <a:outerShdw blurRad="50800" dist="38100" dir="2700000" algn="tl" rotWithShape="0">
                    <a:prstClr val="black">
                      <a:alpha val="40000"/>
                    </a:prstClr>
                  </a:outerShdw>
                </a:effectLst>
                <a:latin typeface="Calibri" pitchFamily="34" charset="0"/>
              </a:rPr>
              <a:t>VbRegionName</a:t>
            </a:r>
            <a:r>
              <a:rPr lang="en-US" sz="1200" dirty="0">
                <a:solidFill>
                  <a:srgbClr val="C00000"/>
                </a:solidFill>
                <a:effectLst>
                  <a:outerShdw blurRad="50800" dist="38100" dir="2700000" algn="tl" rotWithShape="0">
                    <a:prstClr val="black">
                      <a:alpha val="40000"/>
                    </a:prstClr>
                  </a:outerShdw>
                </a:effectLst>
                <a:latin typeface="Calibri" pitchFamily="34" charset="0"/>
              </a:rPr>
              <a:t> </a:t>
            </a:r>
            <a:r>
              <a:rPr lang="en-US" sz="1200" dirty="0"/>
              <a:t>"&gt;</a:t>
            </a:r>
          </a:p>
          <a:p>
            <a:pPr lvl="2"/>
            <a:r>
              <a:rPr lang="en-US" sz="1200" dirty="0"/>
              <a:t>   &lt;/</a:t>
            </a:r>
            <a:r>
              <a:rPr lang="en-US" sz="1200" dirty="0">
                <a:solidFill>
                  <a:srgbClr val="9BBB59"/>
                </a:solidFill>
              </a:rPr>
              <a:t>code</a:t>
            </a:r>
            <a:r>
              <a:rPr lang="en-US" sz="1200" dirty="0"/>
              <a:t>&gt;</a:t>
            </a:r>
            <a:endParaRPr lang="en-US" sz="1200" dirty="0">
              <a:solidFill>
                <a:prstClr val="white"/>
              </a:solidFill>
              <a:effectLst>
                <a:outerShdw blurRad="50800" dist="38100" dir="2700000" algn="tl" rotWithShape="0">
                  <a:prstClr val="black">
                    <a:alpha val="40000"/>
                  </a:prstClr>
                </a:outerShdw>
              </a:effectLst>
              <a:latin typeface="Calibri" pitchFamily="34" charset="0"/>
            </a:endParaRPr>
          </a:p>
          <a:p>
            <a:pPr marL="800100" lvl="1">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A part of the </a:t>
            </a:r>
            <a:r>
              <a:rPr lang="en-US" sz="1200" dirty="0" err="1"/>
              <a:t>CodeSource.vb</a:t>
            </a:r>
            <a:r>
              <a:rPr lang="en-US" sz="1200" dirty="0"/>
              <a:t> file’s content:</a:t>
            </a:r>
            <a:br>
              <a:rPr lang="en-US" sz="1200" dirty="0"/>
            </a:b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a:solidFill>
                  <a:srgbClr val="92D050"/>
                </a:solidFill>
                <a:effectLst>
                  <a:outerShdw blurRad="50800" dist="38100" dir="2700000" algn="tl" rotWithShape="0">
                    <a:prstClr val="black">
                      <a:alpha val="40000"/>
                    </a:prstClr>
                  </a:outerShdw>
                </a:effectLst>
                <a:latin typeface="Calibri" pitchFamily="34" charset="0"/>
              </a:rPr>
              <a:t>#Region </a:t>
            </a:r>
            <a:r>
              <a:rPr lang="en-US" sz="1200" dirty="0">
                <a:solidFill>
                  <a:prstClr val="white"/>
                </a:solidFill>
                <a:effectLst>
                  <a:outerShdw blurRad="50800" dist="38100" dir="2700000" algn="tl" rotWithShape="0">
                    <a:prstClr val="black">
                      <a:alpha val="40000"/>
                    </a:prstClr>
                  </a:outerShdw>
                </a:effectLst>
                <a:latin typeface="Calibri" pitchFamily="34" charset="0"/>
              </a:rPr>
              <a:t>"</a:t>
            </a:r>
            <a:r>
              <a:rPr lang="en-US" sz="1200" dirty="0" err="1">
                <a:solidFill>
                  <a:srgbClr val="C00000"/>
                </a:solidFill>
                <a:effectLst>
                  <a:outerShdw blurRad="50800" dist="38100" dir="2700000" algn="tl" rotWithShape="0">
                    <a:prstClr val="black">
                      <a:alpha val="40000"/>
                    </a:prstClr>
                  </a:outerShdw>
                </a:effectLst>
                <a:latin typeface="Calibri" pitchFamily="34" charset="0"/>
              </a:rPr>
              <a:t>VbRegionName</a:t>
            </a:r>
            <a:r>
              <a:rPr lang="en-US" sz="1200" dirty="0">
                <a:solidFill>
                  <a:prstClr val="white"/>
                </a:solidFill>
                <a:effectLst>
                  <a:outerShdw blurRad="50800" dist="38100" dir="2700000" algn="tl" rotWithShape="0">
                    <a:prstClr val="black">
                      <a:alpha val="40000"/>
                    </a:prstClr>
                  </a:outerShdw>
                </a:effectLst>
                <a:latin typeface="Calibri" pitchFamily="34" charset="0"/>
              </a:rPr>
              <a:t>"</a:t>
            </a:r>
          </a:p>
          <a:p>
            <a:pPr marL="800100" lvl="1"/>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a:solidFill>
                  <a:srgbClr val="4BACC6"/>
                </a:solidFill>
                <a:effectLst>
                  <a:outerShdw blurRad="50800" dist="38100" dir="2700000" algn="tl" rotWithShape="0">
                    <a:prstClr val="black">
                      <a:alpha val="40000"/>
                    </a:prstClr>
                  </a:outerShdw>
                </a:effectLst>
                <a:latin typeface="Calibri" pitchFamily="34" charset="0"/>
              </a:rPr>
              <a:t>Protected Sub </a:t>
            </a:r>
            <a:r>
              <a:rPr lang="en-US" sz="1200" dirty="0" err="1">
                <a:solidFill>
                  <a:prstClr val="white"/>
                </a:solidFill>
                <a:effectLst>
                  <a:outerShdw blurRad="50800" dist="38100" dir="2700000" algn="tl" rotWithShape="0">
                    <a:prstClr val="black">
                      <a:alpha val="40000"/>
                    </a:prstClr>
                  </a:outerShdw>
                </a:effectLst>
                <a:latin typeface="Calibri" pitchFamily="34" charset="0"/>
              </a:rPr>
              <a:t>Page_Load</a:t>
            </a:r>
            <a:r>
              <a:rPr lang="en-US" sz="1200" dirty="0">
                <a:solidFill>
                  <a:prstClr val="white"/>
                </a:solidFill>
                <a:effectLst>
                  <a:outerShdw blurRad="50800" dist="38100" dir="2700000" algn="tl" rotWithShape="0">
                    <a:prstClr val="black">
                      <a:alpha val="40000"/>
                    </a:prstClr>
                  </a:outerShdw>
                </a:effectLst>
                <a:latin typeface="Calibri" pitchFamily="34" charset="0"/>
              </a:rPr>
              <a:t>(</a:t>
            </a:r>
            <a:r>
              <a:rPr lang="en-US" sz="1200" dirty="0" err="1">
                <a:solidFill>
                  <a:srgbClr val="4BACC6"/>
                </a:solidFill>
                <a:effectLst>
                  <a:outerShdw blurRad="50800" dist="38100" dir="2700000" algn="tl" rotWithShape="0">
                    <a:prstClr val="black">
                      <a:alpha val="40000"/>
                    </a:prstClr>
                  </a:outerShdw>
                </a:effectLst>
                <a:latin typeface="Calibri" pitchFamily="34" charset="0"/>
              </a:rPr>
              <a:t>ByVal</a:t>
            </a:r>
            <a:r>
              <a:rPr lang="en-US" sz="1200" dirty="0">
                <a:solidFill>
                  <a:srgbClr val="4BACC6"/>
                </a:solidFill>
                <a:effectLst>
                  <a:outerShdw blurRad="50800" dist="38100" dir="2700000" algn="tl" rotWithShape="0">
                    <a:prstClr val="black">
                      <a:alpha val="40000"/>
                    </a:prstClr>
                  </a:outerShdw>
                </a:effectLst>
                <a:latin typeface="Calibri" pitchFamily="34" charset="0"/>
              </a:rPr>
              <a:t> </a:t>
            </a:r>
            <a:r>
              <a:rPr lang="en-US" sz="1200" dirty="0">
                <a:solidFill>
                  <a:prstClr val="white"/>
                </a:solidFill>
                <a:effectLst>
                  <a:outerShdw blurRad="50800" dist="38100" dir="2700000" algn="tl" rotWithShape="0">
                    <a:prstClr val="black">
                      <a:alpha val="40000"/>
                    </a:prstClr>
                  </a:outerShdw>
                </a:effectLst>
                <a:latin typeface="Calibri" pitchFamily="34" charset="0"/>
              </a:rPr>
              <a:t>sender </a:t>
            </a:r>
            <a:r>
              <a:rPr lang="en-US" sz="1200" dirty="0">
                <a:solidFill>
                  <a:srgbClr val="4BACC6"/>
                </a:solidFill>
                <a:effectLst>
                  <a:outerShdw blurRad="50800" dist="38100" dir="2700000" algn="tl" rotWithShape="0">
                    <a:prstClr val="black">
                      <a:alpha val="40000"/>
                    </a:prstClr>
                  </a:outerShdw>
                </a:effectLst>
                <a:latin typeface="Calibri" pitchFamily="34" charset="0"/>
              </a:rPr>
              <a:t>As</a:t>
            </a:r>
            <a:r>
              <a:rPr lang="en-US" sz="1200" dirty="0">
                <a:solidFill>
                  <a:prstClr val="white"/>
                </a:solidFill>
                <a:effectLst>
                  <a:outerShdw blurRad="50800" dist="38100" dir="2700000" algn="tl" rotWithShape="0">
                    <a:prstClr val="black">
                      <a:alpha val="40000"/>
                    </a:prstClr>
                  </a:outerShdw>
                </a:effectLst>
                <a:latin typeface="Calibri" pitchFamily="34" charset="0"/>
              </a:rPr>
              <a:t> Object, </a:t>
            </a:r>
            <a:r>
              <a:rPr lang="en-US" sz="1200" dirty="0" err="1">
                <a:solidFill>
                  <a:srgbClr val="4BACC6"/>
                </a:solidFill>
                <a:effectLst>
                  <a:outerShdw blurRad="50800" dist="38100" dir="2700000" algn="tl" rotWithShape="0">
                    <a:prstClr val="black">
                      <a:alpha val="40000"/>
                    </a:prstClr>
                  </a:outerShdw>
                </a:effectLst>
                <a:latin typeface="Calibri" pitchFamily="34" charset="0"/>
              </a:rPr>
              <a:t>ByVal</a:t>
            </a:r>
            <a:r>
              <a:rPr lang="en-US" sz="1200" dirty="0">
                <a:solidFill>
                  <a:prstClr val="white"/>
                </a:solidFill>
                <a:effectLst>
                  <a:outerShdw blurRad="50800" dist="38100" dir="2700000" algn="tl" rotWithShape="0">
                    <a:prstClr val="black">
                      <a:alpha val="40000"/>
                    </a:prstClr>
                  </a:outerShdw>
                </a:effectLst>
                <a:latin typeface="Calibri" pitchFamily="34" charset="0"/>
              </a:rPr>
              <a:t> e </a:t>
            </a:r>
            <a:r>
              <a:rPr lang="en-US" sz="1200" dirty="0">
                <a:solidFill>
                  <a:srgbClr val="4BACC6"/>
                </a:solidFill>
                <a:effectLst>
                  <a:outerShdw blurRad="50800" dist="38100" dir="2700000" algn="tl" rotWithShape="0">
                    <a:prstClr val="black">
                      <a:alpha val="40000"/>
                    </a:prstClr>
                  </a:outerShdw>
                </a:effectLst>
                <a:latin typeface="Calibri" pitchFamily="34" charset="0"/>
              </a:rPr>
              <a:t>As</a:t>
            </a: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err="1">
                <a:solidFill>
                  <a:prstClr val="white"/>
                </a:solidFill>
                <a:effectLst>
                  <a:outerShdw blurRad="50800" dist="38100" dir="2700000" algn="tl" rotWithShape="0">
                    <a:prstClr val="black">
                      <a:alpha val="40000"/>
                    </a:prstClr>
                  </a:outerShdw>
                </a:effectLst>
                <a:latin typeface="Calibri" pitchFamily="34" charset="0"/>
              </a:rPr>
              <a:t>System.EventArgs</a:t>
            </a: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a:solidFill>
                  <a:srgbClr val="4BACC6"/>
                </a:solidFill>
                <a:effectLst>
                  <a:outerShdw blurRad="50800" dist="38100" dir="2700000" algn="tl" rotWithShape="0">
                    <a:prstClr val="black">
                      <a:alpha val="40000"/>
                    </a:prstClr>
                  </a:outerShdw>
                </a:effectLst>
                <a:latin typeface="Calibri" pitchFamily="34" charset="0"/>
              </a:rPr>
              <a:t>Handles</a:t>
            </a: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err="1">
                <a:solidFill>
                  <a:prstClr val="white"/>
                </a:solidFill>
                <a:effectLst>
                  <a:outerShdw blurRad="50800" dist="38100" dir="2700000" algn="tl" rotWithShape="0">
                    <a:prstClr val="black">
                      <a:alpha val="40000"/>
                    </a:prstClr>
                  </a:outerShdw>
                </a:effectLst>
                <a:latin typeface="Calibri" pitchFamily="34" charset="0"/>
              </a:rPr>
              <a:t>Me.Load</a:t>
            </a:r>
            <a:endParaRPr lang="en-US" sz="1200" dirty="0">
              <a:solidFill>
                <a:prstClr val="white"/>
              </a:solidFill>
              <a:effectLst>
                <a:outerShdw blurRad="50800" dist="38100" dir="2700000" algn="tl" rotWithShape="0">
                  <a:prstClr val="black">
                    <a:alpha val="40000"/>
                  </a:prstClr>
                </a:outerShdw>
              </a:effectLst>
              <a:latin typeface="Calibri" pitchFamily="34" charset="0"/>
            </a:endParaRPr>
          </a:p>
          <a:p>
            <a:pPr marL="800100" lvl="1"/>
            <a:endParaRPr lang="en-US" sz="1200" dirty="0">
              <a:solidFill>
                <a:prstClr val="white"/>
              </a:solidFill>
              <a:effectLst>
                <a:outerShdw blurRad="50800" dist="38100" dir="2700000" algn="tl" rotWithShape="0">
                  <a:prstClr val="black">
                    <a:alpha val="40000"/>
                  </a:prstClr>
                </a:outerShdw>
              </a:effectLst>
              <a:latin typeface="Calibri" pitchFamily="34" charset="0"/>
            </a:endParaRPr>
          </a:p>
          <a:p>
            <a:pPr marL="800100" lvl="1"/>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a:solidFill>
                  <a:srgbClr val="4BACC6"/>
                </a:solidFill>
                <a:effectLst>
                  <a:outerShdw blurRad="50800" dist="38100" dir="2700000" algn="tl" rotWithShape="0">
                    <a:prstClr val="black">
                      <a:alpha val="40000"/>
                    </a:prstClr>
                  </a:outerShdw>
                </a:effectLst>
                <a:latin typeface="Calibri" pitchFamily="34" charset="0"/>
              </a:rPr>
              <a:t>End Sub</a:t>
            </a:r>
          </a:p>
          <a:p>
            <a:pPr marL="800100" lvl="1"/>
            <a:r>
              <a:rPr lang="en-US" sz="1200" dirty="0">
                <a:solidFill>
                  <a:srgbClr val="92D050"/>
                </a:solidFill>
                <a:effectLst>
                  <a:outerShdw blurRad="50800" dist="38100" dir="2700000" algn="tl" rotWithShape="0">
                    <a:prstClr val="black">
                      <a:alpha val="40000"/>
                    </a:prstClr>
                  </a:outerShdw>
                </a:effectLst>
                <a:latin typeface="Calibri" pitchFamily="34" charset="0"/>
              </a:rPr>
              <a:t>	#End Region</a:t>
            </a:r>
            <a:r>
              <a:rPr lang="en-US" sz="1800" dirty="0">
                <a:solidFill>
                  <a:prstClr val="white"/>
                </a:solidFill>
                <a:effectLst>
                  <a:outerShdw blurRad="50800" dist="38100" dir="2700000" algn="tl" rotWithShape="0">
                    <a:prstClr val="black">
                      <a:alpha val="40000"/>
                    </a:prstClr>
                  </a:outerShdw>
                </a:effectLst>
                <a:latin typeface="Calibri" pitchFamily="34" charset="0"/>
              </a:rPr>
              <a:t> </a:t>
            </a:r>
          </a:p>
          <a:p>
            <a:pPr marL="342900" lvl="0">
              <a:buFont typeface="Arial" pitchFamily="34" charset="0"/>
              <a:buChar char="•"/>
            </a:pPr>
            <a:endParaRPr lang="en-US" dirty="0"/>
          </a:p>
        </p:txBody>
      </p:sp>
    </p:spTree>
    <p:extLst>
      <p:ext uri="{BB962C8B-B14F-4D97-AF65-F5344CB8AC3E}">
        <p14:creationId xmlns:p14="http://schemas.microsoft.com/office/powerpoint/2010/main" val="2325589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Code snippets – example (2)</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
        <p:nvSpPr>
          <p:cNvPr id="3" name="TextBox 2"/>
          <p:cNvSpPr txBox="1"/>
          <p:nvPr/>
        </p:nvSpPr>
        <p:spPr>
          <a:xfrm>
            <a:off x="292100" y="914400"/>
            <a:ext cx="8851900" cy="5924699"/>
          </a:xfrm>
          <a:prstGeom prst="rect">
            <a:avLst/>
          </a:prstGeom>
          <a:noFill/>
        </p:spPr>
        <p:txBody>
          <a:bodyPr wrap="square" rtlCol="0">
            <a:spAutoFit/>
          </a:bodyPr>
          <a:lstStyle/>
          <a:p>
            <a:pPr lvl="1">
              <a:buFont typeface="Arial" pitchFamily="34" charset="0"/>
              <a:buChar char="•"/>
            </a:pPr>
            <a:r>
              <a:rPr lang="en-US" sz="1800" dirty="0">
                <a:solidFill>
                  <a:prstClr val="white"/>
                </a:solidFill>
                <a:effectLst>
                  <a:outerShdw blurRad="50800" dist="38100" dir="2700000" algn="tl" rotWithShape="0">
                    <a:prstClr val="black">
                      <a:alpha val="40000"/>
                    </a:prstClr>
                  </a:outerShdw>
                </a:effectLst>
                <a:latin typeface="Calibri" pitchFamily="34" charset="0"/>
              </a:rPr>
              <a:t> XML (ASP in particular)</a:t>
            </a:r>
          </a:p>
          <a:p>
            <a:pPr lvl="2">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Code reference in *.</a:t>
            </a:r>
            <a:r>
              <a:rPr lang="en-US" sz="1200" dirty="0" err="1">
                <a:solidFill>
                  <a:prstClr val="white"/>
                </a:solidFill>
                <a:effectLst>
                  <a:outerShdw blurRad="50800" dist="38100" dir="2700000" algn="tl" rotWithShape="0">
                    <a:prstClr val="black">
                      <a:alpha val="40000"/>
                    </a:prstClr>
                  </a:outerShdw>
                </a:effectLst>
                <a:latin typeface="Calibri" pitchFamily="34" charset="0"/>
              </a:rPr>
              <a:t>aml</a:t>
            </a:r>
            <a:r>
              <a:rPr lang="en-US" sz="1200" dirty="0">
                <a:solidFill>
                  <a:prstClr val="white"/>
                </a:solidFill>
                <a:effectLst>
                  <a:outerShdw blurRad="50800" dist="38100" dir="2700000" algn="tl" rotWithShape="0">
                    <a:prstClr val="black">
                      <a:alpha val="40000"/>
                    </a:prstClr>
                  </a:outerShdw>
                </a:effectLst>
                <a:latin typeface="Calibri" pitchFamily="34" charset="0"/>
              </a:rPr>
              <a:t> file:</a:t>
            </a:r>
            <a:br>
              <a:rPr lang="en-US" sz="1200" dirty="0">
                <a:solidFill>
                  <a:prstClr val="white"/>
                </a:solidFill>
                <a:effectLst>
                  <a:outerShdw blurRad="50800" dist="38100" dir="2700000" algn="tl" rotWithShape="0">
                    <a:prstClr val="black">
                      <a:alpha val="40000"/>
                    </a:prstClr>
                  </a:outerShdw>
                </a:effectLst>
                <a:latin typeface="Calibri" pitchFamily="34" charset="0"/>
              </a:rPr>
            </a:br>
            <a:r>
              <a:rPr lang="en-US" sz="1200" dirty="0"/>
              <a:t>&lt;</a:t>
            </a:r>
            <a:r>
              <a:rPr lang="en-US" sz="1200" dirty="0">
                <a:solidFill>
                  <a:srgbClr val="9BBB59"/>
                </a:solidFill>
              </a:rPr>
              <a:t>code</a:t>
            </a:r>
            <a:r>
              <a:rPr lang="en-US" sz="1200" dirty="0"/>
              <a:t>      </a:t>
            </a:r>
            <a:r>
              <a:rPr lang="en-US" sz="1200" dirty="0">
                <a:solidFill>
                  <a:srgbClr val="4BACC6">
                    <a:lumMod val="75000"/>
                  </a:srgbClr>
                </a:solidFill>
              </a:rPr>
              <a:t>source</a:t>
            </a:r>
            <a:r>
              <a:rPr lang="en-US" sz="1200" dirty="0"/>
              <a:t>="Examples\CodeSource.aspx"</a:t>
            </a:r>
          </a:p>
          <a:p>
            <a:pPr lvl="2"/>
            <a:r>
              <a:rPr lang="en-US" sz="1200" dirty="0"/>
              <a:t>                   </a:t>
            </a:r>
            <a:r>
              <a:rPr lang="en-US" sz="1200" dirty="0" err="1">
                <a:solidFill>
                  <a:srgbClr val="4BACC6">
                    <a:lumMod val="75000"/>
                  </a:srgbClr>
                </a:solidFill>
              </a:rPr>
              <a:t>lang</a:t>
            </a:r>
            <a:r>
              <a:rPr lang="en-US" sz="1200" dirty="0"/>
              <a:t>=“ASPNET"</a:t>
            </a:r>
          </a:p>
          <a:p>
            <a:pPr lvl="2"/>
            <a:r>
              <a:rPr lang="en-US" sz="1200" dirty="0"/>
              <a:t>                   </a:t>
            </a:r>
            <a:r>
              <a:rPr lang="en-US" sz="1200" dirty="0">
                <a:solidFill>
                  <a:srgbClr val="4BACC6">
                    <a:lumMod val="75000"/>
                  </a:srgbClr>
                </a:solidFill>
              </a:rPr>
              <a:t>title</a:t>
            </a:r>
            <a:r>
              <a:rPr lang="en-US" sz="1200" dirty="0"/>
              <a:t>=" ASP.NET "</a:t>
            </a:r>
          </a:p>
          <a:p>
            <a:pPr lvl="2"/>
            <a:r>
              <a:rPr lang="en-US" sz="1200" dirty="0"/>
              <a:t>                   </a:t>
            </a:r>
            <a:r>
              <a:rPr lang="en-US" sz="1200" dirty="0">
                <a:solidFill>
                  <a:srgbClr val="4BACC6">
                    <a:lumMod val="75000"/>
                  </a:srgbClr>
                </a:solidFill>
              </a:rPr>
              <a:t>region</a:t>
            </a:r>
            <a:r>
              <a:rPr lang="en-US" sz="1200" dirty="0"/>
              <a:t>="</a:t>
            </a:r>
            <a:r>
              <a:rPr lang="en-US" sz="1200" dirty="0">
                <a:solidFill>
                  <a:srgbClr val="C00000"/>
                </a:solidFill>
                <a:effectLst>
                  <a:outerShdw blurRad="50800" dist="38100" dir="2700000" algn="tl" rotWithShape="0">
                    <a:prstClr val="black">
                      <a:alpha val="40000"/>
                    </a:prstClr>
                  </a:outerShdw>
                </a:effectLst>
                <a:latin typeface="Calibri" pitchFamily="34" charset="0"/>
              </a:rPr>
              <a:t> </a:t>
            </a:r>
            <a:r>
              <a:rPr lang="en-US" sz="1200" dirty="0" err="1">
                <a:solidFill>
                  <a:srgbClr val="C00000"/>
                </a:solidFill>
                <a:effectLst>
                  <a:outerShdw blurRad="50800" dist="38100" dir="2700000" algn="tl" rotWithShape="0">
                    <a:prstClr val="black">
                      <a:alpha val="40000"/>
                    </a:prstClr>
                  </a:outerShdw>
                </a:effectLst>
                <a:latin typeface="Calibri" pitchFamily="34" charset="0"/>
              </a:rPr>
              <a:t>AspRegionName</a:t>
            </a:r>
            <a:r>
              <a:rPr lang="en-US" sz="1200" dirty="0">
                <a:solidFill>
                  <a:srgbClr val="C00000"/>
                </a:solidFill>
                <a:effectLst>
                  <a:outerShdw blurRad="50800" dist="38100" dir="2700000" algn="tl" rotWithShape="0">
                    <a:prstClr val="black">
                      <a:alpha val="40000"/>
                    </a:prstClr>
                  </a:outerShdw>
                </a:effectLst>
                <a:latin typeface="Calibri" pitchFamily="34" charset="0"/>
              </a:rPr>
              <a:t> </a:t>
            </a:r>
            <a:r>
              <a:rPr lang="en-US" sz="1200" dirty="0"/>
              <a:t>"&gt;</a:t>
            </a:r>
          </a:p>
          <a:p>
            <a:pPr lvl="2"/>
            <a:r>
              <a:rPr lang="en-US" sz="1200" dirty="0"/>
              <a:t>   &lt;/</a:t>
            </a:r>
            <a:r>
              <a:rPr lang="en-US" sz="1200" dirty="0">
                <a:solidFill>
                  <a:srgbClr val="9BBB59"/>
                </a:solidFill>
              </a:rPr>
              <a:t>code</a:t>
            </a:r>
            <a:r>
              <a:rPr lang="en-US" sz="1200" dirty="0"/>
              <a:t>&gt;</a:t>
            </a:r>
            <a:endParaRPr lang="en-US" sz="1200" dirty="0">
              <a:solidFill>
                <a:prstClr val="white"/>
              </a:solidFill>
              <a:effectLst>
                <a:outerShdw blurRad="50800" dist="38100" dir="2700000" algn="tl" rotWithShape="0">
                  <a:prstClr val="black">
                    <a:alpha val="40000"/>
                  </a:prstClr>
                </a:outerShdw>
              </a:effectLst>
              <a:latin typeface="Calibri" pitchFamily="34" charset="0"/>
            </a:endParaRPr>
          </a:p>
          <a:p>
            <a:pPr lvl="2">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A part of the </a:t>
            </a:r>
            <a:r>
              <a:rPr lang="en-US" sz="1200" dirty="0"/>
              <a:t>CodeSource.aspx file’s content:</a:t>
            </a:r>
            <a:br>
              <a:rPr lang="en-US" sz="1200" dirty="0"/>
            </a:br>
            <a:r>
              <a:rPr lang="en-US" sz="1200" dirty="0">
                <a:solidFill>
                  <a:prstClr val="white"/>
                </a:solidFill>
                <a:effectLst>
                  <a:outerShdw blurRad="50800" dist="38100" dir="2700000" algn="tl" rotWithShape="0">
                    <a:prstClr val="black">
                      <a:alpha val="40000"/>
                    </a:prstClr>
                  </a:outerShdw>
                </a:effectLst>
                <a:latin typeface="Calibri" pitchFamily="34" charset="0"/>
              </a:rPr>
              <a:t>&lt;!-- </a:t>
            </a:r>
            <a:r>
              <a:rPr lang="en-US" sz="1200" dirty="0">
                <a:solidFill>
                  <a:srgbClr val="9BBB59"/>
                </a:solidFill>
                <a:effectLst>
                  <a:outerShdw blurRad="50800" dist="38100" dir="2700000" algn="tl" rotWithShape="0">
                    <a:prstClr val="black">
                      <a:alpha val="40000"/>
                    </a:prstClr>
                  </a:outerShdw>
                </a:effectLst>
                <a:latin typeface="Calibri" pitchFamily="34" charset="0"/>
              </a:rPr>
              <a:t>#region </a:t>
            </a:r>
            <a:r>
              <a:rPr lang="en-US" sz="1200" dirty="0" err="1">
                <a:solidFill>
                  <a:srgbClr val="C00000"/>
                </a:solidFill>
                <a:effectLst>
                  <a:outerShdw blurRad="50800" dist="38100" dir="2700000" algn="tl" rotWithShape="0">
                    <a:prstClr val="black">
                      <a:alpha val="40000"/>
                    </a:prstClr>
                  </a:outerShdw>
                </a:effectLst>
                <a:latin typeface="Calibri" pitchFamily="34" charset="0"/>
              </a:rPr>
              <a:t>AspRegionName</a:t>
            </a:r>
            <a:r>
              <a:rPr lang="en-US" sz="1200" dirty="0">
                <a:solidFill>
                  <a:srgbClr val="C00000"/>
                </a:solidFill>
                <a:effectLst>
                  <a:outerShdw blurRad="50800" dist="38100" dir="2700000" algn="tl" rotWithShape="0">
                    <a:prstClr val="black">
                      <a:alpha val="40000"/>
                    </a:prstClr>
                  </a:outerShdw>
                </a:effectLst>
                <a:latin typeface="Calibri" pitchFamily="34" charset="0"/>
              </a:rPr>
              <a:t> </a:t>
            </a:r>
            <a:r>
              <a:rPr lang="en-US" sz="1200" dirty="0">
                <a:solidFill>
                  <a:prstClr val="white"/>
                </a:solidFill>
                <a:effectLst>
                  <a:outerShdw blurRad="50800" dist="38100" dir="2700000" algn="tl" rotWithShape="0">
                    <a:prstClr val="black">
                      <a:alpha val="40000"/>
                    </a:prstClr>
                  </a:outerShdw>
                </a:effectLst>
                <a:latin typeface="Calibri" pitchFamily="34" charset="0"/>
              </a:rPr>
              <a:t>--&gt;</a:t>
            </a:r>
          </a:p>
          <a:p>
            <a:pPr marL="1257300" lvl="2"/>
            <a:r>
              <a:rPr lang="en-US" sz="1200" dirty="0">
                <a:solidFill>
                  <a:prstClr val="white"/>
                </a:solidFill>
                <a:effectLst>
                  <a:outerShdw blurRad="50800" dist="38100" dir="2700000" algn="tl" rotWithShape="0">
                    <a:prstClr val="black">
                      <a:alpha val="40000"/>
                    </a:prstClr>
                  </a:outerShdw>
                </a:effectLst>
                <a:latin typeface="Calibri" pitchFamily="34" charset="0"/>
              </a:rPr>
              <a:t>&lt;</a:t>
            </a:r>
            <a:r>
              <a:rPr lang="en-US" sz="1200" dirty="0" err="1">
                <a:solidFill>
                  <a:srgbClr val="F79646">
                    <a:lumMod val="75000"/>
                  </a:srgbClr>
                </a:solidFill>
                <a:effectLst>
                  <a:outerShdw blurRad="50800" dist="38100" dir="2700000" algn="tl" rotWithShape="0">
                    <a:prstClr val="black">
                      <a:alpha val="40000"/>
                    </a:prstClr>
                  </a:outerShdw>
                </a:effectLst>
                <a:latin typeface="Calibri" pitchFamily="34" charset="0"/>
              </a:rPr>
              <a:t>telerik:RadGrid</a:t>
            </a:r>
            <a:r>
              <a:rPr lang="en-US" sz="1200" dirty="0">
                <a:solidFill>
                  <a:srgbClr val="92D050"/>
                </a:solidFill>
                <a:effectLst>
                  <a:outerShdw blurRad="50800" dist="38100" dir="2700000" algn="tl" rotWithShape="0">
                    <a:prstClr val="black">
                      <a:alpha val="40000"/>
                    </a:prstClr>
                  </a:outerShdw>
                </a:effectLst>
                <a:latin typeface="Calibri" pitchFamily="34" charset="0"/>
              </a:rPr>
              <a:t> ID</a:t>
            </a:r>
            <a:r>
              <a:rPr lang="en-US" sz="1200" dirty="0">
                <a:solidFill>
                  <a:prstClr val="white"/>
                </a:solidFill>
                <a:effectLst>
                  <a:outerShdw blurRad="50800" dist="38100" dir="2700000" algn="tl" rotWithShape="0">
                    <a:prstClr val="black">
                      <a:alpha val="40000"/>
                    </a:prstClr>
                  </a:outerShdw>
                </a:effectLst>
                <a:latin typeface="Calibri" pitchFamily="34" charset="0"/>
              </a:rPr>
              <a:t>="RadGrid1" </a:t>
            </a:r>
            <a:r>
              <a:rPr lang="en-US" sz="1200" dirty="0" err="1">
                <a:solidFill>
                  <a:srgbClr val="92D050"/>
                </a:solidFill>
                <a:effectLst>
                  <a:outerShdw blurRad="50800" dist="38100" dir="2700000" algn="tl" rotWithShape="0">
                    <a:prstClr val="black">
                      <a:alpha val="40000"/>
                    </a:prstClr>
                  </a:outerShdw>
                </a:effectLst>
                <a:latin typeface="Calibri" pitchFamily="34" charset="0"/>
              </a:rPr>
              <a:t>runat</a:t>
            </a:r>
            <a:r>
              <a:rPr lang="en-US" sz="1200" dirty="0">
                <a:solidFill>
                  <a:prstClr val="white"/>
                </a:solidFill>
                <a:effectLst>
                  <a:outerShdw blurRad="50800" dist="38100" dir="2700000" algn="tl" rotWithShape="0">
                    <a:prstClr val="black">
                      <a:alpha val="40000"/>
                    </a:prstClr>
                  </a:outerShdw>
                </a:effectLst>
                <a:latin typeface="Calibri" pitchFamily="34" charset="0"/>
              </a:rPr>
              <a:t>="server" </a:t>
            </a:r>
            <a:r>
              <a:rPr lang="en-US" sz="1200" dirty="0">
                <a:solidFill>
                  <a:srgbClr val="92D050"/>
                </a:solidFill>
                <a:effectLst>
                  <a:outerShdw blurRad="50800" dist="38100" dir="2700000" algn="tl" rotWithShape="0">
                    <a:prstClr val="black">
                      <a:alpha val="40000"/>
                    </a:prstClr>
                  </a:outerShdw>
                </a:effectLst>
                <a:latin typeface="Calibri" pitchFamily="34" charset="0"/>
              </a:rPr>
              <a:t>Width</a:t>
            </a:r>
            <a:r>
              <a:rPr lang="en-US" sz="1200" dirty="0">
                <a:solidFill>
                  <a:prstClr val="white"/>
                </a:solidFill>
                <a:effectLst>
                  <a:outerShdw blurRad="50800" dist="38100" dir="2700000" algn="tl" rotWithShape="0">
                    <a:prstClr val="black">
                      <a:alpha val="40000"/>
                    </a:prstClr>
                  </a:outerShdw>
                </a:effectLst>
                <a:latin typeface="Calibri" pitchFamily="34" charset="0"/>
              </a:rPr>
              <a:t>="95%" </a:t>
            </a:r>
            <a:r>
              <a:rPr lang="en-US" sz="1200" dirty="0">
                <a:solidFill>
                  <a:srgbClr val="92D050"/>
                </a:solidFill>
                <a:effectLst>
                  <a:outerShdw blurRad="50800" dist="38100" dir="2700000" algn="tl" rotWithShape="0">
                    <a:prstClr val="black">
                      <a:alpha val="40000"/>
                    </a:prstClr>
                  </a:outerShdw>
                </a:effectLst>
                <a:latin typeface="Calibri" pitchFamily="34" charset="0"/>
              </a:rPr>
              <a:t>Skin</a:t>
            </a:r>
            <a:r>
              <a:rPr lang="en-US" sz="1200" dirty="0">
                <a:solidFill>
                  <a:prstClr val="white"/>
                </a:solidFill>
                <a:effectLst>
                  <a:outerShdw blurRad="50800" dist="38100" dir="2700000" algn="tl" rotWithShape="0">
                    <a:prstClr val="black">
                      <a:alpha val="40000"/>
                    </a:prstClr>
                  </a:outerShdw>
                </a:effectLst>
                <a:latin typeface="Calibri" pitchFamily="34" charset="0"/>
              </a:rPr>
              <a:t>="Vista" </a:t>
            </a:r>
            <a:r>
              <a:rPr lang="en-US" sz="1200" dirty="0" err="1">
                <a:solidFill>
                  <a:srgbClr val="92D050"/>
                </a:solidFill>
                <a:effectLst>
                  <a:outerShdw blurRad="50800" dist="38100" dir="2700000" algn="tl" rotWithShape="0">
                    <a:prstClr val="black">
                      <a:alpha val="40000"/>
                    </a:prstClr>
                  </a:outerShdw>
                </a:effectLst>
                <a:latin typeface="Calibri" pitchFamily="34" charset="0"/>
              </a:rPr>
              <a:t>AllowSorting</a:t>
            </a:r>
            <a:r>
              <a:rPr lang="en-US" sz="1200" dirty="0">
                <a:solidFill>
                  <a:prstClr val="white"/>
                </a:solidFill>
                <a:effectLst>
                  <a:outerShdw blurRad="50800" dist="38100" dir="2700000" algn="tl" rotWithShape="0">
                    <a:prstClr val="black">
                      <a:alpha val="40000"/>
                    </a:prstClr>
                  </a:outerShdw>
                </a:effectLst>
                <a:latin typeface="Calibri" pitchFamily="34" charset="0"/>
              </a:rPr>
              <a:t>="True"  </a:t>
            </a:r>
          </a:p>
          <a:p>
            <a:pPr marL="1257300" lvl="2"/>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err="1">
                <a:solidFill>
                  <a:srgbClr val="92D050"/>
                </a:solidFill>
                <a:effectLst>
                  <a:outerShdw blurRad="50800" dist="38100" dir="2700000" algn="tl" rotWithShape="0">
                    <a:prstClr val="black">
                      <a:alpha val="40000"/>
                    </a:prstClr>
                  </a:outerShdw>
                </a:effectLst>
                <a:latin typeface="Calibri" pitchFamily="34" charset="0"/>
              </a:rPr>
              <a:t>DataSourceID</a:t>
            </a:r>
            <a:r>
              <a:rPr lang="en-US" sz="1200" dirty="0">
                <a:solidFill>
                  <a:prstClr val="white"/>
                </a:solidFill>
                <a:effectLst>
                  <a:outerShdw blurRad="50800" dist="38100" dir="2700000" algn="tl" rotWithShape="0">
                    <a:prstClr val="black">
                      <a:alpha val="40000"/>
                    </a:prstClr>
                  </a:outerShdw>
                </a:effectLst>
                <a:latin typeface="Calibri" pitchFamily="34" charset="0"/>
              </a:rPr>
              <a:t>="AccessDataSource1" </a:t>
            </a:r>
            <a:r>
              <a:rPr lang="en-US" sz="1200" dirty="0" err="1">
                <a:solidFill>
                  <a:srgbClr val="92D050"/>
                </a:solidFill>
                <a:effectLst>
                  <a:outerShdw blurRad="50800" dist="38100" dir="2700000" algn="tl" rotWithShape="0">
                    <a:prstClr val="black">
                      <a:alpha val="40000"/>
                    </a:prstClr>
                  </a:outerShdw>
                </a:effectLst>
                <a:latin typeface="Calibri" pitchFamily="34" charset="0"/>
              </a:rPr>
              <a:t>AllowPaging</a:t>
            </a:r>
            <a:r>
              <a:rPr lang="en-US" sz="1200" dirty="0">
                <a:solidFill>
                  <a:prstClr val="white"/>
                </a:solidFill>
                <a:effectLst>
                  <a:outerShdw blurRad="50800" dist="38100" dir="2700000" algn="tl" rotWithShape="0">
                    <a:prstClr val="black">
                      <a:alpha val="40000"/>
                    </a:prstClr>
                  </a:outerShdw>
                </a:effectLst>
                <a:latin typeface="Calibri" pitchFamily="34" charset="0"/>
              </a:rPr>
              <a:t>="True" </a:t>
            </a:r>
            <a:r>
              <a:rPr lang="en-US" sz="1200" dirty="0" err="1">
                <a:solidFill>
                  <a:prstClr val="white"/>
                </a:solidFill>
                <a:effectLst>
                  <a:outerShdw blurRad="50800" dist="38100" dir="2700000" algn="tl" rotWithShape="0">
                    <a:prstClr val="black">
                      <a:alpha val="40000"/>
                    </a:prstClr>
                  </a:outerShdw>
                </a:effectLst>
                <a:latin typeface="Calibri" pitchFamily="34" charset="0"/>
              </a:rPr>
              <a:t>PageSize</a:t>
            </a:r>
            <a:r>
              <a:rPr lang="en-US" sz="1200" dirty="0">
                <a:solidFill>
                  <a:prstClr val="white"/>
                </a:solidFill>
                <a:effectLst>
                  <a:outerShdw blurRad="50800" dist="38100" dir="2700000" algn="tl" rotWithShape="0">
                    <a:prstClr val="black">
                      <a:alpha val="40000"/>
                    </a:prstClr>
                  </a:outerShdw>
                </a:effectLst>
                <a:latin typeface="Calibri" pitchFamily="34" charset="0"/>
              </a:rPr>
              <a:t>="5"</a:t>
            </a:r>
          </a:p>
          <a:p>
            <a:pPr marL="1257300" lvl="2"/>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err="1">
                <a:solidFill>
                  <a:srgbClr val="92D050"/>
                </a:solidFill>
                <a:effectLst>
                  <a:outerShdw blurRad="50800" dist="38100" dir="2700000" algn="tl" rotWithShape="0">
                    <a:prstClr val="black">
                      <a:alpha val="40000"/>
                    </a:prstClr>
                  </a:outerShdw>
                </a:effectLst>
                <a:latin typeface="Calibri" pitchFamily="34" charset="0"/>
              </a:rPr>
              <a:t>OnItemCreated</a:t>
            </a:r>
            <a:r>
              <a:rPr lang="en-US" sz="1200" dirty="0">
                <a:solidFill>
                  <a:prstClr val="white"/>
                </a:solidFill>
                <a:effectLst>
                  <a:outerShdw blurRad="50800" dist="38100" dir="2700000" algn="tl" rotWithShape="0">
                    <a:prstClr val="black">
                      <a:alpha val="40000"/>
                    </a:prstClr>
                  </a:outerShdw>
                </a:effectLst>
                <a:latin typeface="Calibri" pitchFamily="34" charset="0"/>
              </a:rPr>
              <a:t>="RadGrid1_ItemCreated"&gt;&lt;/</a:t>
            </a:r>
            <a:r>
              <a:rPr lang="en-US" sz="1200" dirty="0" err="1">
                <a:solidFill>
                  <a:srgbClr val="F79646">
                    <a:lumMod val="75000"/>
                  </a:srgbClr>
                </a:solidFill>
                <a:effectLst>
                  <a:outerShdw blurRad="50800" dist="38100" dir="2700000" algn="tl" rotWithShape="0">
                    <a:prstClr val="black">
                      <a:alpha val="40000"/>
                    </a:prstClr>
                  </a:outerShdw>
                </a:effectLst>
                <a:latin typeface="Calibri" pitchFamily="34" charset="0"/>
              </a:rPr>
              <a:t>telerik:RadGrid</a:t>
            </a:r>
            <a:r>
              <a:rPr lang="en-US" sz="1200" dirty="0">
                <a:solidFill>
                  <a:prstClr val="white"/>
                </a:solidFill>
                <a:effectLst>
                  <a:outerShdw blurRad="50800" dist="38100" dir="2700000" algn="tl" rotWithShape="0">
                    <a:prstClr val="black">
                      <a:alpha val="40000"/>
                    </a:prstClr>
                  </a:outerShdw>
                </a:effectLst>
                <a:latin typeface="Calibri" pitchFamily="34" charset="0"/>
              </a:rPr>
              <a:t>&gt;</a:t>
            </a:r>
          </a:p>
          <a:p>
            <a:pPr marL="1257300" lvl="2"/>
            <a:r>
              <a:rPr lang="en-US" sz="1200" dirty="0">
                <a:solidFill>
                  <a:prstClr val="white"/>
                </a:solidFill>
                <a:effectLst>
                  <a:outerShdw blurRad="50800" dist="38100" dir="2700000" algn="tl" rotWithShape="0">
                    <a:prstClr val="black">
                      <a:alpha val="40000"/>
                    </a:prstClr>
                  </a:outerShdw>
                </a:effectLst>
                <a:latin typeface="Calibri" pitchFamily="34" charset="0"/>
              </a:rPr>
              <a:t>       &lt;</a:t>
            </a:r>
            <a:r>
              <a:rPr lang="en-US" sz="1200" dirty="0" err="1">
                <a:solidFill>
                  <a:srgbClr val="F79646">
                    <a:lumMod val="75000"/>
                  </a:srgbClr>
                </a:solidFill>
                <a:effectLst>
                  <a:outerShdw blurRad="50800" dist="38100" dir="2700000" algn="tl" rotWithShape="0">
                    <a:prstClr val="black">
                      <a:alpha val="40000"/>
                    </a:prstClr>
                  </a:outerShdw>
                </a:effectLst>
                <a:latin typeface="Calibri" pitchFamily="34" charset="0"/>
              </a:rPr>
              <a:t>PagerStyle</a:t>
            </a:r>
            <a:r>
              <a:rPr lang="en-US" sz="1200" dirty="0">
                <a:solidFill>
                  <a:prstClr val="white"/>
                </a:solidFill>
                <a:effectLst>
                  <a:outerShdw blurRad="50800" dist="38100" dir="2700000" algn="tl" rotWithShape="0">
                    <a:prstClr val="black">
                      <a:alpha val="40000"/>
                    </a:prstClr>
                  </a:outerShdw>
                </a:effectLst>
                <a:latin typeface="Calibri" pitchFamily="34" charset="0"/>
              </a:rPr>
              <a:t> Mode="Advanced" /&gt;</a:t>
            </a:r>
          </a:p>
          <a:p>
            <a:pPr marL="1257300" lvl="2"/>
            <a:r>
              <a:rPr lang="en-US" sz="1200" dirty="0">
                <a:solidFill>
                  <a:prstClr val="white"/>
                </a:solidFill>
                <a:effectLst>
                  <a:outerShdw blurRad="50800" dist="38100" dir="2700000" algn="tl" rotWithShape="0">
                    <a:prstClr val="black">
                      <a:alpha val="40000"/>
                    </a:prstClr>
                  </a:outerShdw>
                </a:effectLst>
                <a:latin typeface="Calibri" pitchFamily="34" charset="0"/>
              </a:rPr>
              <a:t>       &lt;</a:t>
            </a:r>
            <a:r>
              <a:rPr lang="en-US" sz="1200" dirty="0" err="1">
                <a:solidFill>
                  <a:srgbClr val="F79646">
                    <a:lumMod val="75000"/>
                  </a:srgbClr>
                </a:solidFill>
                <a:effectLst>
                  <a:outerShdw blurRad="50800" dist="38100" dir="2700000" algn="tl" rotWithShape="0">
                    <a:prstClr val="black">
                      <a:alpha val="40000"/>
                    </a:prstClr>
                  </a:outerShdw>
                </a:effectLst>
                <a:latin typeface="Calibri" pitchFamily="34" charset="0"/>
              </a:rPr>
              <a:t>MasterTableView</a:t>
            </a:r>
            <a:r>
              <a:rPr lang="en-US" sz="1200" dirty="0">
                <a:solidFill>
                  <a:srgbClr val="F79646">
                    <a:lumMod val="75000"/>
                  </a:srgbClr>
                </a:solidFill>
                <a:effectLst>
                  <a:outerShdw blurRad="50800" dist="38100" dir="2700000" algn="tl" rotWithShape="0">
                    <a:prstClr val="black">
                      <a:alpha val="40000"/>
                    </a:prstClr>
                  </a:outerShdw>
                </a:effectLst>
                <a:latin typeface="Calibri" pitchFamily="34" charset="0"/>
              </a:rPr>
              <a:t> </a:t>
            </a:r>
            <a:r>
              <a:rPr lang="en-US" sz="1200" dirty="0">
                <a:solidFill>
                  <a:srgbClr val="92D050"/>
                </a:solidFill>
                <a:effectLst>
                  <a:outerShdw blurRad="50800" dist="38100" dir="2700000" algn="tl" rotWithShape="0">
                    <a:prstClr val="black">
                      <a:alpha val="40000"/>
                    </a:prstClr>
                  </a:outerShdw>
                </a:effectLst>
                <a:latin typeface="Calibri" pitchFamily="34" charset="0"/>
              </a:rPr>
              <a:t>Width</a:t>
            </a:r>
            <a:r>
              <a:rPr lang="en-US" sz="1200" dirty="0">
                <a:solidFill>
                  <a:prstClr val="white"/>
                </a:solidFill>
                <a:effectLst>
                  <a:outerShdw blurRad="50800" dist="38100" dir="2700000" algn="tl" rotWithShape="0">
                    <a:prstClr val="black">
                      <a:alpha val="40000"/>
                    </a:prstClr>
                  </a:outerShdw>
                </a:effectLst>
                <a:latin typeface="Calibri" pitchFamily="34" charset="0"/>
              </a:rPr>
              <a:t>="100%" </a:t>
            </a:r>
            <a:r>
              <a:rPr lang="en-US" sz="1200" dirty="0" err="1">
                <a:solidFill>
                  <a:srgbClr val="92D050"/>
                </a:solidFill>
                <a:effectLst>
                  <a:outerShdw blurRad="50800" dist="38100" dir="2700000" algn="tl" rotWithShape="0">
                    <a:prstClr val="black">
                      <a:alpha val="40000"/>
                    </a:prstClr>
                  </a:outerShdw>
                </a:effectLst>
                <a:latin typeface="Calibri" pitchFamily="34" charset="0"/>
              </a:rPr>
              <a:t>DataSourceID</a:t>
            </a:r>
            <a:r>
              <a:rPr lang="en-US" sz="1200" dirty="0">
                <a:solidFill>
                  <a:prstClr val="white"/>
                </a:solidFill>
                <a:effectLst>
                  <a:outerShdw blurRad="50800" dist="38100" dir="2700000" algn="tl" rotWithShape="0">
                    <a:prstClr val="black">
                      <a:alpha val="40000"/>
                    </a:prstClr>
                  </a:outerShdw>
                </a:effectLst>
                <a:latin typeface="Calibri" pitchFamily="34" charset="0"/>
              </a:rPr>
              <a:t>="AccessDataSource1" /&gt;</a:t>
            </a:r>
          </a:p>
          <a:p>
            <a:pPr marL="1257300" lvl="2"/>
            <a:r>
              <a:rPr lang="en-US" sz="1200" dirty="0">
                <a:solidFill>
                  <a:prstClr val="white"/>
                </a:solidFill>
                <a:effectLst>
                  <a:outerShdw blurRad="50800" dist="38100" dir="2700000" algn="tl" rotWithShape="0">
                    <a:prstClr val="black">
                      <a:alpha val="40000"/>
                    </a:prstClr>
                  </a:outerShdw>
                </a:effectLst>
                <a:latin typeface="Calibri" pitchFamily="34" charset="0"/>
              </a:rPr>
              <a:t>&lt;/</a:t>
            </a:r>
            <a:r>
              <a:rPr lang="en-US" sz="1200" dirty="0" err="1">
                <a:solidFill>
                  <a:srgbClr val="F79646">
                    <a:lumMod val="75000"/>
                  </a:srgbClr>
                </a:solidFill>
                <a:effectLst>
                  <a:outerShdw blurRad="50800" dist="38100" dir="2700000" algn="tl" rotWithShape="0">
                    <a:prstClr val="black">
                      <a:alpha val="40000"/>
                    </a:prstClr>
                  </a:outerShdw>
                </a:effectLst>
                <a:latin typeface="Calibri" pitchFamily="34" charset="0"/>
              </a:rPr>
              <a:t>telerik:RadGrid</a:t>
            </a:r>
            <a:r>
              <a:rPr lang="en-US" sz="1200" dirty="0">
                <a:solidFill>
                  <a:prstClr val="white"/>
                </a:solidFill>
                <a:effectLst>
                  <a:outerShdw blurRad="50800" dist="38100" dir="2700000" algn="tl" rotWithShape="0">
                    <a:prstClr val="black">
                      <a:alpha val="40000"/>
                    </a:prstClr>
                  </a:outerShdw>
                </a:effectLst>
                <a:latin typeface="Calibri" pitchFamily="34" charset="0"/>
              </a:rPr>
              <a:t>&gt;</a:t>
            </a:r>
          </a:p>
          <a:p>
            <a:pPr marL="342900" lvl="0"/>
            <a:r>
              <a:rPr lang="en-US" sz="1200" dirty="0">
                <a:solidFill>
                  <a:prstClr val="white"/>
                </a:solidFill>
                <a:effectLst>
                  <a:outerShdw blurRad="50800" dist="38100" dir="2700000" algn="tl" rotWithShape="0">
                    <a:prstClr val="black">
                      <a:alpha val="40000"/>
                    </a:prstClr>
                  </a:outerShdw>
                </a:effectLst>
                <a:latin typeface="Calibri" pitchFamily="34" charset="0"/>
              </a:rPr>
              <a:t>	&lt;!-- </a:t>
            </a:r>
            <a:r>
              <a:rPr lang="en-US" sz="1200" dirty="0">
                <a:solidFill>
                  <a:srgbClr val="9BBB59"/>
                </a:solidFill>
                <a:effectLst>
                  <a:outerShdw blurRad="50800" dist="38100" dir="2700000" algn="tl" rotWithShape="0">
                    <a:prstClr val="black">
                      <a:alpha val="40000"/>
                    </a:prstClr>
                  </a:outerShdw>
                </a:effectLst>
                <a:latin typeface="Calibri" pitchFamily="34" charset="0"/>
              </a:rPr>
              <a:t>#</a:t>
            </a:r>
            <a:r>
              <a:rPr lang="en-US" sz="1200" dirty="0" err="1">
                <a:solidFill>
                  <a:srgbClr val="9BBB59"/>
                </a:solidFill>
                <a:effectLst>
                  <a:outerShdw blurRad="50800" dist="38100" dir="2700000" algn="tl" rotWithShape="0">
                    <a:prstClr val="black">
                      <a:alpha val="40000"/>
                    </a:prstClr>
                  </a:outerShdw>
                </a:effectLst>
                <a:latin typeface="Calibri" pitchFamily="34" charset="0"/>
              </a:rPr>
              <a:t>endregion</a:t>
            </a:r>
            <a:r>
              <a:rPr lang="en-US" sz="1200" dirty="0">
                <a:solidFill>
                  <a:srgbClr val="9BBB59"/>
                </a:solidFill>
                <a:effectLst>
                  <a:outerShdw blurRad="50800" dist="38100" dir="2700000" algn="tl" rotWithShape="0">
                    <a:prstClr val="black">
                      <a:alpha val="40000"/>
                    </a:prstClr>
                  </a:outerShdw>
                </a:effectLst>
                <a:latin typeface="Calibri" pitchFamily="34" charset="0"/>
              </a:rPr>
              <a:t> </a:t>
            </a:r>
            <a:r>
              <a:rPr lang="en-US" sz="1200" dirty="0">
                <a:solidFill>
                  <a:prstClr val="white"/>
                </a:solidFill>
                <a:effectLst>
                  <a:outerShdw blurRad="50800" dist="38100" dir="2700000" algn="tl" rotWithShape="0">
                    <a:prstClr val="black">
                      <a:alpha val="40000"/>
                    </a:prstClr>
                  </a:outerShdw>
                </a:effectLst>
                <a:latin typeface="Calibri" pitchFamily="34" charset="0"/>
              </a:rPr>
              <a:t>--&gt;</a:t>
            </a:r>
          </a:p>
          <a:p>
            <a:pPr lvl="1">
              <a:buFont typeface="Arial" pitchFamily="34" charset="0"/>
              <a:buChar char="•"/>
            </a:pPr>
            <a:r>
              <a:rPr lang="en-US" sz="1800" dirty="0">
                <a:solidFill>
                  <a:prstClr val="white"/>
                </a:solidFill>
                <a:effectLst>
                  <a:outerShdw blurRad="50800" dist="38100" dir="2700000" algn="tl" rotWithShape="0">
                    <a:prstClr val="black">
                      <a:alpha val="40000"/>
                    </a:prstClr>
                  </a:outerShdw>
                </a:effectLst>
                <a:latin typeface="Calibri" pitchFamily="34" charset="0"/>
              </a:rPr>
              <a:t>  JavaScript</a:t>
            </a:r>
          </a:p>
          <a:p>
            <a:pPr lvl="2">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Code reference in *.</a:t>
            </a:r>
            <a:r>
              <a:rPr lang="en-US" sz="1200" dirty="0" err="1">
                <a:solidFill>
                  <a:prstClr val="white"/>
                </a:solidFill>
                <a:effectLst>
                  <a:outerShdw blurRad="50800" dist="38100" dir="2700000" algn="tl" rotWithShape="0">
                    <a:prstClr val="black">
                      <a:alpha val="40000"/>
                    </a:prstClr>
                  </a:outerShdw>
                </a:effectLst>
                <a:latin typeface="Calibri" pitchFamily="34" charset="0"/>
              </a:rPr>
              <a:t>aml</a:t>
            </a:r>
            <a:r>
              <a:rPr lang="en-US" sz="1200" dirty="0">
                <a:solidFill>
                  <a:prstClr val="white"/>
                </a:solidFill>
                <a:effectLst>
                  <a:outerShdw blurRad="50800" dist="38100" dir="2700000" algn="tl" rotWithShape="0">
                    <a:prstClr val="black">
                      <a:alpha val="40000"/>
                    </a:prstClr>
                  </a:outerShdw>
                </a:effectLst>
                <a:latin typeface="Calibri" pitchFamily="34" charset="0"/>
              </a:rPr>
              <a:t> file:</a:t>
            </a:r>
            <a:br>
              <a:rPr lang="en-US" sz="1200" dirty="0">
                <a:solidFill>
                  <a:prstClr val="white"/>
                </a:solidFill>
                <a:effectLst>
                  <a:outerShdw blurRad="50800" dist="38100" dir="2700000" algn="tl" rotWithShape="0">
                    <a:prstClr val="black">
                      <a:alpha val="40000"/>
                    </a:prstClr>
                  </a:outerShdw>
                </a:effectLst>
                <a:latin typeface="Calibri" pitchFamily="34" charset="0"/>
              </a:rPr>
            </a:br>
            <a:r>
              <a:rPr lang="en-US" sz="1200" dirty="0"/>
              <a:t>&lt;</a:t>
            </a:r>
            <a:r>
              <a:rPr lang="en-US" sz="1200" dirty="0">
                <a:solidFill>
                  <a:srgbClr val="9BBB59"/>
                </a:solidFill>
              </a:rPr>
              <a:t>code</a:t>
            </a:r>
            <a:r>
              <a:rPr lang="en-US" sz="1200" dirty="0"/>
              <a:t>      </a:t>
            </a:r>
            <a:r>
              <a:rPr lang="en-US" sz="1200" dirty="0">
                <a:solidFill>
                  <a:srgbClr val="4BACC6"/>
                </a:solidFill>
              </a:rPr>
              <a:t>source</a:t>
            </a:r>
            <a:r>
              <a:rPr lang="en-US" sz="1200" dirty="0"/>
              <a:t>="Examples\CodeSource.js"</a:t>
            </a:r>
          </a:p>
          <a:p>
            <a:pPr lvl="2"/>
            <a:r>
              <a:rPr lang="en-US" sz="1200" dirty="0"/>
              <a:t>                   </a:t>
            </a:r>
            <a:r>
              <a:rPr lang="en-US" sz="1200" dirty="0" err="1">
                <a:solidFill>
                  <a:srgbClr val="4BACC6"/>
                </a:solidFill>
              </a:rPr>
              <a:t>lang</a:t>
            </a:r>
            <a:r>
              <a:rPr lang="en-US" sz="1200" dirty="0"/>
              <a:t>=“JavaScript"</a:t>
            </a:r>
          </a:p>
          <a:p>
            <a:pPr lvl="2"/>
            <a:r>
              <a:rPr lang="en-US" sz="1200" dirty="0"/>
              <a:t>                   </a:t>
            </a:r>
            <a:r>
              <a:rPr lang="en-US" sz="1200" dirty="0">
                <a:solidFill>
                  <a:srgbClr val="4BACC6"/>
                </a:solidFill>
              </a:rPr>
              <a:t>title</a:t>
            </a:r>
            <a:r>
              <a:rPr lang="en-US" sz="1200" dirty="0"/>
              <a:t>=“JavaScript"</a:t>
            </a:r>
          </a:p>
          <a:p>
            <a:pPr lvl="2"/>
            <a:r>
              <a:rPr lang="en-US" sz="1200" dirty="0"/>
              <a:t>                   </a:t>
            </a:r>
            <a:r>
              <a:rPr lang="en-US" sz="1200" dirty="0">
                <a:solidFill>
                  <a:srgbClr val="4BACC6"/>
                </a:solidFill>
              </a:rPr>
              <a:t>region</a:t>
            </a:r>
            <a:r>
              <a:rPr lang="en-US" sz="1200" dirty="0"/>
              <a:t>="</a:t>
            </a:r>
            <a:r>
              <a:rPr lang="en-US" sz="1200" dirty="0">
                <a:solidFill>
                  <a:srgbClr val="C00000"/>
                </a:solidFill>
                <a:effectLst>
                  <a:outerShdw blurRad="50800" dist="38100" dir="2700000" algn="tl" rotWithShape="0">
                    <a:prstClr val="black">
                      <a:alpha val="40000"/>
                    </a:prstClr>
                  </a:outerShdw>
                </a:effectLst>
                <a:latin typeface="Calibri" pitchFamily="34" charset="0"/>
              </a:rPr>
              <a:t> </a:t>
            </a:r>
            <a:r>
              <a:rPr lang="en-US" sz="1200" dirty="0" err="1">
                <a:solidFill>
                  <a:srgbClr val="C00000"/>
                </a:solidFill>
                <a:effectLst>
                  <a:outerShdw blurRad="50800" dist="38100" dir="2700000" algn="tl" rotWithShape="0">
                    <a:prstClr val="black">
                      <a:alpha val="40000"/>
                    </a:prstClr>
                  </a:outerShdw>
                </a:effectLst>
                <a:latin typeface="Calibri" pitchFamily="34" charset="0"/>
              </a:rPr>
              <a:t>JsRegionName</a:t>
            </a:r>
            <a:r>
              <a:rPr lang="en-US" sz="1200" dirty="0">
                <a:solidFill>
                  <a:srgbClr val="C00000"/>
                </a:solidFill>
                <a:effectLst>
                  <a:outerShdw blurRad="50800" dist="38100" dir="2700000" algn="tl" rotWithShape="0">
                    <a:prstClr val="black">
                      <a:alpha val="40000"/>
                    </a:prstClr>
                  </a:outerShdw>
                </a:effectLst>
                <a:latin typeface="Calibri" pitchFamily="34" charset="0"/>
              </a:rPr>
              <a:t> </a:t>
            </a:r>
            <a:r>
              <a:rPr lang="en-US" sz="1200" dirty="0"/>
              <a:t>"&gt;</a:t>
            </a:r>
          </a:p>
          <a:p>
            <a:pPr lvl="2"/>
            <a:r>
              <a:rPr lang="en-US" sz="1200" dirty="0"/>
              <a:t>   &lt;/</a:t>
            </a:r>
            <a:r>
              <a:rPr lang="en-US" sz="1200" dirty="0">
                <a:solidFill>
                  <a:srgbClr val="9BBB59"/>
                </a:solidFill>
              </a:rPr>
              <a:t>code</a:t>
            </a:r>
            <a:r>
              <a:rPr lang="en-US" sz="1200" dirty="0"/>
              <a:t>&gt;</a:t>
            </a:r>
            <a:endParaRPr lang="en-US" sz="1200" dirty="0">
              <a:solidFill>
                <a:prstClr val="white"/>
              </a:solidFill>
              <a:effectLst>
                <a:outerShdw blurRad="50800" dist="38100" dir="2700000" algn="tl" rotWithShape="0">
                  <a:prstClr val="black">
                    <a:alpha val="40000"/>
                  </a:prstClr>
                </a:outerShdw>
              </a:effectLst>
              <a:latin typeface="Calibri" pitchFamily="34" charset="0"/>
            </a:endParaRPr>
          </a:p>
          <a:p>
            <a:pPr marL="800100" lvl="1">
              <a:buFont typeface="Arial" pitchFamily="34" charset="0"/>
              <a:buChar char="•"/>
            </a:pPr>
            <a:r>
              <a:rPr lang="en-US" sz="1200" dirty="0">
                <a:solidFill>
                  <a:prstClr val="white"/>
                </a:solidFill>
                <a:effectLst>
                  <a:outerShdw blurRad="50800" dist="38100" dir="2700000" algn="tl" rotWithShape="0">
                    <a:prstClr val="black">
                      <a:alpha val="40000"/>
                    </a:prstClr>
                  </a:outerShdw>
                </a:effectLst>
                <a:latin typeface="Calibri" pitchFamily="34" charset="0"/>
              </a:rPr>
              <a:t> A part of the </a:t>
            </a:r>
            <a:r>
              <a:rPr lang="en-US" sz="1200" dirty="0"/>
              <a:t>CodeSource.js file’s content:</a:t>
            </a:r>
          </a:p>
          <a:p>
            <a:pPr marL="1257300" lvl="2"/>
            <a:r>
              <a:rPr lang="en-US" sz="1200" dirty="0">
                <a:solidFill>
                  <a:prstClr val="white"/>
                </a:solidFill>
                <a:effectLst>
                  <a:outerShdw blurRad="50800" dist="38100" dir="2700000" algn="tl" rotWithShape="0">
                    <a:prstClr val="black">
                      <a:alpha val="40000"/>
                    </a:prstClr>
                  </a:outerShdw>
                </a:effectLst>
                <a:latin typeface="Calibri" pitchFamily="34" charset="0"/>
              </a:rPr>
              <a:t>//</a:t>
            </a:r>
            <a:r>
              <a:rPr lang="en-US" sz="1200" dirty="0">
                <a:solidFill>
                  <a:srgbClr val="9BBB59"/>
                </a:solidFill>
                <a:effectLst>
                  <a:outerShdw blurRad="50800" dist="38100" dir="2700000" algn="tl" rotWithShape="0">
                    <a:prstClr val="black">
                      <a:alpha val="40000"/>
                    </a:prstClr>
                  </a:outerShdw>
                </a:effectLst>
                <a:latin typeface="Calibri" pitchFamily="34" charset="0"/>
              </a:rPr>
              <a:t>#region </a:t>
            </a:r>
            <a:r>
              <a:rPr lang="en-US" sz="1200" dirty="0" err="1">
                <a:solidFill>
                  <a:srgbClr val="C00000"/>
                </a:solidFill>
                <a:effectLst>
                  <a:outerShdw blurRad="50800" dist="38100" dir="2700000" algn="tl" rotWithShape="0">
                    <a:prstClr val="black">
                      <a:alpha val="40000"/>
                    </a:prstClr>
                  </a:outerShdw>
                </a:effectLst>
                <a:latin typeface="Calibri" pitchFamily="34" charset="0"/>
              </a:rPr>
              <a:t>JsRegionName</a:t>
            </a:r>
            <a:r>
              <a:rPr lang="en-US" sz="1200" dirty="0">
                <a:solidFill>
                  <a:srgbClr val="C00000"/>
                </a:solidFill>
                <a:effectLst>
                  <a:outerShdw blurRad="50800" dist="38100" dir="2700000" algn="tl" rotWithShape="0">
                    <a:prstClr val="black">
                      <a:alpha val="40000"/>
                    </a:prstClr>
                  </a:outerShdw>
                </a:effectLst>
                <a:latin typeface="Calibri" pitchFamily="34" charset="0"/>
              </a:rPr>
              <a:t> </a:t>
            </a:r>
            <a:endParaRPr lang="en-US" sz="1200" dirty="0">
              <a:solidFill>
                <a:prstClr val="white"/>
              </a:solidFill>
              <a:effectLst>
                <a:outerShdw blurRad="50800" dist="38100" dir="2700000" algn="tl" rotWithShape="0">
                  <a:prstClr val="black">
                    <a:alpha val="40000"/>
                  </a:prstClr>
                </a:outerShdw>
              </a:effectLst>
              <a:latin typeface="Calibri" pitchFamily="34" charset="0"/>
            </a:endParaRPr>
          </a:p>
          <a:p>
            <a:pPr marL="1257300" lvl="2"/>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a:solidFill>
                  <a:srgbClr val="4BACC6"/>
                </a:solidFill>
                <a:effectLst>
                  <a:outerShdw blurRad="50800" dist="38100" dir="2700000" algn="tl" rotWithShape="0">
                    <a:prstClr val="black">
                      <a:alpha val="40000"/>
                    </a:prstClr>
                  </a:outerShdw>
                </a:effectLst>
                <a:latin typeface="Calibri" pitchFamily="34" charset="0"/>
              </a:rPr>
              <a:t>function</a:t>
            </a: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err="1">
                <a:solidFill>
                  <a:prstClr val="white"/>
                </a:solidFill>
                <a:effectLst>
                  <a:outerShdw blurRad="50800" dist="38100" dir="2700000" algn="tl" rotWithShape="0">
                    <a:prstClr val="black">
                      <a:alpha val="40000"/>
                    </a:prstClr>
                  </a:outerShdw>
                </a:effectLst>
                <a:latin typeface="Calibri" pitchFamily="34" charset="0"/>
              </a:rPr>
              <a:t>getSelLangCoockie</a:t>
            </a:r>
            <a:r>
              <a:rPr lang="en-US" sz="1200" dirty="0">
                <a:solidFill>
                  <a:prstClr val="white"/>
                </a:solidFill>
                <a:effectLst>
                  <a:outerShdw blurRad="50800" dist="38100" dir="2700000" algn="tl" rotWithShape="0">
                    <a:prstClr val="black">
                      <a:alpha val="40000"/>
                    </a:prstClr>
                  </a:outerShdw>
                </a:effectLst>
                <a:latin typeface="Calibri" pitchFamily="34" charset="0"/>
              </a:rPr>
              <a:t>()</a:t>
            </a:r>
          </a:p>
          <a:p>
            <a:pPr marL="1257300" lvl="2"/>
            <a:r>
              <a:rPr lang="en-US" sz="1200" dirty="0">
                <a:solidFill>
                  <a:prstClr val="white"/>
                </a:solidFill>
                <a:effectLst>
                  <a:outerShdw blurRad="50800" dist="38100" dir="2700000" algn="tl" rotWithShape="0">
                    <a:prstClr val="black">
                      <a:alpha val="40000"/>
                    </a:prstClr>
                  </a:outerShdw>
                </a:effectLst>
                <a:latin typeface="Calibri" pitchFamily="34" charset="0"/>
              </a:rPr>
              <a:t>	{</a:t>
            </a:r>
          </a:p>
          <a:p>
            <a:pPr marL="1257300" lvl="2"/>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a:solidFill>
                  <a:srgbClr val="4BACC6"/>
                </a:solidFill>
                <a:effectLst>
                  <a:outerShdw blurRad="50800" dist="38100" dir="2700000" algn="tl" rotWithShape="0">
                    <a:prstClr val="black">
                      <a:alpha val="40000"/>
                    </a:prstClr>
                  </a:outerShdw>
                </a:effectLst>
                <a:latin typeface="Calibri" pitchFamily="34" charset="0"/>
              </a:rPr>
              <a:t>return</a:t>
            </a:r>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err="1">
                <a:solidFill>
                  <a:prstClr val="white"/>
                </a:solidFill>
                <a:effectLst>
                  <a:outerShdw blurRad="50800" dist="38100" dir="2700000" algn="tl" rotWithShape="0">
                    <a:prstClr val="black">
                      <a:alpha val="40000"/>
                    </a:prstClr>
                  </a:outerShdw>
                </a:effectLst>
                <a:latin typeface="Calibri" pitchFamily="34" charset="0"/>
              </a:rPr>
              <a:t>readCookie</a:t>
            </a:r>
            <a:r>
              <a:rPr lang="en-US" sz="1200" dirty="0">
                <a:solidFill>
                  <a:prstClr val="white"/>
                </a:solidFill>
                <a:effectLst>
                  <a:outerShdw blurRad="50800" dist="38100" dir="2700000" algn="tl" rotWithShape="0">
                    <a:prstClr val="black">
                      <a:alpha val="40000"/>
                    </a:prstClr>
                  </a:outerShdw>
                </a:effectLst>
                <a:latin typeface="Calibri" pitchFamily="34" charset="0"/>
              </a:rPr>
              <a:t>("</a:t>
            </a:r>
            <a:r>
              <a:rPr lang="en-US" sz="1200" dirty="0" err="1">
                <a:solidFill>
                  <a:prstClr val="white"/>
                </a:solidFill>
                <a:effectLst>
                  <a:outerShdw blurRad="50800" dist="38100" dir="2700000" algn="tl" rotWithShape="0">
                    <a:prstClr val="black">
                      <a:alpha val="40000"/>
                    </a:prstClr>
                  </a:outerShdw>
                </a:effectLst>
                <a:latin typeface="Calibri" pitchFamily="34" charset="0"/>
              </a:rPr>
              <a:t>tcbCoockieKey</a:t>
            </a:r>
            <a:r>
              <a:rPr lang="en-US" sz="1200" dirty="0">
                <a:solidFill>
                  <a:prstClr val="white"/>
                </a:solidFill>
                <a:effectLst>
                  <a:outerShdw blurRad="50800" dist="38100" dir="2700000" algn="tl" rotWithShape="0">
                    <a:prstClr val="black">
                      <a:alpha val="40000"/>
                    </a:prstClr>
                  </a:outerShdw>
                </a:effectLst>
                <a:latin typeface="Calibri" pitchFamily="34" charset="0"/>
              </a:rPr>
              <a:t>");</a:t>
            </a:r>
          </a:p>
          <a:p>
            <a:pPr marL="1257300" lvl="2"/>
            <a:r>
              <a:rPr lang="en-US" sz="1200" dirty="0">
                <a:solidFill>
                  <a:prstClr val="white"/>
                </a:solidFill>
                <a:effectLst>
                  <a:outerShdw blurRad="50800" dist="38100" dir="2700000" algn="tl" rotWithShape="0">
                    <a:prstClr val="black">
                      <a:alpha val="40000"/>
                    </a:prstClr>
                  </a:outerShdw>
                </a:effectLst>
                <a:latin typeface="Calibri" pitchFamily="34" charset="0"/>
              </a:rPr>
              <a:t>	}</a:t>
            </a:r>
          </a:p>
          <a:p>
            <a:pPr marL="1257300" lvl="2"/>
            <a:r>
              <a:rPr lang="en-US" sz="1200" dirty="0">
                <a:solidFill>
                  <a:prstClr val="white"/>
                </a:solidFill>
                <a:effectLst>
                  <a:outerShdw blurRad="50800" dist="38100" dir="2700000" algn="tl" rotWithShape="0">
                    <a:prstClr val="black">
                      <a:alpha val="40000"/>
                    </a:prstClr>
                  </a:outerShdw>
                </a:effectLst>
                <a:latin typeface="Calibri" pitchFamily="34" charset="0"/>
              </a:rPr>
              <a:t>// </a:t>
            </a:r>
            <a:r>
              <a:rPr lang="en-US" sz="1200" dirty="0">
                <a:solidFill>
                  <a:srgbClr val="9BBB59"/>
                </a:solidFill>
                <a:effectLst>
                  <a:outerShdw blurRad="50800" dist="38100" dir="2700000" algn="tl" rotWithShape="0">
                    <a:prstClr val="black">
                      <a:alpha val="40000"/>
                    </a:prstClr>
                  </a:outerShdw>
                </a:effectLst>
                <a:latin typeface="Calibri" pitchFamily="34" charset="0"/>
              </a:rPr>
              <a:t>#</a:t>
            </a:r>
            <a:r>
              <a:rPr lang="en-US" sz="1200" dirty="0" err="1">
                <a:solidFill>
                  <a:srgbClr val="9BBB59"/>
                </a:solidFill>
                <a:effectLst>
                  <a:outerShdw blurRad="50800" dist="38100" dir="2700000" algn="tl" rotWithShape="0">
                    <a:prstClr val="black">
                      <a:alpha val="40000"/>
                    </a:prstClr>
                  </a:outerShdw>
                </a:effectLst>
                <a:latin typeface="Calibri" pitchFamily="34" charset="0"/>
              </a:rPr>
              <a:t>endregion</a:t>
            </a:r>
            <a:endParaRPr lang="en-US" sz="1200" dirty="0">
              <a:solidFill>
                <a:srgbClr val="9BBB59"/>
              </a:solidFill>
              <a:effectLst>
                <a:outerShdw blurRad="50800" dist="38100" dir="2700000" algn="tl" rotWithShape="0">
                  <a:prstClr val="black">
                    <a:alpha val="40000"/>
                  </a:prstClr>
                </a:outerShdw>
              </a:effectLst>
              <a:latin typeface="Calibri" pitchFamily="34" charset="0"/>
            </a:endParaRPr>
          </a:p>
        </p:txBody>
      </p:sp>
    </p:spTree>
    <p:extLst>
      <p:ext uri="{BB962C8B-B14F-4D97-AF65-F5344CB8AC3E}">
        <p14:creationId xmlns:p14="http://schemas.microsoft.com/office/powerpoint/2010/main" val="393007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3048000"/>
            <a:ext cx="7086600" cy="838200"/>
          </a:xfrm>
        </p:spPr>
        <p:txBody>
          <a:bodyPr/>
          <a:lstStyle/>
          <a:p>
            <a:pPr algn="ctr"/>
            <a:r>
              <a:rPr lang="en-US" sz="3200" dirty="0" smtClean="0"/>
              <a:t>Code tabs</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630548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in Telerik</a:t>
            </a:r>
            <a:endParaRPr lang="en-US" dirty="0"/>
          </a:p>
        </p:txBody>
      </p:sp>
      <p:sp>
        <p:nvSpPr>
          <p:cNvPr id="3" name="Content Placeholder 2"/>
          <p:cNvSpPr>
            <a:spLocks noGrp="1"/>
          </p:cNvSpPr>
          <p:nvPr>
            <p:ph idx="1"/>
          </p:nvPr>
        </p:nvSpPr>
        <p:spPr>
          <a:xfrm>
            <a:off x="241300" y="990600"/>
            <a:ext cx="8534400" cy="5105400"/>
          </a:xfrm>
        </p:spPr>
        <p:txBody>
          <a:bodyPr/>
          <a:lstStyle/>
          <a:p>
            <a:pPr lvl="1">
              <a:lnSpc>
                <a:spcPct val="100000"/>
              </a:lnSpc>
              <a:spcBef>
                <a:spcPts val="1200"/>
              </a:spcBef>
            </a:pPr>
            <a:r>
              <a:rPr lang="en-US" sz="3200" dirty="0" smtClean="0"/>
              <a:t>Online </a:t>
            </a:r>
            <a:r>
              <a:rPr lang="en-US" sz="3200" dirty="0"/>
              <a:t>resources</a:t>
            </a:r>
          </a:p>
          <a:p>
            <a:pPr lvl="2">
              <a:lnSpc>
                <a:spcPct val="100000"/>
              </a:lnSpc>
              <a:spcBef>
                <a:spcPts val="1200"/>
              </a:spcBef>
            </a:pPr>
            <a:r>
              <a:rPr lang="en-US" sz="2000" dirty="0">
                <a:hlinkClick r:id="rId2"/>
              </a:rPr>
              <a:t>http://</a:t>
            </a:r>
            <a:r>
              <a:rPr lang="en-US" sz="2000" dirty="0" smtClean="0">
                <a:hlinkClick r:id="rId2"/>
              </a:rPr>
              <a:t>www.telerik.com/help/wpf/introduction.html</a:t>
            </a:r>
            <a:endParaRPr lang="en-US" sz="2000" dirty="0" smtClean="0"/>
          </a:p>
          <a:p>
            <a:pPr lvl="2">
              <a:lnSpc>
                <a:spcPct val="100000"/>
              </a:lnSpc>
              <a:spcBef>
                <a:spcPts val="1200"/>
              </a:spcBef>
            </a:pPr>
            <a:r>
              <a:rPr lang="en-US" sz="2000" dirty="0" smtClean="0">
                <a:hlinkClick r:id="rId3"/>
              </a:rPr>
              <a:t>http</a:t>
            </a:r>
            <a:r>
              <a:rPr lang="en-US" sz="2000" dirty="0">
                <a:hlinkClick r:id="rId3"/>
              </a:rPr>
              <a:t>://www.telerik.com/support/kb.aspx</a:t>
            </a:r>
            <a:endParaRPr lang="en-US" sz="2000" dirty="0"/>
          </a:p>
          <a:p>
            <a:pPr lvl="2">
              <a:lnSpc>
                <a:spcPct val="100000"/>
              </a:lnSpc>
              <a:spcBef>
                <a:spcPts val="1200"/>
              </a:spcBef>
            </a:pPr>
            <a:r>
              <a:rPr lang="en-US" sz="2000" dirty="0">
                <a:hlinkClick r:id="rId4"/>
              </a:rPr>
              <a:t>http://</a:t>
            </a:r>
            <a:r>
              <a:rPr lang="en-US" sz="2000" dirty="0" smtClean="0">
                <a:hlinkClick r:id="rId4"/>
              </a:rPr>
              <a:t>www.telerik.com/community/code-library/silverlight.aspx</a:t>
            </a:r>
            <a:endParaRPr lang="en-US" sz="2000" dirty="0" smtClean="0"/>
          </a:p>
          <a:p>
            <a:pPr lvl="2">
              <a:lnSpc>
                <a:spcPct val="100000"/>
              </a:lnSpc>
              <a:spcBef>
                <a:spcPts val="1200"/>
              </a:spcBef>
            </a:pPr>
            <a:r>
              <a:rPr lang="en-US" sz="3200" dirty="0" smtClean="0"/>
              <a:t>Offline</a:t>
            </a:r>
            <a:endParaRPr lang="en-US" sz="3200" dirty="0" smtClean="0"/>
          </a:p>
          <a:p>
            <a:pPr lvl="3">
              <a:lnSpc>
                <a:spcPct val="100000"/>
              </a:lnSpc>
              <a:spcBef>
                <a:spcPts val="1200"/>
              </a:spcBef>
            </a:pPr>
            <a:r>
              <a:rPr lang="en-US" sz="3200" dirty="0" smtClean="0"/>
              <a:t>Help1 (CHM)</a:t>
            </a:r>
          </a:p>
          <a:p>
            <a:pPr lvl="3">
              <a:lnSpc>
                <a:spcPct val="100000"/>
              </a:lnSpc>
              <a:spcBef>
                <a:spcPts val="1200"/>
              </a:spcBef>
            </a:pPr>
            <a:r>
              <a:rPr lang="en-US" sz="3200" dirty="0" smtClean="0"/>
              <a:t>Help2 </a:t>
            </a:r>
          </a:p>
          <a:p>
            <a:pPr lvl="3">
              <a:lnSpc>
                <a:spcPct val="100000"/>
              </a:lnSpc>
              <a:spcBef>
                <a:spcPts val="1200"/>
              </a:spcBef>
            </a:pPr>
            <a:r>
              <a:rPr lang="en-US" sz="3200" dirty="0" smtClean="0"/>
              <a:t>Help3</a:t>
            </a:r>
          </a:p>
          <a:p>
            <a:pPr lvl="3">
              <a:lnSpc>
                <a:spcPct val="100000"/>
              </a:lnSpc>
              <a:spcBef>
                <a:spcPts val="1200"/>
              </a:spcBef>
            </a:pPr>
            <a:r>
              <a:rPr lang="en-US" sz="3200" dirty="0" smtClean="0"/>
              <a:t>Web</a:t>
            </a:r>
            <a:endParaRPr lang="en-US" sz="32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pic>
        <p:nvPicPr>
          <p:cNvPr id="10243" name="Picture 3"/>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019800" y="4953000"/>
            <a:ext cx="2743200" cy="1563360"/>
          </a:xfrm>
          <a:prstGeom prst="rect">
            <a:avLst/>
          </a:prstGeom>
          <a:noFill/>
          <a:ln>
            <a:noFill/>
          </a:ln>
          <a:effectLst>
            <a:glow rad="1016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97490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Code tabs (1)</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
        <p:nvSpPr>
          <p:cNvPr id="2" name="TextBox 1"/>
          <p:cNvSpPr txBox="1"/>
          <p:nvPr/>
        </p:nvSpPr>
        <p:spPr>
          <a:xfrm>
            <a:off x="152400" y="914400"/>
            <a:ext cx="8674100" cy="5539978"/>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latin typeface="+mn-lt"/>
              </a:rPr>
              <a:t>We have implemented a custom tag called </a:t>
            </a:r>
            <a:r>
              <a:rPr lang="en-US" sz="2800" b="1" dirty="0" err="1" smtClean="0">
                <a:solidFill>
                  <a:schemeClr val="tx2"/>
                </a:solidFill>
                <a:effectLst>
                  <a:outerShdw blurRad="38100" dist="38100" dir="2700000" algn="tl">
                    <a:srgbClr val="000000">
                      <a:alpha val="43137"/>
                    </a:srgbClr>
                  </a:outerShdw>
                </a:effectLst>
                <a:latin typeface="+mn-lt"/>
              </a:rPr>
              <a:t>tabbedCode</a:t>
            </a:r>
            <a:r>
              <a:rPr lang="en-US" sz="2800" b="1" dirty="0" smtClean="0">
                <a:solidFill>
                  <a:schemeClr val="tx2"/>
                </a:solidFill>
                <a:effectLst>
                  <a:outerShdw blurRad="38100" dist="38100" dir="2700000" algn="tl">
                    <a:srgbClr val="000000">
                      <a:alpha val="43137"/>
                    </a:srgbClr>
                  </a:outerShdw>
                </a:effectLst>
                <a:latin typeface="+mn-lt"/>
              </a:rPr>
              <a:t>. </a:t>
            </a:r>
            <a:r>
              <a:rPr lang="en-US" sz="2800" b="1" dirty="0" smtClean="0">
                <a:effectLst>
                  <a:outerShdw blurRad="38100" dist="38100" dir="2700000" algn="tl">
                    <a:srgbClr val="000000">
                      <a:alpha val="43137"/>
                    </a:srgbClr>
                  </a:outerShdw>
                </a:effectLst>
                <a:latin typeface="+mn-lt"/>
              </a:rPr>
              <a:t>It generates a tab for every code element.</a:t>
            </a:r>
          </a:p>
          <a:p>
            <a:endParaRPr lang="en-US" sz="1000" b="1" dirty="0" smtClean="0">
              <a:effectLst>
                <a:outerShdw blurRad="38100" dist="38100" dir="2700000" algn="tl">
                  <a:srgbClr val="000000">
                    <a:alpha val="43137"/>
                  </a:srgbClr>
                </a:outerShdw>
              </a:effectLst>
              <a:latin typeface="+mn-lt"/>
            </a:endParaRPr>
          </a:p>
          <a:p>
            <a:r>
              <a:rPr lang="en-US" b="1" i="1" dirty="0" smtClean="0">
                <a:effectLst>
                  <a:outerShdw blurRad="38100" dist="38100" dir="2700000" algn="tl">
                    <a:srgbClr val="000000">
                      <a:alpha val="43137"/>
                    </a:srgbClr>
                  </a:outerShdw>
                </a:effectLst>
                <a:latin typeface="+mn-lt"/>
              </a:rPr>
              <a:t>Note that this component is separately installed.</a:t>
            </a:r>
          </a:p>
          <a:p>
            <a:endParaRPr lang="en-US" sz="1000" b="1" i="1" dirty="0" smtClean="0">
              <a:effectLst>
                <a:outerShdw blurRad="38100" dist="38100" dir="2700000" algn="tl">
                  <a:srgbClr val="000000">
                    <a:alpha val="43137"/>
                  </a:srgbClr>
                </a:outerShdw>
              </a:effectLst>
              <a:latin typeface="+mn-lt"/>
            </a:endParaRPr>
          </a:p>
          <a:p>
            <a:pPr marL="0" lvl="1"/>
            <a:r>
              <a:rPr lang="en-US" sz="1200" dirty="0"/>
              <a:t>&lt;</a:t>
            </a:r>
            <a:r>
              <a:rPr lang="en-US" sz="1200" dirty="0" err="1">
                <a:solidFill>
                  <a:srgbClr val="9BBB59"/>
                </a:solidFill>
              </a:rPr>
              <a:t>tabbedCode</a:t>
            </a:r>
            <a:r>
              <a:rPr lang="en-US" sz="1200" dirty="0"/>
              <a:t>&gt;</a:t>
            </a:r>
            <a:endParaRPr lang="en-US" sz="1200" dirty="0">
              <a:solidFill>
                <a:prstClr val="white"/>
              </a:solidFill>
              <a:effectLst>
                <a:outerShdw blurRad="50800" dist="38100" dir="2700000" algn="tl" rotWithShape="0">
                  <a:prstClr val="black">
                    <a:alpha val="40000"/>
                  </a:prstClr>
                </a:outerShdw>
              </a:effectLst>
              <a:latin typeface="Calibri" pitchFamily="34" charset="0"/>
            </a:endParaRPr>
          </a:p>
          <a:p>
            <a:pPr lvl="1"/>
            <a:r>
              <a:rPr lang="en-US" sz="1200" dirty="0"/>
              <a:t>&lt;</a:t>
            </a:r>
            <a:r>
              <a:rPr lang="en-US" sz="1200" dirty="0">
                <a:solidFill>
                  <a:srgbClr val="9BBB59"/>
                </a:solidFill>
              </a:rPr>
              <a:t>code</a:t>
            </a:r>
            <a:r>
              <a:rPr lang="en-US" sz="1200" dirty="0"/>
              <a:t> 	</a:t>
            </a:r>
            <a:r>
              <a:rPr lang="en-US" sz="1200" dirty="0">
                <a:solidFill>
                  <a:srgbClr val="4BACC6"/>
                </a:solidFill>
              </a:rPr>
              <a:t>source</a:t>
            </a:r>
            <a:r>
              <a:rPr lang="en-US" sz="1200" dirty="0"/>
              <a:t>="Examples\CodeSource.aspx"</a:t>
            </a:r>
          </a:p>
          <a:p>
            <a:pPr lvl="1"/>
            <a:r>
              <a:rPr lang="en-US" sz="1200" dirty="0"/>
              <a:t>	 </a:t>
            </a:r>
            <a:r>
              <a:rPr lang="en-US" sz="1200" dirty="0" err="1">
                <a:solidFill>
                  <a:srgbClr val="4BACC6"/>
                </a:solidFill>
              </a:rPr>
              <a:t>lang</a:t>
            </a:r>
            <a:r>
              <a:rPr lang="en-US" sz="1200" dirty="0"/>
              <a:t>="JavaScript"</a:t>
            </a:r>
          </a:p>
          <a:p>
            <a:pPr lvl="1"/>
            <a:r>
              <a:rPr lang="en-US" sz="1200" dirty="0"/>
              <a:t>	 </a:t>
            </a:r>
            <a:r>
              <a:rPr lang="en-US" sz="1200" dirty="0">
                <a:solidFill>
                  <a:srgbClr val="4BACC6"/>
                </a:solidFill>
              </a:rPr>
              <a:t>title</a:t>
            </a:r>
            <a:r>
              <a:rPr lang="en-US" sz="1200" dirty="0"/>
              <a:t>="JavaScript"</a:t>
            </a:r>
          </a:p>
          <a:p>
            <a:pPr lvl="1"/>
            <a:r>
              <a:rPr lang="en-US" sz="1200" dirty="0"/>
              <a:t>	 </a:t>
            </a:r>
            <a:r>
              <a:rPr lang="en-US" sz="1200" dirty="0">
                <a:solidFill>
                  <a:srgbClr val="4BACC6"/>
                </a:solidFill>
              </a:rPr>
              <a:t>region</a:t>
            </a:r>
            <a:r>
              <a:rPr lang="en-US" sz="1200" dirty="0"/>
              <a:t>="</a:t>
            </a:r>
            <a:r>
              <a:rPr lang="en-US" sz="1200" dirty="0" err="1"/>
              <a:t>JsRegionName</a:t>
            </a:r>
            <a:r>
              <a:rPr lang="en-US" sz="1200" dirty="0"/>
              <a:t>"&gt;</a:t>
            </a:r>
          </a:p>
          <a:p>
            <a:pPr lvl="1"/>
            <a:r>
              <a:rPr lang="en-US" sz="1200" dirty="0"/>
              <a:t>&lt;/</a:t>
            </a:r>
            <a:r>
              <a:rPr lang="en-US" sz="1200" dirty="0">
                <a:solidFill>
                  <a:srgbClr val="9BBB59"/>
                </a:solidFill>
              </a:rPr>
              <a:t>code</a:t>
            </a:r>
            <a:r>
              <a:rPr lang="en-US" sz="1200" dirty="0"/>
              <a:t>&gt;</a:t>
            </a:r>
          </a:p>
          <a:p>
            <a:pPr lvl="1"/>
            <a:r>
              <a:rPr lang="en-US" sz="1200" dirty="0"/>
              <a:t>  &lt;</a:t>
            </a:r>
            <a:r>
              <a:rPr lang="en-US" sz="1200" dirty="0">
                <a:solidFill>
                  <a:srgbClr val="9BBB59"/>
                </a:solidFill>
              </a:rPr>
              <a:t>code</a:t>
            </a:r>
            <a:r>
              <a:rPr lang="en-US" sz="1200" dirty="0"/>
              <a:t> </a:t>
            </a:r>
            <a:r>
              <a:rPr lang="en-US" sz="1200" dirty="0">
                <a:solidFill>
                  <a:srgbClr val="4BACC6"/>
                </a:solidFill>
              </a:rPr>
              <a:t>source</a:t>
            </a:r>
            <a:r>
              <a:rPr lang="en-US" sz="1200" dirty="0"/>
              <a:t>="Examples\</a:t>
            </a:r>
            <a:r>
              <a:rPr lang="en-US" sz="1200" dirty="0" err="1"/>
              <a:t>CodeSource.vb</a:t>
            </a:r>
            <a:r>
              <a:rPr lang="en-US" sz="1200" dirty="0"/>
              <a:t>"</a:t>
            </a:r>
          </a:p>
          <a:p>
            <a:pPr lvl="1"/>
            <a:r>
              <a:rPr lang="en-US" sz="1200" dirty="0"/>
              <a:t>         	</a:t>
            </a:r>
            <a:r>
              <a:rPr lang="en-US" sz="1200" dirty="0" err="1">
                <a:solidFill>
                  <a:srgbClr val="4BACC6"/>
                </a:solidFill>
              </a:rPr>
              <a:t>lang</a:t>
            </a:r>
            <a:r>
              <a:rPr lang="en-US" sz="1200" dirty="0"/>
              <a:t>="VB"</a:t>
            </a:r>
          </a:p>
          <a:p>
            <a:pPr lvl="1"/>
            <a:r>
              <a:rPr lang="en-US" sz="1200" dirty="0"/>
              <a:t>          	</a:t>
            </a:r>
            <a:r>
              <a:rPr lang="en-US" sz="1200" dirty="0">
                <a:solidFill>
                  <a:srgbClr val="4BACC6"/>
                </a:solidFill>
              </a:rPr>
              <a:t>title</a:t>
            </a:r>
            <a:r>
              <a:rPr lang="en-US" sz="1200" dirty="0"/>
              <a:t>="VB"</a:t>
            </a:r>
          </a:p>
          <a:p>
            <a:pPr lvl="1"/>
            <a:r>
              <a:rPr lang="en-US" sz="1200" dirty="0"/>
              <a:t>          	</a:t>
            </a:r>
            <a:r>
              <a:rPr lang="en-US" sz="1200" dirty="0">
                <a:solidFill>
                  <a:srgbClr val="4BACC6"/>
                </a:solidFill>
              </a:rPr>
              <a:t>region</a:t>
            </a:r>
            <a:r>
              <a:rPr lang="en-US" sz="1200" dirty="0"/>
              <a:t>="</a:t>
            </a:r>
            <a:r>
              <a:rPr lang="en-US" sz="1200" dirty="0" err="1"/>
              <a:t>VbRegionName</a:t>
            </a:r>
            <a:r>
              <a:rPr lang="en-US" sz="1200" dirty="0"/>
              <a:t>"&gt;</a:t>
            </a:r>
          </a:p>
          <a:p>
            <a:pPr lvl="1"/>
            <a:r>
              <a:rPr lang="en-US" sz="1200" dirty="0"/>
              <a:t> &lt;/</a:t>
            </a:r>
            <a:r>
              <a:rPr lang="en-US" sz="1200" dirty="0">
                <a:solidFill>
                  <a:srgbClr val="9BBB59"/>
                </a:solidFill>
              </a:rPr>
              <a:t>code</a:t>
            </a:r>
            <a:r>
              <a:rPr lang="en-US" sz="1200" dirty="0"/>
              <a:t>&gt;</a:t>
            </a:r>
          </a:p>
          <a:p>
            <a:pPr lvl="1"/>
            <a:r>
              <a:rPr lang="en-US" sz="1200" dirty="0"/>
              <a:t> &lt;</a:t>
            </a:r>
            <a:r>
              <a:rPr lang="en-US" sz="1200" dirty="0">
                <a:solidFill>
                  <a:srgbClr val="9BBB59"/>
                </a:solidFill>
              </a:rPr>
              <a:t>code</a:t>
            </a:r>
            <a:r>
              <a:rPr lang="en-US" sz="1200" dirty="0"/>
              <a:t> </a:t>
            </a:r>
            <a:r>
              <a:rPr lang="en-US" sz="1200" dirty="0">
                <a:solidFill>
                  <a:srgbClr val="4BACC6"/>
                </a:solidFill>
              </a:rPr>
              <a:t>source</a:t>
            </a:r>
            <a:r>
              <a:rPr lang="en-US" sz="1200" dirty="0"/>
              <a:t>="Examples\CodeSource.aspx"</a:t>
            </a:r>
          </a:p>
          <a:p>
            <a:pPr lvl="2"/>
            <a:r>
              <a:rPr lang="en-US" sz="1200" dirty="0"/>
              <a:t> </a:t>
            </a:r>
            <a:r>
              <a:rPr lang="en-US" sz="1200" dirty="0" err="1">
                <a:solidFill>
                  <a:srgbClr val="4BACC6"/>
                </a:solidFill>
              </a:rPr>
              <a:t>lang</a:t>
            </a:r>
            <a:r>
              <a:rPr lang="en-US" sz="1200" dirty="0"/>
              <a:t>="ASPNET"</a:t>
            </a:r>
          </a:p>
          <a:p>
            <a:pPr lvl="2"/>
            <a:r>
              <a:rPr lang="en-US" sz="1200" dirty="0"/>
              <a:t> </a:t>
            </a:r>
            <a:r>
              <a:rPr lang="en-US" sz="1200" dirty="0">
                <a:solidFill>
                  <a:srgbClr val="4BACC6"/>
                </a:solidFill>
              </a:rPr>
              <a:t>title</a:t>
            </a:r>
            <a:r>
              <a:rPr lang="en-US" sz="1200" dirty="0"/>
              <a:t>="ASP.NET"</a:t>
            </a:r>
          </a:p>
          <a:p>
            <a:pPr lvl="2"/>
            <a:r>
              <a:rPr lang="en-US" sz="1200" dirty="0"/>
              <a:t> </a:t>
            </a:r>
            <a:r>
              <a:rPr lang="en-US" sz="1200" dirty="0">
                <a:solidFill>
                  <a:srgbClr val="4BACC6"/>
                </a:solidFill>
              </a:rPr>
              <a:t>region</a:t>
            </a:r>
            <a:r>
              <a:rPr lang="en-US" sz="1200" dirty="0"/>
              <a:t>="</a:t>
            </a:r>
            <a:r>
              <a:rPr lang="en-US" sz="1200" dirty="0" err="1"/>
              <a:t>AspxRegionName</a:t>
            </a:r>
            <a:r>
              <a:rPr lang="en-US" sz="1200" dirty="0"/>
              <a:t>"&gt;</a:t>
            </a:r>
          </a:p>
          <a:p>
            <a:pPr lvl="1"/>
            <a:r>
              <a:rPr lang="en-US" sz="1200" dirty="0"/>
              <a:t>&lt;/</a:t>
            </a:r>
            <a:r>
              <a:rPr lang="en-US" sz="1200" dirty="0">
                <a:solidFill>
                  <a:srgbClr val="9BBB59"/>
                </a:solidFill>
              </a:rPr>
              <a:t>code</a:t>
            </a:r>
            <a:r>
              <a:rPr lang="en-US" sz="1200" dirty="0"/>
              <a:t>&gt;</a:t>
            </a:r>
          </a:p>
          <a:p>
            <a:pPr lvl="0"/>
            <a:r>
              <a:rPr lang="en-US" sz="1200" dirty="0"/>
              <a:t>&lt;/</a:t>
            </a:r>
            <a:r>
              <a:rPr lang="en-US" sz="1200" dirty="0">
                <a:solidFill>
                  <a:srgbClr val="9BBB59"/>
                </a:solidFill>
              </a:rPr>
              <a:t> </a:t>
            </a:r>
            <a:r>
              <a:rPr lang="en-US" sz="1200" dirty="0" err="1">
                <a:solidFill>
                  <a:srgbClr val="9BBB59"/>
                </a:solidFill>
              </a:rPr>
              <a:t>tabbedCode</a:t>
            </a:r>
            <a:r>
              <a:rPr lang="en-US" sz="1200" dirty="0">
                <a:solidFill>
                  <a:srgbClr val="9BBB59"/>
                </a:solidFill>
              </a:rPr>
              <a:t> </a:t>
            </a:r>
            <a:r>
              <a:rPr lang="en-US" sz="1200" dirty="0" smtClean="0"/>
              <a:t>&gt;</a:t>
            </a:r>
          </a:p>
          <a:p>
            <a:pPr lvl="0"/>
            <a:endParaRPr lang="en-US" sz="1200" dirty="0"/>
          </a:p>
          <a:p>
            <a:pPr lvl="0"/>
            <a:endParaRPr lang="en-US" sz="1200" dirty="0"/>
          </a:p>
          <a:p>
            <a:endParaRPr lang="en-US" dirty="0"/>
          </a:p>
        </p:txBody>
      </p:sp>
      <p:pic>
        <p:nvPicPr>
          <p:cNvPr id="8" name="Picture 3" descr="C:\Users\mustafa\Desktop\CodeBlock.JPG"/>
          <p:cNvPicPr>
            <a:picLocks noChangeAspect="1" noChangeArrowheads="1"/>
          </p:cNvPicPr>
          <p:nvPr/>
        </p:nvPicPr>
        <p:blipFill>
          <a:blip r:embed="rId3" cstate="print"/>
          <a:srcRect/>
          <a:stretch>
            <a:fillRect/>
          </a:stretch>
        </p:blipFill>
        <p:spPr bwMode="auto">
          <a:xfrm>
            <a:off x="1447800" y="5486400"/>
            <a:ext cx="7286625" cy="1171575"/>
          </a:xfrm>
          <a:prstGeom prst="rect">
            <a:avLst/>
          </a:prstGeom>
          <a:noFill/>
        </p:spPr>
      </p:pic>
    </p:spTree>
    <p:extLst>
      <p:ext uri="{BB962C8B-B14F-4D97-AF65-F5344CB8AC3E}">
        <p14:creationId xmlns:p14="http://schemas.microsoft.com/office/powerpoint/2010/main" val="36983121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3048000"/>
            <a:ext cx="7086600" cy="838200"/>
          </a:xfrm>
        </p:spPr>
        <p:txBody>
          <a:bodyPr/>
          <a:lstStyle/>
          <a:p>
            <a:pPr algn="ctr"/>
            <a:r>
              <a:rPr lang="en-US" sz="3200" dirty="0" smtClean="0"/>
              <a:t>How to create a new topic?</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18691313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Create new topic (1)</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
        <p:nvSpPr>
          <p:cNvPr id="2" name="TextBox 1"/>
          <p:cNvSpPr txBox="1"/>
          <p:nvPr/>
        </p:nvSpPr>
        <p:spPr>
          <a:xfrm>
            <a:off x="114300" y="914400"/>
            <a:ext cx="3848100" cy="5909310"/>
          </a:xfrm>
          <a:prstGeom prst="rect">
            <a:avLst/>
          </a:prstGeom>
          <a:noFill/>
        </p:spPr>
        <p:txBody>
          <a:bodyPr wrap="square" rtlCol="0">
            <a:spAutoFit/>
          </a:bodyPr>
          <a:lstStyle/>
          <a:p>
            <a:pPr marL="342900" indent="-342900">
              <a:lnSpc>
                <a:spcPct val="150000"/>
              </a:lnSpc>
              <a:buFont typeface="Arial" pitchFamily="34" charset="0"/>
              <a:buChar char="•"/>
            </a:pPr>
            <a:r>
              <a:rPr lang="en-US" sz="2800" b="1" dirty="0" smtClean="0">
                <a:effectLst>
                  <a:outerShdw blurRad="38100" dist="38100" dir="2700000" algn="tl">
                    <a:srgbClr val="000000">
                      <a:alpha val="43137"/>
                    </a:srgbClr>
                  </a:outerShdw>
                </a:effectLst>
                <a:latin typeface="+mn-lt"/>
              </a:rPr>
              <a:t>Right click on the desired node in the content layout window and select </a:t>
            </a:r>
            <a:r>
              <a:rPr lang="en-US" sz="2800" b="1" i="1" dirty="0" smtClean="0">
                <a:effectLst>
                  <a:outerShdw blurRad="38100" dist="38100" dir="2700000" algn="tl">
                    <a:srgbClr val="000000">
                      <a:alpha val="43137"/>
                    </a:srgbClr>
                  </a:outerShdw>
                </a:effectLst>
                <a:latin typeface="+mn-lt"/>
              </a:rPr>
              <a:t>Add Child/Sibling Topic &gt; Add Topic from a Template</a:t>
            </a:r>
            <a:r>
              <a:rPr lang="en-US" sz="2800" b="1" dirty="0" smtClean="0">
                <a:effectLst>
                  <a:outerShdw blurRad="38100" dist="38100" dir="2700000" algn="tl">
                    <a:srgbClr val="000000">
                      <a:alpha val="43137"/>
                    </a:srgbClr>
                  </a:outerShdw>
                </a:effectLst>
                <a:latin typeface="+mn-lt"/>
              </a:rPr>
              <a:t>:</a:t>
            </a:r>
            <a:endParaRPr lang="en-US" sz="2800" b="1" dirty="0">
              <a:effectLst>
                <a:outerShdw blurRad="38100" dist="38100" dir="2700000" algn="tl">
                  <a:srgbClr val="000000">
                    <a:alpha val="43137"/>
                  </a:srgbClr>
                </a:outerShdw>
              </a:effectLst>
              <a:latin typeface="+mn-lt"/>
            </a:endParaRPr>
          </a:p>
          <a:p>
            <a:pPr marL="800100" lvl="1" indent="-342900">
              <a:buFont typeface="Arial" pitchFamily="34" charset="0"/>
              <a:buChar char="•"/>
            </a:pPr>
            <a:endParaRPr lang="en-US" sz="2800" b="1" dirty="0" smtClean="0">
              <a:effectLst>
                <a:outerShdw blurRad="38100" dist="38100" dir="2700000" algn="tl">
                  <a:srgbClr val="000000">
                    <a:alpha val="43137"/>
                  </a:srgbClr>
                </a:outerShdw>
              </a:effectLst>
              <a:latin typeface="+mn-lt"/>
            </a:endParaRPr>
          </a:p>
          <a:p>
            <a:pPr lvl="1"/>
            <a:endParaRPr lang="en-US" sz="2800" b="1" dirty="0" smtClean="0">
              <a:effectLst>
                <a:outerShdw blurRad="38100" dist="38100" dir="2700000" algn="tl">
                  <a:srgbClr val="000000">
                    <a:alpha val="43137"/>
                  </a:srgbClr>
                </a:outerShdw>
              </a:effectLst>
              <a:latin typeface="+mn-lt"/>
            </a:endParaRPr>
          </a:p>
          <a:p>
            <a:pPr marL="342900" indent="-342900">
              <a:buFont typeface="Arial" pitchFamily="34" charset="0"/>
              <a:buChar char="•"/>
            </a:pPr>
            <a:endParaRPr lang="en-US" sz="2800" b="1" dirty="0">
              <a:effectLst>
                <a:outerShdw blurRad="38100" dist="38100" dir="2700000" algn="tl">
                  <a:srgbClr val="000000">
                    <a:alpha val="43137"/>
                  </a:srgbClr>
                </a:outerShdw>
              </a:effectLst>
              <a:latin typeface="+mn-lt"/>
            </a:endParaRPr>
          </a:p>
        </p:txBody>
      </p:sp>
      <p:pic>
        <p:nvPicPr>
          <p:cNvPr id="2051" name="Picture 3" descr="C:\Users\stefanov\Deskt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5021" y="1143000"/>
            <a:ext cx="4916579"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2880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Create new topic (2)</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
        <p:nvSpPr>
          <p:cNvPr id="2" name="TextBox 1"/>
          <p:cNvSpPr txBox="1"/>
          <p:nvPr/>
        </p:nvSpPr>
        <p:spPr>
          <a:xfrm>
            <a:off x="114300" y="914400"/>
            <a:ext cx="4445000" cy="8494633"/>
          </a:xfrm>
          <a:prstGeom prst="rect">
            <a:avLst/>
          </a:prstGeom>
          <a:noFill/>
        </p:spPr>
        <p:txBody>
          <a:bodyPr wrap="square" rtlCol="0">
            <a:spAutoFit/>
          </a:bodyPr>
          <a:lstStyle/>
          <a:p>
            <a:pPr marL="342900" indent="-342900">
              <a:lnSpc>
                <a:spcPct val="150000"/>
              </a:lnSpc>
              <a:buFont typeface="Arial" pitchFamily="34" charset="0"/>
              <a:buChar char="•"/>
            </a:pPr>
            <a:r>
              <a:rPr lang="en-US" sz="2800" b="1" dirty="0" smtClean="0">
                <a:effectLst>
                  <a:outerShdw blurRad="38100" dist="38100" dir="2700000" algn="tl">
                    <a:srgbClr val="000000">
                      <a:alpha val="43137"/>
                    </a:srgbClr>
                  </a:outerShdw>
                </a:effectLst>
                <a:latin typeface="+mn-lt"/>
              </a:rPr>
              <a:t>Choose the Conceptual template</a:t>
            </a:r>
          </a:p>
          <a:p>
            <a:pPr marL="342900" indent="-342900">
              <a:lnSpc>
                <a:spcPct val="150000"/>
              </a:lnSpc>
              <a:buFont typeface="Arial" pitchFamily="34" charset="0"/>
              <a:buChar char="•"/>
            </a:pPr>
            <a:r>
              <a:rPr lang="en-US" sz="2800" b="1" dirty="0" smtClean="0">
                <a:effectLst>
                  <a:outerShdw blurRad="38100" dist="38100" dir="2700000" algn="tl">
                    <a:srgbClr val="000000">
                      <a:alpha val="43137"/>
                    </a:srgbClr>
                  </a:outerShdw>
                </a:effectLst>
                <a:latin typeface="+mn-lt"/>
              </a:rPr>
              <a:t>Add appropriate name (starting with control-section-</a:t>
            </a:r>
            <a:r>
              <a:rPr lang="en-US" sz="2800" b="1" dirty="0" err="1" smtClean="0">
                <a:effectLst>
                  <a:outerShdw blurRad="38100" dist="38100" dir="2700000" algn="tl">
                    <a:srgbClr val="000000">
                      <a:alpha val="43137"/>
                    </a:srgbClr>
                  </a:outerShdw>
                </a:effectLst>
                <a:latin typeface="+mn-lt"/>
              </a:rPr>
              <a:t>articlename.aml</a:t>
            </a:r>
            <a:r>
              <a:rPr lang="en-US" sz="2800" b="1" dirty="0" smtClean="0">
                <a:effectLst>
                  <a:outerShdw blurRad="38100" dist="38100" dir="2700000" algn="tl">
                    <a:srgbClr val="000000">
                      <a:alpha val="43137"/>
                    </a:srgbClr>
                  </a:outerShdw>
                </a:effectLst>
                <a:latin typeface="+mn-lt"/>
              </a:rPr>
              <a:t>)</a:t>
            </a:r>
          </a:p>
          <a:p>
            <a:pPr marL="342900" indent="-342900">
              <a:lnSpc>
                <a:spcPct val="150000"/>
              </a:lnSpc>
              <a:buFont typeface="Arial" pitchFamily="34" charset="0"/>
              <a:buChar char="•"/>
            </a:pPr>
            <a:r>
              <a:rPr lang="en-US" sz="2800" b="1" dirty="0" smtClean="0">
                <a:effectLst>
                  <a:outerShdw blurRad="38100" dist="38100" dir="2700000" algn="tl">
                    <a:srgbClr val="000000">
                      <a:alpha val="43137"/>
                    </a:srgbClr>
                  </a:outerShdw>
                </a:effectLst>
                <a:latin typeface="+mn-lt"/>
              </a:rPr>
              <a:t>Click the Add button</a:t>
            </a:r>
          </a:p>
          <a:p>
            <a:pPr marL="342900" indent="-342900">
              <a:lnSpc>
                <a:spcPct val="150000"/>
              </a:lnSpc>
              <a:buFont typeface="Arial" pitchFamily="34" charset="0"/>
              <a:buChar char="•"/>
            </a:pPr>
            <a:r>
              <a:rPr lang="en-US" sz="2800" b="1" dirty="0" smtClean="0">
                <a:effectLst>
                  <a:outerShdw blurRad="38100" dist="38100" dir="2700000" algn="tl">
                    <a:srgbClr val="000000">
                      <a:alpha val="43137"/>
                    </a:srgbClr>
                  </a:outerShdw>
                </a:effectLst>
                <a:latin typeface="+mn-lt"/>
              </a:rPr>
              <a:t>The file is automatically added to your Content directory</a:t>
            </a:r>
          </a:p>
          <a:p>
            <a:pPr>
              <a:lnSpc>
                <a:spcPct val="150000"/>
              </a:lnSpc>
            </a:pPr>
            <a:endParaRPr lang="en-US" sz="2800" b="1" dirty="0" smtClean="0">
              <a:effectLst>
                <a:outerShdw blurRad="38100" dist="38100" dir="2700000" algn="tl">
                  <a:srgbClr val="000000">
                    <a:alpha val="43137"/>
                  </a:srgbClr>
                </a:outerShdw>
              </a:effectLst>
              <a:latin typeface="+mn-lt"/>
            </a:endParaRPr>
          </a:p>
          <a:p>
            <a:pPr marL="342900" indent="-342900">
              <a:lnSpc>
                <a:spcPct val="150000"/>
              </a:lnSpc>
              <a:buFont typeface="Arial" pitchFamily="34" charset="0"/>
              <a:buChar char="•"/>
            </a:pPr>
            <a:endParaRPr lang="en-US" sz="2800" b="1" dirty="0">
              <a:effectLst>
                <a:outerShdw blurRad="38100" dist="38100" dir="2700000" algn="tl">
                  <a:srgbClr val="000000">
                    <a:alpha val="43137"/>
                  </a:srgbClr>
                </a:outerShdw>
              </a:effectLst>
              <a:latin typeface="+mn-lt"/>
            </a:endParaRPr>
          </a:p>
          <a:p>
            <a:pPr marL="800100" lvl="1" indent="-342900">
              <a:buFont typeface="Arial" pitchFamily="34" charset="0"/>
              <a:buChar char="•"/>
            </a:pPr>
            <a:endParaRPr lang="en-US" sz="2800" b="1" dirty="0" smtClean="0">
              <a:effectLst>
                <a:outerShdw blurRad="38100" dist="38100" dir="2700000" algn="tl">
                  <a:srgbClr val="000000">
                    <a:alpha val="43137"/>
                  </a:srgbClr>
                </a:outerShdw>
              </a:effectLst>
              <a:latin typeface="+mn-lt"/>
            </a:endParaRPr>
          </a:p>
          <a:p>
            <a:pPr lvl="1"/>
            <a:endParaRPr lang="en-US" sz="2800" b="1" dirty="0" smtClean="0">
              <a:effectLst>
                <a:outerShdw blurRad="38100" dist="38100" dir="2700000" algn="tl">
                  <a:srgbClr val="000000">
                    <a:alpha val="43137"/>
                  </a:srgbClr>
                </a:outerShdw>
              </a:effectLst>
              <a:latin typeface="+mn-lt"/>
            </a:endParaRPr>
          </a:p>
          <a:p>
            <a:pPr marL="342900" indent="-342900">
              <a:buFont typeface="Arial" pitchFamily="34" charset="0"/>
              <a:buChar char="•"/>
            </a:pPr>
            <a:endParaRPr lang="en-US" sz="2800" b="1" dirty="0">
              <a:effectLst>
                <a:outerShdw blurRad="38100" dist="38100" dir="2700000" algn="tl">
                  <a:srgbClr val="000000">
                    <a:alpha val="43137"/>
                  </a:srgbClr>
                </a:outerShdw>
              </a:effectLst>
              <a:latin typeface="+mn-lt"/>
            </a:endParaRPr>
          </a:p>
        </p:txBody>
      </p:sp>
      <p:pic>
        <p:nvPicPr>
          <p:cNvPr id="3075" name="Picture 3" descr="C:\Users\stefanov\Deskto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9300" y="814387"/>
            <a:ext cx="4191000" cy="5762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717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Create new topic (3)</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pic>
        <p:nvPicPr>
          <p:cNvPr id="4098" name="Picture 2" descr="C:\Users\stefanov\Desktop\2012-06-26_16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51" y="851736"/>
            <a:ext cx="8534400" cy="4837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17500" y="5702300"/>
            <a:ext cx="8667303" cy="954107"/>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latin typeface="+mn-lt"/>
              </a:rPr>
              <a:t>Once added, don’t forget to change the title to a more user friendly name</a:t>
            </a:r>
            <a:endParaRPr lang="en-US" sz="2800" b="1"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883327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3048000"/>
            <a:ext cx="7086600" cy="838200"/>
          </a:xfrm>
        </p:spPr>
        <p:txBody>
          <a:bodyPr/>
          <a:lstStyle/>
          <a:p>
            <a:pPr algn="ctr"/>
            <a:r>
              <a:rPr lang="en-US" sz="3200" dirty="0" smtClean="0"/>
              <a:t>How to add image?</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34469275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Add an image</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
        <p:nvSpPr>
          <p:cNvPr id="2" name="TextBox 1"/>
          <p:cNvSpPr txBox="1"/>
          <p:nvPr/>
        </p:nvSpPr>
        <p:spPr>
          <a:xfrm>
            <a:off x="114300" y="914400"/>
            <a:ext cx="4445000" cy="4868256"/>
          </a:xfrm>
          <a:prstGeom prst="rect">
            <a:avLst/>
          </a:prstGeom>
          <a:noFill/>
        </p:spPr>
        <p:txBody>
          <a:bodyPr wrap="square" rtlCol="0">
            <a:spAutoFit/>
          </a:bodyPr>
          <a:lstStyle/>
          <a:p>
            <a:pPr marL="342900" indent="-342900">
              <a:lnSpc>
                <a:spcPct val="150000"/>
              </a:lnSpc>
              <a:buFont typeface="Arial" pitchFamily="34" charset="0"/>
              <a:buChar char="•"/>
            </a:pPr>
            <a:r>
              <a:rPr lang="en-US" sz="3000" b="1" dirty="0" smtClean="0">
                <a:effectLst>
                  <a:outerShdw blurRad="38100" dist="38100" dir="2700000" algn="tl">
                    <a:srgbClr val="000000">
                      <a:alpha val="43137"/>
                    </a:srgbClr>
                  </a:outerShdw>
                </a:effectLst>
                <a:latin typeface="+mn-lt"/>
              </a:rPr>
              <a:t>In order to add an image, simply name it according  to the  accepted pattern (the same as the article filename + a number 001, 002, </a:t>
            </a:r>
            <a:r>
              <a:rPr lang="en-US" sz="3000" b="1" dirty="0" err="1" smtClean="0">
                <a:effectLst>
                  <a:outerShdw blurRad="38100" dist="38100" dir="2700000" algn="tl">
                    <a:srgbClr val="000000">
                      <a:alpha val="43137"/>
                    </a:srgbClr>
                  </a:outerShdw>
                </a:effectLst>
                <a:latin typeface="+mn-lt"/>
              </a:rPr>
              <a:t>etc</a:t>
            </a:r>
            <a:r>
              <a:rPr lang="en-US" sz="3000" b="1" dirty="0" smtClean="0">
                <a:effectLst>
                  <a:outerShdw blurRad="38100" dist="38100" dir="2700000" algn="tl">
                    <a:srgbClr val="000000">
                      <a:alpha val="43137"/>
                    </a:srgbClr>
                  </a:outerShdw>
                </a:effectLst>
                <a:latin typeface="+mn-lt"/>
              </a:rPr>
              <a:t>)</a:t>
            </a:r>
            <a:endParaRPr lang="en-US" sz="3000" b="1" dirty="0">
              <a:effectLst>
                <a:outerShdw blurRad="38100" dist="38100" dir="2700000" algn="tl">
                  <a:srgbClr val="000000">
                    <a:alpha val="43137"/>
                  </a:srgbClr>
                </a:outerShdw>
              </a:effectLst>
              <a:latin typeface="+mn-lt"/>
            </a:endParaRPr>
          </a:p>
        </p:txBody>
      </p:sp>
      <p:pic>
        <p:nvPicPr>
          <p:cNvPr id="8" name="Picture 2" descr="C:\Users\stefanov\Desktop\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6450" y="914400"/>
            <a:ext cx="2914650" cy="572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1948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3048000"/>
            <a:ext cx="7086600" cy="838200"/>
          </a:xfrm>
        </p:spPr>
        <p:txBody>
          <a:bodyPr/>
          <a:lstStyle/>
          <a:p>
            <a:pPr algn="ctr"/>
            <a:r>
              <a:rPr lang="en-US" sz="3200" dirty="0" smtClean="0"/>
              <a:t>How to generate API Reference?</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1891512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API Reference</a:t>
            </a:r>
            <a:endParaRPr lang="bg-BG" dirty="0"/>
          </a:p>
        </p:txBody>
      </p:sp>
      <p:sp>
        <p:nvSpPr>
          <p:cNvPr id="3" name="Content Placeholder 2"/>
          <p:cNvSpPr>
            <a:spLocks noGrp="1"/>
          </p:cNvSpPr>
          <p:nvPr>
            <p:ph idx="1"/>
          </p:nvPr>
        </p:nvSpPr>
        <p:spPr/>
        <p:txBody>
          <a:bodyPr/>
          <a:lstStyle/>
          <a:p>
            <a:r>
              <a:rPr lang="en-US" dirty="0" smtClean="0"/>
              <a:t>Sandcastle uses Reflection</a:t>
            </a:r>
            <a:r>
              <a:rPr lang="bg-BG" dirty="0" smtClean="0"/>
              <a:t> </a:t>
            </a:r>
            <a:r>
              <a:rPr lang="en-US" dirty="0" smtClean="0"/>
              <a:t>and the generated XML file to get the comments for each member in the assembly. You can control which of them to be visible. By default all public members are documented.</a:t>
            </a:r>
          </a:p>
          <a:p>
            <a:endParaRPr lang="en-US" dirty="0" smtClean="0"/>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pic>
        <p:nvPicPr>
          <p:cNvPr id="5" name="Picture 4"/>
          <p:cNvPicPr>
            <a:picLocks noChangeAspect="1"/>
          </p:cNvPicPr>
          <p:nvPr/>
        </p:nvPicPr>
        <p:blipFill>
          <a:blip r:embed="rId2"/>
          <a:stretch>
            <a:fillRect/>
          </a:stretch>
        </p:blipFill>
        <p:spPr>
          <a:xfrm>
            <a:off x="457200" y="3879255"/>
            <a:ext cx="3493168" cy="2569169"/>
          </a:xfrm>
          <a:prstGeom prst="rect">
            <a:avLst/>
          </a:prstGeom>
        </p:spPr>
      </p:pic>
      <p:pic>
        <p:nvPicPr>
          <p:cNvPr id="7" name="Picture 6"/>
          <p:cNvPicPr>
            <a:picLocks noChangeAspect="1"/>
          </p:cNvPicPr>
          <p:nvPr/>
        </p:nvPicPr>
        <p:blipFill>
          <a:blip r:embed="rId3"/>
          <a:stretch>
            <a:fillRect/>
          </a:stretch>
        </p:blipFill>
        <p:spPr>
          <a:xfrm>
            <a:off x="4321490" y="3850681"/>
            <a:ext cx="4451388" cy="2626319"/>
          </a:xfrm>
          <a:prstGeom prst="rect">
            <a:avLst/>
          </a:prstGeom>
        </p:spPr>
      </p:pic>
    </p:spTree>
    <p:extLst>
      <p:ext uri="{BB962C8B-B14F-4D97-AF65-F5344CB8AC3E}">
        <p14:creationId xmlns:p14="http://schemas.microsoft.com/office/powerpoint/2010/main" val="1148864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API Reference</a:t>
            </a:r>
            <a:r>
              <a:rPr lang="bg-BG" dirty="0"/>
              <a:t> </a:t>
            </a:r>
            <a:r>
              <a:rPr lang="en-US" dirty="0" smtClean="0"/>
              <a:t>(2)</a:t>
            </a:r>
            <a:endParaRPr lang="bg-BG" dirty="0"/>
          </a:p>
        </p:txBody>
      </p:sp>
      <p:pic>
        <p:nvPicPr>
          <p:cNvPr id="5" name="Content Placeholder 4"/>
          <p:cNvPicPr>
            <a:picLocks noGrp="1" noChangeAspect="1"/>
          </p:cNvPicPr>
          <p:nvPr>
            <p:ph idx="1"/>
          </p:nvPr>
        </p:nvPicPr>
        <p:blipFill>
          <a:blip r:embed="rId2"/>
          <a:stretch>
            <a:fillRect/>
          </a:stretch>
        </p:blipFill>
        <p:spPr>
          <a:xfrm>
            <a:off x="609600" y="1503147"/>
            <a:ext cx="7772400" cy="5050053"/>
          </a:xfrm>
          <a:prstGeom prst="rect">
            <a:avLst/>
          </a:prstGeom>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
        <p:nvSpPr>
          <p:cNvPr id="6" name="TextBox 5"/>
          <p:cNvSpPr txBox="1"/>
          <p:nvPr/>
        </p:nvSpPr>
        <p:spPr>
          <a:xfrm>
            <a:off x="398043" y="1026093"/>
            <a:ext cx="8250657" cy="477054"/>
          </a:xfrm>
          <a:prstGeom prst="rect">
            <a:avLst/>
          </a:prstGeom>
          <a:noFill/>
        </p:spPr>
        <p:txBody>
          <a:bodyPr wrap="none" rtlCol="0">
            <a:spAutoFit/>
          </a:bodyPr>
          <a:lstStyle/>
          <a:p>
            <a:r>
              <a:rPr lang="en-US" b="1" dirty="0" smtClean="0"/>
              <a:t>In Visual Studio add XML documentation file to the Output</a:t>
            </a:r>
            <a:endParaRPr lang="bg-BG" b="1" dirty="0"/>
          </a:p>
        </p:txBody>
      </p:sp>
    </p:spTree>
    <p:extLst>
      <p:ext uri="{BB962C8B-B14F-4D97-AF65-F5344CB8AC3E}">
        <p14:creationId xmlns:p14="http://schemas.microsoft.com/office/powerpoint/2010/main" val="163073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 HTML Help 1.x (a.k.a CHM)</a:t>
            </a:r>
            <a:endParaRPr lang="en-US" dirty="0"/>
          </a:p>
        </p:txBody>
      </p:sp>
      <p:sp>
        <p:nvSpPr>
          <p:cNvPr id="3" name="Content Placeholder 2"/>
          <p:cNvSpPr>
            <a:spLocks noGrp="1"/>
          </p:cNvSpPr>
          <p:nvPr>
            <p:ph idx="1"/>
          </p:nvPr>
        </p:nvSpPr>
        <p:spPr>
          <a:xfrm>
            <a:off x="304800" y="1066800"/>
            <a:ext cx="8534400" cy="5105400"/>
          </a:xfrm>
        </p:spPr>
        <p:txBody>
          <a:bodyPr/>
          <a:lstStyle/>
          <a:p>
            <a:pPr marL="571500" indent="-457200">
              <a:lnSpc>
                <a:spcPct val="100000"/>
              </a:lnSpc>
            </a:pPr>
            <a:r>
              <a:rPr lang="en-US" dirty="0" smtClean="0">
                <a:hlinkClick r:id="rId2"/>
              </a:rPr>
              <a:t>CHM </a:t>
            </a:r>
            <a:r>
              <a:rPr lang="en-US" dirty="0" smtClean="0"/>
              <a:t>is a </a:t>
            </a:r>
            <a:r>
              <a:rPr lang="en-US" dirty="0"/>
              <a:t>h</a:t>
            </a:r>
            <a:r>
              <a:rPr lang="en-US" dirty="0" smtClean="0"/>
              <a:t>elp </a:t>
            </a:r>
            <a:r>
              <a:rPr lang="en-US" dirty="0"/>
              <a:t>documentation compiled and saved in a compressed HTML </a:t>
            </a:r>
            <a:r>
              <a:rPr lang="en-US" dirty="0" smtClean="0"/>
              <a:t>format - </a:t>
            </a:r>
            <a:r>
              <a:rPr lang="en-US" dirty="0"/>
              <a:t>may include text, images, and </a:t>
            </a:r>
            <a:r>
              <a:rPr lang="en-US" dirty="0" smtClean="0"/>
              <a:t>hyperlinks. </a:t>
            </a:r>
          </a:p>
          <a:p>
            <a:pPr marL="571500" indent="-457200">
              <a:lnSpc>
                <a:spcPct val="100000"/>
              </a:lnSpc>
            </a:pPr>
            <a:r>
              <a:rPr lang="en-US" dirty="0" smtClean="0"/>
              <a:t>It is a stand alone file.</a:t>
            </a:r>
          </a:p>
          <a:p>
            <a:pPr marL="571500" indent="-457200">
              <a:lnSpc>
                <a:spcPct val="100000"/>
              </a:lnSpc>
            </a:pPr>
            <a:r>
              <a:rPr lang="en-US" dirty="0" smtClean="0"/>
              <a:t>Shipped 1997 as part of IE4</a:t>
            </a:r>
          </a:p>
          <a:p>
            <a:pPr marL="571500" indent="-457200">
              <a:lnSpc>
                <a:spcPct val="100000"/>
              </a:lnSpc>
            </a:pPr>
            <a:r>
              <a:rPr lang="en-US" dirty="0" smtClean="0"/>
              <a:t>MS used it for help of VS6</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pic>
        <p:nvPicPr>
          <p:cNvPr id="2050" name="Picture 2" descr="C:\Users\stefanov\Desktop\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3810000"/>
            <a:ext cx="2719388" cy="2196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3664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API Reference</a:t>
            </a:r>
            <a:r>
              <a:rPr lang="bg-BG" dirty="0" smtClean="0"/>
              <a:t> </a:t>
            </a:r>
            <a:r>
              <a:rPr lang="en-US" dirty="0" smtClean="0"/>
              <a:t>(3)</a:t>
            </a:r>
            <a:endParaRPr lang="bg-BG" dirty="0"/>
          </a:p>
        </p:txBody>
      </p:sp>
      <p:sp>
        <p:nvSpPr>
          <p:cNvPr id="3" name="Content Placeholder 2"/>
          <p:cNvSpPr>
            <a:spLocks noGrp="1"/>
          </p:cNvSpPr>
          <p:nvPr>
            <p:ph idx="1"/>
          </p:nvPr>
        </p:nvSpPr>
        <p:spPr/>
        <p:txBody>
          <a:bodyPr/>
          <a:lstStyle/>
          <a:p>
            <a:r>
              <a:rPr lang="en-US" dirty="0" smtClean="0"/>
              <a:t>Add the binaries as Documentation Sources.</a:t>
            </a:r>
          </a:p>
          <a:p>
            <a:endParaRPr lang="en-US" dirty="0" smtClean="0"/>
          </a:p>
          <a:p>
            <a:pPr marL="0" indent="0">
              <a:buNone/>
            </a:pPr>
            <a:endParaRPr lang="en-US" dirty="0" smtClean="0"/>
          </a:p>
          <a:p>
            <a:pPr marL="0" indent="0">
              <a:buNone/>
            </a:pPr>
            <a:endParaRPr lang="en-US" dirty="0"/>
          </a:p>
          <a:p>
            <a:r>
              <a:rPr lang="en-US" dirty="0" smtClean="0"/>
              <a:t>Build the Project and in the output you will find documented all members (based on the values you’ve set)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pic>
        <p:nvPicPr>
          <p:cNvPr id="7" name="Picture 6"/>
          <p:cNvPicPr>
            <a:picLocks noChangeAspect="1"/>
          </p:cNvPicPr>
          <p:nvPr/>
        </p:nvPicPr>
        <p:blipFill>
          <a:blip r:embed="rId2"/>
          <a:stretch>
            <a:fillRect/>
          </a:stretch>
        </p:blipFill>
        <p:spPr>
          <a:xfrm>
            <a:off x="2362200" y="1600200"/>
            <a:ext cx="3705591" cy="1333500"/>
          </a:xfrm>
          <a:prstGeom prst="rect">
            <a:avLst/>
          </a:prstGeom>
        </p:spPr>
      </p:pic>
    </p:spTree>
    <p:extLst>
      <p:ext uri="{BB962C8B-B14F-4D97-AF65-F5344CB8AC3E}">
        <p14:creationId xmlns:p14="http://schemas.microsoft.com/office/powerpoint/2010/main" val="2111605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
        <p:nvSpPr>
          <p:cNvPr id="3" name="TextBox 2"/>
          <p:cNvSpPr txBox="1"/>
          <p:nvPr/>
        </p:nvSpPr>
        <p:spPr>
          <a:xfrm>
            <a:off x="6474401" y="127337"/>
            <a:ext cx="2438400" cy="1015663"/>
          </a:xfrm>
          <a:prstGeom prst="rect">
            <a:avLst/>
          </a:prstGeom>
          <a:noFill/>
        </p:spPr>
        <p:txBody>
          <a:bodyPr wrap="square" rtlCol="0">
            <a:spAutoFit/>
          </a:bodyPr>
          <a:lstStyle/>
          <a:p>
            <a:r>
              <a:rPr lang="en-US" sz="6000" b="1" dirty="0" smtClean="0">
                <a:ln w="500">
                  <a:noFill/>
                </a:ln>
                <a:solidFill>
                  <a:srgbClr val="CCFF33"/>
                </a:solidFill>
                <a:effectLst>
                  <a:outerShdw blurRad="38100" dist="38100" dir="2700000" algn="tl">
                    <a:srgbClr val="000000">
                      <a:alpha val="43137"/>
                    </a:srgbClr>
                  </a:outerShdw>
                  <a:reflection blurRad="12700" stA="20000" endPos="50000" dist="12700" dir="5400000" sy="-100000" algn="bl" rotWithShape="0"/>
                </a:effectLst>
                <a:latin typeface="Corbel"/>
                <a:ea typeface="+mj-ea"/>
                <a:cs typeface="+mj-cs"/>
              </a:rPr>
              <a:t>DEMO</a:t>
            </a:r>
            <a:endParaRPr lang="en-US" sz="6000" dirty="0">
              <a:latin typeface="Corbel (Body)"/>
            </a:endParaRPr>
          </a:p>
        </p:txBody>
      </p:sp>
      <p:pic>
        <p:nvPicPr>
          <p:cNvPr id="5122" name="Picture 2" descr="C:\Users\stefanov\Desktop\dem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8575" y="1981200"/>
            <a:ext cx="398145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9445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32573053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3048000"/>
            <a:ext cx="7086600" cy="838200"/>
          </a:xfrm>
        </p:spPr>
        <p:txBody>
          <a:bodyPr/>
          <a:lstStyle/>
          <a:p>
            <a:pPr algn="ctr"/>
            <a:r>
              <a:rPr lang="en-US" sz="3200" dirty="0" smtClean="0"/>
              <a:t>Visual Studio extension package</a:t>
            </a:r>
            <a:endParaRPr lang="en-US" sz="32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
        <p:nvSpPr>
          <p:cNvPr id="9"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22114180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Visual Studio extension </a:t>
            </a:r>
            <a:r>
              <a:rPr lang="en-US" sz="3200" dirty="0" smtClean="0"/>
              <a:t>package (1)</a:t>
            </a:r>
            <a:endParaRPr lang="en-US" sz="3200" dirty="0"/>
          </a:p>
        </p:txBody>
      </p:sp>
      <p:sp>
        <p:nvSpPr>
          <p:cNvPr id="2" name="Content Placeholder 1"/>
          <p:cNvSpPr>
            <a:spLocks noGrp="1"/>
          </p:cNvSpPr>
          <p:nvPr>
            <p:ph idx="1"/>
          </p:nvPr>
        </p:nvSpPr>
        <p:spPr>
          <a:xfrm>
            <a:off x="215900" y="1676400"/>
            <a:ext cx="8686800" cy="4914900"/>
          </a:xfrm>
        </p:spPr>
        <p:txBody>
          <a:bodyPr/>
          <a:lstStyle/>
          <a:p>
            <a:r>
              <a:rPr lang="en-US" dirty="0" smtClean="0"/>
              <a:t>Visual Studio 2010</a:t>
            </a:r>
            <a:r>
              <a:rPr lang="bg-BG" dirty="0" smtClean="0"/>
              <a:t> </a:t>
            </a:r>
            <a:r>
              <a:rPr lang="en-US" dirty="0" smtClean="0"/>
              <a:t>and 2012 extension packages</a:t>
            </a:r>
          </a:p>
          <a:p>
            <a:r>
              <a:rPr lang="en-US" dirty="0" smtClean="0"/>
              <a:t>Allows you to create, manage and build projects from within Visual Studio</a:t>
            </a:r>
          </a:p>
          <a:p>
            <a:r>
              <a:rPr lang="en-US" dirty="0" smtClean="0"/>
              <a:t>Easier integration with TFS</a:t>
            </a:r>
          </a:p>
          <a:p>
            <a:r>
              <a:rPr lang="en-US" dirty="0" smtClean="0"/>
              <a:t>Documentation: </a:t>
            </a:r>
            <a:r>
              <a:rPr lang="en-US" sz="2000" dirty="0">
                <a:hlinkClick r:id="rId2"/>
              </a:rPr>
              <a:t>http://</a:t>
            </a:r>
            <a:r>
              <a:rPr lang="en-US" sz="2000" dirty="0" smtClean="0">
                <a:hlinkClick r:id="rId2"/>
              </a:rPr>
              <a:t>www.ewoodruff.us/shfbdocs/Index.aspx?topic=html/8c0c97d0-c968-4c15-9fe9-e8f3a443c50a.htm</a:t>
            </a:r>
            <a:r>
              <a:rPr lang="en-US" sz="2000" dirty="0" smtClean="0"/>
              <a:t>	</a:t>
            </a:r>
          </a:p>
          <a:p>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19214135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Visual Studio extension </a:t>
            </a:r>
            <a:r>
              <a:rPr lang="en-US" sz="3200" dirty="0" smtClean="0"/>
              <a:t>package (2)</a:t>
            </a:r>
            <a:endParaRPr lang="en-US" sz="3200" dirty="0"/>
          </a:p>
        </p:txBody>
      </p:sp>
      <p:sp>
        <p:nvSpPr>
          <p:cNvPr id="2" name="Content Placeholder 1"/>
          <p:cNvSpPr>
            <a:spLocks noGrp="1"/>
          </p:cNvSpPr>
          <p:nvPr>
            <p:ph idx="1"/>
          </p:nvPr>
        </p:nvSpPr>
        <p:spPr>
          <a:xfrm>
            <a:off x="215900" y="1333500"/>
            <a:ext cx="8686800" cy="4914900"/>
          </a:xfrm>
        </p:spPr>
        <p:txBody>
          <a:bodyPr/>
          <a:lstStyle/>
          <a:p>
            <a:r>
              <a:rPr lang="en-US" dirty="0" smtClean="0"/>
              <a:t>Pros</a:t>
            </a:r>
          </a:p>
          <a:p>
            <a:pPr lvl="1"/>
            <a:r>
              <a:rPr lang="en-US" dirty="0" smtClean="0"/>
              <a:t>Easier integration with TFS – you do not need to go back a forth between SHFB and TFS</a:t>
            </a:r>
          </a:p>
          <a:p>
            <a:pPr lvl="1"/>
            <a:r>
              <a:rPr lang="en-US" dirty="0" smtClean="0"/>
              <a:t>You can use the Visual Studio text editor</a:t>
            </a:r>
          </a:p>
          <a:p>
            <a:pPr lvl="1"/>
            <a:r>
              <a:rPr lang="en-US" dirty="0" smtClean="0"/>
              <a:t>Easy Preview</a:t>
            </a:r>
          </a:p>
          <a:p>
            <a:r>
              <a:rPr lang="en-US" dirty="0" smtClean="0"/>
              <a:t>Cons	</a:t>
            </a:r>
          </a:p>
          <a:p>
            <a:pPr lvl="1"/>
            <a:r>
              <a:rPr lang="en-US" dirty="0" smtClean="0"/>
              <a:t>Slow with bigger projects</a:t>
            </a:r>
          </a:p>
          <a:p>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16125272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
        <p:nvSpPr>
          <p:cNvPr id="3" name="TextBox 2"/>
          <p:cNvSpPr txBox="1"/>
          <p:nvPr/>
        </p:nvSpPr>
        <p:spPr>
          <a:xfrm>
            <a:off x="3429000" y="2921000"/>
            <a:ext cx="3248601" cy="1015663"/>
          </a:xfrm>
          <a:prstGeom prst="rect">
            <a:avLst/>
          </a:prstGeom>
          <a:noFill/>
        </p:spPr>
        <p:txBody>
          <a:bodyPr wrap="square" rtlCol="0">
            <a:spAutoFit/>
          </a:bodyPr>
          <a:lstStyle/>
          <a:p>
            <a:r>
              <a:rPr lang="en-US" sz="6000" b="1" dirty="0" smtClean="0">
                <a:ln w="500">
                  <a:noFill/>
                </a:ln>
                <a:solidFill>
                  <a:srgbClr val="CCFF33"/>
                </a:solidFill>
                <a:effectLst>
                  <a:outerShdw blurRad="38100" dist="38100" dir="2700000" algn="tl">
                    <a:srgbClr val="000000">
                      <a:alpha val="43137"/>
                    </a:srgbClr>
                  </a:outerShdw>
                  <a:reflection blurRad="12700" stA="20000" endPos="50000" dist="12700" dir="5400000" sy="-100000" algn="bl" rotWithShape="0"/>
                </a:effectLst>
                <a:latin typeface="Corbel"/>
                <a:ea typeface="+mj-ea"/>
                <a:cs typeface="+mj-cs"/>
              </a:rPr>
              <a:t>DEMO</a:t>
            </a:r>
            <a:endParaRPr lang="en-US" sz="6000" dirty="0">
              <a:latin typeface="Corbel (Body)"/>
            </a:endParaRPr>
          </a:p>
        </p:txBody>
      </p:sp>
    </p:spTree>
    <p:extLst>
      <p:ext uri="{BB962C8B-B14F-4D97-AF65-F5344CB8AC3E}">
        <p14:creationId xmlns:p14="http://schemas.microsoft.com/office/powerpoint/2010/main" val="12743942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32573053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5000" y="12700"/>
            <a:ext cx="7086600" cy="838200"/>
          </a:xfrm>
        </p:spPr>
        <p:txBody>
          <a:bodyPr/>
          <a:lstStyle/>
          <a:p>
            <a:r>
              <a:rPr lang="en-US" sz="3200" dirty="0" smtClean="0"/>
              <a:t>Get started</a:t>
            </a:r>
            <a:endParaRPr lang="en-US" sz="3200" dirty="0"/>
          </a:p>
        </p:txBody>
      </p:sp>
      <p:sp>
        <p:nvSpPr>
          <p:cNvPr id="2" name="Content Placeholder 1"/>
          <p:cNvSpPr>
            <a:spLocks noGrp="1"/>
          </p:cNvSpPr>
          <p:nvPr>
            <p:ph idx="1"/>
          </p:nvPr>
        </p:nvSpPr>
        <p:spPr>
          <a:xfrm>
            <a:off x="215900" y="1981200"/>
            <a:ext cx="8686800" cy="3638550"/>
          </a:xfrm>
        </p:spPr>
        <p:txBody>
          <a:bodyPr/>
          <a:lstStyle/>
          <a:p>
            <a:r>
              <a:rPr lang="en-US" dirty="0" smtClean="0"/>
              <a:t>Install </a:t>
            </a:r>
            <a:r>
              <a:rPr lang="en-US" dirty="0" smtClean="0">
                <a:hlinkClick r:id="rId3"/>
              </a:rPr>
              <a:t>Sandcastle</a:t>
            </a:r>
            <a:endParaRPr lang="en-US" dirty="0" smtClean="0"/>
          </a:p>
          <a:p>
            <a:r>
              <a:rPr lang="en-US" dirty="0" smtClean="0"/>
              <a:t>Install </a:t>
            </a:r>
            <a:r>
              <a:rPr lang="en-US" dirty="0" smtClean="0">
                <a:hlinkClick r:id="rId4"/>
              </a:rPr>
              <a:t>SHFB</a:t>
            </a:r>
            <a:endParaRPr lang="en-US" dirty="0" smtClean="0"/>
          </a:p>
          <a:p>
            <a:r>
              <a:rPr lang="en-US" dirty="0" smtClean="0">
                <a:hlinkClick r:id="rId5"/>
              </a:rPr>
              <a:t>Connect with TFS</a:t>
            </a:r>
            <a:endParaRPr lang="en-US" dirty="0" smtClean="0"/>
          </a:p>
          <a:p>
            <a:r>
              <a:rPr lang="en-US" dirty="0" smtClean="0"/>
              <a:t>Get acquainted with the existing project</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34118734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3257305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7239000" cy="838200"/>
          </a:xfrm>
        </p:spPr>
        <p:txBody>
          <a:bodyPr/>
          <a:lstStyle/>
          <a:p>
            <a:r>
              <a:rPr lang="en-US" dirty="0"/>
              <a:t>MS HTML Help </a:t>
            </a:r>
            <a:r>
              <a:rPr lang="en-US" dirty="0" smtClean="0"/>
              <a:t>2.x (a.k.a Help2)</a:t>
            </a:r>
            <a:endParaRPr lang="en-US" dirty="0"/>
          </a:p>
        </p:txBody>
      </p:sp>
      <p:sp>
        <p:nvSpPr>
          <p:cNvPr id="3" name="Content Placeholder 2"/>
          <p:cNvSpPr>
            <a:spLocks noGrp="1"/>
          </p:cNvSpPr>
          <p:nvPr>
            <p:ph idx="1"/>
          </p:nvPr>
        </p:nvSpPr>
        <p:spPr>
          <a:xfrm>
            <a:off x="304800" y="1219200"/>
            <a:ext cx="8534400" cy="5105400"/>
          </a:xfrm>
        </p:spPr>
        <p:txBody>
          <a:bodyPr/>
          <a:lstStyle/>
          <a:p>
            <a:pPr>
              <a:lnSpc>
                <a:spcPct val="100000"/>
              </a:lnSpc>
              <a:tabLst/>
            </a:pPr>
            <a:r>
              <a:rPr lang="en-US" dirty="0">
                <a:hlinkClick r:id="rId2"/>
              </a:rPr>
              <a:t>MS Help 2 </a:t>
            </a:r>
            <a:r>
              <a:rPr lang="en-US" dirty="0"/>
              <a:t>is the help system used by Visual Studio .NET help and MSDN Library, and now the Borland .NET </a:t>
            </a:r>
            <a:endParaRPr lang="en-US" dirty="0" smtClean="0"/>
          </a:p>
          <a:p>
            <a:pPr>
              <a:lnSpc>
                <a:spcPct val="100000"/>
              </a:lnSpc>
              <a:tabLst/>
            </a:pPr>
            <a:r>
              <a:rPr lang="en-US" dirty="0" smtClean="0"/>
              <a:t>Announced </a:t>
            </a:r>
            <a:r>
              <a:rPr lang="en-US" dirty="0"/>
              <a:t>at 2001 </a:t>
            </a:r>
            <a:r>
              <a:rPr lang="en-US" dirty="0" err="1"/>
              <a:t>WinWriters</a:t>
            </a:r>
            <a:r>
              <a:rPr lang="en-US" dirty="0"/>
              <a:t> Conference</a:t>
            </a:r>
          </a:p>
          <a:p>
            <a:pPr>
              <a:lnSpc>
                <a:spcPct val="100000"/>
              </a:lnSpc>
              <a:tabLst/>
            </a:pPr>
            <a:r>
              <a:rPr lang="en-US" dirty="0" smtClean="0"/>
              <a:t>Used in</a:t>
            </a:r>
            <a:r>
              <a:rPr lang="en-US" dirty="0"/>
              <a:t> </a:t>
            </a:r>
            <a:r>
              <a:rPr lang="en-US" dirty="0" smtClean="0"/>
              <a:t>VS 2002/2003/2005/2008</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3074" name="Picture 2" descr="C:\Users\stefanov\Desktop\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4065190"/>
            <a:ext cx="3505200" cy="2767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8958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
        <p:nvSpPr>
          <p:cNvPr id="3" name="TextBox 2"/>
          <p:cNvSpPr txBox="1"/>
          <p:nvPr/>
        </p:nvSpPr>
        <p:spPr>
          <a:xfrm>
            <a:off x="2286000" y="2921000"/>
            <a:ext cx="4953000" cy="1015663"/>
          </a:xfrm>
          <a:prstGeom prst="rect">
            <a:avLst/>
          </a:prstGeom>
          <a:noFill/>
        </p:spPr>
        <p:txBody>
          <a:bodyPr wrap="square" rtlCol="0">
            <a:spAutoFit/>
          </a:bodyPr>
          <a:lstStyle/>
          <a:p>
            <a:r>
              <a:rPr lang="en-US" sz="6000" b="1" dirty="0" smtClean="0">
                <a:ln w="500">
                  <a:noFill/>
                </a:ln>
                <a:solidFill>
                  <a:srgbClr val="CCFF33"/>
                </a:solidFill>
                <a:effectLst>
                  <a:outerShdw blurRad="38100" dist="38100" dir="2700000" algn="tl">
                    <a:srgbClr val="000000">
                      <a:alpha val="43137"/>
                    </a:srgbClr>
                  </a:outerShdw>
                  <a:reflection blurRad="12700" stA="20000" endPos="50000" dist="12700" dir="5400000" sy="-100000" algn="bl" rotWithShape="0"/>
                </a:effectLst>
                <a:latin typeface="Corbel"/>
                <a:ea typeface="+mj-ea"/>
                <a:cs typeface="+mj-cs"/>
              </a:rPr>
              <a:t>What’s next?</a:t>
            </a:r>
            <a:endParaRPr lang="en-US" sz="6000" dirty="0">
              <a:latin typeface="Corbel (Body)"/>
            </a:endParaRPr>
          </a:p>
        </p:txBody>
      </p:sp>
    </p:spTree>
    <p:extLst>
      <p:ext uri="{BB962C8B-B14F-4D97-AF65-F5344CB8AC3E}">
        <p14:creationId xmlns:p14="http://schemas.microsoft.com/office/powerpoint/2010/main" val="20715605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5000" y="12700"/>
            <a:ext cx="7086600" cy="838200"/>
          </a:xfrm>
        </p:spPr>
        <p:txBody>
          <a:bodyPr/>
          <a:lstStyle/>
          <a:p>
            <a:r>
              <a:rPr lang="en-US" sz="3200" dirty="0" smtClean="0"/>
              <a:t>Markdown</a:t>
            </a:r>
            <a:endParaRPr lang="en-US" sz="3200" dirty="0"/>
          </a:p>
        </p:txBody>
      </p:sp>
      <p:sp>
        <p:nvSpPr>
          <p:cNvPr id="2" name="Content Placeholder 1"/>
          <p:cNvSpPr>
            <a:spLocks noGrp="1"/>
          </p:cNvSpPr>
          <p:nvPr>
            <p:ph idx="1"/>
          </p:nvPr>
        </p:nvSpPr>
        <p:spPr>
          <a:xfrm>
            <a:off x="292100" y="1371600"/>
            <a:ext cx="8686800" cy="4876800"/>
          </a:xfrm>
        </p:spPr>
        <p:txBody>
          <a:bodyPr/>
          <a:lstStyle/>
          <a:p>
            <a:r>
              <a:rPr lang="en-US" dirty="0">
                <a:effectLst/>
              </a:rPr>
              <a:t>Markdown</a:t>
            </a:r>
            <a:r>
              <a:rPr lang="en-US" b="0" dirty="0">
                <a:effectLst/>
              </a:rPr>
              <a:t> is a lightweight markup language, originally created by </a:t>
            </a:r>
            <a:r>
              <a:rPr lang="en-US" b="0" dirty="0">
                <a:effectLst/>
                <a:hlinkClick r:id="rId3" tooltip="John Gruber"/>
              </a:rPr>
              <a:t>John Gruber</a:t>
            </a:r>
            <a:r>
              <a:rPr lang="en-US" b="0" dirty="0">
                <a:effectLst/>
              </a:rPr>
              <a:t> with substantial contributions from </a:t>
            </a:r>
            <a:r>
              <a:rPr lang="en-US" b="0" dirty="0">
                <a:effectLst/>
                <a:hlinkClick r:id="rId4" tooltip="Aaron Swartz"/>
              </a:rPr>
              <a:t>Aaron Swartz</a:t>
            </a:r>
            <a:r>
              <a:rPr lang="en-US" b="0" dirty="0">
                <a:effectLst/>
              </a:rPr>
              <a:t>, allowing people </a:t>
            </a:r>
            <a:r>
              <a:rPr lang="en-US" b="0" dirty="0" smtClean="0">
                <a:effectLst/>
              </a:rPr>
              <a:t>“to </a:t>
            </a:r>
            <a:r>
              <a:rPr lang="en-US" b="0" dirty="0">
                <a:effectLst/>
              </a:rPr>
              <a:t>write using an easy-to-read, easy-to-write plain text format, then convert it to structurally valid </a:t>
            </a:r>
            <a:r>
              <a:rPr lang="en-US" b="0" dirty="0">
                <a:effectLst/>
                <a:hlinkClick r:id="rId5" tooltip="XHTML"/>
              </a:rPr>
              <a:t>XHTML</a:t>
            </a:r>
            <a:r>
              <a:rPr lang="en-US" b="0" dirty="0">
                <a:effectLst/>
              </a:rPr>
              <a:t> (or </a:t>
            </a:r>
            <a:r>
              <a:rPr lang="en-US" b="0" dirty="0">
                <a:effectLst/>
                <a:hlinkClick r:id="rId6" tooltip="HTML"/>
              </a:rPr>
              <a:t>HTML</a:t>
            </a:r>
            <a:r>
              <a:rPr lang="en-US" b="0" dirty="0" smtClean="0">
                <a:effectLst/>
              </a:rPr>
              <a:t>)”.</a:t>
            </a:r>
          </a:p>
          <a:p>
            <a:r>
              <a:rPr lang="en-US" b="0" dirty="0">
                <a:effectLst/>
              </a:rPr>
              <a:t>Markdown is also a </a:t>
            </a:r>
            <a:r>
              <a:rPr lang="en-US" b="0" dirty="0">
                <a:effectLst/>
                <a:hlinkClick r:id="rId7" tooltip="Perl"/>
              </a:rPr>
              <a:t>Perl</a:t>
            </a:r>
            <a:r>
              <a:rPr lang="en-US" b="0" dirty="0">
                <a:effectLst/>
              </a:rPr>
              <a:t> script written by Gruber, </a:t>
            </a:r>
            <a:r>
              <a:rPr lang="en-US" b="0" i="1" dirty="0">
                <a:effectLst/>
              </a:rPr>
              <a:t>Markdown.pl</a:t>
            </a:r>
            <a:r>
              <a:rPr lang="en-US" b="0" dirty="0">
                <a:effectLst/>
              </a:rPr>
              <a:t>, which converts marked-up text input to valid, </a:t>
            </a:r>
            <a:r>
              <a:rPr lang="en-US" b="0" dirty="0">
                <a:effectLst/>
                <a:hlinkClick r:id="rId8" tooltip="XML"/>
              </a:rPr>
              <a:t>well-formed</a:t>
            </a:r>
            <a:r>
              <a:rPr lang="en-US" b="0" dirty="0">
                <a:effectLst/>
              </a:rPr>
              <a:t> XHTML or HTML </a:t>
            </a:r>
            <a:endParaRPr lang="en-US" dirty="0" smtClean="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31313924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5000" y="12700"/>
            <a:ext cx="7086600" cy="838200"/>
          </a:xfrm>
        </p:spPr>
        <p:txBody>
          <a:bodyPr/>
          <a:lstStyle/>
          <a:p>
            <a:r>
              <a:rPr lang="en-US" sz="3200" dirty="0" smtClean="0"/>
              <a:t>Markdown (2)</a:t>
            </a:r>
            <a:endParaRPr lang="en-US" sz="3200" dirty="0"/>
          </a:p>
        </p:txBody>
      </p:sp>
      <p:sp>
        <p:nvSpPr>
          <p:cNvPr id="2" name="Content Placeholder 1"/>
          <p:cNvSpPr>
            <a:spLocks noGrp="1"/>
          </p:cNvSpPr>
          <p:nvPr>
            <p:ph idx="1"/>
          </p:nvPr>
        </p:nvSpPr>
        <p:spPr>
          <a:xfrm>
            <a:off x="292100" y="1371600"/>
            <a:ext cx="8686800" cy="4876800"/>
          </a:xfrm>
        </p:spPr>
        <p:txBody>
          <a:bodyPr/>
          <a:lstStyle/>
          <a:p>
            <a:r>
              <a:rPr lang="en-US" dirty="0" smtClean="0"/>
              <a:t>Markdown resources:</a:t>
            </a:r>
          </a:p>
          <a:p>
            <a:pPr marL="514350" indent="-514350">
              <a:buFont typeface="+mj-lt"/>
              <a:buAutoNum type="arabicPeriod"/>
            </a:pPr>
            <a:r>
              <a:rPr lang="en-US" dirty="0">
                <a:hlinkClick r:id="rId3"/>
              </a:rPr>
              <a:t>http://daringfireball.net/projects/markdown</a:t>
            </a:r>
            <a:r>
              <a:rPr lang="en-US" dirty="0" smtClean="0">
                <a:hlinkClick r:id="rId3"/>
              </a:rPr>
              <a:t>/</a:t>
            </a:r>
            <a:endParaRPr lang="en-US" dirty="0" smtClean="0"/>
          </a:p>
          <a:p>
            <a:pPr marL="514350" indent="-514350">
              <a:buFont typeface="+mj-lt"/>
              <a:buAutoNum type="arabicPeriod"/>
            </a:pPr>
            <a:r>
              <a:rPr lang="en-US" dirty="0">
                <a:hlinkClick r:id="rId4"/>
              </a:rPr>
              <a:t>http://</a:t>
            </a:r>
            <a:r>
              <a:rPr lang="en-US" dirty="0" smtClean="0">
                <a:hlinkClick r:id="rId4"/>
              </a:rPr>
              <a:t>daringfireball.net/projects/markdown/syntax#link</a:t>
            </a:r>
            <a:endParaRPr lang="en-US" dirty="0" smtClean="0"/>
          </a:p>
          <a:p>
            <a:pPr marL="514350" indent="-514350">
              <a:buFont typeface="+mj-lt"/>
              <a:buAutoNum type="arabicPeriod"/>
            </a:pPr>
            <a:r>
              <a:rPr lang="en-US" dirty="0">
                <a:hlinkClick r:id="rId5"/>
              </a:rPr>
              <a:t>http://</a:t>
            </a:r>
            <a:r>
              <a:rPr lang="en-US" dirty="0" smtClean="0">
                <a:hlinkClick r:id="rId5"/>
              </a:rPr>
              <a:t>en.wikipedia.org/wiki/Markdown</a:t>
            </a:r>
            <a:endParaRPr lang="en-US" dirty="0"/>
          </a:p>
          <a:p>
            <a:pPr marL="0" indent="0">
              <a:buNone/>
            </a:pPr>
            <a:r>
              <a:rPr lang="en-US" dirty="0" smtClean="0"/>
              <a:t>Kendo Documentation is using </a:t>
            </a:r>
            <a:r>
              <a:rPr lang="en-US" dirty="0" smtClean="0"/>
              <a:t>Markdown + </a:t>
            </a:r>
            <a:r>
              <a:rPr lang="en-US" dirty="0" err="1" smtClean="0"/>
              <a:t>Sitefinity</a:t>
            </a:r>
            <a:endParaRPr lang="en-US" dirty="0" smtClean="0"/>
          </a:p>
          <a:p>
            <a:pPr marL="0" indent="0">
              <a:buNone/>
            </a:pPr>
            <a:r>
              <a:rPr lang="en-US" dirty="0" smtClean="0">
                <a:hlinkClick r:id="rId6"/>
              </a:rPr>
              <a:t>http</a:t>
            </a:r>
            <a:r>
              <a:rPr lang="en-US" dirty="0">
                <a:hlinkClick r:id="rId6"/>
              </a:rPr>
              <a:t>://docs.kendoui.com/</a:t>
            </a:r>
            <a:endParaRPr lang="en-US" dirty="0" smtClean="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62</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11857068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5000" y="12700"/>
            <a:ext cx="7086600" cy="838200"/>
          </a:xfrm>
        </p:spPr>
        <p:txBody>
          <a:bodyPr/>
          <a:lstStyle/>
          <a:p>
            <a:r>
              <a:rPr lang="en-US" sz="3200" dirty="0" smtClean="0"/>
              <a:t>Markdown vs. MAML</a:t>
            </a:r>
            <a:endParaRPr lang="en-US" sz="3200" dirty="0"/>
          </a:p>
        </p:txBody>
      </p:sp>
      <p:sp>
        <p:nvSpPr>
          <p:cNvPr id="2" name="Content Placeholder 1"/>
          <p:cNvSpPr>
            <a:spLocks noGrp="1"/>
          </p:cNvSpPr>
          <p:nvPr>
            <p:ph idx="1"/>
          </p:nvPr>
        </p:nvSpPr>
        <p:spPr>
          <a:xfrm>
            <a:off x="292100" y="1371600"/>
            <a:ext cx="8686800" cy="4876800"/>
          </a:xfrm>
        </p:spPr>
        <p:txBody>
          <a:bodyPr/>
          <a:lstStyle/>
          <a:p>
            <a:r>
              <a:rPr lang="en-US" dirty="0" smtClean="0"/>
              <a:t>Sandcastle uses MAML. The build process is very slow, no matter what are the changes in the articles.</a:t>
            </a:r>
            <a:r>
              <a:rPr lang="bg-BG" dirty="0" smtClean="0"/>
              <a:t> </a:t>
            </a:r>
            <a:endParaRPr lang="en-US" dirty="0" smtClean="0"/>
          </a:p>
          <a:p>
            <a:r>
              <a:rPr lang="en-US" dirty="0" smtClean="0"/>
              <a:t>With Markdown, the Help files can be stored at </a:t>
            </a:r>
            <a:r>
              <a:rPr lang="en-US" dirty="0" err="1" smtClean="0"/>
              <a:t>github</a:t>
            </a:r>
            <a:r>
              <a:rPr lang="en-US" dirty="0" smtClean="0"/>
              <a:t> </a:t>
            </a:r>
            <a:r>
              <a:rPr lang="en-US" dirty="0" smtClean="0"/>
              <a:t>and there is integrated viewer for the content. </a:t>
            </a:r>
            <a:r>
              <a:rPr lang="en-US" dirty="0" smtClean="0"/>
              <a:t>An</a:t>
            </a:r>
            <a:r>
              <a:rPr lang="en-US" dirty="0" smtClean="0"/>
              <a:t>y </a:t>
            </a:r>
            <a:r>
              <a:rPr lang="en-US" dirty="0" smtClean="0"/>
              <a:t>changes will be applied immediately.</a:t>
            </a:r>
            <a:endParaRPr lang="bg-BG" dirty="0" smtClean="0"/>
          </a:p>
          <a:p>
            <a:r>
              <a:rPr lang="en-US" dirty="0" smtClean="0"/>
              <a:t>Markdown’s syntax is simpler than MAML.</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63</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11076714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5000" y="12700"/>
            <a:ext cx="7086600" cy="838200"/>
          </a:xfrm>
        </p:spPr>
        <p:txBody>
          <a:bodyPr/>
          <a:lstStyle/>
          <a:p>
            <a:r>
              <a:rPr lang="en-US" sz="3200" dirty="0" smtClean="0"/>
              <a:t>Assignment</a:t>
            </a:r>
            <a:endParaRPr lang="en-US" sz="3200" dirty="0"/>
          </a:p>
        </p:txBody>
      </p:sp>
      <p:sp>
        <p:nvSpPr>
          <p:cNvPr id="2" name="Content Placeholder 1"/>
          <p:cNvSpPr>
            <a:spLocks noGrp="1"/>
          </p:cNvSpPr>
          <p:nvPr>
            <p:ph idx="1"/>
          </p:nvPr>
        </p:nvSpPr>
        <p:spPr>
          <a:xfrm>
            <a:off x="215900" y="1219200"/>
            <a:ext cx="8686800" cy="5410200"/>
          </a:xfrm>
        </p:spPr>
        <p:txBody>
          <a:bodyPr/>
          <a:lstStyle/>
          <a:p>
            <a:pPr marL="514350" indent="-514350">
              <a:buFont typeface="+mj-lt"/>
              <a:buAutoNum type="arabicPeriod"/>
            </a:pPr>
            <a:r>
              <a:rPr lang="en-US" dirty="0" smtClean="0"/>
              <a:t>Create a new project with the default sample conceptual topic. Preview the topic in the chosen tool (VS or SHFB).</a:t>
            </a:r>
          </a:p>
          <a:p>
            <a:pPr marL="514350" indent="-514350">
              <a:buFont typeface="+mj-lt"/>
              <a:buAutoNum type="arabicPeriod"/>
            </a:pPr>
            <a:r>
              <a:rPr lang="en-US" dirty="0" smtClean="0"/>
              <a:t>Add some content to the conceptual file and preview it in the previewer window. </a:t>
            </a:r>
          </a:p>
          <a:p>
            <a:pPr marL="514350" indent="-514350">
              <a:buFont typeface="+mj-lt"/>
              <a:buAutoNum type="arabicPeriod"/>
            </a:pPr>
            <a:r>
              <a:rPr lang="en-US" dirty="0" smtClean="0"/>
              <a:t>Add three child topics to the existing conceptual topic with some content in it. Use most of the tags and also </a:t>
            </a:r>
            <a:r>
              <a:rPr lang="en-US" dirty="0"/>
              <a:t>u</a:t>
            </a:r>
            <a:r>
              <a:rPr lang="en-US" dirty="0" smtClean="0"/>
              <a:t>se images.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64</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endParaRPr lang="en-US" dirty="0">
              <a:latin typeface="+mj-lt"/>
            </a:endParaRPr>
          </a:p>
        </p:txBody>
      </p:sp>
    </p:spTree>
    <p:extLst>
      <p:ext uri="{BB962C8B-B14F-4D97-AF65-F5344CB8AC3E}">
        <p14:creationId xmlns:p14="http://schemas.microsoft.com/office/powerpoint/2010/main" val="17521985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5000" y="12700"/>
            <a:ext cx="7086600" cy="838200"/>
          </a:xfrm>
        </p:spPr>
        <p:txBody>
          <a:bodyPr/>
          <a:lstStyle/>
          <a:p>
            <a:r>
              <a:rPr lang="en-US" sz="3200" dirty="0" smtClean="0"/>
              <a:t>Assignment (2)</a:t>
            </a:r>
            <a:endParaRPr lang="en-US" sz="3200" dirty="0"/>
          </a:p>
        </p:txBody>
      </p:sp>
      <p:sp>
        <p:nvSpPr>
          <p:cNvPr id="2" name="Content Placeholder 1"/>
          <p:cNvSpPr>
            <a:spLocks noGrp="1"/>
          </p:cNvSpPr>
          <p:nvPr>
            <p:ph idx="1"/>
          </p:nvPr>
        </p:nvSpPr>
        <p:spPr>
          <a:xfrm>
            <a:off x="292100" y="1143000"/>
            <a:ext cx="8686800" cy="5410200"/>
          </a:xfrm>
        </p:spPr>
        <p:txBody>
          <a:bodyPr/>
          <a:lstStyle/>
          <a:p>
            <a:pPr marL="514350" indent="-514350">
              <a:buFont typeface="+mj-lt"/>
              <a:buAutoNum type="arabicPeriod" startAt="4"/>
            </a:pPr>
            <a:r>
              <a:rPr lang="en-US" dirty="0" smtClean="0"/>
              <a:t>Add a sample assembly as documentation source and build all help formats.</a:t>
            </a:r>
          </a:p>
          <a:p>
            <a:pPr marL="0" indent="0">
              <a:buNone/>
            </a:pPr>
            <a:r>
              <a:rPr lang="en-US" i="1" dirty="0" smtClean="0">
                <a:solidFill>
                  <a:schemeClr val="tx2"/>
                </a:solidFill>
              </a:rPr>
              <a:t>Note: Help 3 requires to add a new node to the TOC file as a root container:</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buNone/>
              <a:tabLst/>
            </a:pPr>
            <a:endParaRPr lang="en-US" dirty="0">
              <a:latin typeface="+mj-lt"/>
            </a:endParaRPr>
          </a:p>
        </p:txBody>
      </p:sp>
      <p:pic>
        <p:nvPicPr>
          <p:cNvPr id="6146" name="Picture 2" descr="C:\Users\stefanov\Desktop\2012-06-24_1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962400"/>
            <a:ext cx="6888163"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1651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
            <a:ext cx="7086600" cy="838200"/>
          </a:xfrm>
        </p:spPr>
        <p:txBody>
          <a:bodyPr/>
          <a:lstStyle/>
          <a:p>
            <a:r>
              <a:rPr lang="en-US" dirty="0" smtClean="0"/>
              <a:t>Resources</a:t>
            </a:r>
            <a:endParaRPr lang="en-US" dirty="0"/>
          </a:p>
        </p:txBody>
      </p:sp>
      <p:sp>
        <p:nvSpPr>
          <p:cNvPr id="3" name="Content Placeholder 2"/>
          <p:cNvSpPr>
            <a:spLocks noGrp="1"/>
          </p:cNvSpPr>
          <p:nvPr>
            <p:ph idx="1"/>
          </p:nvPr>
        </p:nvSpPr>
        <p:spPr>
          <a:xfrm>
            <a:off x="228600" y="1143000"/>
            <a:ext cx="8686800" cy="5257800"/>
          </a:xfrm>
        </p:spPr>
        <p:txBody>
          <a:bodyPr/>
          <a:lstStyle/>
          <a:p>
            <a:pPr>
              <a:lnSpc>
                <a:spcPct val="100000"/>
              </a:lnSpc>
              <a:spcBef>
                <a:spcPts val="1200"/>
              </a:spcBef>
            </a:pPr>
            <a:r>
              <a:rPr lang="en-US" dirty="0">
                <a:hlinkClick r:id="rId2"/>
              </a:rPr>
              <a:t>http://</a:t>
            </a:r>
            <a:r>
              <a:rPr lang="en-US" dirty="0" smtClean="0">
                <a:hlinkClick r:id="rId2"/>
              </a:rPr>
              <a:t>www.mshelpwiki.com/wiki/tiki-index.php?page=Help2</a:t>
            </a:r>
            <a:endParaRPr lang="en-US" dirty="0" smtClean="0"/>
          </a:p>
          <a:p>
            <a:pPr>
              <a:lnSpc>
                <a:spcPct val="100000"/>
              </a:lnSpc>
              <a:spcBef>
                <a:spcPts val="1200"/>
              </a:spcBef>
            </a:pPr>
            <a:r>
              <a:rPr lang="en-US" dirty="0">
                <a:hlinkClick r:id="rId3"/>
              </a:rPr>
              <a:t>http://helpware.net</a:t>
            </a:r>
            <a:r>
              <a:rPr lang="en-US" dirty="0" smtClean="0">
                <a:hlinkClick r:id="rId3"/>
              </a:rPr>
              <a:t>/</a:t>
            </a:r>
            <a:endParaRPr lang="en-US" dirty="0" smtClean="0"/>
          </a:p>
          <a:p>
            <a:pPr>
              <a:lnSpc>
                <a:spcPct val="100000"/>
              </a:lnSpc>
              <a:spcBef>
                <a:spcPts val="1200"/>
              </a:spcBef>
            </a:pPr>
            <a:r>
              <a:rPr lang="en-US" dirty="0">
                <a:hlinkClick r:id="rId4"/>
              </a:rPr>
              <a:t>http://</a:t>
            </a:r>
            <a:r>
              <a:rPr lang="en-US" dirty="0" smtClean="0">
                <a:hlinkClick r:id="rId4"/>
              </a:rPr>
              <a:t>en.wikipedia.org/wiki/Main_Page</a:t>
            </a:r>
            <a:endParaRPr lang="en-US" dirty="0" smtClean="0"/>
          </a:p>
          <a:p>
            <a:pPr>
              <a:lnSpc>
                <a:spcPct val="100000"/>
              </a:lnSpc>
              <a:spcBef>
                <a:spcPts val="1200"/>
              </a:spcBef>
            </a:pPr>
            <a:r>
              <a:rPr lang="en-US" dirty="0">
                <a:hlinkClick r:id="rId5"/>
              </a:rPr>
              <a:t>http://shfb.codeplex.com</a:t>
            </a:r>
            <a:r>
              <a:rPr lang="en-US" dirty="0" smtClean="0">
                <a:hlinkClick r:id="rId5"/>
              </a:rPr>
              <a:t>/</a:t>
            </a:r>
            <a:endParaRPr lang="en-US" dirty="0" smtClean="0"/>
          </a:p>
          <a:p>
            <a:pPr>
              <a:lnSpc>
                <a:spcPct val="100000"/>
              </a:lnSpc>
              <a:spcBef>
                <a:spcPts val="1200"/>
              </a:spcBef>
            </a:pPr>
            <a:r>
              <a:rPr lang="en-US" dirty="0">
                <a:hlinkClick r:id="rId6"/>
              </a:rPr>
              <a:t>http://sandcastle.codeplex.com/</a:t>
            </a:r>
            <a:endParaRPr lang="en-US" dirty="0" smtClean="0"/>
          </a:p>
        </p:txBody>
      </p:sp>
    </p:spTree>
    <p:extLst>
      <p:ext uri="{BB962C8B-B14F-4D97-AF65-F5344CB8AC3E}">
        <p14:creationId xmlns:p14="http://schemas.microsoft.com/office/powerpoint/2010/main" val="39094856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3133162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52600" y="47172"/>
            <a:ext cx="7391400" cy="838200"/>
          </a:xfrm>
        </p:spPr>
        <p:txBody>
          <a:bodyPr/>
          <a:lstStyle/>
          <a:p>
            <a:r>
              <a:rPr lang="en-US" dirty="0"/>
              <a:t>MS Help Viewer </a:t>
            </a:r>
            <a:r>
              <a:rPr lang="en-US" dirty="0" smtClean="0"/>
              <a:t>1.0 (a.k.a Help3 )</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10" name="Content Placeholder 2"/>
          <p:cNvSpPr txBox="1">
            <a:spLocks/>
          </p:cNvSpPr>
          <p:nvPr/>
        </p:nvSpPr>
        <p:spPr>
          <a:xfrm>
            <a:off x="3048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r>
              <a:rPr lang="en-US" dirty="0">
                <a:latin typeface="+mj-lt"/>
                <a:hlinkClick r:id="rId2"/>
              </a:rPr>
              <a:t>MS Help Viewer </a:t>
            </a:r>
            <a:r>
              <a:rPr lang="en-US" dirty="0">
                <a:latin typeface="+mj-lt"/>
              </a:rPr>
              <a:t>is the new help engine for Visual Studio 2010 (version 10) and beyond. </a:t>
            </a:r>
            <a:r>
              <a:rPr lang="en-US" dirty="0" smtClean="0">
                <a:latin typeface="+mj-lt"/>
              </a:rPr>
              <a:t>It </a:t>
            </a:r>
            <a:r>
              <a:rPr lang="en-US" dirty="0">
                <a:latin typeface="+mj-lt"/>
              </a:rPr>
              <a:t>replaces MS Help </a:t>
            </a:r>
            <a:r>
              <a:rPr lang="en-US" dirty="0" smtClean="0">
                <a:latin typeface="+mj-lt"/>
              </a:rPr>
              <a:t>2.x. </a:t>
            </a:r>
          </a:p>
          <a:p>
            <a:pPr>
              <a:lnSpc>
                <a:spcPct val="100000"/>
              </a:lnSpc>
              <a:tabLst/>
            </a:pPr>
            <a:r>
              <a:rPr lang="en-US" dirty="0" smtClean="0">
                <a:latin typeface="+mj-lt"/>
              </a:rPr>
              <a:t>Sep 2010 Microsoft releases Help Viewer 1.0</a:t>
            </a:r>
          </a:p>
          <a:p>
            <a:r>
              <a:rPr lang="en-US" dirty="0" smtClean="0">
                <a:effectLst/>
              </a:rPr>
              <a:t>MS </a:t>
            </a:r>
            <a:r>
              <a:rPr lang="en-US" dirty="0">
                <a:effectLst/>
              </a:rPr>
              <a:t>Help Viewer 1.0</a:t>
            </a:r>
            <a:r>
              <a:rPr lang="en-US" b="0" dirty="0">
                <a:effectLst/>
              </a:rPr>
              <a:t> consists of:</a:t>
            </a:r>
          </a:p>
          <a:p>
            <a:pPr lvl="1"/>
            <a:r>
              <a:rPr lang="en-US" sz="2400" dirty="0">
                <a:effectLst/>
              </a:rPr>
              <a:t>Help Library Manager</a:t>
            </a:r>
            <a:r>
              <a:rPr lang="en-US" sz="2400" b="0" dirty="0">
                <a:effectLst/>
              </a:rPr>
              <a:t> - Application for installing, uninstalling, updating help content.</a:t>
            </a:r>
          </a:p>
          <a:p>
            <a:pPr lvl="1"/>
            <a:r>
              <a:rPr lang="en-US" sz="2400" dirty="0">
                <a:effectLst/>
              </a:rPr>
              <a:t>Help Library Agent</a:t>
            </a:r>
            <a:r>
              <a:rPr lang="en-US" sz="2400" b="0" dirty="0">
                <a:effectLst/>
              </a:rPr>
              <a:t> - Application associated with </a:t>
            </a:r>
            <a:r>
              <a:rPr lang="en-US" sz="2400" b="0" dirty="0" err="1">
                <a:effectLst/>
              </a:rPr>
              <a:t>ms-xhelp</a:t>
            </a:r>
            <a:r>
              <a:rPr lang="en-US" sz="2400" b="0" dirty="0">
                <a:effectLst/>
              </a:rPr>
              <a:t>:// protocol. Opens H3 URLs in the default web browser. Monitors Help 3 links like http://127.0.0.1/help/1/  and fetches and serves up the correct page from the data store</a:t>
            </a:r>
            <a:r>
              <a:rPr lang="en-US" sz="2400" b="0" dirty="0" smtClean="0">
                <a:effectLst/>
              </a:rPr>
              <a:t>.</a:t>
            </a:r>
          </a:p>
          <a:p>
            <a:pPr>
              <a:lnSpc>
                <a:spcPct val="100000"/>
              </a:lnSpc>
              <a:tabLst/>
            </a:pPr>
            <a:endParaRPr lang="en-US" dirty="0">
              <a:latin typeface="+mj-lt"/>
            </a:endParaRPr>
          </a:p>
        </p:txBody>
      </p:sp>
    </p:spTree>
    <p:extLst>
      <p:ext uri="{BB962C8B-B14F-4D97-AF65-F5344CB8AC3E}">
        <p14:creationId xmlns:p14="http://schemas.microsoft.com/office/powerpoint/2010/main" val="1394903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52600" y="47172"/>
            <a:ext cx="7391400" cy="838200"/>
          </a:xfrm>
        </p:spPr>
        <p:txBody>
          <a:bodyPr/>
          <a:lstStyle/>
          <a:p>
            <a:r>
              <a:rPr lang="en-US" dirty="0"/>
              <a:t>MS Help Viewer </a:t>
            </a:r>
            <a:r>
              <a:rPr lang="en-US" dirty="0" smtClean="0"/>
              <a:t>2.0</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10" name="Content Placeholder 2"/>
          <p:cNvSpPr txBox="1">
            <a:spLocks/>
          </p:cNvSpPr>
          <p:nvPr/>
        </p:nvSpPr>
        <p:spPr>
          <a:xfrm>
            <a:off x="292100" y="1143000"/>
            <a:ext cx="8534400" cy="5105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tabLst/>
            </a:pPr>
            <a:r>
              <a:rPr lang="en-US" dirty="0" smtClean="0">
                <a:latin typeface="+mj-lt"/>
              </a:rPr>
              <a:t>Available in MS Visual Studio 2012</a:t>
            </a:r>
          </a:p>
          <a:p>
            <a:pPr>
              <a:lnSpc>
                <a:spcPct val="100000"/>
              </a:lnSpc>
              <a:tabLst/>
            </a:pPr>
            <a:r>
              <a:rPr lang="en-US" dirty="0" smtClean="0">
                <a:latin typeface="+mj-lt"/>
              </a:rPr>
              <a:t>Support for Help3 documentation</a:t>
            </a:r>
          </a:p>
          <a:p>
            <a:pPr>
              <a:lnSpc>
                <a:spcPct val="100000"/>
              </a:lnSpc>
              <a:tabLst/>
            </a:pPr>
            <a:endParaRPr lang="en-US" dirty="0">
              <a:latin typeface="+mj-lt"/>
            </a:endParaRPr>
          </a:p>
        </p:txBody>
      </p:sp>
      <p:pic>
        <p:nvPicPr>
          <p:cNvPr id="2" name="Picture 1"/>
          <p:cNvPicPr>
            <a:picLocks noChangeAspect="1"/>
          </p:cNvPicPr>
          <p:nvPr/>
        </p:nvPicPr>
        <p:blipFill>
          <a:blip r:embed="rId2"/>
          <a:stretch>
            <a:fillRect/>
          </a:stretch>
        </p:blipFill>
        <p:spPr>
          <a:xfrm>
            <a:off x="1066800" y="2443596"/>
            <a:ext cx="6410325" cy="4223904"/>
          </a:xfrm>
          <a:prstGeom prst="rect">
            <a:avLst/>
          </a:prstGeom>
        </p:spPr>
      </p:pic>
    </p:spTree>
    <p:extLst>
      <p:ext uri="{BB962C8B-B14F-4D97-AF65-F5344CB8AC3E}">
        <p14:creationId xmlns:p14="http://schemas.microsoft.com/office/powerpoint/2010/main" val="420571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95800"/>
            <a:ext cx="8915400" cy="1143000"/>
          </a:xfrm>
        </p:spPr>
        <p:txBody>
          <a:bodyPr/>
          <a:lstStyle/>
          <a:p>
            <a:r>
              <a:rPr lang="en-US" sz="3800" dirty="0"/>
              <a:t>How do we build all these help resources?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pic>
        <p:nvPicPr>
          <p:cNvPr id="1026" name="Picture 2" descr="C:\Users\stefanov\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447800"/>
            <a:ext cx="1800225"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986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1827</TotalTime>
  <Words>2009</Words>
  <Application>Microsoft Office PowerPoint</Application>
  <PresentationFormat>On-screen Show (4:3)</PresentationFormat>
  <Paragraphs>498</Paragraphs>
  <Slides>67</Slides>
  <Notes>36</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Telerik Academy</vt:lpstr>
      <vt:lpstr>Working with documentation (SHFB and VS)</vt:lpstr>
      <vt:lpstr>Table of Contents</vt:lpstr>
      <vt:lpstr>Documentation</vt:lpstr>
      <vt:lpstr>Documentation in Telerik</vt:lpstr>
      <vt:lpstr>MS HTML Help 1.x (a.k.a CHM)</vt:lpstr>
      <vt:lpstr>MS HTML Help 2.x (a.k.a Help2)</vt:lpstr>
      <vt:lpstr>MS Help Viewer 1.0 (a.k.a Help3 )</vt:lpstr>
      <vt:lpstr>MS Help Viewer 2.0</vt:lpstr>
      <vt:lpstr>How do we build all these help resources?</vt:lpstr>
      <vt:lpstr>Sandcastle</vt:lpstr>
      <vt:lpstr>Sandcastle Help File Builder</vt:lpstr>
      <vt:lpstr>Sandcastle Help File Builder (1)</vt:lpstr>
      <vt:lpstr>Sandcastle Help File Builder (2)</vt:lpstr>
      <vt:lpstr>SHFB – First look</vt:lpstr>
      <vt:lpstr>Menu bar</vt:lpstr>
      <vt:lpstr>Menu bar (1)</vt:lpstr>
      <vt:lpstr>Project Explorer</vt:lpstr>
      <vt:lpstr>Project Explorer (1)</vt:lpstr>
      <vt:lpstr>Project properties</vt:lpstr>
      <vt:lpstr>The structure of our projects</vt:lpstr>
      <vt:lpstr>Content folder</vt:lpstr>
      <vt:lpstr>Topic filenames and location</vt:lpstr>
      <vt:lpstr>Examples folder</vt:lpstr>
      <vt:lpstr>Media folder</vt:lpstr>
      <vt:lpstr>Media folder (2)</vt:lpstr>
      <vt:lpstr>Content Layout File (.content)</vt:lpstr>
      <vt:lpstr>Content Layout properties</vt:lpstr>
      <vt:lpstr>Text Editor</vt:lpstr>
      <vt:lpstr>Text Editor (2)</vt:lpstr>
      <vt:lpstr>Text Editor (3)</vt:lpstr>
      <vt:lpstr>Tags</vt:lpstr>
      <vt:lpstr>Tags (1)</vt:lpstr>
      <vt:lpstr>Tags (2)</vt:lpstr>
      <vt:lpstr>Tags (3)</vt:lpstr>
      <vt:lpstr>Code snippets</vt:lpstr>
      <vt:lpstr>Code snippets</vt:lpstr>
      <vt:lpstr>Code snippets – example (1)</vt:lpstr>
      <vt:lpstr>Code snippets – example (2)</vt:lpstr>
      <vt:lpstr>Code tabs</vt:lpstr>
      <vt:lpstr>Code tabs (1)</vt:lpstr>
      <vt:lpstr>How to create a new topic?</vt:lpstr>
      <vt:lpstr>Create new topic (1)</vt:lpstr>
      <vt:lpstr>Create new topic (2)</vt:lpstr>
      <vt:lpstr>Create new topic (3)</vt:lpstr>
      <vt:lpstr>How to add image?</vt:lpstr>
      <vt:lpstr>Add an image</vt:lpstr>
      <vt:lpstr>How to generate API Reference?</vt:lpstr>
      <vt:lpstr>Generate API Reference</vt:lpstr>
      <vt:lpstr>Generate API Reference (2)</vt:lpstr>
      <vt:lpstr>Generate API Reference (3)</vt:lpstr>
      <vt:lpstr>PowerPoint Presentation</vt:lpstr>
      <vt:lpstr>PowerPoint Presentation</vt:lpstr>
      <vt:lpstr>Visual Studio extension package</vt:lpstr>
      <vt:lpstr>Visual Studio extension package (1)</vt:lpstr>
      <vt:lpstr>Visual Studio extension package (2)</vt:lpstr>
      <vt:lpstr>PowerPoint Presentation</vt:lpstr>
      <vt:lpstr>PowerPoint Presentation</vt:lpstr>
      <vt:lpstr>Get started</vt:lpstr>
      <vt:lpstr>PowerPoint Presentation</vt:lpstr>
      <vt:lpstr>PowerPoint Presentation</vt:lpstr>
      <vt:lpstr>Markdown</vt:lpstr>
      <vt:lpstr>Markdown (2)</vt:lpstr>
      <vt:lpstr>Markdown vs. MAML</vt:lpstr>
      <vt:lpstr>Assignment</vt:lpstr>
      <vt:lpstr>Assignment (2)</vt:lpstr>
      <vt:lpstr>Resources</vt:lpstr>
      <vt:lpstr>PowerPoint Presentation</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Telerik Software Academy</dc:title>
  <dc:subject>Telerik Software Academy</dc:subject>
  <dc:creator>Svetlin Nakov</dc:creator>
  <cp:keywords>telerik software academy, free courses for developers</cp:keywords>
  <cp:lastModifiedBy>Rosen Vladimirov</cp:lastModifiedBy>
  <cp:revision>503</cp:revision>
  <dcterms:created xsi:type="dcterms:W3CDTF">2007-12-08T16:03:35Z</dcterms:created>
  <dcterms:modified xsi:type="dcterms:W3CDTF">2013-08-07T12:09:29Z</dcterms:modified>
  <cp:category>software engineering</cp:category>
</cp:coreProperties>
</file>