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2"/>
  </p:notesMasterIdLst>
  <p:handoutMasterIdLst>
    <p:handoutMasterId r:id="rId73"/>
  </p:handoutMasterIdLst>
  <p:sldIdLst>
    <p:sldId id="399" r:id="rId2"/>
    <p:sldId id="454" r:id="rId3"/>
    <p:sldId id="455" r:id="rId4"/>
    <p:sldId id="456" r:id="rId5"/>
    <p:sldId id="457" r:id="rId6"/>
    <p:sldId id="458" r:id="rId7"/>
    <p:sldId id="459" r:id="rId8"/>
    <p:sldId id="460" r:id="rId9"/>
    <p:sldId id="461" r:id="rId10"/>
    <p:sldId id="462" r:id="rId11"/>
    <p:sldId id="463" r:id="rId12"/>
    <p:sldId id="464" r:id="rId13"/>
    <p:sldId id="465" r:id="rId14"/>
    <p:sldId id="466" r:id="rId15"/>
    <p:sldId id="467" r:id="rId16"/>
    <p:sldId id="468" r:id="rId17"/>
    <p:sldId id="469" r:id="rId18"/>
    <p:sldId id="470" r:id="rId19"/>
    <p:sldId id="471" r:id="rId20"/>
    <p:sldId id="472" r:id="rId21"/>
    <p:sldId id="473" r:id="rId22"/>
    <p:sldId id="474" r:id="rId23"/>
    <p:sldId id="475" r:id="rId24"/>
    <p:sldId id="476" r:id="rId25"/>
    <p:sldId id="477" r:id="rId26"/>
    <p:sldId id="478" r:id="rId27"/>
    <p:sldId id="479" r:id="rId28"/>
    <p:sldId id="480" r:id="rId29"/>
    <p:sldId id="481" r:id="rId30"/>
    <p:sldId id="482" r:id="rId31"/>
    <p:sldId id="483" r:id="rId32"/>
    <p:sldId id="484" r:id="rId33"/>
    <p:sldId id="485" r:id="rId34"/>
    <p:sldId id="486" r:id="rId35"/>
    <p:sldId id="487" r:id="rId36"/>
    <p:sldId id="488" r:id="rId37"/>
    <p:sldId id="489" r:id="rId38"/>
    <p:sldId id="490" r:id="rId39"/>
    <p:sldId id="491" r:id="rId40"/>
    <p:sldId id="492" r:id="rId41"/>
    <p:sldId id="493" r:id="rId42"/>
    <p:sldId id="494" r:id="rId43"/>
    <p:sldId id="495" r:id="rId44"/>
    <p:sldId id="496" r:id="rId45"/>
    <p:sldId id="497" r:id="rId46"/>
    <p:sldId id="498" r:id="rId47"/>
    <p:sldId id="499" r:id="rId48"/>
    <p:sldId id="500" r:id="rId49"/>
    <p:sldId id="501" r:id="rId50"/>
    <p:sldId id="502" r:id="rId51"/>
    <p:sldId id="503" r:id="rId52"/>
    <p:sldId id="504" r:id="rId53"/>
    <p:sldId id="505" r:id="rId54"/>
    <p:sldId id="506" r:id="rId55"/>
    <p:sldId id="507" r:id="rId56"/>
    <p:sldId id="508" r:id="rId57"/>
    <p:sldId id="509" r:id="rId58"/>
    <p:sldId id="511" r:id="rId59"/>
    <p:sldId id="512" r:id="rId60"/>
    <p:sldId id="513" r:id="rId61"/>
    <p:sldId id="514" r:id="rId62"/>
    <p:sldId id="515" r:id="rId63"/>
    <p:sldId id="516" r:id="rId64"/>
    <p:sldId id="517" r:id="rId65"/>
    <p:sldId id="518" r:id="rId66"/>
    <p:sldId id="519" r:id="rId67"/>
    <p:sldId id="520" r:id="rId68"/>
    <p:sldId id="521" r:id="rId69"/>
    <p:sldId id="522" r:id="rId70"/>
    <p:sldId id="333" r:id="rId71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85" d="100"/>
          <a:sy n="85" d="100"/>
        </p:scale>
        <p:origin x="94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4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11.07.2013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11.07.2013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sz="110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C94063-AD03-4C7E-9D10-B5963812199A}" type="slidenum">
              <a:rPr lang="en-US"/>
              <a:pPr/>
              <a:t>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8591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95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00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  <p:sldLayoutId id="214748370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http://nakov.com/" TargetMode="External"/><Relationship Id="rId9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jpe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packages/Mysql.Data/" TargetMode="External"/><Relationship Id="rId2" Type="http://schemas.openxmlformats.org/officeDocument/2006/relationships/hyperlink" Target="http://dev.mysql.com/downloads/connector/net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jpeg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sqlite.phxsoftwar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4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/>
        </p:nvSpPr>
        <p:spPr>
          <a:xfrm>
            <a:off x="457200" y="4492823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/>
        </p:nvSpPr>
        <p:spPr>
          <a:xfrm>
            <a:off x="469900" y="5754469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  <a:p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/>
        </p:nvSpPr>
        <p:spPr>
          <a:xfrm>
            <a:off x="469900" y="6059269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/>
        </p:nvSpPr>
        <p:spPr>
          <a:xfrm>
            <a:off x="469899" y="4950023"/>
            <a:ext cx="387433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Manager Technical Training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/>
        </p:nvSpPr>
        <p:spPr>
          <a:xfrm>
            <a:off x="469900" y="532655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http://nakov.com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1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571" t="-5795" r="-4592" b="-7189"/>
          <a:stretch/>
        </p:blipFill>
        <p:spPr bwMode="auto">
          <a:xfrm>
            <a:off x="4466744" y="4648200"/>
            <a:ext cx="1248256" cy="791151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23" name="Picture 4" descr="http://www.w3resource.com/mysql/mysql-logo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42" r="-3634"/>
          <a:stretch/>
        </p:blipFill>
        <p:spPr bwMode="auto">
          <a:xfrm>
            <a:off x="4466744" y="5673847"/>
            <a:ext cx="1248256" cy="691821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57200" y="2536902"/>
            <a:ext cx="8229600" cy="838200"/>
          </a:xfrm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Data Access with ADO.NET</a:t>
            </a:r>
            <a:endParaRPr lang="bg-BG" dirty="0"/>
          </a:p>
        </p:txBody>
      </p:sp>
      <p:sp>
        <p:nvSpPr>
          <p:cNvPr id="24" name="Subtitle 6"/>
          <p:cNvSpPr>
            <a:spLocks noGrp="1"/>
          </p:cNvSpPr>
          <p:nvPr>
            <p:ph type="subTitle" idx="1"/>
          </p:nvPr>
        </p:nvSpPr>
        <p:spPr>
          <a:xfrm>
            <a:off x="457200" y="3393280"/>
            <a:ext cx="8196732" cy="569120"/>
          </a:xfrm>
        </p:spPr>
        <p:txBody>
          <a:bodyPr/>
          <a:lstStyle/>
          <a:p>
            <a:r>
              <a:rPr lang="en-US" dirty="0" smtClean="0"/>
              <a:t>Accessing SQL Server and MySQL from .NET and C#</a:t>
            </a:r>
            <a:endParaRPr lang="bg-BG" dirty="0"/>
          </a:p>
        </p:txBody>
      </p:sp>
      <p:pic>
        <p:nvPicPr>
          <p:cNvPr id="25" name="Picture 7" descr="C:\Trash\DB-logo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600" y="4648200"/>
            <a:ext cx="2588578" cy="1717468"/>
          </a:xfrm>
          <a:prstGeom prst="roundRect">
            <a:avLst>
              <a:gd name="adj" fmla="val 2966"/>
            </a:avLst>
          </a:prstGeom>
          <a:noFill/>
          <a:effectLst>
            <a:softEdge rad="12700"/>
          </a:effectLst>
        </p:spPr>
      </p:pic>
      <p:pic>
        <p:nvPicPr>
          <p:cNvPr id="26" name="Picture 11" descr="http://store.keystonelearning.com/images/icons/ADOdotNET_Icon_lg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5823">
            <a:off x="7053159" y="732552"/>
            <a:ext cx="1383242" cy="1283524"/>
          </a:xfrm>
          <a:prstGeom prst="roundRect">
            <a:avLst>
              <a:gd name="adj" fmla="val 6202"/>
            </a:avLst>
          </a:prstGeom>
          <a:noFill/>
        </p:spPr>
      </p:pic>
      <p:pic>
        <p:nvPicPr>
          <p:cNvPr id="27" name="Picture 13" descr="http://www.artistsvalley.com/database/images/Procedures%20Database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7590">
            <a:off x="5070093" y="788267"/>
            <a:ext cx="1259314" cy="1239942"/>
          </a:xfrm>
          <a:prstGeom prst="roundRect">
            <a:avLst>
              <a:gd name="adj" fmla="val 10849"/>
            </a:avLst>
          </a:prstGeom>
          <a:noFill/>
        </p:spPr>
      </p:pic>
      <p:pic>
        <p:nvPicPr>
          <p:cNvPr id="28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2872348" y="709052"/>
            <a:ext cx="1524000" cy="1524000"/>
          </a:xfrm>
          <a:prstGeom prst="rect">
            <a:avLst/>
          </a:prstGeom>
          <a:noFill/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849320"/>
            <a:ext cx="1456658" cy="158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9910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228600"/>
            <a:ext cx="5638800" cy="914400"/>
          </a:xfrm>
        </p:spPr>
        <p:txBody>
          <a:bodyPr/>
          <a:lstStyle/>
          <a:p>
            <a:r>
              <a:rPr lang="en-US" dirty="0" smtClean="0"/>
              <a:t>ORM Model – Benefits and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ORM model benefits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Increased productivity – writing less code</a:t>
            </a:r>
          </a:p>
          <a:p>
            <a:pPr lvl="1">
              <a:lnSpc>
                <a:spcPct val="100000"/>
              </a:lnSpc>
            </a:pPr>
            <a:r>
              <a:rPr lang="da-DK" dirty="0" smtClean="0"/>
              <a:t>Use objects with associations instead of tables and SQL commands</a:t>
            </a:r>
          </a:p>
          <a:p>
            <a:pPr lvl="1">
              <a:lnSpc>
                <a:spcPct val="100000"/>
              </a:lnSpc>
            </a:pPr>
            <a:r>
              <a:rPr lang="da-DK" dirty="0" smtClean="0"/>
              <a:t>Integrated object query mechanism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ORM model drawbacks: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Less flexibility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SQL is automatically generated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Performance issues (sometimes)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3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eter\Pictures\Kartinki Telerik\centric_grow_tmb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lum bright="-2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027793" y="793383"/>
            <a:ext cx="7084536" cy="4394086"/>
          </a:xfrm>
          <a:prstGeom prst="roundRect">
            <a:avLst>
              <a:gd name="adj" fmla="val 18104"/>
            </a:avLst>
          </a:prstGeom>
          <a:noFill/>
          <a:effectLst>
            <a:softEdge rad="6350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638800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ADO.NET Architecture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7891" name="Picture 3" descr="C:\Trash\ADO.NET-Architecture-3D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44" y="685800"/>
            <a:ext cx="7690660" cy="4760698"/>
          </a:xfrm>
          <a:prstGeom prst="rect">
            <a:avLst/>
          </a:prstGeom>
          <a:noFill/>
          <a:effectLst>
            <a:glow rad="228600">
              <a:schemeClr val="accent6">
                <a:lumMod val="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6387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</a:t>
            </a:r>
            <a:r>
              <a:rPr lang="bg-BG" dirty="0" smtClean="0"/>
              <a:t> </a:t>
            </a:r>
            <a:r>
              <a:rPr lang="en-US" dirty="0" smtClean="0"/>
              <a:t>ADO.NET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ADO.NET</a:t>
            </a:r>
            <a:r>
              <a:rPr lang="en-US" dirty="0" smtClean="0"/>
              <a:t> is a standard .NET class library for accessing databases, processing data and XML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A program model for working with data in .NET</a:t>
            </a:r>
            <a:endParaRPr lang="bg-BG" dirty="0" smtClean="0"/>
          </a:p>
          <a:p>
            <a:pPr lvl="1">
              <a:lnSpc>
                <a:spcPts val="3600"/>
              </a:lnSpc>
            </a:pPr>
            <a:r>
              <a:rPr lang="en-US" dirty="0" smtClean="0"/>
              <a:t>Supports connected, disconnected and ORM data access models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Excellent integration with LINQ, XML and WCF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Allows executing SQL in RDBMS systems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DB connections, data readers, DB commands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Allows accessing data in the ORM approach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LINQ-to-SQL and ADO.NET Entity Framework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5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In</a:t>
            </a:r>
            <a:r>
              <a:rPr lang="bg-BG" dirty="0" smtClean="0"/>
              <a:t> </a:t>
            </a:r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48068"/>
            <a:ext cx="8686800" cy="57150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ADO.NET core classes</a:t>
            </a:r>
          </a:p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System.Data.Common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Common classes for all ADO.NET technologies</a:t>
            </a:r>
          </a:p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System.Data.Linq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LINQ-to-SQL framework classes</a:t>
            </a:r>
          </a:p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System.Data.Entity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Entity Framework classes</a:t>
            </a:r>
          </a:p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System.Xml</a:t>
            </a:r>
          </a:p>
          <a:p>
            <a:pPr marL="574675" lvl="2" indent="-282575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XML processing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09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1405268" y="2417134"/>
            <a:ext cx="6300218" cy="1490332"/>
          </a:xfrm>
          <a:prstGeom prst="irregularSeal1">
            <a:avLst/>
          </a:prstGeom>
          <a:solidFill>
            <a:schemeClr val="accent5">
              <a:lumMod val="20000"/>
              <a:lumOff val="80000"/>
              <a:alpha val="25000"/>
            </a:schemeClr>
          </a:solidFill>
          <a:ln w="19050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 smtClean="0">
                <a:ln>
                  <a:solidFill>
                    <a:srgbClr val="0B6277"/>
                  </a:solidFill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ADO.NET</a:t>
            </a:r>
          </a:p>
          <a:p>
            <a:pPr algn="ctr">
              <a:lnSpc>
                <a:spcPct val="110000"/>
              </a:lnSpc>
            </a:pPr>
            <a:r>
              <a:rPr lang="en-US" sz="2000" b="1" dirty="0" smtClean="0">
                <a:ln>
                  <a:solidFill>
                    <a:srgbClr val="0B6277"/>
                  </a:solidFill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Programming Model</a:t>
            </a:r>
            <a:endParaRPr lang="en-US" sz="2000" b="1" dirty="0">
              <a:ln>
                <a:solidFill>
                  <a:srgbClr val="0B6277"/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</a:t>
            </a:r>
            <a:r>
              <a:rPr lang="bg-BG" dirty="0" smtClean="0"/>
              <a:t> </a:t>
            </a:r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457200" y="3724275"/>
            <a:ext cx="1939926" cy="78898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Provider</a:t>
            </a:r>
            <a:endParaRPr lang="bg-BG" sz="2000" b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688266" y="3727450"/>
            <a:ext cx="1781175" cy="78898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OleDb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Provider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766932" y="3729038"/>
            <a:ext cx="1752600" cy="78898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Oracle </a:t>
            </a:r>
            <a:r>
              <a:rPr lang="bg-BG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 </a:t>
            </a:r>
            <a:b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Provider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823405" y="3719513"/>
            <a:ext cx="1744663" cy="78898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ODBC </a:t>
            </a:r>
            <a:r>
              <a:rPr lang="bg-BG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 </a:t>
            </a:r>
            <a:b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Provider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>
            <p:extLst/>
          </p:nvPr>
        </p:nvGraphicFramePr>
        <p:xfrm>
          <a:off x="636108" y="4823635"/>
          <a:ext cx="159067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Visio" r:id="rId3" imgW="1109700" imgH="1126825" progId="Visio.Drawing.11">
                  <p:embed/>
                </p:oleObj>
              </mc:Choice>
              <mc:Fallback>
                <p:oleObj name="Visio" r:id="rId3" imgW="1109700" imgH="11268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108" y="4823635"/>
                        <a:ext cx="1590675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440068" y="3152775"/>
            <a:ext cx="8305800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AutoShape 25"/>
          <p:cNvSpPr>
            <a:spLocks noChangeArrowheads="1"/>
          </p:cNvSpPr>
          <p:nvPr/>
        </p:nvSpPr>
        <p:spPr bwMode="auto">
          <a:xfrm>
            <a:off x="374022" y="1143000"/>
            <a:ext cx="2102180" cy="1440712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bg-BG" sz="2400" b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613734" y="1615777"/>
            <a:ext cx="1633868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DataReader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613734" y="2043443"/>
            <a:ext cx="1633868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DbCommand</a:t>
            </a:r>
            <a:endParaRPr lang="bg-BG" sz="1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290844" y="1183977"/>
            <a:ext cx="22828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Connected Model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2796067" y="4829026"/>
          <a:ext cx="159067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Visio" r:id="rId5" imgW="1109688" imgH="1126933" progId="Visio.Drawing.11">
                  <p:embed/>
                </p:oleObj>
              </mc:Choice>
              <mc:Fallback>
                <p:oleObj name="Visio" r:id="rId5" imgW="1109688" imgH="112693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067" y="4829026"/>
                        <a:ext cx="1590675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4855832" y="4821866"/>
          <a:ext cx="159067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Visio" r:id="rId7" imgW="1109688" imgH="1126933" progId="Visio.Drawing.11">
                  <p:embed/>
                </p:oleObj>
              </mc:Choice>
              <mc:Fallback>
                <p:oleObj name="Visio" r:id="rId7" imgW="1109688" imgH="112693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5832" y="4821866"/>
                        <a:ext cx="1590675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6905955" y="4821866"/>
          <a:ext cx="159067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Visio" r:id="rId9" imgW="1109688" imgH="1126933" progId="Visio.Drawing.11">
                  <p:embed/>
                </p:oleObj>
              </mc:Choice>
              <mc:Fallback>
                <p:oleObj name="Visio" r:id="rId9" imgW="1109688" imgH="112693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955" y="4821866"/>
                        <a:ext cx="1590675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2633329" y="1143000"/>
            <a:ext cx="1841206" cy="1440712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bg-BG" sz="2400" b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5" name="Rectangle 26"/>
          <p:cNvSpPr>
            <a:spLocks noChangeArrowheads="1"/>
          </p:cNvSpPr>
          <p:nvPr/>
        </p:nvSpPr>
        <p:spPr bwMode="auto">
          <a:xfrm>
            <a:off x="2799092" y="1615777"/>
            <a:ext cx="1501776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DataSet</a:t>
            </a:r>
            <a:endParaRPr lang="en-US" sz="1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27"/>
          <p:cNvSpPr>
            <a:spLocks noChangeArrowheads="1"/>
          </p:cNvSpPr>
          <p:nvPr/>
        </p:nvSpPr>
        <p:spPr bwMode="auto">
          <a:xfrm>
            <a:off x="2799092" y="2043443"/>
            <a:ext cx="1501776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DataAdapter</a:t>
            </a:r>
            <a:endParaRPr lang="bg-BG" sz="1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 Box 28"/>
          <p:cNvSpPr txBox="1">
            <a:spLocks noChangeArrowheads="1"/>
          </p:cNvSpPr>
          <p:nvPr/>
        </p:nvSpPr>
        <p:spPr bwMode="auto">
          <a:xfrm>
            <a:off x="2573668" y="1183977"/>
            <a:ext cx="1955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Disconn. Model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83872" y="3200400"/>
            <a:ext cx="4315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…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AutoShape 25"/>
          <p:cNvSpPr>
            <a:spLocks noChangeArrowheads="1"/>
          </p:cNvSpPr>
          <p:nvPr/>
        </p:nvSpPr>
        <p:spPr bwMode="auto">
          <a:xfrm>
            <a:off x="4626934" y="1143000"/>
            <a:ext cx="1816396" cy="1440712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bg-BG" sz="2400" b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4780292" y="1615777"/>
            <a:ext cx="1501776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DataContext</a:t>
            </a:r>
            <a:endParaRPr lang="en-US" sz="1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Rectangle 27"/>
          <p:cNvSpPr>
            <a:spLocks noChangeArrowheads="1"/>
          </p:cNvSpPr>
          <p:nvPr/>
        </p:nvSpPr>
        <p:spPr bwMode="auto">
          <a:xfrm>
            <a:off x="4780292" y="2043443"/>
            <a:ext cx="1501776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Table&lt;T&gt;</a:t>
            </a:r>
            <a:endParaRPr lang="bg-BG" sz="1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4554868" y="1183977"/>
            <a:ext cx="1955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LINQ-to-SQL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AutoShape 25"/>
          <p:cNvSpPr>
            <a:spLocks noChangeArrowheads="1"/>
          </p:cNvSpPr>
          <p:nvPr/>
        </p:nvSpPr>
        <p:spPr bwMode="auto">
          <a:xfrm>
            <a:off x="6600456" y="1143000"/>
            <a:ext cx="2179084" cy="1440712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bg-BG" sz="2400" b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5" name="Rectangle 26"/>
          <p:cNvSpPr>
            <a:spLocks noChangeArrowheads="1"/>
          </p:cNvSpPr>
          <p:nvPr/>
        </p:nvSpPr>
        <p:spPr bwMode="auto">
          <a:xfrm>
            <a:off x="6761492" y="1615777"/>
            <a:ext cx="1849108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ObjectContext</a:t>
            </a:r>
            <a:endParaRPr lang="en-US" sz="1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ectangle 27"/>
          <p:cNvSpPr>
            <a:spLocks noChangeArrowheads="1"/>
          </p:cNvSpPr>
          <p:nvPr/>
        </p:nvSpPr>
        <p:spPr bwMode="auto">
          <a:xfrm>
            <a:off x="6761492" y="2043443"/>
            <a:ext cx="1849108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EntityObject</a:t>
            </a:r>
          </a:p>
        </p:txBody>
      </p:sp>
      <p:sp>
        <p:nvSpPr>
          <p:cNvPr id="47" name="Text Box 28"/>
          <p:cNvSpPr txBox="1">
            <a:spLocks noChangeArrowheads="1"/>
          </p:cNvSpPr>
          <p:nvPr/>
        </p:nvSpPr>
        <p:spPr bwMode="auto">
          <a:xfrm>
            <a:off x="6536068" y="1183977"/>
            <a:ext cx="23031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Entity Framework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483872" y="2590800"/>
            <a:ext cx="4315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…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 flipV="1">
            <a:off x="1427162" y="4525963"/>
            <a:ext cx="1588" cy="56038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 flipV="1">
            <a:off x="3583616" y="4524375"/>
            <a:ext cx="1588" cy="56038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 flipV="1">
            <a:off x="5643232" y="4524375"/>
            <a:ext cx="1588" cy="56038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 flipV="1">
            <a:off x="7699705" y="4527550"/>
            <a:ext cx="1588" cy="56038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 flipV="1">
            <a:off x="1433512" y="3168650"/>
            <a:ext cx="1588" cy="56038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 flipV="1">
            <a:off x="3026734" y="3168650"/>
            <a:ext cx="1587" cy="56038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 flipV="1">
            <a:off x="1430668" y="2590800"/>
            <a:ext cx="1588" cy="56038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H="1" flipV="1">
            <a:off x="3560134" y="2590800"/>
            <a:ext cx="1587" cy="56038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 flipV="1">
            <a:off x="6170613" y="3168650"/>
            <a:ext cx="1587" cy="56038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 flipV="1">
            <a:off x="7698118" y="3168650"/>
            <a:ext cx="1587" cy="56038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Line 19"/>
          <p:cNvSpPr>
            <a:spLocks noChangeShapeType="1"/>
          </p:cNvSpPr>
          <p:nvPr/>
        </p:nvSpPr>
        <p:spPr bwMode="auto">
          <a:xfrm flipH="1" flipV="1">
            <a:off x="5527342" y="2590800"/>
            <a:ext cx="1587" cy="56038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Line 19"/>
          <p:cNvSpPr>
            <a:spLocks noChangeShapeType="1"/>
          </p:cNvSpPr>
          <p:nvPr/>
        </p:nvSpPr>
        <p:spPr bwMode="auto">
          <a:xfrm flipH="1" flipV="1">
            <a:off x="7696200" y="2590800"/>
            <a:ext cx="1587" cy="56038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1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71438"/>
            <a:ext cx="6553200" cy="909637"/>
          </a:xfrm>
        </p:spPr>
        <p:txBody>
          <a:bodyPr/>
          <a:lstStyle/>
          <a:p>
            <a:r>
              <a:rPr lang="en-US" sz="3600" dirty="0"/>
              <a:t>Data Providers In</a:t>
            </a:r>
            <a:r>
              <a:rPr lang="bg-BG" sz="3600" dirty="0"/>
              <a:t> </a:t>
            </a:r>
            <a:r>
              <a:rPr lang="en-US" sz="3600" dirty="0"/>
              <a:t>ADO.NET</a:t>
            </a: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Providers</a:t>
            </a:r>
            <a:r>
              <a:rPr lang="en-US" dirty="0" smtClean="0"/>
              <a:t> are collections of classes that provide access to various databases</a:t>
            </a:r>
            <a:endParaRPr lang="bg-BG" dirty="0" smtClean="0"/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 smtClean="0"/>
              <a:t>For different </a:t>
            </a:r>
            <a:r>
              <a:rPr lang="bg-BG" dirty="0" smtClean="0"/>
              <a:t>RDBMS </a:t>
            </a:r>
            <a:r>
              <a:rPr lang="en-US" dirty="0" smtClean="0"/>
              <a:t>systems different</a:t>
            </a:r>
            <a:r>
              <a:rPr lang="bg-BG" dirty="0" smtClean="0"/>
              <a:t> Data Provider</a:t>
            </a:r>
            <a:r>
              <a:rPr lang="en-US" dirty="0" smtClean="0"/>
              <a:t>s are available</a:t>
            </a:r>
            <a:endParaRPr lang="bg-BG" dirty="0" smtClean="0"/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sz="2600" dirty="0" smtClean="0"/>
              <a:t>Each provider uses vendor-specific protocols to talk to the database server</a:t>
            </a:r>
            <a:endParaRPr lang="bg-BG" sz="2600" dirty="0" smtClean="0"/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 smtClean="0"/>
              <a:t>Several</a:t>
            </a:r>
            <a:r>
              <a:rPr lang="bg-BG" dirty="0" smtClean="0"/>
              <a:t> </a:t>
            </a:r>
            <a:r>
              <a:rPr lang="en-US" dirty="0" smtClean="0"/>
              <a:t>common objects are defined</a:t>
            </a:r>
            <a:r>
              <a:rPr lang="bg-BG" dirty="0" smtClean="0"/>
              <a:t>: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Connection</a:t>
            </a:r>
            <a:r>
              <a:rPr lang="bg-BG" sz="2400" dirty="0" smtClean="0"/>
              <a:t> – </a:t>
            </a:r>
            <a:r>
              <a:rPr lang="en-US" sz="2400" dirty="0" smtClean="0"/>
              <a:t>to connect to the database</a:t>
            </a:r>
            <a:endParaRPr lang="bg-BG" sz="2400" dirty="0" smtClean="0"/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</a:t>
            </a:r>
            <a:r>
              <a:rPr lang="bg-BG" sz="2400" dirty="0" smtClean="0"/>
              <a:t> – </a:t>
            </a:r>
            <a:r>
              <a:rPr lang="en-US" sz="2400" dirty="0" smtClean="0"/>
              <a:t>to run an</a:t>
            </a:r>
            <a:r>
              <a:rPr lang="bg-BG" sz="2400" dirty="0" smtClean="0"/>
              <a:t> SQL</a:t>
            </a:r>
            <a:r>
              <a:rPr lang="en-US" sz="2400" dirty="0" smtClean="0"/>
              <a:t> command</a:t>
            </a:r>
            <a:endParaRPr lang="bg-BG" sz="2400" dirty="0" smtClean="0"/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DataReader</a:t>
            </a:r>
            <a:r>
              <a:rPr lang="bg-BG" sz="2400" dirty="0" smtClean="0"/>
              <a:t> – </a:t>
            </a:r>
            <a:r>
              <a:rPr lang="en-US" sz="2400" dirty="0" smtClean="0"/>
              <a:t>to retrieve data</a:t>
            </a:r>
            <a:endParaRPr lang="bg-BG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2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Providers in</a:t>
            </a:r>
            <a:r>
              <a:rPr lang="bg-BG" dirty="0" smtClean="0"/>
              <a:t> </a:t>
            </a:r>
            <a:r>
              <a:rPr lang="en-US" dirty="0" smtClean="0"/>
              <a:t>ADO.NET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Several standard </a:t>
            </a:r>
            <a:r>
              <a:rPr lang="bg-BG" sz="3000" dirty="0" smtClean="0"/>
              <a:t>ADO.NET </a:t>
            </a:r>
            <a:r>
              <a:rPr lang="en-US" sz="3000" dirty="0" smtClean="0"/>
              <a:t>Data Providers come as part of .NET Framework</a:t>
            </a:r>
            <a:endParaRPr lang="bg-BG" sz="3000" dirty="0" smtClean="0"/>
          </a:p>
          <a:p>
            <a:pPr lvl="1">
              <a:lnSpc>
                <a:spcPct val="100000"/>
              </a:lnSpc>
            </a:pPr>
            <a:r>
              <a:rPr lang="bg-BG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SqlClient</a:t>
            </a: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bg-BG" sz="2800" dirty="0" smtClean="0"/>
              <a:t>–</a:t>
            </a:r>
            <a:r>
              <a:rPr lang="en-US" sz="2800" dirty="0" smtClean="0"/>
              <a:t> accessing</a:t>
            </a:r>
            <a:r>
              <a:rPr lang="bg-BG" sz="2800" dirty="0" smtClean="0"/>
              <a:t> SQL Server</a:t>
            </a:r>
          </a:p>
          <a:p>
            <a:pPr lvl="1">
              <a:lnSpc>
                <a:spcPct val="100000"/>
              </a:lnSpc>
            </a:pP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OleDB</a:t>
            </a:r>
            <a:r>
              <a:rPr lang="bg-BG" sz="2800" dirty="0" smtClean="0"/>
              <a:t> – </a:t>
            </a:r>
            <a:r>
              <a:rPr lang="en-US" sz="2800" dirty="0" smtClean="0"/>
              <a:t>accessing standard</a:t>
            </a:r>
            <a:r>
              <a:rPr lang="bg-BG" sz="2800" dirty="0" smtClean="0"/>
              <a:t> </a:t>
            </a:r>
            <a:r>
              <a:rPr lang="en-US" sz="2800" dirty="0" smtClean="0"/>
              <a:t>OLE DB data sources</a:t>
            </a:r>
            <a:endParaRPr lang="bg-BG" sz="2800" dirty="0" smtClean="0"/>
          </a:p>
          <a:p>
            <a:pPr lvl="1">
              <a:lnSpc>
                <a:spcPct val="100000"/>
              </a:lnSpc>
            </a:pP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Odbc</a:t>
            </a: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bg-BG" sz="2800" dirty="0" smtClean="0"/>
              <a:t>– </a:t>
            </a:r>
            <a:r>
              <a:rPr lang="en-US" sz="2800" dirty="0" smtClean="0"/>
              <a:t>accessing standard</a:t>
            </a:r>
            <a:r>
              <a:rPr lang="bg-BG" sz="2800" dirty="0" smtClean="0"/>
              <a:t> ODBC</a:t>
            </a:r>
            <a:r>
              <a:rPr lang="en-US" sz="2800" dirty="0" smtClean="0"/>
              <a:t> data sources</a:t>
            </a:r>
            <a:endParaRPr lang="bg-BG" sz="2800" dirty="0" smtClean="0"/>
          </a:p>
          <a:p>
            <a:pPr lvl="1">
              <a:lnSpc>
                <a:spcPct val="100000"/>
              </a:lnSpc>
            </a:pP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Oracle</a:t>
            </a:r>
            <a:r>
              <a:rPr lang="bg-BG" sz="2800" dirty="0" smtClean="0"/>
              <a:t> – </a:t>
            </a:r>
            <a:r>
              <a:rPr lang="en-US" sz="2800" dirty="0" smtClean="0"/>
              <a:t>accessing</a:t>
            </a:r>
            <a:r>
              <a:rPr lang="bg-BG" sz="2800" dirty="0" smtClean="0"/>
              <a:t> Oracle</a:t>
            </a:r>
            <a:r>
              <a:rPr lang="en-US" sz="2800" dirty="0" smtClean="0"/>
              <a:t> database</a:t>
            </a:r>
            <a:endParaRPr lang="bg-BG" sz="28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Third party </a:t>
            </a:r>
            <a:r>
              <a:rPr lang="bg-BG" sz="3000" dirty="0" smtClean="0"/>
              <a:t>Data Provider</a:t>
            </a:r>
            <a:r>
              <a:rPr lang="en-US" sz="3000" dirty="0" smtClean="0"/>
              <a:t>s are available for</a:t>
            </a:r>
            <a:r>
              <a:rPr lang="bg-BG" sz="30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bg-BG" sz="2800" dirty="0" smtClean="0"/>
              <a:t>MySQL</a:t>
            </a:r>
            <a:r>
              <a:rPr lang="en-US" sz="2800" dirty="0" smtClean="0"/>
              <a:t>, </a:t>
            </a:r>
            <a:r>
              <a:rPr lang="bg-BG" sz="2800" dirty="0" smtClean="0"/>
              <a:t>PostgreSQL</a:t>
            </a:r>
            <a:r>
              <a:rPr lang="en-US" sz="2800" dirty="0" smtClean="0"/>
              <a:t>, Interbase</a:t>
            </a:r>
            <a:r>
              <a:rPr lang="bg-BG" sz="2800" dirty="0" smtClean="0"/>
              <a:t>, </a:t>
            </a:r>
            <a:r>
              <a:rPr lang="en-US" sz="2800" dirty="0" smtClean="0"/>
              <a:t>DB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, SQLite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Other RDBMS systems and data sources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SQL Azure, Salesforce CRM, Amazon SimpleDB, …</a:t>
            </a:r>
            <a:endParaRPr lang="bg-BG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9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Provider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System.Data.SqlClient</a:t>
            </a:r>
            <a:r>
              <a:rPr lang="en-US" noProof="1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System.Data.SqlTypes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Data Provider classes for accessing SQL Server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System.Data.OleDb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Classes for accessing OLE DB data sources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System.Data.Odbc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Classes for accessing ODBC data sources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System.Data.Oracle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Classes for accessing Oracle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2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Primary </a:t>
            </a:r>
            <a:r>
              <a:rPr lang="en-US" smtClean="0"/>
              <a:t>Provider Classes</a:t>
            </a:r>
            <a:br>
              <a:rPr lang="en-US" smtClean="0"/>
            </a:br>
            <a:r>
              <a:rPr lang="en-US" smtClean="0"/>
              <a:t>and </a:t>
            </a:r>
            <a:r>
              <a:rPr lang="en-US" dirty="0" smtClean="0"/>
              <a:t>Interfaces in ADO.NET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33400" y="1447801"/>
          <a:ext cx="8077200" cy="4952999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438400"/>
                <a:gridCol w="2667000"/>
                <a:gridCol w="2971800"/>
              </a:tblGrid>
              <a:tr h="6351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itchFamily="49" charset="0"/>
                        </a:rPr>
                        <a:t>Generic Interface </a:t>
                      </a: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itchFamily="49" charset="0"/>
                        </a:rPr>
                        <a:t>Base Classes </a:t>
                      </a: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itchFamily="49" charset="0"/>
                        </a:rPr>
                        <a:t>SqlClient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itchFamily="49" charset="0"/>
                        </a:rPr>
                        <a:t> 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itchFamily="49" charset="0"/>
                        </a:rPr>
                        <a:t>Classes </a:t>
                      </a: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</a:tr>
              <a:tr h="411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IDbConnection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DbConnection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SqlConnection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IDbCommand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DbCommand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SqlCommand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6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IDataReader / IDataRecord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DbDataReader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SqlDataReader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IDbTransaction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DbTransaction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SqlTransaction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IDbDataParameter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DbParameter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SqlParameter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6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IDataParameterCollection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DbParameterCollection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SqlParameterCollection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IDbDataAdapter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DbDataAdapter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SqlDataAdapter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 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DbCommandBuilder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SqlCommandBuilder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 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DBDataPermission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SqlPermission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38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ADO.NET</a:t>
            </a:r>
            <a:r>
              <a:rPr lang="en-US" dirty="0" smtClean="0"/>
              <a:t>: Connected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87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Retrieving data in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connected model</a:t>
            </a:r>
            <a:endParaRPr lang="bg-BG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Open a connection</a:t>
            </a:r>
            <a:r>
              <a:rPr lang="bg-BG" sz="2800" dirty="0" smtClean="0"/>
              <a:t> (</a:t>
            </a: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bg-BG" sz="2800" dirty="0" smtClean="0"/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Execute command (</a:t>
            </a: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bg-BG" sz="2800" dirty="0" smtClean="0"/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Process the result set of the query by using a reader</a:t>
            </a:r>
            <a:r>
              <a:rPr lang="bg-BG" sz="2800" dirty="0" smtClean="0"/>
              <a:t> (</a:t>
            </a: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SqlDataReader</a:t>
            </a:r>
            <a:r>
              <a:rPr lang="bg-BG" sz="2800" dirty="0" smtClean="0"/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Close the reader</a:t>
            </a:r>
            <a:endParaRPr lang="bg-BG" sz="28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Close the connection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248400" y="3494088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SqlConnection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553200" y="2416175"/>
            <a:ext cx="2057400" cy="50323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SqlCommand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248400" y="1359529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SqlDataReader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7456487" y="404495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7443787" y="297815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7431087" y="1907216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517066"/>
            <a:ext cx="1676400" cy="1295400"/>
          </a:xfrm>
          <a:prstGeom prst="rect">
            <a:avLst/>
          </a:prstGeom>
          <a:noFill/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739268" y="5921134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/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4430712" y="1981200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419600" y="2941638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4267200" y="2459666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H="1" flipV="1">
            <a:off x="6324600" y="2209800"/>
            <a:ext cx="304800" cy="3048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non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H="1" flipV="1">
            <a:off x="6172200" y="2667000"/>
            <a:ext cx="457200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non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 flipH="1">
            <a:off x="6324600" y="2819400"/>
            <a:ext cx="304800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non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  <a:tabLst>
                <a:tab pos="3052763" algn="l"/>
              </a:tabLst>
            </a:pPr>
            <a:r>
              <a:rPr lang="en-US" dirty="0" smtClean="0"/>
              <a:t>Data Access Models</a:t>
            </a:r>
          </a:p>
          <a:p>
            <a:pPr marL="893763" lvl="1" indent="-350838">
              <a:lnSpc>
                <a:spcPct val="100000"/>
              </a:lnSpc>
              <a:tabLst>
                <a:tab pos="3052763" algn="l"/>
              </a:tabLst>
            </a:pPr>
            <a:r>
              <a:rPr lang="en-US" dirty="0" smtClean="0"/>
              <a:t>Connected, Disconnected, ORM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  <a:tabLst>
                <a:tab pos="3052763" algn="l"/>
              </a:tabLst>
            </a:pPr>
            <a:r>
              <a:rPr lang="en-US" dirty="0" smtClean="0"/>
              <a:t>ADO.NET Architecture</a:t>
            </a:r>
          </a:p>
          <a:p>
            <a:pPr marL="893763" lvl="1" indent="-350838">
              <a:lnSpc>
                <a:spcPct val="100000"/>
              </a:lnSpc>
              <a:tabLst>
                <a:tab pos="3052763" algn="l"/>
              </a:tabLst>
            </a:pPr>
            <a:r>
              <a:rPr lang="en-US" dirty="0" smtClean="0"/>
              <a:t>Data Providers, DB Interfaces			 and Classes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  <a:tabLst>
                <a:tab pos="3052763" algn="l"/>
              </a:tabLst>
            </a:pPr>
            <a:r>
              <a:rPr lang="en-US" dirty="0" smtClean="0"/>
              <a:t>Accessing SQL Server from</a:t>
            </a:r>
            <a:br>
              <a:rPr lang="en-US" dirty="0" smtClean="0"/>
            </a:br>
            <a:r>
              <a:rPr lang="en-US" dirty="0" smtClean="0"/>
              <a:t>ADO.NET (Connected Model)</a:t>
            </a:r>
            <a:endParaRPr lang="bg-BG" dirty="0" smtClean="0"/>
          </a:p>
          <a:p>
            <a:pPr marL="893763" lvl="1" indent="-350838">
              <a:lnSpc>
                <a:spcPct val="100000"/>
              </a:lnSpc>
              <a:tabLst>
                <a:tab pos="3052763" algn="l"/>
              </a:tabLst>
            </a:pPr>
            <a:r>
              <a:rPr lang="en-US" dirty="0" smtClean="0"/>
              <a:t>Connecting with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SqlConnection</a:t>
            </a:r>
          </a:p>
          <a:p>
            <a:pPr marL="893763" lvl="1" indent="-350838">
              <a:lnSpc>
                <a:spcPct val="100000"/>
              </a:lnSpc>
              <a:tabLst>
                <a:tab pos="3052763" algn="l"/>
              </a:tabLst>
            </a:pPr>
            <a:r>
              <a:rPr lang="en-US" noProof="1" smtClean="0">
                <a:cs typeface="Consolas" pitchFamily="49" charset="0"/>
              </a:rPr>
              <a:t>Using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dirty="0" smtClean="0"/>
              <a:t>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SqlDataReader</a:t>
            </a:r>
          </a:p>
          <a:p>
            <a:pPr marL="893763" lvl="1" indent="-350838">
              <a:lnSpc>
                <a:spcPct val="100000"/>
              </a:lnSpc>
              <a:tabLst>
                <a:tab pos="3052763" algn="l"/>
              </a:tabLst>
            </a:pPr>
            <a:r>
              <a:rPr lang="en-US" dirty="0" smtClean="0"/>
              <a:t>Parameterized Queries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3" descr="C:\Trash\books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219200"/>
            <a:ext cx="1531648" cy="3124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7982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ADO.NET: Disconnected</a:t>
            </a:r>
            <a:r>
              <a:rPr lang="bg-BG" dirty="0" smtClean="0"/>
              <a:t>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48068"/>
            <a:ext cx="51816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Disconnected model</a:t>
            </a:r>
            <a:r>
              <a:rPr lang="en-US" sz="3000" dirty="0" smtClean="0"/>
              <a:t>: the data is cached in a 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DataSet</a:t>
            </a:r>
            <a:endParaRPr lang="bg-BG" sz="30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Open a connection</a:t>
            </a:r>
            <a:r>
              <a:rPr lang="bg-BG" sz="2600" dirty="0" smtClean="0"/>
              <a:t> (</a:t>
            </a:r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bg-BG" sz="2600" dirty="0" smtClean="0"/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Fill a</a:t>
            </a:r>
            <a:r>
              <a:rPr lang="bg-BG" sz="2600" dirty="0" smtClean="0"/>
              <a:t> </a:t>
            </a:r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DataSet</a:t>
            </a:r>
            <a:r>
              <a:rPr lang="bg-BG" sz="2600" dirty="0" smtClean="0"/>
              <a:t> </a:t>
            </a:r>
            <a:r>
              <a:rPr lang="en-US" sz="2600" dirty="0" smtClean="0"/>
              <a:t>(using </a:t>
            </a:r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SqlDataAdapter</a:t>
            </a:r>
            <a:r>
              <a:rPr lang="bg-BG" sz="2600" dirty="0" smtClean="0">
                <a:latin typeface="Courier New" pitchFamily="49" charset="0"/>
              </a:rPr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Close the connection</a:t>
            </a:r>
            <a:endParaRPr lang="bg-BG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Modify the</a:t>
            </a:r>
            <a:r>
              <a:rPr lang="bg-BG" sz="2600" dirty="0" smtClean="0"/>
              <a:t> </a:t>
            </a:r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DataSet</a:t>
            </a: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Open a connection</a:t>
            </a:r>
            <a:endParaRPr lang="bg-BG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Update changes into the DB</a:t>
            </a:r>
            <a:endParaRPr lang="bg-BG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Close the connection</a:t>
            </a:r>
            <a:endParaRPr lang="bg-BG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226176" y="3451225"/>
            <a:ext cx="2460624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SqlConnection</a:t>
            </a:r>
            <a:endParaRPr lang="bg-BG" sz="22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215063" y="2373312"/>
            <a:ext cx="2460624" cy="50323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SqlDataAdapter</a:t>
            </a:r>
            <a:endParaRPr lang="bg-BG" sz="22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191251" y="1295400"/>
            <a:ext cx="2460624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DataSet</a:t>
            </a:r>
            <a:endParaRPr lang="bg-BG" sz="22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7466013" y="4002087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7453313" y="2935287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7440613" y="1843087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374" y="4519612"/>
            <a:ext cx="1676400" cy="1295400"/>
          </a:xfrm>
          <a:prstGeom prst="rect">
            <a:avLst/>
          </a:prstGeom>
          <a:noFill/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736242" y="5899868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2743200" y="4774406"/>
            <a:ext cx="3810000" cy="1702594"/>
          </a:xfrm>
          <a:prstGeom prst="wedgeRoundRectCallout">
            <a:avLst>
              <a:gd name="adj1" fmla="val 45970"/>
              <a:gd name="adj2" fmla="val -872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Warning: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DataSets / DataAdapters are legacy technology (not in use since .NET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3.5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338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ADO.NET: LINQ-to-SQL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4953000" cy="5562600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LINQ-to-SQL</a:t>
            </a:r>
            <a:r>
              <a:rPr lang="en-US" sz="3000" dirty="0" smtClean="0"/>
              <a:t> is ORM framework for SQL Server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Create object models mapping the database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Open a data context</a:t>
            </a:r>
            <a:endParaRPr lang="bg-BG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Retrieve data with LINQ / modify the tables in the data context</a:t>
            </a: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Persist the data context changes into the DB</a:t>
            </a:r>
            <a:endParaRPr lang="bg-BG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Connection is auto-closed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867400" y="3570288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SqlConnection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867400" y="2492375"/>
            <a:ext cx="2362200" cy="50323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DataContext</a:t>
            </a:r>
            <a:endParaRPr lang="en-US" sz="22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7075487" y="412115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7062787" y="305435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593266"/>
            <a:ext cx="1676400" cy="1295400"/>
          </a:xfrm>
          <a:prstGeom prst="rect">
            <a:avLst/>
          </a:prstGeom>
          <a:noFill/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358268" y="5997334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467600" y="1752600"/>
            <a:ext cx="1077912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562600" y="1752600"/>
            <a:ext cx="1077912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6553200" y="1219200"/>
            <a:ext cx="1077912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 flipV="1">
            <a:off x="6446874" y="2107019"/>
            <a:ext cx="182526" cy="4288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 flipV="1">
            <a:off x="7086600" y="1676400"/>
            <a:ext cx="0" cy="7620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 flipV="1">
            <a:off x="7543799" y="2107019"/>
            <a:ext cx="93921" cy="4288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97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ADO.NET: 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4953000" cy="5562600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Entity Framework </a:t>
            </a:r>
            <a:r>
              <a:rPr lang="en-US" sz="3000" dirty="0" smtClean="0"/>
              <a:t>is generic ORM framework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Create entity data model mapping the database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Open an object context</a:t>
            </a:r>
            <a:endParaRPr lang="bg-BG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Retrieve data with LINQ / modify the tables in the object context</a:t>
            </a: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Persist the object context changes into the DB</a:t>
            </a:r>
            <a:endParaRPr lang="bg-BG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Connection is auto-closed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47378" y="3886200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SqlConnection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747378" y="1958975"/>
            <a:ext cx="2362200" cy="50323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ObjectContext</a:t>
            </a:r>
            <a:endParaRPr lang="en-US" sz="22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479" y="4618037"/>
            <a:ext cx="1676400" cy="1295400"/>
          </a:xfrm>
          <a:prstGeom prst="rect">
            <a:avLst/>
          </a:prstGeom>
          <a:noFill/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206347" y="6022105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620000" y="1295400"/>
            <a:ext cx="1077912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181600" y="1295400"/>
            <a:ext cx="1077912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6400800" y="1143000"/>
            <a:ext cx="1077912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5747378" y="2840666"/>
            <a:ext cx="2362200" cy="655636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EntityClient</a:t>
            </a:r>
          </a:p>
          <a:p>
            <a:pPr algn="ctr"/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Data Provider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6932132" y="2417134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 flipV="1">
            <a:off x="6174452" y="1594885"/>
            <a:ext cx="182526" cy="4288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 flipV="1">
            <a:off x="6934677" y="1502734"/>
            <a:ext cx="1" cy="5334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 flipV="1">
            <a:off x="7569090" y="1594885"/>
            <a:ext cx="93921" cy="4288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6923566" y="4334503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6934679" y="3483934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26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486400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Client Data Provider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5600" y="990600"/>
            <a:ext cx="5625800" cy="3838410"/>
            <a:chOff x="1689400" y="838200"/>
            <a:chExt cx="5778200" cy="3990810"/>
          </a:xfrm>
        </p:grpSpPr>
        <p:pic>
          <p:nvPicPr>
            <p:cNvPr id="36866" name="Picture 2" descr="http://www.interprise.co.uk/images/server_clie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9400" y="838200"/>
              <a:ext cx="5778200" cy="3990810"/>
            </a:xfrm>
            <a:prstGeom prst="roundRect">
              <a:avLst>
                <a:gd name="adj" fmla="val 5426"/>
              </a:avLst>
            </a:prstGeom>
            <a:noFill/>
            <a:scene3d>
              <a:camera prst="perspectiveRelaxedModerately" fov="7200000">
                <a:rot lat="20999999" lon="0" rev="0"/>
              </a:camera>
              <a:lightRig rig="threePt" dir="t"/>
            </a:scene3d>
            <a:sp3d>
              <a:bevelT/>
            </a:sp3d>
          </p:spPr>
        </p:pic>
        <p:sp>
          <p:nvSpPr>
            <p:cNvPr id="5" name="TextBox 4"/>
            <p:cNvSpPr txBox="1"/>
            <p:nvPr/>
          </p:nvSpPr>
          <p:spPr>
            <a:xfrm rot="20449637">
              <a:off x="4836956" y="3490651"/>
              <a:ext cx="12426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r>
                <a:rPr lang="en-US" sz="44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glow rad="228600">
                      <a:schemeClr val="accent5">
                        <a:lumMod val="20000"/>
                        <a:lumOff val="80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SQL</a:t>
              </a:r>
              <a:endPara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5">
                      <a:lumMod val="20000"/>
                      <a:lumOff val="80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18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SqlClient Data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</a:p>
          <a:p>
            <a:pPr lvl="1"/>
            <a:r>
              <a:rPr lang="en-US" dirty="0" smtClean="0"/>
              <a:t>Establish database connection to</a:t>
            </a:r>
            <a:r>
              <a:rPr lang="bg-BG" dirty="0" smtClean="0"/>
              <a:t> SQL Server </a:t>
            </a:r>
          </a:p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</a:p>
          <a:p>
            <a:pPr lvl="1"/>
            <a:r>
              <a:rPr lang="en-US" dirty="0" smtClean="0"/>
              <a:t>Executes SQL commands on the</a:t>
            </a:r>
            <a:r>
              <a:rPr lang="bg-BG" dirty="0" smtClean="0"/>
              <a:t> SQL Server</a:t>
            </a:r>
            <a:r>
              <a:rPr lang="en-US" dirty="0" smtClean="0"/>
              <a:t> through an established connection</a:t>
            </a:r>
          </a:p>
          <a:p>
            <a:pPr lvl="1"/>
            <a:r>
              <a:rPr lang="en-US" dirty="0" smtClean="0"/>
              <a:t>Could accept parameters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SQLParameter</a:t>
            </a:r>
            <a:r>
              <a:rPr lang="en-US" dirty="0" smtClean="0"/>
              <a:t>)</a:t>
            </a:r>
            <a:endParaRPr lang="bg-BG" dirty="0" smtClean="0"/>
          </a:p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SqlDataReader</a:t>
            </a:r>
          </a:p>
          <a:p>
            <a:pPr lvl="1"/>
            <a:r>
              <a:rPr lang="en-US" dirty="0" smtClean="0"/>
              <a:t>Retrieves data (record set) from</a:t>
            </a:r>
            <a:r>
              <a:rPr lang="bg-BG" dirty="0" smtClean="0"/>
              <a:t> SQL Server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a result of SQL query execution</a:t>
            </a:r>
            <a:endParaRPr lang="bg-BG" dirty="0" smtClean="0"/>
          </a:p>
          <a:p>
            <a:pPr>
              <a:lnSpc>
                <a:spcPct val="85000"/>
              </a:lnSpc>
              <a:buNone/>
            </a:pP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3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14350"/>
            <a:ext cx="8686800" cy="5638800"/>
          </a:xfrm>
        </p:spPr>
        <p:txBody>
          <a:bodyPr/>
          <a:lstStyle/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dirty="0" smtClean="0"/>
              <a:t> establish connection to SQL Server database</a:t>
            </a:r>
          </a:p>
          <a:p>
            <a:pPr lvl="1"/>
            <a:r>
              <a:rPr lang="en-US" dirty="0" smtClean="0"/>
              <a:t>Requires a valid connection string</a:t>
            </a:r>
          </a:p>
          <a:p>
            <a:pPr>
              <a:spcBef>
                <a:spcPct val="20000"/>
              </a:spcBef>
            </a:pPr>
            <a:r>
              <a:rPr lang="en-US" dirty="0" smtClean="0"/>
              <a:t>Connection string example:</a:t>
            </a:r>
          </a:p>
          <a:p>
            <a:endParaRPr lang="en-US" dirty="0" smtClean="0"/>
          </a:p>
          <a:p>
            <a:pPr>
              <a:spcBef>
                <a:spcPts val="3000"/>
              </a:spcBef>
            </a:pPr>
            <a:r>
              <a:rPr lang="en-US" dirty="0" smtClean="0"/>
              <a:t>Connecting to SQL Server: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4702" y="3505200"/>
            <a:ext cx="7531098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Data Source=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(local)\SQLEXPRESS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;Initial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Catalog=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Northwind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;Integrated Security=SSPI;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4702" y="5029200"/>
            <a:ext cx="7531098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con = new SqlConnection(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"Server=.\SQLEXPRESS;Database=Northwind;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Integrated Security=true");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con.Open();</a:t>
            </a:r>
          </a:p>
        </p:txBody>
      </p:sp>
    </p:spTree>
    <p:extLst>
      <p:ext uri="{BB962C8B-B14F-4D97-AF65-F5344CB8AC3E}">
        <p14:creationId xmlns:p14="http://schemas.microsoft.com/office/powerpoint/2010/main" val="350099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Connection</a:t>
            </a:r>
            <a:r>
              <a:rPr lang="bg-BG" dirty="0" smtClean="0"/>
              <a:t>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Database connection string</a:t>
            </a:r>
          </a:p>
          <a:p>
            <a:pPr lvl="1"/>
            <a:r>
              <a:rPr lang="en-US" dirty="0" smtClean="0"/>
              <a:t>Defines the parameters needed to establish</a:t>
            </a:r>
            <a:br>
              <a:rPr lang="en-US" dirty="0" smtClean="0"/>
            </a:br>
            <a:r>
              <a:rPr lang="en-US" dirty="0" smtClean="0"/>
              <a:t>the connection to the database</a:t>
            </a:r>
            <a:endParaRPr lang="bg-BG" dirty="0" smtClean="0"/>
          </a:p>
          <a:p>
            <a:r>
              <a:rPr lang="en-US" dirty="0" smtClean="0"/>
              <a:t>Settings for SQL Server connections:</a:t>
            </a:r>
            <a:endParaRPr lang="bg-BG" dirty="0" smtClean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Provider</a:t>
            </a:r>
            <a:r>
              <a:rPr lang="bg-BG" dirty="0" smtClean="0"/>
              <a:t> – </a:t>
            </a:r>
            <a:r>
              <a:rPr lang="en-US" dirty="0" smtClean="0"/>
              <a:t>name of the DB driver</a:t>
            </a:r>
            <a:endParaRPr lang="bg-BG" dirty="0" smtClean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Source</a:t>
            </a:r>
            <a:r>
              <a:rPr lang="bg-BG" b="0" dirty="0" smtClean="0"/>
              <a:t> </a:t>
            </a:r>
            <a:r>
              <a:rPr lang="en-US" dirty="0" smtClean="0"/>
              <a:t>/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Server</a:t>
            </a:r>
            <a:r>
              <a:rPr lang="bg-BG" dirty="0" smtClean="0"/>
              <a:t> – </a:t>
            </a:r>
            <a:r>
              <a:rPr lang="en-US" dirty="0" smtClean="0"/>
              <a:t>server name / IP address + database instance name</a:t>
            </a:r>
            <a:endParaRPr lang="bg-BG" dirty="0" smtClean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Database</a:t>
            </a:r>
            <a:r>
              <a:rPr lang="bg-BG" b="0" dirty="0" smtClean="0"/>
              <a:t> </a:t>
            </a:r>
            <a:r>
              <a:rPr lang="en-US" dirty="0" smtClean="0"/>
              <a:t>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Initial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Catalog</a:t>
            </a:r>
            <a:r>
              <a:rPr lang="en-US" dirty="0" smtClean="0"/>
              <a:t> </a:t>
            </a:r>
            <a:r>
              <a:rPr lang="bg-BG" dirty="0" smtClean="0"/>
              <a:t>– </a:t>
            </a:r>
            <a:r>
              <a:rPr lang="en-US" dirty="0" smtClean="0"/>
              <a:t>database name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bg-BG" b="0" dirty="0" smtClean="0"/>
              <a:t> </a:t>
            </a:r>
            <a:r>
              <a:rPr lang="en-US" dirty="0" smtClean="0"/>
              <a:t>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bg-BG" b="0" dirty="0" smtClean="0"/>
              <a:t> </a:t>
            </a:r>
            <a:r>
              <a:rPr lang="bg-BG" dirty="0" smtClean="0"/>
              <a:t>– </a:t>
            </a:r>
            <a:r>
              <a:rPr lang="en-US" dirty="0" smtClean="0"/>
              <a:t>credentials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DB Connection</a:t>
            </a:r>
            <a:r>
              <a:rPr lang="bg-BG" dirty="0" smtClean="0"/>
              <a:t> </a:t>
            </a:r>
            <a:r>
              <a:rPr lang="en-US" dirty="0" smtClean="0"/>
              <a:t>String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Settings for </a:t>
            </a:r>
            <a:r>
              <a:rPr lang="en-US" dirty="0" smtClean="0"/>
              <a:t>SQL Server connections:</a:t>
            </a:r>
            <a:endParaRPr lang="bg-BG" dirty="0" smtClean="0"/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AttachDbFilename=some_db.mdf</a:t>
            </a:r>
          </a:p>
          <a:p>
            <a:pPr lvl="2"/>
            <a:r>
              <a:rPr lang="en-US" dirty="0" smtClean="0"/>
              <a:t>Attaches a local database file</a:t>
            </a:r>
          </a:p>
          <a:p>
            <a:pPr lvl="2"/>
            <a:r>
              <a:rPr lang="en-US" dirty="0" smtClean="0"/>
              <a:t>Supported by SQL Express only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Server=server_name\database_instance</a:t>
            </a:r>
          </a:p>
          <a:p>
            <a:pPr lvl="2"/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smtClean="0"/>
              <a:t>" or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(local)</a:t>
            </a:r>
            <a:r>
              <a:rPr lang="en-US" dirty="0" smtClean="0"/>
              <a:t>" or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SOME_SERVER</a:t>
            </a:r>
            <a:r>
              <a:rPr lang="en-US" dirty="0" smtClean="0"/>
              <a:t>"</a:t>
            </a:r>
          </a:p>
          <a:p>
            <a:pPr lvl="2"/>
            <a:r>
              <a:rPr lang="en-US" dirty="0" smtClean="0"/>
              <a:t>Database instance is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MSSQL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SQLEXPRESS</a:t>
            </a:r>
            <a:r>
              <a:rPr lang="en-US" dirty="0" smtClean="0"/>
              <a:t>" or other SQL Server instance name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Integrated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Security</a:t>
            </a:r>
            <a:r>
              <a:rPr lang="bg-BG" b="0" dirty="0" smtClean="0"/>
              <a:t> </a:t>
            </a:r>
            <a:r>
              <a:rPr lang="bg-BG" dirty="0" smtClean="0"/>
              <a:t>– </a:t>
            </a:r>
            <a:r>
              <a:rPr lang="en-US" dirty="0" smtClean="0"/>
              <a:t>true / false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3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Pooling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By default</a:t>
            </a:r>
            <a:r>
              <a:rPr lang="bg-BG" dirty="0" smtClean="0"/>
              <a:t> SqlClient </a:t>
            </a:r>
            <a:r>
              <a:rPr lang="en-US" dirty="0" smtClean="0"/>
              <a:t>Data Provider uses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connection pooling</a:t>
            </a:r>
            <a:r>
              <a:rPr lang="en-US" dirty="0" smtClean="0"/>
              <a:t> for improved performance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Connection pooling</a:t>
            </a:r>
            <a:r>
              <a:rPr lang="bg-BG" dirty="0" smtClean="0"/>
              <a:t> </a:t>
            </a:r>
            <a:r>
              <a:rPr lang="en-US" dirty="0" smtClean="0"/>
              <a:t>works as follows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establishing a connection an existing one is taken from the so called "connection pool"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If there is no free connection in the pool, a now connection is established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When closing a connection it is returned to</a:t>
            </a:r>
            <a:r>
              <a:rPr lang="bg-BG" dirty="0" smtClean="0"/>
              <a:t> </a:t>
            </a:r>
            <a:r>
              <a:rPr lang="en-US" dirty="0" smtClean="0"/>
              <a:t>the pool, instead of being closed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9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</a:t>
            </a:r>
            <a:r>
              <a:rPr lang="bg-BG" dirty="0" smtClean="0"/>
              <a:t> 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SqlConnection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Explicitly opening</a:t>
            </a:r>
            <a:r>
              <a:rPr lang="bg-BG" dirty="0" smtClean="0"/>
              <a:t> </a:t>
            </a:r>
            <a:r>
              <a:rPr lang="en-US" dirty="0" smtClean="0"/>
              <a:t>and closing a connection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Open()</a:t>
            </a:r>
            <a:r>
              <a:rPr lang="bg-BG" dirty="0" smtClean="0"/>
              <a:t> </a:t>
            </a:r>
            <a:r>
              <a:rPr lang="en-US" dirty="0" smtClean="0"/>
              <a:t>and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Close()</a:t>
            </a:r>
            <a:r>
              <a:rPr lang="bg-BG" dirty="0" smtClean="0"/>
              <a:t> </a:t>
            </a:r>
            <a:r>
              <a:rPr lang="en-US" dirty="0" smtClean="0"/>
              <a:t>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 through the connection pool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DB connections are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IDisposable</a:t>
            </a:r>
            <a:r>
              <a:rPr lang="en-US" dirty="0" smtClean="0"/>
              <a:t> objects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Always use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dirty="0" smtClean="0"/>
              <a:t> construct in C#!</a:t>
            </a:r>
          </a:p>
          <a:p>
            <a:pPr>
              <a:lnSpc>
                <a:spcPct val="100000"/>
              </a:lnSpc>
            </a:pPr>
            <a:r>
              <a:rPr lang="en-US" dirty="0"/>
              <a:t>Implicitly opening</a:t>
            </a:r>
            <a:r>
              <a:rPr lang="bg-BG" dirty="0"/>
              <a:t> </a:t>
            </a:r>
            <a:r>
              <a:rPr lang="en-US" dirty="0"/>
              <a:t>and closing the connection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Done </a:t>
            </a:r>
            <a:r>
              <a:rPr lang="en-US" dirty="0" smtClean="0"/>
              <a:t>automatically </a:t>
            </a:r>
            <a:r>
              <a:rPr lang="en-US" dirty="0"/>
              <a:t>by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DataAdapter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DataContexts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ObjectContexts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EF opens / closes the DB connection implicitly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49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spcBef>
                <a:spcPts val="300"/>
              </a:spcBef>
              <a:buFont typeface="+mj-lt"/>
              <a:buAutoNum type="arabicPeriod" startAt="4"/>
              <a:tabLst>
                <a:tab pos="3052763" algn="l"/>
              </a:tabLst>
            </a:pPr>
            <a:r>
              <a:rPr lang="en-US" dirty="0" smtClean="0"/>
              <a:t>SQL Injection</a:t>
            </a:r>
          </a:p>
          <a:p>
            <a:pPr marL="903288" lvl="1" indent="-446088">
              <a:tabLst>
                <a:tab pos="3052763" algn="l"/>
              </a:tabLst>
            </a:pPr>
            <a:r>
              <a:rPr lang="en-US" dirty="0"/>
              <a:t>What is SQL Injection and How to Avoid It?</a:t>
            </a:r>
          </a:p>
          <a:p>
            <a:pPr marL="446088" indent="-446088">
              <a:spcBef>
                <a:spcPts val="300"/>
              </a:spcBef>
              <a:buFont typeface="+mj-lt"/>
              <a:buAutoNum type="arabicPeriod" startAt="4"/>
              <a:tabLst>
                <a:tab pos="3052763" algn="l"/>
              </a:tabLst>
            </a:pPr>
            <a:r>
              <a:rPr lang="en-US" dirty="0" smtClean="0"/>
              <a:t>Connecting to Other Databases</a:t>
            </a:r>
            <a:endParaRPr lang="bg-BG" dirty="0" smtClean="0"/>
          </a:p>
          <a:p>
            <a:pPr marL="903288" lvl="1" indent="-446088"/>
            <a:r>
              <a:rPr lang="en-US" dirty="0"/>
              <a:t>Connecting to </a:t>
            </a:r>
            <a:r>
              <a:rPr lang="en-US" dirty="0" smtClean="0"/>
              <a:t>MySQL</a:t>
            </a:r>
          </a:p>
          <a:p>
            <a:pPr marL="903288" lvl="1" indent="-446088"/>
            <a:r>
              <a:rPr lang="en-US" dirty="0" smtClean="0"/>
              <a:t>Connecting </a:t>
            </a:r>
            <a:r>
              <a:rPr lang="en-US" dirty="0"/>
              <a:t>to MS Access through </a:t>
            </a:r>
            <a:r>
              <a:rPr lang="bg-BG" dirty="0"/>
              <a:t>OLE </a:t>
            </a:r>
            <a:r>
              <a:rPr lang="bg-BG" dirty="0" smtClean="0"/>
              <a:t>DB</a:t>
            </a:r>
            <a:endParaRPr lang="en-US" dirty="0" smtClean="0"/>
          </a:p>
          <a:p>
            <a:pPr marL="446088" indent="-446088">
              <a:spcBef>
                <a:spcPts val="300"/>
              </a:spcBef>
              <a:buFont typeface="+mj-lt"/>
              <a:buAutoNum type="arabicPeriod" startAt="4"/>
              <a:tabLst>
                <a:tab pos="3052763" algn="l"/>
              </a:tabLst>
            </a:pPr>
            <a:r>
              <a:rPr lang="en-US" dirty="0" smtClean="0"/>
              <a:t>Working </a:t>
            </a:r>
            <a:r>
              <a:rPr lang="en-US" dirty="0"/>
              <a:t>with Dates and Images through ADO.NET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5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noProof="1" smtClean="0">
                <a:cs typeface="Consolas" pitchFamily="49" charset="0"/>
              </a:rPr>
              <a:t>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and opening connection to SQL Server (database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TelerikAcademy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499479"/>
            <a:ext cx="77724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dbCon = new SqlConnection(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"Server=.\\SQLEXPRESS;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"Database=TelerikAcademy;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"Integrated Security=true");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dbCon.Open();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using (dbCon)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Use the connection to execute SQL commands here …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1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ADO.NET Classes for the Connected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 flipH="1" flipV="1">
            <a:off x="4699000" y="3074907"/>
            <a:ext cx="0" cy="404378"/>
          </a:xfrm>
          <a:prstGeom prst="line">
            <a:avLst/>
          </a:prstGeom>
          <a:noFill/>
          <a:ln w="44450">
            <a:solidFill>
              <a:schemeClr val="accent5">
                <a:lumMod val="20000"/>
                <a:lumOff val="80000"/>
              </a:schemeClr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sz="2200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2752725" y="3763670"/>
            <a:ext cx="2427288" cy="50366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SqlConnection</a:t>
            </a:r>
          </a:p>
        </p:txBody>
      </p:sp>
      <p:sp>
        <p:nvSpPr>
          <p:cNvPr id="24" name="AutoShape 8"/>
          <p:cNvSpPr>
            <a:spLocks noChangeArrowheads="1"/>
          </p:cNvSpPr>
          <p:nvPr/>
        </p:nvSpPr>
        <p:spPr bwMode="auto">
          <a:xfrm>
            <a:off x="1296987" y="1477670"/>
            <a:ext cx="2427288" cy="50366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SqlDataReader</a:t>
            </a:r>
          </a:p>
        </p:txBody>
      </p:sp>
      <p:sp>
        <p:nvSpPr>
          <p:cNvPr id="25" name="AutoShape 9"/>
          <p:cNvSpPr>
            <a:spLocks noChangeArrowheads="1"/>
          </p:cNvSpPr>
          <p:nvPr/>
        </p:nvSpPr>
        <p:spPr bwMode="auto">
          <a:xfrm>
            <a:off x="4162425" y="1477670"/>
            <a:ext cx="2427288" cy="50366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XmlReader</a:t>
            </a: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>
            <a:off x="5454650" y="3174485"/>
            <a:ext cx="2427288" cy="50366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noProof="1" smtClean="0">
                <a:solidFill>
                  <a:schemeClr val="tx1">
                    <a:lumMod val="40000"/>
                    <a:lumOff val="60000"/>
                    <a:alpha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200" b="1" noProof="1">
              <a:solidFill>
                <a:schemeClr val="tx1">
                  <a:lumMod val="40000"/>
                  <a:lumOff val="60000"/>
                  <a:alpha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 flipH="1">
            <a:off x="4686300" y="3457301"/>
            <a:ext cx="758825" cy="0"/>
          </a:xfrm>
          <a:prstGeom prst="line">
            <a:avLst/>
          </a:prstGeom>
          <a:noFill/>
          <a:ln w="4445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bg-BG" sz="2200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 flipV="1">
            <a:off x="3209924" y="2006740"/>
            <a:ext cx="1587" cy="537730"/>
          </a:xfrm>
          <a:prstGeom prst="line">
            <a:avLst/>
          </a:prstGeom>
          <a:noFill/>
          <a:ln w="4445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sz="2200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2751137" y="2544470"/>
            <a:ext cx="2427288" cy="50366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SqlCommand</a:t>
            </a:r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 flipH="1" flipV="1">
            <a:off x="3954462" y="3098497"/>
            <a:ext cx="19049" cy="665173"/>
          </a:xfrm>
          <a:prstGeom prst="line">
            <a:avLst/>
          </a:prstGeom>
          <a:noFill/>
          <a:ln w="4445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sz="2200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Line 18"/>
          <p:cNvSpPr>
            <a:spLocks noChangeShapeType="1"/>
          </p:cNvSpPr>
          <p:nvPr/>
        </p:nvSpPr>
        <p:spPr bwMode="auto">
          <a:xfrm flipH="1" flipV="1">
            <a:off x="3971925" y="4297070"/>
            <a:ext cx="1587" cy="514731"/>
          </a:xfrm>
          <a:prstGeom prst="line">
            <a:avLst/>
          </a:prstGeom>
          <a:noFill/>
          <a:ln w="4445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8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12" y="4833068"/>
            <a:ext cx="1676400" cy="1219200"/>
          </a:xfrm>
          <a:prstGeom prst="rect">
            <a:avLst/>
          </a:prstGeom>
          <a:noFill/>
        </p:spPr>
      </p:pic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3245180" y="6128468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/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V="1">
            <a:off x="4657725" y="2011070"/>
            <a:ext cx="1587" cy="537730"/>
          </a:xfrm>
          <a:prstGeom prst="line">
            <a:avLst/>
          </a:prstGeom>
          <a:noFill/>
          <a:ln w="4445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sz="2200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AutoShape 11"/>
          <p:cNvSpPr>
            <a:spLocks noChangeArrowheads="1"/>
          </p:cNvSpPr>
          <p:nvPr/>
        </p:nvSpPr>
        <p:spPr bwMode="auto">
          <a:xfrm>
            <a:off x="5683580" y="3534933"/>
            <a:ext cx="2427288" cy="50366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noProof="1" smtClean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</a:p>
        </p:txBody>
      </p:sp>
      <p:sp>
        <p:nvSpPr>
          <p:cNvPr id="28" name="AutoShape 12"/>
          <p:cNvSpPr>
            <a:spLocks noChangeArrowheads="1"/>
          </p:cNvSpPr>
          <p:nvPr/>
        </p:nvSpPr>
        <p:spPr bwMode="auto">
          <a:xfrm>
            <a:off x="5933446" y="3886200"/>
            <a:ext cx="2427288" cy="50366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2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8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SqlClient and </a:t>
            </a:r>
            <a:r>
              <a:rPr lang="bg-BG" dirty="0" smtClean="0"/>
              <a:t>ADO.NET</a:t>
            </a:r>
            <a:r>
              <a:rPr lang="en-US" dirty="0" smtClean="0"/>
              <a:t> Connected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87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Retrieving data in connected model</a:t>
            </a:r>
            <a:endParaRPr lang="bg-BG" sz="30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Open a connection</a:t>
            </a:r>
            <a:r>
              <a:rPr lang="bg-BG" sz="2800" dirty="0" smtClean="0"/>
              <a:t> (</a:t>
            </a: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bg-BG" sz="2800" dirty="0" smtClean="0"/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Execute command (</a:t>
            </a: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bg-BG" sz="2800" dirty="0" smtClean="0"/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Process the result set of the query by using a reader</a:t>
            </a:r>
            <a:r>
              <a:rPr lang="bg-BG" sz="2800" dirty="0" smtClean="0"/>
              <a:t> (</a:t>
            </a: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SqlDataReader</a:t>
            </a:r>
            <a:r>
              <a:rPr lang="bg-BG" sz="2800" dirty="0" smtClean="0"/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Close the reader</a:t>
            </a:r>
            <a:endParaRPr lang="bg-BG" sz="28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Close the connection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248400" y="3625222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SqlConnection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553200" y="2547309"/>
            <a:ext cx="2057400" cy="50323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SqlCommand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248400" y="1490663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SqlDataReader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7456487" y="4176084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7443787" y="3109284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7431087" y="203835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648200"/>
            <a:ext cx="1676400" cy="1295400"/>
          </a:xfrm>
          <a:prstGeom prst="rect">
            <a:avLst/>
          </a:prstGeom>
          <a:noFill/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739268" y="6052268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/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4430712" y="2112334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419600" y="3072772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4267200" y="2590800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H="1" flipV="1">
            <a:off x="6324600" y="2340934"/>
            <a:ext cx="304800" cy="3048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non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H="1" flipV="1">
            <a:off x="6172200" y="2798134"/>
            <a:ext cx="457200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non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 flipH="1">
            <a:off x="6324600" y="2950534"/>
            <a:ext cx="304800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non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87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48068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Executes an</a:t>
            </a:r>
            <a:r>
              <a:rPr lang="bg-BG" sz="3000" dirty="0" smtClean="0"/>
              <a:t> </a:t>
            </a:r>
            <a:r>
              <a:rPr lang="en-US" sz="3000" dirty="0" smtClean="0"/>
              <a:t>SQL statement or a stored procedure</a:t>
            </a:r>
            <a:endParaRPr lang="bg-BG" sz="3000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More important properties</a:t>
            </a:r>
            <a:endParaRPr lang="bg-BG" sz="3000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Connection</a:t>
            </a:r>
            <a:r>
              <a:rPr lang="bg-BG" sz="2800" dirty="0" smtClean="0"/>
              <a:t> – </a:t>
            </a:r>
            <a:r>
              <a:rPr lang="en-US" sz="2800" dirty="0" smtClean="0"/>
              <a:t>gets</a:t>
            </a:r>
            <a:r>
              <a:rPr lang="bg-BG" sz="2800" dirty="0" smtClean="0"/>
              <a:t> / </a:t>
            </a:r>
            <a:r>
              <a:rPr lang="en-US" sz="2800" dirty="0" smtClean="0"/>
              <a:t>sets the</a:t>
            </a:r>
            <a:r>
              <a:rPr lang="bg-BG" sz="2800" dirty="0" smtClean="0"/>
              <a:t>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2800" dirty="0" smtClean="0"/>
              <a:t> of the</a:t>
            </a:r>
            <a:r>
              <a:rPr lang="bg-BG" sz="2800" dirty="0" smtClean="0"/>
              <a:t> </a:t>
            </a:r>
            <a:r>
              <a:rPr lang="en-US" sz="2800" dirty="0" smtClean="0"/>
              <a:t>command</a:t>
            </a:r>
            <a:endParaRPr lang="bg-BG" sz="2800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CommandType</a:t>
            </a:r>
            <a:r>
              <a:rPr lang="bg-BG" sz="2800" dirty="0" smtClean="0"/>
              <a:t> – </a:t>
            </a:r>
            <a:r>
              <a:rPr lang="en-US" sz="2800" dirty="0" smtClean="0"/>
              <a:t>the type of the command</a:t>
            </a:r>
            <a:endParaRPr lang="bg-BG" sz="2800" dirty="0" smtClean="0"/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CommandType.StoredProcedure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CommandType.TableDirect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CommandType.Text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CommandText</a:t>
            </a:r>
            <a:r>
              <a:rPr lang="bg-BG" sz="2800" dirty="0" smtClean="0"/>
              <a:t> – </a:t>
            </a:r>
            <a:r>
              <a:rPr lang="en-US" sz="2800" dirty="0" smtClean="0"/>
              <a:t>the body of the SQL query or the name of the stored procedure</a:t>
            </a:r>
            <a:endParaRPr lang="bg-BG" sz="2800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Parameters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0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dirty="0" smtClean="0"/>
              <a:t> Class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More important methods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ExecuteScalar()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a single value</a:t>
            </a:r>
            <a:r>
              <a:rPr lang="bg-BG" dirty="0" smtClean="0"/>
              <a:t> (</a:t>
            </a:r>
            <a:r>
              <a:rPr lang="en-US" dirty="0" smtClean="0"/>
              <a:t>the value in the first column of the</a:t>
            </a:r>
            <a:r>
              <a:rPr lang="bg-BG" dirty="0" smtClean="0"/>
              <a:t> </a:t>
            </a:r>
            <a:r>
              <a:rPr lang="en-US" dirty="0" smtClean="0"/>
              <a:t>first row of the result set</a:t>
            </a:r>
            <a:r>
              <a:rPr lang="bg-BG" dirty="0" smtClean="0"/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returned value is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System.Object</a:t>
            </a:r>
            <a:r>
              <a:rPr lang="en-US" dirty="0" smtClean="0"/>
              <a:t> but can be casted to the actual returned data type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ExecuteReader()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SqlDataReader</a:t>
            </a:r>
          </a:p>
          <a:p>
            <a:pPr lvl="3">
              <a:lnSpc>
                <a:spcPct val="100000"/>
              </a:lnSpc>
            </a:pPr>
            <a:r>
              <a:rPr lang="en-US" dirty="0" smtClean="0"/>
              <a:t>It is a cursor over the returned records (result set)</a:t>
            </a:r>
            <a:endParaRPr lang="bg-BG" dirty="0" smtClean="0">
              <a:latin typeface="Courier New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CommandBehavior</a:t>
            </a:r>
            <a:r>
              <a:rPr lang="bg-BG" dirty="0" smtClean="0"/>
              <a:t> </a:t>
            </a:r>
            <a:r>
              <a:rPr lang="en-US" dirty="0" smtClean="0"/>
              <a:t>– assigns some options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7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dirty="0" smtClean="0"/>
              <a:t> Class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More important methods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ExecuteNonQuery()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Used for non-query SQL commands,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the number of affected rows</a:t>
            </a:r>
            <a:r>
              <a:rPr lang="bg-BG" dirty="0" smtClean="0"/>
              <a:t> (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ExecuteXmlReader()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the record set as XML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an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XmlReader</a:t>
            </a:r>
            <a:endParaRPr lang="bg-BG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Supported in</a:t>
            </a:r>
            <a:r>
              <a:rPr lang="bg-BG" dirty="0" smtClean="0"/>
              <a:t> SqlClient</a:t>
            </a:r>
            <a:r>
              <a:rPr lang="en-US" dirty="0" smtClean="0"/>
              <a:t> Data Provider only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5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SqlDataReader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SqlDataReader</a:t>
            </a:r>
            <a:r>
              <a:rPr lang="en-US" sz="3000" dirty="0" smtClean="0"/>
              <a:t> retrieves a sequence of records</a:t>
            </a:r>
            <a:r>
              <a:rPr lang="bg-BG" sz="3000" dirty="0" smtClean="0"/>
              <a:t> (</a:t>
            </a:r>
            <a:r>
              <a:rPr lang="en-US" sz="3000" dirty="0" smtClean="0"/>
              <a:t>cursor</a:t>
            </a:r>
            <a:r>
              <a:rPr lang="bg-BG" sz="3000" dirty="0" smtClean="0"/>
              <a:t>) </a:t>
            </a:r>
            <a:r>
              <a:rPr lang="en-US" sz="3000" dirty="0" smtClean="0"/>
              <a:t>returned as</a:t>
            </a:r>
            <a:r>
              <a:rPr lang="bg-BG" sz="3000" dirty="0" smtClean="0"/>
              <a:t> </a:t>
            </a:r>
            <a:r>
              <a:rPr lang="en-US" sz="3000" dirty="0" smtClean="0"/>
              <a:t>result of an SQL command</a:t>
            </a:r>
            <a:endParaRPr lang="bg-BG" sz="30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Data is available for reading only (can't be changed)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Forward-only row processing (no move back)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Important properties and methods</a:t>
            </a:r>
            <a:r>
              <a:rPr lang="bg-BG" sz="30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Read()</a:t>
            </a:r>
            <a:r>
              <a:rPr lang="en-US" sz="2800" dirty="0" smtClean="0"/>
              <a:t> – moves the cursor forward and returns</a:t>
            </a:r>
            <a:r>
              <a:rPr lang="bg-BG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800" dirty="0" smtClean="0"/>
              <a:t> if there is no next record</a:t>
            </a:r>
            <a:endParaRPr lang="bg-BG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US" sz="2800" dirty="0" smtClean="0"/>
              <a:t> (indexer)</a:t>
            </a:r>
            <a:r>
              <a:rPr lang="bg-BG" sz="2800" dirty="0" smtClean="0"/>
              <a:t> – </a:t>
            </a:r>
            <a:r>
              <a:rPr lang="en-US" sz="2800" dirty="0" smtClean="0"/>
              <a:t>retrieves the value in the current record by given column name or index</a:t>
            </a:r>
            <a:endParaRPr lang="bg-BG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Close()</a:t>
            </a:r>
            <a:r>
              <a:rPr lang="en-US" sz="2800" dirty="0" smtClean="0"/>
              <a:t> </a:t>
            </a:r>
            <a:r>
              <a:rPr lang="bg-BG" sz="2800" dirty="0" smtClean="0"/>
              <a:t>– </a:t>
            </a:r>
            <a:r>
              <a:rPr lang="en-US" sz="2800" dirty="0" smtClean="0"/>
              <a:t>closes the cursor</a:t>
            </a:r>
            <a:r>
              <a:rPr lang="bg-BG" sz="2800" dirty="0" smtClean="0"/>
              <a:t> </a:t>
            </a:r>
            <a:r>
              <a:rPr lang="en-US" sz="2800" dirty="0" smtClean="0"/>
              <a:t>and releases resources</a:t>
            </a:r>
            <a:endParaRPr lang="bg-BG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1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392521"/>
            <a:ext cx="7620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dbCon = new SqlConnection(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"Server=.\\SQLEXPRESS;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"Database=TelerikAcademy;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"Integrated Security=true");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dbCon.Open();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using(dbCon)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SqlCommand command = new SqlCommand(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"SELECT COUNT(*) FROM Employees"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int employeesCount = (int)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command.Execute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Scalar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Employees count: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{0} 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employeesCount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182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SqlDataReader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072444"/>
            <a:ext cx="79248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dbCon = new SqlConnection(…);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dbCon.Open();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using(dbCon)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SqlCommand command = new SqlCommand(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"SELECT * FROM Employees"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SqlDataReader reader = command.ExecuteReader();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using (reader)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while (reader.Read())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firstName = 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tring)reader["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FirstName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lastName = 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tring)reader["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LastName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decimal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= 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decimal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)reader["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Console.WriteLine("{0} {1} -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firstName, lastName,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78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4267200"/>
            <a:ext cx="7162800" cy="1371601"/>
          </a:xfrm>
        </p:spPr>
        <p:txBody>
          <a:bodyPr/>
          <a:lstStyle/>
          <a:p>
            <a:pPr algn="ctr"/>
            <a:r>
              <a:rPr lang="en-US" noProof="1" smtClean="0"/>
              <a:t>Using SqlCommand and SqlDataReader</a:t>
            </a:r>
            <a:endParaRPr lang="en-US" noProof="1"/>
          </a:p>
        </p:txBody>
      </p:sp>
      <p:sp>
        <p:nvSpPr>
          <p:cNvPr id="9" name="Subtitle 5"/>
          <p:cNvSpPr>
            <a:spLocks noGrp="1"/>
          </p:cNvSpPr>
          <p:nvPr>
            <p:ph type="subTitle" idx="1"/>
          </p:nvPr>
        </p:nvSpPr>
        <p:spPr>
          <a:xfrm>
            <a:off x="1295400" y="5755480"/>
            <a:ext cx="65532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3010" name="Picture 2" descr="http://www.lclibs.org/lebanon/images/read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4179">
            <a:off x="986168" y="1127947"/>
            <a:ext cx="3524944" cy="2729010"/>
          </a:xfrm>
          <a:prstGeom prst="roundRect">
            <a:avLst>
              <a:gd name="adj" fmla="val 6209"/>
            </a:avLst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43012" name="Picture 4" descr="http://www.artistsvalley.com/images/icons/Database%20Application%20Icons/Procedures%20Database/256x256/Procedures%20Databas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0993">
            <a:off x="4443439" y="1127812"/>
            <a:ext cx="3601242" cy="2722294"/>
          </a:xfrm>
          <a:prstGeom prst="roundRect">
            <a:avLst>
              <a:gd name="adj" fmla="val 6209"/>
            </a:avLst>
          </a:prstGeom>
          <a:noFill/>
          <a:scene3d>
            <a:camera prst="perspectiveHeroicExtremeLeftFacing"/>
            <a:lightRig rig="threePt" dir="t"/>
          </a:scene3d>
        </p:spPr>
      </p:pic>
      <p:pic>
        <p:nvPicPr>
          <p:cNvPr id="43018" name="Picture 10" descr="http://www.ssh.com/support/documentation/online/ssh/winhelp/53/file_transfer_icon_12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9988">
            <a:off x="3413212" y="2218063"/>
            <a:ext cx="2165176" cy="1876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355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eter\Pictures\Kartinki Telerik\centric_grow_tmb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711" flipV="1">
            <a:off x="2709515" y="1471720"/>
            <a:ext cx="3845983" cy="2884487"/>
          </a:xfrm>
          <a:prstGeom prst="roundRect">
            <a:avLst>
              <a:gd name="adj" fmla="val 24824"/>
            </a:avLst>
          </a:prstGeom>
          <a:noFill/>
          <a:effectLst>
            <a:softEdge rad="127000"/>
          </a:effectLst>
        </p:spPr>
      </p:pic>
      <p:pic>
        <p:nvPicPr>
          <p:cNvPr id="11265" name="Picture 1" descr="C:\Trash\data-access-model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5983">
            <a:off x="436547" y="936082"/>
            <a:ext cx="7672420" cy="4063262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0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Access Models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98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800600"/>
            <a:ext cx="7924800" cy="685800"/>
          </a:xfrm>
        </p:spPr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03080"/>
            <a:ext cx="7924800" cy="569120"/>
          </a:xfrm>
        </p:spPr>
        <p:txBody>
          <a:bodyPr/>
          <a:lstStyle/>
          <a:p>
            <a:r>
              <a:rPr lang="en-US" dirty="0" smtClean="0"/>
              <a:t>What is SQL Injection and How </a:t>
            </a:r>
            <a:r>
              <a:rPr lang="en-US" smtClean="0"/>
              <a:t>to Prevent It?</a:t>
            </a:r>
            <a:endParaRPr lang="en-US"/>
          </a:p>
        </p:txBody>
      </p:sp>
      <p:pic>
        <p:nvPicPr>
          <p:cNvPr id="4098" name="Picture 2" descr="https://haririhost.files.wordpress.com/2012/03/sql_inject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1514476"/>
            <a:ext cx="3670300" cy="2752724"/>
          </a:xfrm>
          <a:prstGeom prst="roundRect">
            <a:avLst>
              <a:gd name="adj" fmla="val 6139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1.bp.blogspot.com/-3CQ8AKT9T7g/T9OReNZnLiI/AAAAAAAAA5I/OvnUXUQalBw/s1600/sql-injection-attack-examp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784" y="2743200"/>
            <a:ext cx="2238375" cy="1809751"/>
          </a:xfrm>
          <a:prstGeom prst="roundRect">
            <a:avLst>
              <a:gd name="adj" fmla="val 6139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4.bp.blogspot.com/-kgQKXYc02Ig/TyruFvRsYrI/AAAAAAAAAIE/xzMzw4xmKvY/s1600/sql-injec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050" y="1143000"/>
            <a:ext cx="1963950" cy="2009776"/>
          </a:xfrm>
          <a:prstGeom prst="roundRect">
            <a:avLst>
              <a:gd name="adj" fmla="val 6139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08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14400"/>
          </a:xfrm>
        </p:spPr>
        <p:txBody>
          <a:bodyPr/>
          <a:lstStyle/>
          <a:p>
            <a:r>
              <a:rPr lang="en-US" dirty="0" smtClean="0"/>
              <a:t>What is SQL Injection?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1143000"/>
            <a:ext cx="7893050" cy="527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bool IsPasswordValid(string username, string password)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string sql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Users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WHERE UserName = '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+ username + "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 and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PasswordHash = '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+ CalcSHA1(password) + "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SqlCommand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cmd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new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SqlCommand(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on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nection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matchedUsersCount = (int) cmd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.Execute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Scalar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return matchedUsersCount &gt; 0;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bool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normalLogin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IsPasswordValid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peter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 // true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bool sqlInjectedLogin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IsPasswordValid("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' or 1=1 --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bool evilHackerCreatesNewUser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IsPasswordValid(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 INSERT 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INTO Users VALUES('hacker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','') --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316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05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 following SQL commands are executed: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Usual password check (no SQL injection):</a:t>
            </a:r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sz="2600" dirty="0" smtClean="0"/>
              <a:t>SQL-injected password check:</a:t>
            </a:r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sz="2600" dirty="0"/>
              <a:t>SQL-injected </a:t>
            </a:r>
            <a:r>
              <a:rPr lang="en-US" sz="2600" dirty="0" smtClean="0"/>
              <a:t>INSERT command:</a:t>
            </a:r>
            <a:endParaRPr lang="bg-BG" sz="2600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endParaRPr lang="bg-BG" sz="2600" dirty="0"/>
          </a:p>
          <a:p>
            <a:pPr lvl="1">
              <a:lnSpc>
                <a:spcPct val="100000"/>
              </a:lnSpc>
            </a:pPr>
            <a:endParaRPr lang="bg-BG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28600"/>
            <a:ext cx="5791200" cy="914400"/>
          </a:xfrm>
        </p:spPr>
        <p:txBody>
          <a:bodyPr/>
          <a:lstStyle/>
          <a:p>
            <a:r>
              <a:rPr lang="en-US" dirty="0" smtClean="0"/>
              <a:t>How Does</a:t>
            </a:r>
            <a:br>
              <a:rPr lang="en-US" dirty="0" smtClean="0"/>
            </a:br>
            <a:r>
              <a:rPr lang="en-US" dirty="0" smtClean="0"/>
              <a:t>SQL Injection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65150" y="2514600"/>
            <a:ext cx="804545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'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peter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b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and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PasswordHash = 'XOwXWxZePV5iyeE86Ejvb+rIG/8='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65150" y="3886200"/>
            <a:ext cx="804545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'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 or 1=1</a:t>
            </a:r>
            <a:b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--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' and PasswordHash = 'XOwXWxZePV5iyeE86Ejvb+rIG/8='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65150" y="5334000"/>
            <a:ext cx="804545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sz="1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br>
              <a:rPr lang="en-US" sz="1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1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INSERT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INTO Users VALUES('hacker</a:t>
            </a:r>
            <a:r>
              <a:rPr lang="en-US" sz="1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','')</a:t>
            </a:r>
            <a:br>
              <a:rPr lang="en-US" sz="1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1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--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and PasswordHash = 'XOwXWxZePV5iyeE86Ejvb+rIG/8='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0281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5400" y="2667000"/>
            <a:ext cx="3352800" cy="1371601"/>
          </a:xfrm>
        </p:spPr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0" y="4231480"/>
            <a:ext cx="3352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8" descr="http://4.bp.blogspot.com/-kgQKXYc02Ig/TyruFvRsYrI/AAAAAAAAAIE/xzMzw4xmKvY/s1600/sql-injec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74" y="1752600"/>
            <a:ext cx="3723126" cy="3810000"/>
          </a:xfrm>
          <a:prstGeom prst="roundRect">
            <a:avLst>
              <a:gd name="adj" fmla="val 6139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3470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Ways to prevent the SQL injection:</a:t>
            </a:r>
          </a:p>
          <a:p>
            <a:pPr lvl="1"/>
            <a:r>
              <a:rPr lang="en-US" dirty="0" smtClean="0"/>
              <a:t>SQL-escape all data coming from the user: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2"/>
            <a:r>
              <a:rPr lang="en-US" dirty="0" smtClean="0"/>
              <a:t>Not recommended: use as last resort only!</a:t>
            </a:r>
          </a:p>
          <a:p>
            <a:pPr lvl="1"/>
            <a:r>
              <a:rPr lang="en-US" dirty="0" smtClean="0"/>
              <a:t>Preferred approach:</a:t>
            </a:r>
          </a:p>
          <a:p>
            <a:pPr lvl="2"/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parameterized queries</a:t>
            </a:r>
          </a:p>
          <a:p>
            <a:pPr lvl="2"/>
            <a:r>
              <a:rPr lang="en-US" dirty="0" smtClean="0"/>
              <a:t>Separate the SQL command from its arguments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17550" y="2390900"/>
            <a:ext cx="7740650" cy="16158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escapedUsername = username.Replace("'",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"''");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WHERE UserName = '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+ escapedUsername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"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 and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PasswordHash = '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+ CalcSHA1(password) + "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16664480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SqlParameter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What are</a:t>
            </a:r>
            <a:r>
              <a:rPr lang="bg-BG" sz="3000" dirty="0" smtClean="0"/>
              <a:t>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SqlParameters</a:t>
            </a:r>
            <a:r>
              <a:rPr lang="bg-BG" sz="3000" dirty="0" smtClean="0"/>
              <a:t>?</a:t>
            </a:r>
          </a:p>
          <a:p>
            <a:pPr lvl="1">
              <a:spcBef>
                <a:spcPts val="0"/>
              </a:spcBef>
            </a:pPr>
            <a:r>
              <a:rPr lang="bg-BG" sz="2800" dirty="0" smtClean="0"/>
              <a:t>SQL </a:t>
            </a:r>
            <a:r>
              <a:rPr lang="en-US" sz="2800" dirty="0" smtClean="0"/>
              <a:t>queries and stored procedures</a:t>
            </a:r>
            <a:r>
              <a:rPr lang="bg-BG" sz="2800" dirty="0" smtClean="0"/>
              <a:t> </a:t>
            </a:r>
            <a:r>
              <a:rPr lang="en-US" sz="2800" dirty="0" smtClean="0"/>
              <a:t>can have input and output parameters</a:t>
            </a:r>
            <a:endParaRPr lang="bg-BG" sz="2800" dirty="0" smtClean="0"/>
          </a:p>
          <a:p>
            <a:pPr lvl="1">
              <a:spcBef>
                <a:spcPts val="0"/>
              </a:spcBef>
            </a:pPr>
            <a:r>
              <a:rPr lang="en-US" sz="2800" dirty="0" smtClean="0"/>
              <a:t>Accessed through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Parameters</a:t>
            </a:r>
            <a:r>
              <a:rPr lang="bg-BG" sz="2800" dirty="0" smtClean="0"/>
              <a:t> </a:t>
            </a:r>
            <a:r>
              <a:rPr lang="en-US" sz="2800" dirty="0" smtClean="0"/>
              <a:t>property of the</a:t>
            </a:r>
            <a:r>
              <a:rPr lang="bg-BG" sz="2800" dirty="0" smtClean="0"/>
              <a:t>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bg-BG" sz="2800" dirty="0" smtClean="0"/>
              <a:t> </a:t>
            </a:r>
            <a:r>
              <a:rPr lang="en-US" sz="2800" dirty="0" smtClean="0"/>
              <a:t>class</a:t>
            </a:r>
            <a:endParaRPr lang="bg-BG" sz="2800" dirty="0" smtClean="0"/>
          </a:p>
          <a:p>
            <a:pPr>
              <a:spcAft>
                <a:spcPts val="0"/>
              </a:spcAft>
            </a:pPr>
            <a:r>
              <a:rPr lang="en-US" sz="3000" dirty="0" smtClean="0"/>
              <a:t>Properties of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SqlParameter</a:t>
            </a:r>
            <a:r>
              <a:rPr lang="bg-BG" sz="3000" dirty="0" smtClean="0"/>
              <a:t>:</a:t>
            </a:r>
          </a:p>
          <a:p>
            <a:pPr lvl="1">
              <a:spcBef>
                <a:spcPts val="0"/>
              </a:spcBef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ParameterName</a:t>
            </a:r>
            <a:r>
              <a:rPr lang="bg-BG" sz="2800" dirty="0" smtClean="0"/>
              <a:t> – </a:t>
            </a:r>
            <a:r>
              <a:rPr lang="en-US" sz="2800" dirty="0" smtClean="0"/>
              <a:t>name of the parameter</a:t>
            </a:r>
            <a:endParaRPr lang="bg-BG" sz="2800" dirty="0" smtClean="0"/>
          </a:p>
          <a:p>
            <a:pPr lvl="1">
              <a:spcBef>
                <a:spcPts val="0"/>
              </a:spcBef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DbType</a:t>
            </a:r>
            <a:r>
              <a:rPr lang="bg-BG" sz="2800" dirty="0" smtClean="0"/>
              <a:t> – </a:t>
            </a:r>
            <a:r>
              <a:rPr lang="en-US" sz="2800" dirty="0" smtClean="0"/>
              <a:t>SQL type</a:t>
            </a:r>
            <a:r>
              <a:rPr lang="bg-BG" sz="2800" dirty="0" smtClean="0"/>
              <a:t> (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NVarChar</a:t>
            </a:r>
            <a:r>
              <a:rPr lang="bg-BG" sz="2800" dirty="0" smtClean="0"/>
              <a:t>,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Timestamp</a:t>
            </a:r>
            <a:r>
              <a:rPr lang="bg-BG" sz="2800" dirty="0" smtClean="0"/>
              <a:t>, …)</a:t>
            </a:r>
          </a:p>
          <a:p>
            <a:pPr lvl="1">
              <a:spcBef>
                <a:spcPts val="0"/>
              </a:spcBef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bg-BG" sz="2800" dirty="0" smtClean="0"/>
              <a:t> – </a:t>
            </a:r>
            <a:r>
              <a:rPr lang="en-US" sz="2800" dirty="0" smtClean="0"/>
              <a:t>size of the type</a:t>
            </a:r>
            <a:r>
              <a:rPr lang="bg-BG" sz="2800" dirty="0" smtClean="0"/>
              <a:t> (</a:t>
            </a:r>
            <a:r>
              <a:rPr lang="en-US" sz="2800" dirty="0" smtClean="0"/>
              <a:t>if applicable</a:t>
            </a:r>
            <a:r>
              <a:rPr lang="bg-BG" sz="2800" dirty="0" smtClean="0"/>
              <a:t>)</a:t>
            </a:r>
          </a:p>
          <a:p>
            <a:pPr lvl="1">
              <a:spcBef>
                <a:spcPts val="0"/>
              </a:spcBef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Direction</a:t>
            </a:r>
            <a:r>
              <a:rPr lang="bg-BG" sz="2800" dirty="0" smtClean="0"/>
              <a:t> – </a:t>
            </a:r>
            <a:r>
              <a:rPr lang="en-US" sz="2800" dirty="0" smtClean="0"/>
              <a:t>input / output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5" name="Picture 2" descr="C:\Users\Peter\Pictures\Kartinki Telerik\warp.jpg"/>
          <p:cNvPicPr>
            <a:picLocks noChangeAspect="1" noChangeArrowheads="1"/>
          </p:cNvPicPr>
          <p:nvPr/>
        </p:nvPicPr>
        <p:blipFill>
          <a:blip r:embed="rId2" cstate="screen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236906"/>
            <a:ext cx="1778967" cy="1544893"/>
          </a:xfrm>
          <a:prstGeom prst="roundRect">
            <a:avLst>
              <a:gd name="adj" fmla="val 50000"/>
            </a:avLst>
          </a:prstGeom>
          <a:noFill/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41516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28600"/>
            <a:ext cx="5791200" cy="914400"/>
          </a:xfrm>
        </p:spPr>
        <p:txBody>
          <a:bodyPr/>
          <a:lstStyle/>
          <a:p>
            <a:r>
              <a:rPr lang="en-US" dirty="0" smtClean="0"/>
              <a:t>Parameterized Commands </a:t>
            </a:r>
            <a:r>
              <a:rPr lang="bg-BG" dirty="0" smtClean="0"/>
              <a:t>–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88950" y="1447800"/>
            <a:ext cx="8197850" cy="50044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private void InsertProject(string name, string description,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DateTime startDate, DateTime? endDate)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SqlCommand cmd = new SqlCommand("INSERT INTO Projects " +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"(Name, Description, StartDate, EndDate) VALUES "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"(@name, @desc, @start, @end)", dbCon);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cmd.Parameters.AddWithValue("@name", name);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cmd.Parameters.AddWithValue("@desc", description);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cmd.Parameters.AddWithValue("@start", startDate);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SqlParameter sqlParameterEndDate =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new SqlParameter("@end", endDate);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if (endDate == null)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sqlParameterEndDate.Value = DBNull.Value;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cmd.Parameters.Add(sqlParameterEndDate);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cmd.ExecuteNonQuery();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443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</a:t>
            </a:r>
            <a:r>
              <a:rPr lang="bg-BG" dirty="0" smtClean="0"/>
              <a:t> </a:t>
            </a:r>
            <a:r>
              <a:rPr lang="en-US" dirty="0" smtClean="0"/>
              <a:t>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Retrieval of an automatically generated primary key is specific to each database server</a:t>
            </a:r>
            <a:endParaRPr lang="bg-BG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In</a:t>
            </a:r>
            <a:r>
              <a:rPr lang="bg-BG" dirty="0" smtClean="0"/>
              <a:t> </a:t>
            </a:r>
            <a:r>
              <a:rPr lang="en-US" dirty="0" smtClean="0"/>
              <a:t>MS SQL Server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dirty="0" smtClean="0"/>
              <a:t> column is used</a:t>
            </a:r>
            <a:endParaRPr lang="bg-BG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Obtained by executing the following query</a:t>
            </a:r>
            <a:r>
              <a:rPr lang="bg-BG" dirty="0" smtClean="0"/>
              <a:t>: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sz="3200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Example of obtaining the automatically generated primary key in</a:t>
            </a:r>
            <a:r>
              <a:rPr lang="bg-BG" dirty="0" smtClean="0"/>
              <a:t> </a:t>
            </a:r>
            <a:r>
              <a:rPr lang="en-US" dirty="0" smtClean="0"/>
              <a:t>ADO.NET:</a:t>
            </a:r>
            <a:endParaRPr lang="bg-BG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7054" y="3440668"/>
            <a:ext cx="7510112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@@Identity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7562" y="5124271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SqlCommand selectIdentityCommand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new SqlCommand("SELECT @@Identity", dbCon);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insertedRecordId = (int)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(decimal) selectIdentityCommand.ExecuteScalar();</a:t>
            </a:r>
          </a:p>
        </p:txBody>
      </p:sp>
    </p:spTree>
    <p:extLst>
      <p:ext uri="{BB962C8B-B14F-4D97-AF65-F5344CB8AC3E}">
        <p14:creationId xmlns:p14="http://schemas.microsoft.com/office/powerpoint/2010/main" val="344136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4753101"/>
            <a:ext cx="6858000" cy="685800"/>
          </a:xfrm>
        </p:spPr>
        <p:txBody>
          <a:bodyPr/>
          <a:lstStyle/>
          <a:p>
            <a:r>
              <a:rPr lang="en-US" dirty="0" smtClean="0"/>
              <a:t>Parameterized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603080"/>
            <a:ext cx="68580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7043" name="Picture 3" descr="C:\Trash\database-objec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7064">
            <a:off x="2525990" y="1386616"/>
            <a:ext cx="5635023" cy="2238968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</p:spPr>
      </p:pic>
      <p:pic>
        <p:nvPicPr>
          <p:cNvPr id="87042" name="Picture 2" descr="C:\Trash\database-table-sear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4781"/>
            <a:ext cx="2817460" cy="2935344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87044" name="Picture 4" descr="C:\Trash\table-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0726">
            <a:off x="2654672" y="2700887"/>
            <a:ext cx="1886838" cy="151413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RelaxedModerately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0132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1" descr="C:\Users\Peter\Pictures\Kartinki Telerik\whirling_b_and_y_tmb.jpg"/>
          <p:cNvPicPr>
            <a:picLocks noChangeAspect="1" noChangeArrowheads="1"/>
          </p:cNvPicPr>
          <p:nvPr/>
        </p:nvPicPr>
        <p:blipFill>
          <a:blip r:embed="rId2" cstate="print">
            <a:lum bright="-1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6269" flipV="1">
            <a:off x="1907948" y="1499334"/>
            <a:ext cx="5331052" cy="2691666"/>
          </a:xfrm>
          <a:prstGeom prst="roundRect">
            <a:avLst/>
          </a:prstGeom>
          <a:noFill/>
          <a:ln w="101600">
            <a:solidFill>
              <a:schemeClr val="tx1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0"/>
          </a:effectLst>
          <a:scene3d>
            <a:camera prst="perspectiveRelaxedModerately"/>
            <a:lightRig rig="threePt" dir="t"/>
          </a:scene3d>
        </p:spPr>
      </p:pic>
      <p:pic>
        <p:nvPicPr>
          <p:cNvPr id="5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57945">
            <a:off x="1347473" y="2818999"/>
            <a:ext cx="1735498" cy="1541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 descr="C:\Trash\table-red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-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5272">
            <a:off x="5480306" y="2624778"/>
            <a:ext cx="2124438" cy="1704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5538" name="Picture 2" descr="http://idl3.files.wordpress.com/2009/11/microsoft-sig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6580">
            <a:off x="2703921" y="671091"/>
            <a:ext cx="3623788" cy="2858974"/>
          </a:xfrm>
          <a:prstGeom prst="roundRect">
            <a:avLst>
              <a:gd name="adj" fmla="val 9225"/>
            </a:avLst>
          </a:prstGeom>
          <a:ln>
            <a:solidFill>
              <a:schemeClr val="tx1">
                <a:lumMod val="40000"/>
                <a:lumOff val="6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648200"/>
            <a:ext cx="6705600" cy="1600200"/>
          </a:xfrm>
        </p:spPr>
        <p:txBody>
          <a:bodyPr/>
          <a:lstStyle/>
          <a:p>
            <a:r>
              <a:rPr lang="en-US" dirty="0" smtClean="0"/>
              <a:t>Connecting to Non-Microsoft Databases</a:t>
            </a:r>
            <a:endParaRPr lang="bg-B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810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Connected data access model</a:t>
            </a:r>
          </a:p>
          <a:p>
            <a:pPr lvl="1"/>
            <a:r>
              <a:rPr lang="en-US" dirty="0" smtClean="0"/>
              <a:t>Applicable to an environment where the database is constantly available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803993" y="4265613"/>
            <a:ext cx="6254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DB</a:t>
            </a:r>
            <a:endParaRPr kumimoji="0" lang="bg-BG" sz="24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327113" y="3875567"/>
            <a:ext cx="2324674" cy="10138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constantly open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lnSpc>
                <a:spcPct val="13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 flipV="1">
            <a:off x="2667000" y="4440866"/>
            <a:ext cx="3657600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6368869" y="5061668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651592" y="5105400"/>
            <a:ext cx="2396408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ADO.NET client</a:t>
            </a:r>
            <a:endParaRPr kumimoji="0"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6857968" y="4267200"/>
            <a:ext cx="6254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DB</a:t>
            </a:r>
            <a:endParaRPr kumimoji="0" lang="bg-BG" sz="24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9218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68" y="3733800"/>
            <a:ext cx="1371600" cy="1219200"/>
          </a:xfrm>
          <a:prstGeom prst="rect">
            <a:avLst/>
          </a:prstGeom>
          <a:noFill/>
        </p:spPr>
      </p:pic>
      <p:grpSp>
        <p:nvGrpSpPr>
          <p:cNvPr id="15" name="Group 14"/>
          <p:cNvGrpSpPr/>
          <p:nvPr/>
        </p:nvGrpSpPr>
        <p:grpSpPr>
          <a:xfrm>
            <a:off x="990600" y="3429000"/>
            <a:ext cx="1752600" cy="1771650"/>
            <a:chOff x="1066800" y="3581400"/>
            <a:chExt cx="1619250" cy="1619250"/>
          </a:xfrm>
        </p:grpSpPr>
        <p:pic>
          <p:nvPicPr>
            <p:cNvPr id="9222" name="Picture 6" descr="http://symphony.lotus.com/software/lotus/symphony/gallery.nsf/atom_clipArt/D06A76F82AC365B18525759600325093/$File/Icon-Computer02-Black.png"/>
            <p:cNvPicPr>
              <a:picLocks noChangeAspect="1" noChangeArrowheads="1"/>
            </p:cNvPicPr>
            <p:nvPr/>
          </p:nvPicPr>
          <p:blipFill>
            <a:blip r:embed="rId3" cstate="print">
              <a:lum bright="3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3581400"/>
              <a:ext cx="1619250" cy="1619250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 rot="21433289">
              <a:off x="1420057" y="403860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effectLst>
                    <a:glow rad="139700">
                      <a:schemeClr val="accent5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ADO.NET</a:t>
              </a:r>
              <a:endParaRPr lang="en-US" sz="1400" b="1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463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52400"/>
            <a:ext cx="6019800" cy="914400"/>
          </a:xfrm>
        </p:spPr>
        <p:txBody>
          <a:bodyPr/>
          <a:lstStyle/>
          <a:p>
            <a:r>
              <a:rPr lang="en-US" dirty="0" smtClean="0"/>
              <a:t>Connecting to Non-Microsoft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bg-BG" dirty="0" smtClean="0"/>
              <a:t>ADO.NET </a:t>
            </a:r>
            <a:r>
              <a:rPr lang="en-US" dirty="0" smtClean="0"/>
              <a:t>supports accessing various databases via their </a:t>
            </a:r>
            <a:r>
              <a:rPr lang="bg-BG" dirty="0" smtClean="0"/>
              <a:t>Data Providers: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OLE DB</a:t>
            </a:r>
            <a:r>
              <a:rPr lang="bg-BG" dirty="0" smtClean="0"/>
              <a:t> – </a:t>
            </a:r>
            <a:r>
              <a:rPr lang="en-US" dirty="0" smtClean="0"/>
              <a:t>supported internally in ADO.NET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dirty="0" smtClean="0"/>
              <a:t>Access any OLE DB-compliant data source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dirty="0" smtClean="0"/>
              <a:t>E.g. MS Access, MS Excel, MS Project, MS Exchange, Windows Active Directory, text files</a:t>
            </a:r>
            <a:endParaRPr lang="bg-BG" dirty="0" smtClean="0"/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Oracle</a:t>
            </a:r>
            <a:r>
              <a:rPr lang="bg-BG" dirty="0" smtClean="0"/>
              <a:t> – </a:t>
            </a:r>
            <a:r>
              <a:rPr lang="en-US" dirty="0" smtClean="0"/>
              <a:t>supported internally in ADO.NET</a:t>
            </a:r>
            <a:endParaRPr lang="bg-BG" dirty="0" smtClean="0"/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MySQL</a:t>
            </a:r>
            <a:r>
              <a:rPr lang="bg-BG" dirty="0" smtClean="0"/>
              <a:t> – </a:t>
            </a:r>
            <a:r>
              <a:rPr lang="en-US" dirty="0" smtClean="0"/>
              <a:t>third party extension</a:t>
            </a:r>
            <a:endParaRPr lang="bg-BG" dirty="0" smtClean="0"/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PostgreSQL</a:t>
            </a:r>
            <a:r>
              <a:rPr lang="bg-BG" dirty="0" smtClean="0"/>
              <a:t> – </a:t>
            </a:r>
            <a:r>
              <a:rPr lang="en-US" dirty="0" smtClean="0"/>
              <a:t>third party extension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2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Data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ADO.NET Data Providers implement the following interfaces</a:t>
            </a:r>
            <a:r>
              <a:rPr lang="bg-BG" dirty="0" smtClean="0"/>
              <a:t>:</a:t>
            </a:r>
          </a:p>
          <a:p>
            <a:pPr lvl="1">
              <a:lnSpc>
                <a:spcPct val="110000"/>
              </a:lnSpc>
            </a:pP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IDbConnection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IDbCommand</a:t>
            </a:r>
            <a:r>
              <a:rPr lang="bg-BG" dirty="0" smtClean="0"/>
              <a:t>,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IDataParameter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IDataReader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IDbDataAdapter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5122" name="Picture 2" descr="https://encrypted-tbn0.google.com/images?q=tbn:ANd9GcQWRL9NcJAbE2WsF--B7vdjtqHSKz1qTb9VdQpRuOq9JKlIpD7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115093"/>
            <a:ext cx="2771776" cy="207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50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Base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5000"/>
              </a:lnSpc>
              <a:spcBef>
                <a:spcPct val="28000"/>
              </a:spcBef>
            </a:pPr>
            <a:r>
              <a:rPr lang="en-US" dirty="0" smtClean="0"/>
              <a:t>ADO.NET provides the following base classes</a:t>
            </a:r>
            <a:r>
              <a:rPr lang="bg-BG" dirty="0" smtClean="0"/>
              <a:t>:</a:t>
            </a:r>
          </a:p>
          <a:p>
            <a:pPr lvl="1">
              <a:lnSpc>
                <a:spcPct val="75000"/>
              </a:lnSpc>
              <a:spcBef>
                <a:spcPts val="12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DbConnection 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DbCommand</a:t>
            </a:r>
            <a:r>
              <a:rPr lang="en-US" noProof="1" smtClean="0">
                <a:solidFill>
                  <a:srgbClr val="EBFFD2"/>
                </a:solidFill>
              </a:rPr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DbParameter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DbDataReader 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DbTransaction 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DbParameterCollection 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DbDataAdapter 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DbCommandBuilder 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DbConnectionStringBuilder 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DBDataPermission</a:t>
            </a: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32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7172" name="Picture 4" descr="http://cdn1.iconfinder.com/data/icons/STROKE/business/png/400/group_dat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724400"/>
            <a:ext cx="1624940" cy="16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www.essentialdatatools.com/images/essentialdatatools/essentialdatatools.icon.256x25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81200"/>
            <a:ext cx="2438400" cy="2438400"/>
          </a:xfrm>
          <a:prstGeom prst="flowChartManualOperation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57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OLE DB</a:t>
            </a:r>
            <a:r>
              <a:rPr lang="bg-BG" dirty="0" smtClean="0"/>
              <a:t> Data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OleDbConnection</a:t>
            </a:r>
            <a:r>
              <a:rPr lang="bg-BG" sz="3000" dirty="0" smtClean="0"/>
              <a:t> – </a:t>
            </a:r>
            <a:r>
              <a:rPr lang="en-US" sz="3000" dirty="0" smtClean="0"/>
              <a:t>establishes a connection to</a:t>
            </a:r>
            <a:r>
              <a:rPr lang="bg-BG" sz="3000" dirty="0" smtClean="0"/>
              <a:t> </a:t>
            </a:r>
            <a:r>
              <a:rPr lang="en-US" sz="3000" dirty="0" smtClean="0"/>
              <a:t>an </a:t>
            </a:r>
            <a:r>
              <a:rPr lang="bg-BG" sz="3000" dirty="0" smtClean="0"/>
              <a:t>OLE DB </a:t>
            </a:r>
            <a:r>
              <a:rPr lang="en-US" sz="3000" dirty="0" smtClean="0"/>
              <a:t>source of data</a:t>
            </a:r>
          </a:p>
          <a:p>
            <a:pPr>
              <a:lnSpc>
                <a:spcPct val="110000"/>
              </a:lnSpc>
            </a:pP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bg-BG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OleDbCommand</a:t>
            </a:r>
            <a:r>
              <a:rPr lang="bg-BG" sz="3000" dirty="0" smtClean="0"/>
              <a:t> – </a:t>
            </a:r>
            <a:r>
              <a:rPr lang="en-US" sz="3000" dirty="0" smtClean="0"/>
              <a:t>executes an</a:t>
            </a:r>
            <a:r>
              <a:rPr lang="bg-BG" sz="3000" dirty="0" smtClean="0"/>
              <a:t> SQL </a:t>
            </a:r>
            <a:r>
              <a:rPr lang="en-US" sz="3000" dirty="0" smtClean="0"/>
              <a:t>commands</a:t>
            </a:r>
            <a:r>
              <a:rPr lang="bg-BG" sz="3000" dirty="0" smtClean="0"/>
              <a:t> </a:t>
            </a:r>
            <a:r>
              <a:rPr lang="en-US" sz="3000" dirty="0" smtClean="0"/>
              <a:t>through an</a:t>
            </a:r>
            <a:r>
              <a:rPr lang="bg-BG" sz="3000" dirty="0" smtClean="0"/>
              <a:t> OLE DB </a:t>
            </a:r>
            <a:r>
              <a:rPr lang="en-US" sz="3000" dirty="0" smtClean="0"/>
              <a:t>connection to a DB</a:t>
            </a:r>
            <a:endParaRPr lang="bg-BG" sz="3000" dirty="0" smtClean="0"/>
          </a:p>
          <a:p>
            <a:pPr>
              <a:lnSpc>
                <a:spcPct val="110000"/>
              </a:lnSpc>
            </a:pPr>
            <a:r>
              <a:rPr lang="bg-BG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OleDbParameter</a:t>
            </a:r>
            <a:r>
              <a:rPr lang="bg-BG" sz="3000" dirty="0" smtClean="0"/>
              <a:t> – </a:t>
            </a:r>
            <a:r>
              <a:rPr lang="en-US" sz="3000" dirty="0" smtClean="0"/>
              <a:t>parameter for a command</a:t>
            </a:r>
            <a:endParaRPr lang="bg-BG" sz="3000" dirty="0" smtClean="0"/>
          </a:p>
          <a:p>
            <a:pPr>
              <a:lnSpc>
                <a:spcPct val="110000"/>
              </a:lnSpc>
            </a:pPr>
            <a:r>
              <a:rPr lang="bg-BG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OleDbDataReader</a:t>
            </a:r>
            <a:r>
              <a:rPr lang="bg-BG" sz="3000" dirty="0" smtClean="0"/>
              <a:t> – </a:t>
            </a:r>
            <a:r>
              <a:rPr lang="en-US" sz="3000" dirty="0" smtClean="0"/>
              <a:t>to retrieve data from a command</a:t>
            </a:r>
            <a:r>
              <a:rPr lang="bg-BG" sz="3000" dirty="0" smtClean="0"/>
              <a:t>, </a:t>
            </a:r>
            <a:r>
              <a:rPr lang="en-US" sz="3000" dirty="0" smtClean="0"/>
              <a:t>executed through</a:t>
            </a:r>
            <a:r>
              <a:rPr lang="bg-BG" sz="3000" dirty="0" smtClean="0"/>
              <a:t> OLE 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2" y="2187263"/>
            <a:ext cx="7619998" cy="10893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OleDbConnection dbConn = new OleDbConnection(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@"Provider=Microsoft.Jet.OLEDB.4.0;Data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Source=C:\MyDB.mdb;Persist Security Info=False");</a:t>
            </a:r>
          </a:p>
        </p:txBody>
      </p:sp>
    </p:spTree>
    <p:extLst>
      <p:ext uri="{BB962C8B-B14F-4D97-AF65-F5344CB8AC3E}">
        <p14:creationId xmlns:p14="http://schemas.microsoft.com/office/powerpoint/2010/main" val="216971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62800" cy="914400"/>
          </a:xfrm>
        </p:spPr>
        <p:txBody>
          <a:bodyPr/>
          <a:lstStyle/>
          <a:p>
            <a:r>
              <a:rPr lang="en-US" sz="3800" dirty="0" smtClean="0"/>
              <a:t>Connecting To</a:t>
            </a:r>
            <a:r>
              <a:rPr lang="bg-BG" sz="3800" dirty="0" smtClean="0"/>
              <a:t> </a:t>
            </a:r>
            <a:r>
              <a:rPr lang="en-US" sz="3800" dirty="0" smtClean="0"/>
              <a:t>OLE DB – Example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have MS Access database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C:\Library.mdb</a:t>
            </a:r>
            <a:endParaRPr lang="en-US" noProof="1" smtClean="0"/>
          </a:p>
          <a:p>
            <a:pPr>
              <a:spcAft>
                <a:spcPct val="70000"/>
              </a:spcAft>
            </a:pPr>
            <a:r>
              <a:rPr lang="en-US" dirty="0" smtClean="0"/>
              <a:t>We have the table</a:t>
            </a:r>
            <a:r>
              <a:rPr lang="bg-BG" dirty="0" smtClean="0"/>
              <a:t>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bg-BG" dirty="0" smtClean="0"/>
              <a:t>: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We use the</a:t>
            </a:r>
            <a:r>
              <a:rPr lang="bg-BG" dirty="0" smtClean="0"/>
              <a:t> </a:t>
            </a:r>
            <a:r>
              <a:rPr lang="en-US" dirty="0" smtClean="0"/>
              <a:t>"Microsoft</a:t>
            </a:r>
            <a:r>
              <a:rPr lang="bg-BG" dirty="0" smtClean="0"/>
              <a:t> Jet 4.0 Provider</a:t>
            </a:r>
            <a:r>
              <a:rPr lang="en-US" dirty="0" smtClean="0"/>
              <a:t>"</a:t>
            </a:r>
            <a:r>
              <a:rPr lang="bg-BG" dirty="0" smtClean="0"/>
              <a:t> </a:t>
            </a:r>
            <a:r>
              <a:rPr lang="en-US" dirty="0" smtClean="0"/>
              <a:t>to</a:t>
            </a:r>
            <a:r>
              <a:rPr lang="bg-BG" dirty="0" smtClean="0"/>
              <a:t> </a:t>
            </a:r>
            <a:r>
              <a:rPr lang="en-US" dirty="0" smtClean="0"/>
              <a:t>connect in</a:t>
            </a:r>
            <a:r>
              <a:rPr lang="bg-BG" dirty="0" smtClean="0"/>
              <a:t> ADO.NET </a:t>
            </a:r>
            <a:r>
              <a:rPr lang="en-US" dirty="0" smtClean="0"/>
              <a:t>through</a:t>
            </a:r>
            <a:r>
              <a:rPr lang="bg-BG" dirty="0" smtClean="0"/>
              <a:t> OLE DB</a:t>
            </a:r>
          </a:p>
          <a:p>
            <a:r>
              <a:rPr lang="en-US" dirty="0" smtClean="0"/>
              <a:t>We create a</a:t>
            </a:r>
            <a:r>
              <a:rPr lang="bg-BG" dirty="0" smtClean="0"/>
              <a:t> </a:t>
            </a:r>
            <a:r>
              <a:rPr lang="en-US" dirty="0" smtClean="0"/>
              <a:t>c</a:t>
            </a:r>
            <a:r>
              <a:rPr lang="bg-BG" dirty="0" smtClean="0"/>
              <a:t>onnection </a:t>
            </a:r>
            <a:r>
              <a:rPr lang="en-US" dirty="0" smtClean="0"/>
              <a:t>s</a:t>
            </a:r>
            <a:r>
              <a:rPr lang="bg-BG" dirty="0" smtClean="0"/>
              <a:t>tring </a:t>
            </a:r>
            <a:r>
              <a:rPr lang="en-US" dirty="0" smtClean="0"/>
              <a:t>component</a:t>
            </a:r>
            <a:r>
              <a:rPr lang="bg-BG" dirty="0" smtClean="0"/>
              <a:t>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5" name="Picture 5" descr="MS-Access-Table-Us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1795463"/>
            <a:ext cx="2457450" cy="1328737"/>
          </a:xfrm>
          <a:prstGeom prst="rect">
            <a:avLst/>
          </a:prstGeom>
          <a:noFill/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2326" y="5326559"/>
            <a:ext cx="7407274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Provider=Microsoft.Jet.OLEDB.4.0;Data Source=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C:\Library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.mdb;Persist Security Info=False</a:t>
            </a:r>
          </a:p>
        </p:txBody>
      </p:sp>
    </p:spTree>
    <p:extLst>
      <p:ext uri="{BB962C8B-B14F-4D97-AF65-F5344CB8AC3E}">
        <p14:creationId xmlns:p14="http://schemas.microsoft.com/office/powerpoint/2010/main" val="327991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9425">
            <a:off x="603926" y="3626854"/>
            <a:ext cx="2890058" cy="2233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19200"/>
            <a:ext cx="6858000" cy="1376358"/>
          </a:xfrm>
        </p:spPr>
        <p:txBody>
          <a:bodyPr/>
          <a:lstStyle/>
          <a:p>
            <a:r>
              <a:rPr lang="en-US" noProof="1" smtClean="0">
                <a:cs typeface="Consolas" pitchFamily="49" charset="0"/>
              </a:rPr>
              <a:t>Connecting to MS Access Database</a:t>
            </a:r>
            <a:endParaRPr lang="en-US" noProof="1">
              <a:effectLst/>
              <a:cs typeface="Consolas" pitchFamily="49" charset="0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971800" y="2783680"/>
            <a:ext cx="32004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" name="Picture 5" descr="MS-Access-Table-Us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6835">
            <a:off x="2278788" y="3744353"/>
            <a:ext cx="4179326" cy="2259748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94212" name="Picture 4" descr="http://computechrepair.net/wp-content/uploads/2010/02/Office_Access_2007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52295">
            <a:off x="5755324" y="3429000"/>
            <a:ext cx="2743200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04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648201"/>
            <a:ext cx="7924800" cy="685800"/>
          </a:xfrm>
        </p:spPr>
        <p:txBody>
          <a:bodyPr/>
          <a:lstStyle/>
          <a:p>
            <a:r>
              <a:rPr lang="en-US" dirty="0" smtClean="0"/>
              <a:t>Connecting to MySQL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450680"/>
            <a:ext cx="7924800" cy="569120"/>
          </a:xfrm>
        </p:spPr>
        <p:txBody>
          <a:bodyPr/>
          <a:lstStyle/>
          <a:p>
            <a:r>
              <a:rPr lang="en-US" dirty="0" smtClean="0"/>
              <a:t>Accessing MySQL from ADO.NET</a:t>
            </a:r>
            <a:endParaRPr lang="en-US" dirty="0"/>
          </a:p>
        </p:txBody>
      </p:sp>
      <p:pic>
        <p:nvPicPr>
          <p:cNvPr id="4" name="Picture 4" descr="http://www.w3resource.com/mysql/mysql-logo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42" r="-3634"/>
          <a:stretch/>
        </p:blipFill>
        <p:spPr bwMode="auto">
          <a:xfrm>
            <a:off x="4648200" y="1975536"/>
            <a:ext cx="3229456" cy="1789860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2050" name="Picture 2" descr="http://i.imgur.com/YWBX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62905"/>
            <a:ext cx="3351177" cy="2608661"/>
          </a:xfrm>
          <a:prstGeom prst="roundRect">
            <a:avLst>
              <a:gd name="adj" fmla="val 182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9102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MySQL from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MySQL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Connector/Net</a:t>
            </a:r>
          </a:p>
          <a:p>
            <a:pPr lvl="1"/>
            <a:r>
              <a:rPr lang="en-US" sz="2800" dirty="0">
                <a:hlinkClick r:id="rId2"/>
              </a:rPr>
              <a:t>http://dev.mysql.com/downloads/connector/net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en-US" dirty="0" smtClean="0"/>
              <a:t>Add reference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MySQL.Data.dll</a:t>
            </a:r>
          </a:p>
          <a:p>
            <a:pPr lvl="1"/>
            <a:r>
              <a:rPr lang="en-US" dirty="0" smtClean="0"/>
              <a:t>Available also from </a:t>
            </a:r>
            <a:r>
              <a:rPr lang="en-US" noProof="1" smtClean="0"/>
              <a:t>NuGet</a:t>
            </a:r>
            <a:r>
              <a:rPr lang="en-US" dirty="0" smtClean="0"/>
              <a:t> (see </a:t>
            </a:r>
            <a:r>
              <a:rPr lang="en-US" dirty="0">
                <a:hlinkClick r:id="rId3"/>
              </a:rPr>
              <a:t>http://nuget.org/packages/Mysql.Data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Connecting to MySQL: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2" y="4759404"/>
            <a:ext cx="7619998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MySqlConnection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dbConnection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MySqlConnection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("Server=localhost; Port=3306; Database=world; Uid=root; Pwd=root; pooling=true");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898584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994030"/>
            <a:ext cx="7924800" cy="685800"/>
          </a:xfrm>
        </p:spPr>
        <p:txBody>
          <a:bodyPr/>
          <a:lstStyle/>
          <a:p>
            <a:r>
              <a:rPr lang="en-US" dirty="0"/>
              <a:t>Connecting to </a:t>
            </a:r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796510"/>
            <a:ext cx="7924800" cy="569120"/>
          </a:xfrm>
        </p:spPr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  <p:pic>
        <p:nvPicPr>
          <p:cNvPr id="3074" name="Picture 2" descr="http://3.bp.blogspot.com/--wKbEfXs7eU/UQGFiwiEp3I/AAAAAAAABD8/EsaL2R4tuao/s482/mysql_with_vb_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15509"/>
            <a:ext cx="3792720" cy="3210436"/>
          </a:xfrm>
          <a:prstGeom prst="roundRect">
            <a:avLst>
              <a:gd name="adj" fmla="val 19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kobashicomputing.com/sites/kobashicomputing.com/files/images/mysql/mysql-connector-net-namespac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762000"/>
            <a:ext cx="3142682" cy="3774830"/>
          </a:xfrm>
          <a:prstGeom prst="roundRect">
            <a:avLst>
              <a:gd name="adj" fmla="val 12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5790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44" name="Picture 12" descr="http://www.bestfreeicons.com/smimages/Icon%20Image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777">
            <a:off x="7026790" y="2602132"/>
            <a:ext cx="1143000" cy="1295400"/>
          </a:xfrm>
          <a:prstGeom prst="roundRect">
            <a:avLst>
              <a:gd name="adj" fmla="val 10318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5242" name="Picture 10" descr="http://www.bestfreeicons.com/smimages/Icon%20Image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5880">
            <a:off x="6287340" y="958519"/>
            <a:ext cx="1759746" cy="1703678"/>
          </a:xfrm>
          <a:prstGeom prst="roundRect">
            <a:avLst>
              <a:gd name="adj" fmla="val 7736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5240" name="Picture 8" descr="http://www.bestfreeicons.com/smimages/Icon%20Images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40042">
            <a:off x="5070668" y="1953390"/>
            <a:ext cx="1665588" cy="1784558"/>
          </a:xfrm>
          <a:prstGeom prst="roundRect">
            <a:avLst>
              <a:gd name="adj" fmla="val 10318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5238" name="Picture 6" descr="http://www.windows-icons.com/images/windows-vista-ic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930">
            <a:off x="3101976" y="1120530"/>
            <a:ext cx="2133600" cy="1977628"/>
          </a:xfrm>
          <a:prstGeom prst="roundRect">
            <a:avLst>
              <a:gd name="adj" fmla="val 8697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419600"/>
            <a:ext cx="5334000" cy="1143002"/>
          </a:xfrm>
        </p:spPr>
        <p:txBody>
          <a:bodyPr/>
          <a:lstStyle/>
          <a:p>
            <a:r>
              <a:rPr lang="en-US" dirty="0" smtClean="0"/>
              <a:t>Working with Dates and Images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831680"/>
            <a:ext cx="5943600" cy="569120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pic>
        <p:nvPicPr>
          <p:cNvPr id="95234" name="Picture 2" descr="http://www.ondemandclassrooms.com/calendar_icon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82530"/>
            <a:ext cx="2263776" cy="2079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5236" name="Picture 4" descr="http://www.robster.org.uk/files/dates-new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78967">
            <a:off x="675261" y="1261461"/>
            <a:ext cx="1457325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778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52400"/>
            <a:ext cx="5943600" cy="914400"/>
          </a:xfrm>
        </p:spPr>
        <p:txBody>
          <a:bodyPr/>
          <a:lstStyle/>
          <a:p>
            <a:r>
              <a:rPr lang="en-US" smtClean="0"/>
              <a:t>Connected Model: </a:t>
            </a:r>
            <a:r>
              <a:rPr lang="en-US" dirty="0" smtClean="0"/>
              <a:t>Benefits and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Connected data access model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SqlClient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Concurrency control is easier to maintain</a:t>
            </a:r>
          </a:p>
          <a:p>
            <a:pPr lvl="2"/>
            <a:r>
              <a:rPr lang="en-US" dirty="0" smtClean="0"/>
              <a:t>Better chance to work with the most recent version of the data</a:t>
            </a:r>
          </a:p>
          <a:p>
            <a:pPr lvl="1"/>
            <a:r>
              <a:rPr lang="en-US" dirty="0" smtClean="0"/>
              <a:t>Drawbacks:</a:t>
            </a:r>
          </a:p>
          <a:p>
            <a:pPr lvl="2"/>
            <a:r>
              <a:rPr lang="en-US" dirty="0" smtClean="0"/>
              <a:t>Needs a constant reliable network</a:t>
            </a:r>
          </a:p>
          <a:p>
            <a:pPr lvl="2"/>
            <a:r>
              <a:rPr lang="en-US" dirty="0" smtClean="0"/>
              <a:t>Problems when scalability is an issue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6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228600"/>
            <a:ext cx="5943600" cy="914400"/>
          </a:xfrm>
        </p:spPr>
        <p:txBody>
          <a:bodyPr/>
          <a:lstStyle/>
          <a:p>
            <a:r>
              <a:rPr lang="en-US" dirty="0" smtClean="0"/>
              <a:t>Working with Dates:</a:t>
            </a:r>
            <a:br>
              <a:rPr lang="en-US" dirty="0" smtClean="0"/>
            </a:br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 smtClean="0"/>
              <a:t>Use the date-specific types</a:t>
            </a:r>
            <a:r>
              <a:rPr lang="bg-BG" dirty="0" smtClean="0"/>
              <a:t> </a:t>
            </a:r>
            <a:r>
              <a:rPr lang="en-US" dirty="0" smtClean="0"/>
              <a:t>in the database and never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varchar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nvarchar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Some databases support more than one type for storing dates</a:t>
            </a:r>
            <a:endParaRPr lang="bg-BG" dirty="0" smtClean="0"/>
          </a:p>
          <a:p>
            <a:pPr lvl="1">
              <a:spcBef>
                <a:spcPct val="50000"/>
              </a:spcBef>
            </a:pPr>
            <a:r>
              <a:rPr lang="en-US" dirty="0" smtClean="0"/>
              <a:t>Two types in</a:t>
            </a:r>
            <a:r>
              <a:rPr lang="bg-BG" dirty="0" smtClean="0"/>
              <a:t> MS SQL Server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dirty="0" smtClean="0"/>
              <a:t> (8 </a:t>
            </a:r>
            <a:r>
              <a:rPr lang="en-US" dirty="0" smtClean="0"/>
              <a:t>bytes</a:t>
            </a:r>
            <a:r>
              <a:rPr lang="bg-BG" dirty="0" smtClean="0"/>
              <a:t>) </a:t>
            </a:r>
            <a:r>
              <a:rPr lang="en-US" dirty="0" smtClean="0"/>
              <a:t>and</a:t>
            </a:r>
            <a:r>
              <a:rPr lang="bg-BG" dirty="0" smtClean="0"/>
              <a:t>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bg-BG" dirty="0" smtClean="0"/>
              <a:t> (</a:t>
            </a:r>
            <a:r>
              <a:rPr lang="en-US" dirty="0" smtClean="0"/>
              <a:t>4</a:t>
            </a:r>
            <a:r>
              <a:rPr lang="bg-BG" dirty="0" smtClean="0"/>
              <a:t> </a:t>
            </a:r>
            <a:r>
              <a:rPr lang="en-US" dirty="0" smtClean="0"/>
              <a:t>bytes</a:t>
            </a:r>
            <a:r>
              <a:rPr lang="bg-BG" dirty="0" smtClean="0"/>
              <a:t>)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When working with dates use string only when displaying the date to the user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4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152400"/>
            <a:ext cx="5486400" cy="914400"/>
          </a:xfrm>
        </p:spPr>
        <p:txBody>
          <a:bodyPr/>
          <a:lstStyle/>
          <a:p>
            <a:r>
              <a:rPr lang="en-US" dirty="0" smtClean="0"/>
              <a:t>Working </a:t>
            </a:r>
            <a:r>
              <a:rPr lang="en-US" smtClean="0"/>
              <a:t>with Dates:</a:t>
            </a:r>
            <a:br>
              <a:rPr lang="en-US" smtClean="0"/>
            </a:br>
            <a:r>
              <a:rPr lang="en-US" smtClean="0"/>
              <a:t>Best </a:t>
            </a:r>
            <a:r>
              <a:rPr lang="en-US" dirty="0" smtClean="0"/>
              <a:t>Practices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the</a:t>
            </a:r>
            <a:r>
              <a:rPr lang="bg-BG" dirty="0" smtClean="0"/>
              <a:t>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System.DateTime</a:t>
            </a:r>
            <a:r>
              <a:rPr lang="bg-BG" dirty="0" smtClean="0"/>
              <a:t> </a:t>
            </a:r>
            <a:r>
              <a:rPr lang="en-US" dirty="0" smtClean="0"/>
              <a:t>structure to work with dates in </a:t>
            </a:r>
            <a:r>
              <a:rPr lang="bg-BG" dirty="0" smtClean="0"/>
              <a:t>.NET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parameterized queries to pass the dates to the database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If you need to convert use</a:t>
            </a:r>
            <a:r>
              <a:rPr lang="bg-BG" dirty="0" smtClean="0"/>
              <a:t>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IFormatProvider</a:t>
            </a:r>
            <a:r>
              <a:rPr lang="bg-BG" dirty="0" smtClean="0"/>
              <a:t> </a:t>
            </a:r>
            <a:r>
              <a:rPr lang="en-US" dirty="0" smtClean="0"/>
              <a:t>to define the rules for the conversion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When needed use the neutral culture settings</a:t>
            </a:r>
            <a:r>
              <a:rPr lang="bg-BG" dirty="0" smtClean="0"/>
              <a:t>: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CultureInfo.InvariantCulture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2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Dates</a:t>
            </a:r>
            <a:r>
              <a:rPr lang="bg-BG" dirty="0" smtClean="0"/>
              <a:t> –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1219200"/>
            <a:ext cx="7924800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CREATE TABLE Messages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MsgId int identity not null primary key,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MsgText nvarchar(1000),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MsgDate datetime –- Don’t use varchar for dates!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void AddMsg(string text, DateTime date)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SqlCommand cmdInsertMsg = new SqlCommand(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"INSERT INTO Messages(MsgText, MsgDate) " +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"VALUES (@MsgText, @MsgDate)", dbCon);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cmdInsertMsg.Parameters.AddWithValue(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"@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MsgText", text);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cmdInsertMsg.Parameters.AddWithValue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"@MsgDate", date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cmdInsertMsg.ExecuteNonQuery();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46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88280"/>
            <a:ext cx="6477000" cy="914400"/>
          </a:xfrm>
        </p:spPr>
        <p:txBody>
          <a:bodyPr/>
          <a:lstStyle/>
          <a:p>
            <a:pPr algn="ctr"/>
            <a:r>
              <a:rPr lang="en-US" sz="5000" dirty="0" smtClean="0"/>
              <a:t>Working With Dates</a:t>
            </a:r>
            <a:endParaRPr lang="en-US" sz="5000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971800" y="2402680"/>
            <a:ext cx="3200400" cy="569120"/>
          </a:xfrm>
          <a:prstGeom prst="rect">
            <a:avLst/>
          </a:prstGeom>
        </p:spPr>
        <p:txBody>
          <a:bodyPr/>
          <a:lstStyle/>
          <a:p>
            <a:pPr marL="282575" marR="0" lvl="0" indent="-282575" algn="ctr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Live Demo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44760" y="3195233"/>
            <a:ext cx="6351440" cy="2976967"/>
            <a:chOff x="1706338" y="3111682"/>
            <a:chExt cx="6351440" cy="2976967"/>
          </a:xfrm>
        </p:grpSpPr>
        <p:grpSp>
          <p:nvGrpSpPr>
            <p:cNvPr id="8" name="Group 7"/>
            <p:cNvGrpSpPr/>
            <p:nvPr/>
          </p:nvGrpSpPr>
          <p:grpSpPr>
            <a:xfrm rot="21128861">
              <a:off x="1706338" y="3111682"/>
              <a:ext cx="4483071" cy="2976967"/>
              <a:chOff x="1482753" y="3386179"/>
              <a:chExt cx="4483071" cy="2976967"/>
            </a:xfrm>
          </p:grpSpPr>
          <p:pic>
            <p:nvPicPr>
              <p:cNvPr id="6" name="Picture 2" descr="http://www.ondemandclassrooms.com/calendar_icon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340325">
                <a:off x="3352800" y="3962400"/>
                <a:ext cx="2613024" cy="240074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7" name="Picture 4" descr="http://www.robster.org.uk/files/dates-new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019292">
                <a:off x="1482753" y="3386179"/>
                <a:ext cx="2467028" cy="249927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pic>
          <p:nvPicPr>
            <p:cNvPr id="13" name="Picture 2" descr="http://dryicons.com/images/icon_sets/aesthetica/png/128x128/databas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9481">
              <a:off x="5578004" y="3785076"/>
              <a:ext cx="2479774" cy="191618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0665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Images in the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images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system </a:t>
            </a:r>
            <a:r>
              <a:rPr lang="en-US" dirty="0"/>
              <a:t>or </a:t>
            </a:r>
            <a:r>
              <a:rPr lang="en-US" dirty="0" smtClean="0"/>
              <a:t>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DB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Have a good reason to use the DB!</a:t>
            </a:r>
          </a:p>
          <a:p>
            <a:r>
              <a:rPr lang="en-US" dirty="0" smtClean="0"/>
              <a:t>DB field types for large binary objects:</a:t>
            </a:r>
          </a:p>
          <a:p>
            <a:pPr lvl="1"/>
            <a:r>
              <a:rPr lang="en-US" dirty="0" smtClean="0"/>
              <a:t>Type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en-US" dirty="0" smtClean="0"/>
              <a:t>"</a:t>
            </a:r>
            <a:r>
              <a:rPr lang="bg-BG" dirty="0" smtClean="0"/>
              <a:t> </a:t>
            </a:r>
            <a:r>
              <a:rPr lang="en-US" dirty="0" smtClean="0"/>
              <a:t>in</a:t>
            </a:r>
            <a:r>
              <a:rPr lang="bg-BG" dirty="0" smtClean="0"/>
              <a:t> </a:t>
            </a:r>
            <a:r>
              <a:rPr lang="en-US" dirty="0" smtClean="0"/>
              <a:t>MS SQL Server</a:t>
            </a:r>
          </a:p>
          <a:p>
            <a:pPr lvl="1"/>
            <a:r>
              <a:rPr lang="en-US" dirty="0" smtClean="0"/>
              <a:t>Type</a:t>
            </a:r>
            <a:r>
              <a:rPr lang="bg-BG" dirty="0" smtClean="0"/>
              <a:t>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blob</a:t>
            </a:r>
            <a:r>
              <a:rPr lang="bg-BG" dirty="0" smtClean="0"/>
              <a:t>"</a:t>
            </a:r>
            <a:r>
              <a:rPr lang="en-US" dirty="0" smtClean="0"/>
              <a:t> in</a:t>
            </a:r>
            <a:r>
              <a:rPr lang="bg-BG" dirty="0" smtClean="0"/>
              <a:t> </a:t>
            </a:r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Type</a:t>
            </a:r>
            <a:r>
              <a:rPr lang="bg-BG" dirty="0" smtClean="0"/>
              <a:t> "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OLE Object</a:t>
            </a:r>
            <a:r>
              <a:rPr lang="bg-BG" dirty="0" smtClean="0"/>
              <a:t>" </a:t>
            </a:r>
            <a:r>
              <a:rPr lang="en-US" dirty="0" smtClean="0"/>
              <a:t>in</a:t>
            </a:r>
            <a:r>
              <a:rPr lang="bg-BG" dirty="0" smtClean="0"/>
              <a:t> </a:t>
            </a:r>
            <a:r>
              <a:rPr lang="en-US" dirty="0" smtClean="0"/>
              <a:t>MS Access</a:t>
            </a:r>
          </a:p>
          <a:p>
            <a:r>
              <a:rPr lang="en-US" dirty="0" smtClean="0"/>
              <a:t>Map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en-US" dirty="0" smtClean="0"/>
              <a:t> columns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byte[]</a:t>
            </a:r>
          </a:p>
          <a:p>
            <a:pPr lvl="1"/>
            <a:r>
              <a:rPr lang="en-US" dirty="0" smtClean="0"/>
              <a:t>When the files are large, use stream-based access to the binary database fields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3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848600" cy="914400"/>
          </a:xfrm>
        </p:spPr>
        <p:txBody>
          <a:bodyPr/>
          <a:lstStyle/>
          <a:p>
            <a:pPr algn="ctr"/>
            <a:r>
              <a:rPr lang="en-US" sz="5000" dirty="0" smtClean="0"/>
              <a:t>Images in the Database</a:t>
            </a:r>
            <a:endParaRPr lang="en-US" sz="5000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971800" y="2286000"/>
            <a:ext cx="3200400" cy="569120"/>
          </a:xfrm>
          <a:prstGeom prst="rect">
            <a:avLst/>
          </a:prstGeom>
        </p:spPr>
        <p:txBody>
          <a:bodyPr/>
          <a:lstStyle/>
          <a:p>
            <a:pPr marL="282575" marR="0" lvl="0" indent="-282575" algn="ctr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Live Demo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6260" name="Picture 4" descr="http://limcorp.net/images/2009/20-beautiful-icon-sets/limewire-icon-set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3255">
            <a:off x="2770760" y="3461412"/>
            <a:ext cx="3678865" cy="2392326"/>
          </a:xfrm>
          <a:prstGeom prst="roundRect">
            <a:avLst>
              <a:gd name="adj" fmla="val 5556"/>
            </a:avLst>
          </a:prstGeom>
          <a:noFill/>
          <a:ln w="19050"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96258" name="Picture 2" descr="http://www.icondrawer.com/img/free_img/Add_on_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321">
            <a:off x="967928" y="3666663"/>
            <a:ext cx="1934419" cy="2081704"/>
          </a:xfrm>
          <a:prstGeom prst="roundRect">
            <a:avLst>
              <a:gd name="adj" fmla="val 11551"/>
            </a:avLst>
          </a:prstGeom>
          <a:ln w="19050">
            <a:solidFill>
              <a:schemeClr val="accent5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658">
            <a:off x="5692580" y="4068818"/>
            <a:ext cx="2479774" cy="1916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816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Data Access with ADO.NET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18277140" flipH="1">
            <a:off x="438513" y="3116670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5799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66850"/>
            <a:ext cx="8686800" cy="5724644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800" dirty="0"/>
              <a:t>Write a program that retrieves from the 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/>
              <a:t> sample database in MS SQL Server </a:t>
            </a:r>
            <a:r>
              <a:rPr lang="en-US" sz="2800" dirty="0" smtClean="0"/>
              <a:t>the number of  rows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Categories</a:t>
            </a:r>
            <a:r>
              <a:rPr lang="en-US" sz="2800" dirty="0" smtClean="0"/>
              <a:t> table.</a:t>
            </a:r>
            <a:endParaRPr lang="en-US" sz="2800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800" dirty="0"/>
              <a:t>Write a program that retrieves </a:t>
            </a:r>
            <a:r>
              <a:rPr lang="en-US" sz="2800" dirty="0" smtClean="0"/>
              <a:t>the name and description of all categories in the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 smtClean="0"/>
              <a:t> DB.</a:t>
            </a:r>
            <a:endParaRPr lang="en-US" sz="2800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  <a:tabLst/>
            </a:pPr>
            <a:r>
              <a:rPr lang="en-US" sz="2800" dirty="0" smtClean="0"/>
              <a:t>Write a program that retrieves from the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 smtClean="0"/>
              <a:t> database all product categories and the names of the products in each category</a:t>
            </a:r>
            <a:r>
              <a:rPr lang="bg-BG" sz="2800" dirty="0" smtClean="0"/>
              <a:t>. </a:t>
            </a:r>
            <a:r>
              <a:rPr lang="en-US" sz="2800" dirty="0" smtClean="0"/>
              <a:t>Can you do this with a single SQL query (with table join)?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  <a:tabLst/>
            </a:pPr>
            <a:r>
              <a:rPr lang="en-US" sz="2800" dirty="0" smtClean="0"/>
              <a:t>Write a method that adds a new product in the products table in the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 smtClean="0"/>
              <a:t> database</a:t>
            </a:r>
            <a:r>
              <a:rPr lang="ru-RU" sz="2800" dirty="0" smtClean="0"/>
              <a:t>. </a:t>
            </a:r>
            <a:r>
              <a:rPr lang="en-US" sz="2800" dirty="0" smtClean="0"/>
              <a:t>Use a parameterized </a:t>
            </a:r>
            <a:r>
              <a:rPr lang="ru-RU" sz="2800" dirty="0" smtClean="0"/>
              <a:t>SQL </a:t>
            </a:r>
            <a:r>
              <a:rPr lang="en-US" sz="2800" dirty="0" smtClean="0"/>
              <a:t>command</a:t>
            </a:r>
            <a:r>
              <a:rPr lang="ru-RU" sz="2800" dirty="0" smtClean="0"/>
              <a:t>.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8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86145"/>
          </a:xfrm>
        </p:spPr>
        <p:txBody>
          <a:bodyPr/>
          <a:lstStyle/>
          <a:p>
            <a:pPr marL="450850" indent="-450850">
              <a:buFont typeface="+mj-lt"/>
              <a:buAutoNum type="arabicPeriod" startAt="5"/>
            </a:pPr>
            <a:r>
              <a:rPr lang="en-US" sz="2800" dirty="0"/>
              <a:t>Write a program that retrieves the </a:t>
            </a:r>
            <a:r>
              <a:rPr lang="en-US" sz="2800" dirty="0" smtClean="0"/>
              <a:t>images for all categories </a:t>
            </a:r>
            <a:r>
              <a:rPr lang="en-US" sz="2800" dirty="0"/>
              <a:t>in the 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/>
              <a:t> </a:t>
            </a:r>
            <a:r>
              <a:rPr lang="en-US" sz="2800" dirty="0" smtClean="0"/>
              <a:t>database and stores them as JPG files in the file system.</a:t>
            </a:r>
            <a:endParaRPr lang="en-US" sz="2800" dirty="0"/>
          </a:p>
          <a:p>
            <a:pPr marL="450850" indent="-450850">
              <a:buFont typeface="+mj-lt"/>
              <a:buAutoNum type="arabicPeriod" startAt="5"/>
            </a:pPr>
            <a:r>
              <a:rPr lang="en-US" sz="2800" dirty="0" smtClean="0"/>
              <a:t>Create an Excel file with 2 columns: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score</a:t>
            </a:r>
            <a:r>
              <a:rPr lang="en-US" sz="2800" dirty="0" smtClean="0"/>
              <a:t>:</a:t>
            </a:r>
          </a:p>
          <a:p>
            <a:pPr marL="450850" indent="-450850">
              <a:buFont typeface="+mj-lt"/>
              <a:buAutoNum type="arabicPeriod" startAt="5"/>
            </a:pPr>
            <a:endParaRPr lang="en-US" sz="2800" dirty="0"/>
          </a:p>
          <a:p>
            <a:pPr marL="450850" indent="-450850">
              <a:buFont typeface="+mj-lt"/>
              <a:buAutoNum type="arabicPeriod" startAt="5"/>
            </a:pPr>
            <a:endParaRPr lang="en-US" sz="2800" dirty="0" smtClean="0"/>
          </a:p>
          <a:p>
            <a:pPr marL="450850" indent="-450850">
              <a:buFont typeface="+mj-lt"/>
              <a:buAutoNum type="arabicPeriod" startAt="5"/>
            </a:pPr>
            <a:endParaRPr lang="en-US" sz="2800" dirty="0" smtClean="0"/>
          </a:p>
          <a:p>
            <a:pPr marL="450850" lvl="2" indent="0">
              <a:buNone/>
            </a:pPr>
            <a:r>
              <a:rPr lang="en-US" dirty="0" smtClean="0"/>
              <a:t>Write a program that reads your MS </a:t>
            </a:r>
            <a:r>
              <a:rPr lang="en-US" dirty="0"/>
              <a:t>Excel </a:t>
            </a:r>
            <a:r>
              <a:rPr lang="en-US" dirty="0" smtClean="0"/>
              <a:t>file through the </a:t>
            </a:r>
            <a:r>
              <a:rPr lang="bg-BG" dirty="0" smtClean="0"/>
              <a:t>OLE DB</a:t>
            </a:r>
            <a:r>
              <a:rPr lang="en-US" dirty="0" smtClean="0"/>
              <a:t> data provider and displays the name and score row by row.</a:t>
            </a:r>
          </a:p>
          <a:p>
            <a:pPr marL="450850" lvl="1" indent="-450850" ea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+mj-lt"/>
              <a:buAutoNum type="arabicPeriod" startAt="7"/>
            </a:pPr>
            <a:r>
              <a:rPr lang="en-US" sz="2800" dirty="0" smtClean="0"/>
              <a:t>Implement appending new rows to the Excel file.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999762"/>
            <a:ext cx="3316440" cy="134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46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r>
              <a:rPr lang="bg-BG" dirty="0" smtClean="0"/>
              <a:t> (3)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33900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 typeface="+mj-lt"/>
              <a:buAutoNum type="arabicPeriod" startAt="8"/>
              <a:tabLst/>
            </a:pPr>
            <a:r>
              <a:rPr lang="en-US" sz="2800" dirty="0" smtClean="0"/>
              <a:t>Write a program that reads a string from the console and finds all products that contain this string. Ensure you handle correctly characters like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2800" dirty="0" smtClean="0"/>
              <a:t>.</a:t>
            </a:r>
          </a:p>
          <a:p>
            <a:pPr marL="450850" indent="-450850">
              <a:lnSpc>
                <a:spcPts val="3600"/>
              </a:lnSpc>
              <a:buFont typeface="+mj-lt"/>
              <a:buAutoNum type="arabicPeriod" startAt="8"/>
              <a:tabLst/>
            </a:pPr>
            <a:r>
              <a:rPr lang="en-US" sz="2800" dirty="0" smtClean="0"/>
              <a:t>Download and install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MySQL</a:t>
            </a:r>
            <a:r>
              <a:rPr lang="en-US" sz="2800" dirty="0"/>
              <a:t> database,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MySQL Connector/Net</a:t>
            </a:r>
            <a:r>
              <a:rPr lang="en-US" sz="2800" dirty="0" smtClean="0"/>
              <a:t> (.</a:t>
            </a:r>
            <a:r>
              <a:rPr lang="en-US" sz="2800" dirty="0"/>
              <a:t>NET Data Provider for </a:t>
            </a:r>
            <a:r>
              <a:rPr lang="en-US" sz="2800" dirty="0" smtClean="0"/>
              <a:t>MySQL) </a:t>
            </a:r>
            <a:r>
              <a:rPr lang="en-US" sz="2800" dirty="0"/>
              <a:t>+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MySQL Workbench</a:t>
            </a:r>
            <a:r>
              <a:rPr lang="en-US" sz="2800" dirty="0" smtClean="0"/>
              <a:t> GUI administration tool . Create a MySQL database to store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Books</a:t>
            </a:r>
            <a:r>
              <a:rPr lang="en-US" sz="2800" dirty="0" smtClean="0"/>
              <a:t> (title, author, publish date and ISBN). Write methods for listing all books, finding a book by name and adding a book.</a:t>
            </a:r>
          </a:p>
          <a:p>
            <a:pPr marL="450850" indent="-450850">
              <a:lnSpc>
                <a:spcPts val="3600"/>
              </a:lnSpc>
              <a:buFont typeface="+mj-lt"/>
              <a:buAutoNum type="arabicPeriod" startAt="8"/>
              <a:tabLst/>
            </a:pPr>
            <a:r>
              <a:rPr lang="en-US" sz="2800" dirty="0" smtClean="0"/>
              <a:t>Re-implement the previous task with SQLite embedded DB (see </a:t>
            </a:r>
            <a:r>
              <a:rPr lang="en-US" sz="2800" dirty="0" smtClean="0">
                <a:hlinkClick r:id="rId2"/>
              </a:rPr>
              <a:t>http://sqlite.phxsoftware.com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4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Disconnected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Disconnected data access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DataSet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A subset of the central database</a:t>
            </a:r>
            <a:r>
              <a:rPr lang="bg-BG" dirty="0" smtClean="0"/>
              <a:t> </a:t>
            </a:r>
            <a:r>
              <a:rPr lang="en-US" dirty="0" smtClean="0"/>
              <a:t>is copied locally at the client and he works with the copy</a:t>
            </a:r>
          </a:p>
          <a:p>
            <a:pPr lvl="1"/>
            <a:r>
              <a:rPr lang="en-US" dirty="0" smtClean="0"/>
              <a:t>Database synchronization is done offline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Legacy technology (deprecated)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998893" y="4382829"/>
            <a:ext cx="6254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DB</a:t>
            </a:r>
            <a:endParaRPr kumimoji="0" lang="bg-BG" sz="24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339689" y="4035315"/>
            <a:ext cx="2689327" cy="9787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20000"/>
              </a:lnSpc>
            </a:pP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temporary (offline)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lnSpc>
                <a:spcPct val="12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2861900" y="4558082"/>
            <a:ext cx="3657600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6553168" y="5170336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88992" y="5214068"/>
            <a:ext cx="2311408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ADO.NET client</a:t>
            </a:r>
            <a:endParaRPr kumimoji="0"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7052868" y="4384416"/>
            <a:ext cx="6254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DB</a:t>
            </a:r>
            <a:endParaRPr kumimoji="0" lang="bg-BG" sz="24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9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668" y="3851016"/>
            <a:ext cx="1371600" cy="1219200"/>
          </a:xfrm>
          <a:prstGeom prst="rect">
            <a:avLst/>
          </a:prstGeom>
          <a:noFill/>
        </p:spPr>
      </p:pic>
      <p:grpSp>
        <p:nvGrpSpPr>
          <p:cNvPr id="20" name="Group 19"/>
          <p:cNvGrpSpPr/>
          <p:nvPr/>
        </p:nvGrpSpPr>
        <p:grpSpPr>
          <a:xfrm>
            <a:off x="1185500" y="3546216"/>
            <a:ext cx="1752600" cy="1771650"/>
            <a:chOff x="1066800" y="3581400"/>
            <a:chExt cx="1619250" cy="1619250"/>
          </a:xfrm>
        </p:grpSpPr>
        <p:pic>
          <p:nvPicPr>
            <p:cNvPr id="21" name="Picture 6" descr="http://symphony.lotus.com/software/lotus/symphony/gallery.nsf/atom_clipArt/D06A76F82AC365B18525759600325093/$File/Icon-Computer02-Black.png"/>
            <p:cNvPicPr>
              <a:picLocks noChangeAspect="1" noChangeArrowheads="1"/>
            </p:cNvPicPr>
            <p:nvPr/>
          </p:nvPicPr>
          <p:blipFill>
            <a:blip r:embed="rId3" cstate="print">
              <a:lum bright="3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3581400"/>
              <a:ext cx="1619250" cy="1619250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 rot="21433289">
              <a:off x="1420057" y="403860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effectLst>
                    <a:glow rad="139700">
                      <a:schemeClr val="accent5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ADO.NET</a:t>
              </a:r>
              <a:endParaRPr lang="en-US" sz="1400" b="1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23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034" y="4309985"/>
            <a:ext cx="600075" cy="53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598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28600"/>
            <a:ext cx="6019800" cy="914400"/>
          </a:xfrm>
        </p:spPr>
        <p:txBody>
          <a:bodyPr/>
          <a:lstStyle/>
          <a:p>
            <a:r>
              <a:rPr lang="en-US" dirty="0" smtClean="0"/>
              <a:t>Disconnected</a:t>
            </a:r>
            <a:r>
              <a:rPr lang="bg-BG" dirty="0" smtClean="0"/>
              <a:t> </a:t>
            </a:r>
            <a:r>
              <a:rPr lang="en-US" dirty="0" smtClean="0"/>
              <a:t>Model:</a:t>
            </a:r>
            <a:r>
              <a:rPr lang="bg-BG" dirty="0" smtClean="0"/>
              <a:t> </a:t>
            </a:r>
            <a:r>
              <a:rPr lang="en-US" dirty="0" smtClean="0"/>
              <a:t>Benefits and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Benefits</a:t>
            </a:r>
            <a:r>
              <a:rPr lang="bg-BG" sz="30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client connects to DB from time to time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Works with the local copy the rest of the time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Other clients can connect during that time</a:t>
            </a:r>
            <a:endParaRPr lang="bg-BG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Has superior scalability</a:t>
            </a:r>
            <a:endParaRPr lang="bg-BG" sz="28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Drawbacks</a:t>
            </a:r>
            <a:r>
              <a:rPr lang="bg-BG" sz="30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data you work with is not always the latest data in the database</a:t>
            </a:r>
            <a:endParaRPr lang="bg-BG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Additional efforts to resolve the conflicts caused by different versions of the data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3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ORM data access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(Entity Framework)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Maps database tables to classes and objects</a:t>
            </a:r>
          </a:p>
          <a:p>
            <a:pPr lvl="1"/>
            <a:r>
              <a:rPr lang="en-US" dirty="0" smtClean="0"/>
              <a:t>Objects can be automatically persisted in the database</a:t>
            </a:r>
          </a:p>
          <a:p>
            <a:pPr lvl="1"/>
            <a:r>
              <a:rPr lang="en-US" dirty="0" smtClean="0"/>
              <a:t>Can operate in both connected and disconnected modes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821114" y="4800600"/>
            <a:ext cx="2351086" cy="1295400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000" rIns="36000"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ORM</a:t>
            </a:r>
          </a:p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Framework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754724" y="4808538"/>
            <a:ext cx="2159000" cy="1287462"/>
          </a:xfrm>
          <a:prstGeom prst="roundRect">
            <a:avLst>
              <a:gd name="adj" fmla="val 385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txBody>
          <a:bodyPr wrap="square"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OO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Programming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Language</a:t>
            </a:r>
            <a:endParaRPr lang="en-US" sz="2400" b="1" noProof="1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029281" y="5458454"/>
            <a:ext cx="685800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6291114" y="5465134"/>
            <a:ext cx="687387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5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800600"/>
            <a:ext cx="1676400" cy="1295400"/>
          </a:xfrm>
          <a:prstGeom prst="rect">
            <a:avLst/>
          </a:prstGeom>
          <a:noFill/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7054701" y="6128468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792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1363</TotalTime>
  <Words>3256</Words>
  <Application>Microsoft Office PowerPoint</Application>
  <PresentationFormat>On-screen Show (4:3)</PresentationFormat>
  <Paragraphs>682</Paragraphs>
  <Slides>70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9" baseType="lpstr"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Visio</vt:lpstr>
      <vt:lpstr>Data Access with ADO.NET</vt:lpstr>
      <vt:lpstr>Table of Contents</vt:lpstr>
      <vt:lpstr>Table of Contents (2)</vt:lpstr>
      <vt:lpstr>Data Access Models</vt:lpstr>
      <vt:lpstr>Connected Model</vt:lpstr>
      <vt:lpstr>Connected Model: Benefits and Drawbacks</vt:lpstr>
      <vt:lpstr>Disconnected Model</vt:lpstr>
      <vt:lpstr>Disconnected Model: Benefits and Drawbacks</vt:lpstr>
      <vt:lpstr>ORM Model</vt:lpstr>
      <vt:lpstr>ORM Model – Benefits and Problems</vt:lpstr>
      <vt:lpstr>ADO.NET Architecture</vt:lpstr>
      <vt:lpstr>What Is ADO.NET?</vt:lpstr>
      <vt:lpstr>Namespaces In ADO.NET</vt:lpstr>
      <vt:lpstr>Components of ADO.NET</vt:lpstr>
      <vt:lpstr>Data Providers In ADO.NET</vt:lpstr>
      <vt:lpstr>Data Providers in ADO.NET (2)</vt:lpstr>
      <vt:lpstr>Data Provider Classes</vt:lpstr>
      <vt:lpstr>Primary Provider Classes and Interfaces in ADO.NET</vt:lpstr>
      <vt:lpstr>ADO.NET: Connected Model</vt:lpstr>
      <vt:lpstr>ADO.NET: Disconnected Model</vt:lpstr>
      <vt:lpstr>ADO.NET: LINQ-to-SQL</vt:lpstr>
      <vt:lpstr>ADO.NET: Entity Framework</vt:lpstr>
      <vt:lpstr>SQL Client Data Provider</vt:lpstr>
      <vt:lpstr>SqlClient Data Provider</vt:lpstr>
      <vt:lpstr>The SqlConnection Class</vt:lpstr>
      <vt:lpstr>DB Connection String</vt:lpstr>
      <vt:lpstr>DB Connection String (2)</vt:lpstr>
      <vt:lpstr>Connection Pooling</vt:lpstr>
      <vt:lpstr>Working with SqlConnection</vt:lpstr>
      <vt:lpstr>SqlConnection – Example</vt:lpstr>
      <vt:lpstr>ADO.NET Classes for the Connected Model</vt:lpstr>
      <vt:lpstr>SqlClient and ADO.NET Connected Model</vt:lpstr>
      <vt:lpstr>The SqlCommand Class</vt:lpstr>
      <vt:lpstr>The SqlCommand Class (2)</vt:lpstr>
      <vt:lpstr>The SqlCommand Class (3)</vt:lpstr>
      <vt:lpstr>The SqlDataReader Class</vt:lpstr>
      <vt:lpstr>SqlCommand – Example</vt:lpstr>
      <vt:lpstr>SqlDataReader – Example</vt:lpstr>
      <vt:lpstr>Using SqlCommand and SqlDataReader</vt:lpstr>
      <vt:lpstr>SQL Injection</vt:lpstr>
      <vt:lpstr>What is SQL Injection?</vt:lpstr>
      <vt:lpstr>How Does SQL Injection Work?</vt:lpstr>
      <vt:lpstr>SQL Injection</vt:lpstr>
      <vt:lpstr>Preventing SQL Injection</vt:lpstr>
      <vt:lpstr>The SqlParameter Class</vt:lpstr>
      <vt:lpstr>Parameterized Commands – Example</vt:lpstr>
      <vt:lpstr>Primary Key Retrieval</vt:lpstr>
      <vt:lpstr>Parameterized Queries</vt:lpstr>
      <vt:lpstr>Connecting to Non-Microsoft Databases</vt:lpstr>
      <vt:lpstr>Connecting to Non-Microsoft Databases</vt:lpstr>
      <vt:lpstr>ADO.NET Data Interfaces</vt:lpstr>
      <vt:lpstr>ADO.NET Base Classes</vt:lpstr>
      <vt:lpstr>OLE DB Data Provider</vt:lpstr>
      <vt:lpstr>Connecting To OLE DB – Example</vt:lpstr>
      <vt:lpstr>Connecting to MS Access Database</vt:lpstr>
      <vt:lpstr>Connecting to MySQL</vt:lpstr>
      <vt:lpstr>Connecting to MySQL from C#</vt:lpstr>
      <vt:lpstr>Connecting to MySQL</vt:lpstr>
      <vt:lpstr>Working with Dates and Images</vt:lpstr>
      <vt:lpstr>Working with Dates: Best Practices</vt:lpstr>
      <vt:lpstr>Working with Dates: Best Practices (2)</vt:lpstr>
      <vt:lpstr>Working with Dates – Example</vt:lpstr>
      <vt:lpstr>Working With Dates</vt:lpstr>
      <vt:lpstr>Storing Images in the DB</vt:lpstr>
      <vt:lpstr>Images in the Database</vt:lpstr>
      <vt:lpstr>Data Access with ADO.NET</vt:lpstr>
      <vt:lpstr>Exercises</vt:lpstr>
      <vt:lpstr>Exercises (2)</vt:lpstr>
      <vt:lpstr>Exercises (3)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SQL</dc:title>
  <dc:subject>Telerik Software Academy</dc:subject>
  <dc:creator>Svetlin Nakov</dc:creator>
  <cp:keywords>telerik software academy, free courses for developers</cp:keywords>
  <cp:lastModifiedBy>Svetlin Nakov</cp:lastModifiedBy>
  <cp:revision>370</cp:revision>
  <dcterms:created xsi:type="dcterms:W3CDTF">2007-12-08T16:03:35Z</dcterms:created>
  <dcterms:modified xsi:type="dcterms:W3CDTF">2013-07-11T11:04:22Z</dcterms:modified>
  <cp:category>software engineering</cp:category>
</cp:coreProperties>
</file>