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handoutMasterIdLst>
    <p:handoutMasterId r:id="rId48"/>
  </p:handoutMasterIdLst>
  <p:sldIdLst>
    <p:sldId id="399" r:id="rId2"/>
    <p:sldId id="400" r:id="rId3"/>
    <p:sldId id="458" r:id="rId4"/>
    <p:sldId id="457" r:id="rId5"/>
    <p:sldId id="459" r:id="rId6"/>
    <p:sldId id="467" r:id="rId7"/>
    <p:sldId id="481" r:id="rId8"/>
    <p:sldId id="460" r:id="rId9"/>
    <p:sldId id="462" r:id="rId10"/>
    <p:sldId id="461" r:id="rId11"/>
    <p:sldId id="466" r:id="rId12"/>
    <p:sldId id="468" r:id="rId13"/>
    <p:sldId id="469" r:id="rId14"/>
    <p:sldId id="470" r:id="rId15"/>
    <p:sldId id="471" r:id="rId16"/>
    <p:sldId id="472" r:id="rId17"/>
    <p:sldId id="473" r:id="rId18"/>
    <p:sldId id="474" r:id="rId19"/>
    <p:sldId id="475" r:id="rId20"/>
    <p:sldId id="476" r:id="rId21"/>
    <p:sldId id="477" r:id="rId22"/>
    <p:sldId id="447" r:id="rId23"/>
    <p:sldId id="478" r:id="rId24"/>
    <p:sldId id="479" r:id="rId25"/>
    <p:sldId id="480" r:id="rId26"/>
    <p:sldId id="446" r:id="rId27"/>
    <p:sldId id="448" r:id="rId28"/>
    <p:sldId id="449" r:id="rId29"/>
    <p:sldId id="450" r:id="rId30"/>
    <p:sldId id="451" r:id="rId31"/>
    <p:sldId id="452" r:id="rId32"/>
    <p:sldId id="453" r:id="rId33"/>
    <p:sldId id="454" r:id="rId34"/>
    <p:sldId id="455" r:id="rId35"/>
    <p:sldId id="482" r:id="rId36"/>
    <p:sldId id="464" r:id="rId37"/>
    <p:sldId id="465" r:id="rId38"/>
    <p:sldId id="445" r:id="rId39"/>
    <p:sldId id="443" r:id="rId40"/>
    <p:sldId id="444" r:id="rId41"/>
    <p:sldId id="483" r:id="rId42"/>
    <p:sldId id="484" r:id="rId43"/>
    <p:sldId id="485" r:id="rId44"/>
    <p:sldId id="486" r:id="rId45"/>
    <p:sldId id="333" r:id="rId4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521415D9-36F7-43E2-AB2F-B90AF26B5E84}">
      <p14:sectionLst xmlns:p14="http://schemas.microsoft.com/office/powerpoint/2010/main">
        <p14:section name="Default Section" id="{3FDAA26D-1CD0-4B94-8289-58AE82AEE49E}">
          <p14:sldIdLst/>
        </p14:section>
        <p14:section name="Intro" id="{5DD2A207-BB48-4F84-8214-B0825EF7BE69}">
          <p14:sldIdLst>
            <p14:sldId id="399"/>
            <p14:sldId id="400"/>
          </p14:sldIdLst>
        </p14:section>
        <p14:section name="Features" id="{410B8CD3-2D5C-4ABC-9A2D-10AA4FF67C9C}">
          <p14:sldIdLst>
            <p14:sldId id="458"/>
            <p14:sldId id="457"/>
          </p14:sldIdLst>
        </p14:section>
        <p14:section name="Modelling" id="{0D9E45D9-C3C3-4F5A-B6B9-AA6ED2E4A2BF}">
          <p14:sldIdLst>
            <p14:sldId id="459"/>
            <p14:sldId id="467"/>
            <p14:sldId id="481"/>
            <p14:sldId id="460"/>
            <p14:sldId id="462"/>
            <p14:sldId id="461"/>
            <p14:sldId id="466"/>
            <p14:sldId id="468"/>
            <p14:sldId id="469"/>
            <p14:sldId id="470"/>
            <p14:sldId id="471"/>
            <p14:sldId id="472"/>
            <p14:sldId id="473"/>
            <p14:sldId id="474"/>
          </p14:sldIdLst>
        </p14:section>
        <p14:section name="OpenAccess API" id="{AD730321-B65D-481E-B5C4-DDC852859F68}">
          <p14:sldIdLst>
            <p14:sldId id="475"/>
            <p14:sldId id="476"/>
            <p14:sldId id="477"/>
            <p14:sldId id="447"/>
            <p14:sldId id="478"/>
            <p14:sldId id="479"/>
            <p14:sldId id="480"/>
          </p14:sldIdLst>
        </p14:section>
        <p14:section name="LINQ" id="{20FC161D-F916-48A7-993C-0C33ACCA969A}">
          <p14:sldIdLst>
            <p14:sldId id="446"/>
            <p14:sldId id="448"/>
            <p14:sldId id="449"/>
            <p14:sldId id="450"/>
            <p14:sldId id="451"/>
          </p14:sldIdLst>
        </p14:section>
        <p14:section name="Bulk Operations" id="{E94A5DA6-AE95-4334-9EC4-72E83D6915E4}">
          <p14:sldIdLst>
            <p14:sldId id="452"/>
            <p14:sldId id="453"/>
            <p14:sldId id="454"/>
            <p14:sldId id="455"/>
            <p14:sldId id="482"/>
          </p14:sldIdLst>
        </p14:section>
        <p14:section name="Tools" id="{AFAD6694-D3F4-4897-BDA4-ADADF2ED5C30}">
          <p14:sldIdLst>
            <p14:sldId id="464"/>
            <p14:sldId id="465"/>
          </p14:sldIdLst>
        </p14:section>
        <p14:section name="Outro" id="{5EDFAFF0-408E-45C9-B0F3-7B6302BC7D1B}">
          <p14:sldIdLst>
            <p14:sldId id="445"/>
            <p14:sldId id="443"/>
            <p14:sldId id="444"/>
            <p14:sldId id="483"/>
            <p14:sldId id="484"/>
            <p14:sldId id="485"/>
            <p14:sldId id="486"/>
            <p14:sldId id="33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72" autoAdjust="0"/>
    <p:restoredTop sz="82014" autoAdjust="0"/>
  </p:normalViewPr>
  <p:slideViewPr>
    <p:cSldViewPr>
      <p:cViewPr>
        <p:scale>
          <a:sx n="98" d="100"/>
          <a:sy n="98" d="100"/>
        </p:scale>
        <p:origin x="-16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7/25/2013</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7/25/2013</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ocumentation.telerik.com/openaccess-orm/documentation/feature-reference/api/context-api/feature-ref-api-context-api-cach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eblogs.asp.net/scottgu/archive/2008/01/07/dynamic-linq-part-1-using-the-linq-dynamic-query-library.aspx"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msdn.microsoft.com/en-US/vstudio/bb894665.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ocumentation.telerik.com/openaccess-orm/Feature%20Reference/API/Context%20API/Bulk%20Operations/featureref-contextapi-bulk-ud-operations-overview"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telerik.com/products/orm/getting-started/openaccess-vs-entity-framework.asp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cumentation.telerik.com/openaccess-orm/documentation/feature-reference/tools/visual-designer/developemnt-environment-wizards-dialogs-model-tools-designer-design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ocumentation.telerik.com/openaccess-orm/documentation/feature-reference/tools/visual-designer/developemnt-environment-wizards-dialogs-model-tools-designer-design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umentation.telerik.com/openaccess-orm/feature-reference/tools/model-settings-dialog/feature-ref-tools-visual-designer-model-settings-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umentation.telerik.com/openaccess-orm/documentation/developers-guide/code-generation/developer-guide-domain-model-class-mapping-fluent-mapp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endParaRPr lang="en-US" sz="1100" dirty="0"/>
          </a:p>
        </p:txBody>
      </p:sp>
      <p:sp>
        <p:nvSpPr>
          <p:cNvPr id="5" name="Rectangle 7"/>
          <p:cNvSpPr>
            <a:spLocks noGrp="1" noChangeArrowheads="1"/>
          </p:cNvSpPr>
          <p:nvPr>
            <p:ph type="sldNum" sz="quarter" idx="5"/>
          </p:nvPr>
        </p:nvSpPr>
        <p:spPr>
          <a:ln/>
        </p:spPr>
        <p:txBody>
          <a:bodyPr/>
          <a:lstStyle/>
          <a:p>
            <a:fld id="{47C94063-AD03-4C7E-9D10-B5963812199A}" type="slidenum">
              <a:rPr lang="en-US"/>
              <a:pPr/>
              <a:t>1</a:t>
            </a:fld>
            <a:r>
              <a:rPr lang="en-US" dirty="0"/>
              <a:t>##</a:t>
            </a:r>
            <a:endParaRPr lang="en-US" sz="1100" dirty="0"/>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points – most of the objects are in hollow state – only ID and type are known</a:t>
            </a:r>
          </a:p>
          <a:p>
            <a:r>
              <a:rPr lang="en-US" dirty="0" err="1" smtClean="0"/>
              <a:t>SaveChanges</a:t>
            </a:r>
            <a:r>
              <a:rPr lang="en-US" dirty="0" smtClean="0"/>
              <a:t>()</a:t>
            </a:r>
            <a:r>
              <a:rPr lang="en-US" baseline="0" dirty="0" smtClean="0"/>
              <a:t> wipes all present data and makes object Hollow</a:t>
            </a:r>
          </a:p>
          <a:p>
            <a:r>
              <a:rPr lang="en-US" baseline="0" dirty="0" smtClean="0"/>
              <a:t>Detach makes objects detached</a:t>
            </a:r>
          </a:p>
          <a:p>
            <a:r>
              <a:rPr lang="en-US" baseline="0" dirty="0" smtClean="0"/>
              <a:t>Attach makes objects either New, Dirty or Clean</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20</a:t>
            </a:fld>
            <a:endParaRPr lang="en-US" dirty="0"/>
          </a:p>
        </p:txBody>
      </p:sp>
    </p:spTree>
    <p:extLst>
      <p:ext uri="{BB962C8B-B14F-4D97-AF65-F5344CB8AC3E}">
        <p14:creationId xmlns:p14="http://schemas.microsoft.com/office/powerpoint/2010/main" val="52356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22</a:t>
            </a:fld>
            <a:endParaRPr lang="en-US" dirty="0"/>
          </a:p>
        </p:txBody>
      </p:sp>
    </p:spTree>
    <p:extLst>
      <p:ext uri="{BB962C8B-B14F-4D97-AF65-F5344CB8AC3E}">
        <p14:creationId xmlns:p14="http://schemas.microsoft.com/office/powerpoint/2010/main" val="1042223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L1 Cache is</a:t>
            </a:r>
            <a:r>
              <a:rPr lang="en-US" baseline="0" dirty="0" smtClean="0"/>
              <a:t> always enabled</a:t>
            </a:r>
          </a:p>
          <a:p>
            <a:r>
              <a:rPr lang="en-US" baseline="0" dirty="0" smtClean="0"/>
              <a:t>L2 Cache can be switched On and Off using Model Settings or </a:t>
            </a:r>
            <a:r>
              <a:rPr lang="en-US" baseline="0" dirty="0" err="1" smtClean="0"/>
              <a:t>BackendConfiguration</a:t>
            </a:r>
            <a:endParaRPr lang="en-US" baseline="0" dirty="0" smtClean="0"/>
          </a:p>
          <a:p>
            <a:r>
              <a:rPr lang="en-US" baseline="0" dirty="0" smtClean="0"/>
              <a:t>More about L2 Cache at </a:t>
            </a:r>
            <a:r>
              <a:rPr lang="en-US" dirty="0" smtClean="0">
                <a:hlinkClick r:id="rId3"/>
              </a:rPr>
              <a:t>http://documentation.telerik.com/openaccess-orm/documentation/feature-reference/api/context-api/feature-ref-api-context-api-cache</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23</a:t>
            </a:fld>
            <a:endParaRPr lang="en-US" dirty="0"/>
          </a:p>
        </p:txBody>
      </p:sp>
    </p:spTree>
    <p:extLst>
      <p:ext uri="{BB962C8B-B14F-4D97-AF65-F5344CB8AC3E}">
        <p14:creationId xmlns:p14="http://schemas.microsoft.com/office/powerpoint/2010/main" val="1540657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Dynamic LINQ articles: </a:t>
            </a:r>
            <a:r>
              <a:rPr lang="en-US" dirty="0" smtClean="0">
                <a:hlinkClick r:id="rId3"/>
              </a:rPr>
              <a:t>http://weblogs.asp.net/scottgu/archive/2008/01/07/dynamic-linq-part-1-using-the-linq-dynamic-query-library.aspx</a:t>
            </a:r>
            <a:endParaRPr lang="en-US" dirty="0" smtClean="0"/>
          </a:p>
          <a:p>
            <a:r>
              <a:rPr lang="en-US" dirty="0" smtClean="0"/>
              <a:t>Samples: </a:t>
            </a:r>
            <a:r>
              <a:rPr lang="en-US" dirty="0" smtClean="0">
                <a:hlinkClick r:id="rId4"/>
              </a:rPr>
              <a:t>http://msdn.microsoft.com/en-US/vstudio/bb894665.aspx</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27</a:t>
            </a:fld>
            <a:endParaRPr lang="en-US" dirty="0"/>
          </a:p>
        </p:txBody>
      </p:sp>
    </p:spTree>
    <p:extLst>
      <p:ext uri="{BB962C8B-B14F-4D97-AF65-F5344CB8AC3E}">
        <p14:creationId xmlns:p14="http://schemas.microsoft.com/office/powerpoint/2010/main" val="361639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More information can be found at </a:t>
            </a:r>
            <a:r>
              <a:rPr lang="en-US" dirty="0" smtClean="0">
                <a:hlinkClick r:id="rId3"/>
              </a:rPr>
              <a:t>http://documentation.telerik.com/openaccess-orm/Feature%20Reference/API/Context%20API/Bulk%20Operations/featureref-contextapi-bulk-ud-operations-overview</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31</a:t>
            </a:fld>
            <a:endParaRPr lang="en-US" dirty="0"/>
          </a:p>
        </p:txBody>
      </p:sp>
    </p:spTree>
    <p:extLst>
      <p:ext uri="{BB962C8B-B14F-4D97-AF65-F5344CB8AC3E}">
        <p14:creationId xmlns:p14="http://schemas.microsoft.com/office/powerpoint/2010/main" val="30577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965F9E8-0F0A-4DC0-9F01-C3F5279BEC61}" type="slidenum">
              <a:rPr lang="en-US"/>
              <a:pPr/>
              <a:t>40</a:t>
            </a:fld>
            <a:r>
              <a:rPr lang="en-US" dirty="0"/>
              <a:t>##</a:t>
            </a:r>
            <a:endParaRPr lang="en-US" sz="1100" dirty="0"/>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43</a:t>
            </a:fld>
            <a:endParaRPr lang="en-US" dirty="0"/>
          </a:p>
        </p:txBody>
      </p:sp>
    </p:spTree>
    <p:extLst>
      <p:ext uri="{BB962C8B-B14F-4D97-AF65-F5344CB8AC3E}">
        <p14:creationId xmlns:p14="http://schemas.microsoft.com/office/powerpoint/2010/main" val="199352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FB4F6EA-423E-42DF-9292-215E7D886C4E}"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extLst>
      <p:ext uri="{BB962C8B-B14F-4D97-AF65-F5344CB8AC3E}">
        <p14:creationId xmlns:p14="http://schemas.microsoft.com/office/powerpoint/2010/main" val="312441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Source: </a:t>
            </a:r>
            <a:r>
              <a:rPr lang="en-US" dirty="0" smtClean="0">
                <a:hlinkClick r:id="rId3"/>
              </a:rPr>
              <a:t>http://www.telerik.com/products/orm/getting-started/openaccess-vs-entity-framework.aspx</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4</a:t>
            </a:fld>
            <a:endParaRPr lang="en-US" dirty="0"/>
          </a:p>
        </p:txBody>
      </p:sp>
    </p:spTree>
    <p:extLst>
      <p:ext uri="{BB962C8B-B14F-4D97-AF65-F5344CB8AC3E}">
        <p14:creationId xmlns:p14="http://schemas.microsoft.com/office/powerpoint/2010/main" val="162068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More information at: </a:t>
            </a:r>
            <a:r>
              <a:rPr lang="en-US" dirty="0" smtClean="0">
                <a:hlinkClick r:id="rId3"/>
              </a:rPr>
              <a:t>http://documentation.telerik.com/openaccess-orm/documentation/feature-reference/tools/visual-designer/developemnt-environment-wizards-dialogs-model-tools-designer-designer</a:t>
            </a:r>
            <a:endParaRPr lang="en-US" dirty="0" smtClean="0"/>
          </a:p>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5</a:t>
            </a:fld>
            <a:endParaRPr lang="en-US" dirty="0"/>
          </a:p>
        </p:txBody>
      </p:sp>
    </p:spTree>
    <p:extLst>
      <p:ext uri="{BB962C8B-B14F-4D97-AF65-F5344CB8AC3E}">
        <p14:creationId xmlns:p14="http://schemas.microsoft.com/office/powerpoint/2010/main" val="124420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More information at: </a:t>
            </a:r>
            <a:r>
              <a:rPr lang="en-US" dirty="0" smtClean="0">
                <a:hlinkClick r:id="rId3"/>
              </a:rPr>
              <a:t>http://documentation.telerik.com/openaccess-orm/documentation/feature-reference/tools/visual-designer/developemnt-environment-wizards-dialogs-model-tools-designer-designer</a:t>
            </a:r>
            <a:endParaRPr lang="en-US" dirty="0" smtClean="0"/>
          </a:p>
        </p:txBody>
      </p:sp>
      <p:sp>
        <p:nvSpPr>
          <p:cNvPr id="4" name="Slide Number Placeholder 3"/>
          <p:cNvSpPr>
            <a:spLocks noGrp="1"/>
          </p:cNvSpPr>
          <p:nvPr>
            <p:ph type="sldNum" sz="quarter" idx="10"/>
          </p:nvPr>
        </p:nvSpPr>
        <p:spPr/>
        <p:txBody>
          <a:bodyPr/>
          <a:lstStyle/>
          <a:p>
            <a:fld id="{6FB4F6EA-423E-42DF-9292-215E7D886C4E}" type="slidenum">
              <a:rPr lang="en-US" smtClean="0"/>
              <a:pPr/>
              <a:t>6</a:t>
            </a:fld>
            <a:endParaRPr lang="en-US" dirty="0"/>
          </a:p>
        </p:txBody>
      </p:sp>
    </p:spTree>
    <p:extLst>
      <p:ext uri="{BB962C8B-B14F-4D97-AF65-F5344CB8AC3E}">
        <p14:creationId xmlns:p14="http://schemas.microsoft.com/office/powerpoint/2010/main" val="1054899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information at </a:t>
            </a:r>
            <a:r>
              <a:rPr lang="en-US" dirty="0" smtClean="0">
                <a:hlinkClick r:id="rId3"/>
              </a:rPr>
              <a:t>http://documentation.telerik.com/openaccess-orm/feature-reference/tools/model-settings-dialog/feature-ref-tools-visual-designer-model-settings-overview</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8</a:t>
            </a:fld>
            <a:endParaRPr lang="en-US" dirty="0"/>
          </a:p>
        </p:txBody>
      </p:sp>
    </p:spTree>
    <p:extLst>
      <p:ext uri="{BB962C8B-B14F-4D97-AF65-F5344CB8AC3E}">
        <p14:creationId xmlns:p14="http://schemas.microsoft.com/office/powerpoint/2010/main" val="2314513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information at </a:t>
            </a:r>
            <a:r>
              <a:rPr lang="en-US" dirty="0" smtClean="0">
                <a:hlinkClick r:id="rId3"/>
              </a:rPr>
              <a:t>http://documentation.telerik.com/openaccess-orm/documentation/developers-guide/code-generation/developer-guide-domain-model-class-mapping-fluent-mapping</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1258585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51228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9540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eblogs.asp.net/scottgu/archive/2008/01/07/dynamic-linq-part-1-using-the-linq-dynamic-query-library.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telerik.com/products/orm/getting-started.aspx" TargetMode="External"/><Relationship Id="rId2" Type="http://schemas.openxmlformats.org/officeDocument/2006/relationships/hyperlink" Target="http://www.telerik.com/products/orm.aspx" TargetMode="External"/><Relationship Id="rId1" Type="http://schemas.openxmlformats.org/officeDocument/2006/relationships/slideLayout" Target="../slideLayouts/slideLayout2.xml"/><Relationship Id="rId5" Type="http://schemas.openxmlformats.org/officeDocument/2006/relationships/hyperlink" Target="http://www.telerik.com/community/forums/orm.aspx" TargetMode="External"/><Relationship Id="rId4" Type="http://schemas.openxmlformats.org/officeDocument/2006/relationships/hyperlink" Target="http://www.telerik.com/products/orm/features/samples-kit.asp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13.png"/><Relationship Id="rId2" Type="http://schemas.openxmlformats.org/officeDocument/2006/relationships/hyperlink" Target="http://html5course.telerik.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forums.academy.telerik.com/" TargetMode="External"/><Relationship Id="rId10" Type="http://schemas.openxmlformats.org/officeDocument/2006/relationships/image" Target="../media/image15.png"/><Relationship Id="rId4" Type="http://schemas.openxmlformats.org/officeDocument/2006/relationships/hyperlink" Target="http://www.facebook.com/telerikacademy" TargetMode="Externa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ctrTitle"/>
          </p:nvPr>
        </p:nvSpPr>
        <p:spPr>
          <a:xfrm>
            <a:off x="228600" y="2286000"/>
            <a:ext cx="8458200" cy="914400"/>
          </a:xfrm>
        </p:spPr>
        <p:txBody>
          <a:bodyPr/>
          <a:lstStyle/>
          <a:p>
            <a:pPr>
              <a:lnSpc>
                <a:spcPct val="100000"/>
              </a:lnSpc>
            </a:pPr>
            <a:r>
              <a:rPr lang="en-US" dirty="0" smtClean="0"/>
              <a:t>OpenAccess ORM</a:t>
            </a:r>
            <a:endParaRPr lang="bg-BG" dirty="0"/>
          </a:p>
        </p:txBody>
      </p:sp>
      <p:sp>
        <p:nvSpPr>
          <p:cNvPr id="22" name="Subtitle 21"/>
          <p:cNvSpPr>
            <a:spLocks noGrp="1"/>
          </p:cNvSpPr>
          <p:nvPr>
            <p:ph type="subTitle" idx="1"/>
          </p:nvPr>
        </p:nvSpPr>
        <p:spPr>
          <a:xfrm>
            <a:off x="588334" y="3274548"/>
            <a:ext cx="8077200" cy="569120"/>
          </a:xfrm>
        </p:spPr>
        <p:txBody>
          <a:bodyPr/>
          <a:lstStyle/>
          <a:p>
            <a:r>
              <a:rPr lang="en-US" dirty="0" smtClean="0"/>
              <a:t>Modeling, API</a:t>
            </a:r>
            <a:r>
              <a:rPr lang="bg-BG" dirty="0" smtClean="0"/>
              <a:t>, </a:t>
            </a:r>
            <a:r>
              <a:rPr lang="en-US" dirty="0" smtClean="0"/>
              <a:t>tools and best practices</a:t>
            </a:r>
            <a:endParaRPr lang="bg-BG" dirty="0"/>
          </a:p>
        </p:txBody>
      </p:sp>
      <p:sp>
        <p:nvSpPr>
          <p:cNvPr id="14" name="Text Placeholder 3"/>
          <p:cNvSpPr>
            <a:spLocks noGrp="1"/>
          </p:cNvSpPr>
          <p:nvPr/>
        </p:nvSpPr>
        <p:spPr>
          <a:xfrm>
            <a:off x="457200" y="4492823"/>
            <a:ext cx="3352800" cy="954107"/>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Viktor Zhivkov</a:t>
            </a:r>
            <a:endParaRPr lang="en-US" dirty="0"/>
          </a:p>
          <a:p>
            <a:endParaRPr lang="en-US" dirty="0"/>
          </a:p>
        </p:txBody>
      </p:sp>
      <p:sp>
        <p:nvSpPr>
          <p:cNvPr id="15" name="Text Placeholder 4"/>
          <p:cNvSpPr>
            <a:spLocks noGrp="1"/>
          </p:cNvSpPr>
          <p:nvPr/>
        </p:nvSpPr>
        <p:spPr>
          <a:xfrm>
            <a:off x="469900" y="5754469"/>
            <a:ext cx="3352800" cy="646331"/>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Telerik Software Academy</a:t>
            </a:r>
            <a:endParaRPr lang="en-US" dirty="0"/>
          </a:p>
          <a:p>
            <a:endParaRPr lang="en-US" dirty="0"/>
          </a:p>
        </p:txBody>
      </p:sp>
      <p:sp>
        <p:nvSpPr>
          <p:cNvPr id="16" name="Text Placeholder 5"/>
          <p:cNvSpPr>
            <a:spLocks noGrp="1"/>
          </p:cNvSpPr>
          <p:nvPr/>
        </p:nvSpPr>
        <p:spPr>
          <a:xfrm>
            <a:off x="469900" y="6059269"/>
            <a:ext cx="3352800"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hlinkClick r:id="rId3"/>
              </a:rPr>
              <a:t>http://academy.telerik.com</a:t>
            </a:r>
            <a:r>
              <a:rPr lang="en-US" dirty="0" smtClean="0"/>
              <a:t> </a:t>
            </a:r>
            <a:endParaRPr lang="en-US" dirty="0"/>
          </a:p>
        </p:txBody>
      </p:sp>
      <p:sp>
        <p:nvSpPr>
          <p:cNvPr id="17" name="Text Placeholder 6"/>
          <p:cNvSpPr>
            <a:spLocks noGrp="1"/>
          </p:cNvSpPr>
          <p:nvPr/>
        </p:nvSpPr>
        <p:spPr>
          <a:xfrm>
            <a:off x="469899" y="4950023"/>
            <a:ext cx="6692901" cy="446276"/>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smtClean="0"/>
              <a:t>Senior Software Developer, OpenAccess ORM</a:t>
            </a:r>
            <a:endParaRPr lang="en-US" dirty="0"/>
          </a:p>
        </p:txBody>
      </p:sp>
      <p:pic>
        <p:nvPicPr>
          <p:cNvPr id="19"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9600" y="1066800"/>
            <a:ext cx="2071617" cy="225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91007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Database from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362988"/>
            <a:ext cx="3834135" cy="2363725"/>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5" name="Picture 4" descr="http://dryicons.com/images/icon_sets/aesthetica/png/128x128/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321" y="3493487"/>
            <a:ext cx="2890058" cy="2233226"/>
          </a:xfrm>
          <a:prstGeom prst="rect">
            <a:avLst/>
          </a:prstGeom>
          <a:ln>
            <a:noFill/>
          </a:ln>
          <a:effectLst>
            <a:outerShdw blurRad="292100" dist="139700" dir="2700000" algn="tl" rotWithShape="0">
              <a:srgbClr val="333333">
                <a:alpha val="65000"/>
              </a:srgbClr>
            </a:outerShdw>
          </a:effectLst>
        </p:spPr>
      </p:pic>
      <p:sp>
        <p:nvSpPr>
          <p:cNvPr id="8" name="Striped Right Arrow 7"/>
          <p:cNvSpPr/>
          <p:nvPr/>
        </p:nvSpPr>
        <p:spPr>
          <a:xfrm>
            <a:off x="4495800" y="3962400"/>
            <a:ext cx="1676400" cy="1295400"/>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p:cNvSpPr txBox="1"/>
          <p:nvPr/>
        </p:nvSpPr>
        <p:spPr>
          <a:xfrm>
            <a:off x="228600" y="1293628"/>
            <a:ext cx="8578779" cy="861774"/>
          </a:xfrm>
          <a:prstGeom prst="rect">
            <a:avLst/>
          </a:prstGeom>
          <a:noFill/>
        </p:spPr>
        <p:txBody>
          <a:bodyPr wrap="square" rtlCol="0">
            <a:spAutoFit/>
          </a:bodyPr>
          <a:lstStyle/>
          <a:p>
            <a:r>
              <a:rPr lang="en-US" dirty="0" smtClean="0"/>
              <a:t>Push changes made to the conceptual model to the database in form of SQL DDL script</a:t>
            </a:r>
            <a:endParaRPr lang="en-US" dirty="0"/>
          </a:p>
        </p:txBody>
      </p:sp>
      <p:sp>
        <p:nvSpPr>
          <p:cNvPr id="10" name="TextBox 9"/>
          <p:cNvSpPr txBox="1"/>
          <p:nvPr/>
        </p:nvSpPr>
        <p:spPr>
          <a:xfrm>
            <a:off x="6705600" y="2155402"/>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32676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Fluent mapping</a:t>
            </a:r>
            <a:endParaRPr lang="en-US" dirty="0"/>
          </a:p>
        </p:txBody>
      </p:sp>
      <p:sp>
        <p:nvSpPr>
          <p:cNvPr id="3" name="Content Placeholder 2"/>
          <p:cNvSpPr>
            <a:spLocks noGrp="1"/>
          </p:cNvSpPr>
          <p:nvPr>
            <p:ph idx="1"/>
          </p:nvPr>
        </p:nvSpPr>
        <p:spPr/>
        <p:txBody>
          <a:bodyPr/>
          <a:lstStyle/>
          <a:p>
            <a:r>
              <a:rPr lang="en-US" dirty="0" smtClean="0"/>
              <a:t>Define your model using code-only mapping</a:t>
            </a:r>
          </a:p>
          <a:p>
            <a:r>
              <a:rPr lang="en-US" dirty="0" smtClean="0"/>
              <a:t>Possible scenarios:</a:t>
            </a:r>
          </a:p>
          <a:p>
            <a:pPr lvl="1"/>
            <a:r>
              <a:rPr lang="en-US" dirty="0" smtClean="0"/>
              <a:t>Code-first with lots of manual coding</a:t>
            </a:r>
          </a:p>
          <a:p>
            <a:pPr lvl="1"/>
            <a:r>
              <a:rPr lang="en-US" dirty="0" smtClean="0"/>
              <a:t>Database-first with one-time code generation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 name="TextBox 4"/>
          <p:cNvSpPr txBox="1"/>
          <p:nvPr/>
        </p:nvSpPr>
        <p:spPr>
          <a:xfrm>
            <a:off x="6705600" y="57075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29066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3" name="Rounded Rectangular Callout 22"/>
          <p:cNvSpPr/>
          <p:nvPr/>
        </p:nvSpPr>
        <p:spPr>
          <a:xfrm>
            <a:off x="457200" y="1524000"/>
            <a:ext cx="2286000" cy="4953000"/>
          </a:xfrm>
          <a:prstGeom prst="wedgeRoundRectCallout">
            <a:avLst>
              <a:gd name="adj1" fmla="val 69621"/>
              <a:gd name="adj2" fmla="val -20043"/>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Contains all required metadata that describes the model, like:</a:t>
            </a:r>
          </a:p>
          <a:p>
            <a:pPr marL="342900" indent="-342900" algn="ctr">
              <a:buFontTx/>
              <a:buChar char="-"/>
            </a:pPr>
            <a:r>
              <a:rPr lang="en-US" dirty="0" smtClean="0"/>
              <a:t>Domain Classes</a:t>
            </a:r>
          </a:p>
          <a:p>
            <a:pPr marL="342900" indent="-342900" algn="ctr">
              <a:buFontTx/>
              <a:buChar char="-"/>
            </a:pPr>
            <a:r>
              <a:rPr lang="en-US" dirty="0" smtClean="0"/>
              <a:t>Domain Methods</a:t>
            </a:r>
            <a:endParaRPr lang="en-US" dirty="0"/>
          </a:p>
        </p:txBody>
      </p:sp>
    </p:spTree>
    <p:extLst>
      <p:ext uri="{BB962C8B-B14F-4D97-AF65-F5344CB8AC3E}">
        <p14:creationId xmlns:p14="http://schemas.microsoft.com/office/powerpoint/2010/main" val="228795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86439"/>
              <a:gd name="adj2" fmla="val -28015"/>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 Persistent Type:</a:t>
            </a:r>
          </a:p>
          <a:p>
            <a:pPr algn="ctr"/>
            <a:r>
              <a:rPr lang="en-US" dirty="0" smtClean="0"/>
              <a:t>Describes a domain class with all its properties, settings and mappings</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78712"/>
              <a:gd name="adj2" fmla="val 21495"/>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Configuration of the runtime, all switches available in Model Settings dialog</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73257"/>
              <a:gd name="adj2" fmla="val 38069"/>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Code file that defines the </a:t>
            </a:r>
            <a:r>
              <a:rPr lang="en-US" dirty="0" err="1" smtClean="0"/>
              <a:t>.Net</a:t>
            </a:r>
            <a:r>
              <a:rPr lang="en-US" dirty="0" smtClean="0"/>
              <a:t> class representing the model (derived from </a:t>
            </a:r>
            <a:r>
              <a:rPr lang="en-US" dirty="0" err="1" smtClean="0"/>
              <a:t>OpenAccessContext</a:t>
            </a:r>
            <a:r>
              <a:rPr lang="en-US" dirty="0" smtClean="0"/>
              <a:t>)</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model?</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5" name="Rectangle 4"/>
          <p:cNvSpPr/>
          <p:nvPr/>
        </p:nvSpPr>
        <p:spPr>
          <a:xfrm>
            <a:off x="3048000" y="1143000"/>
            <a:ext cx="5638800" cy="3352800"/>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endParaRPr lang="en-US" b="1" dirty="0" smtClean="0"/>
          </a:p>
          <a:p>
            <a:pPr algn="ctr"/>
            <a:r>
              <a:rPr lang="en-US" b="1" dirty="0" smtClean="0"/>
              <a:t>Metadata Container</a:t>
            </a:r>
            <a:endParaRPr lang="en-US" b="1" dirty="0"/>
          </a:p>
        </p:txBody>
      </p:sp>
      <p:sp>
        <p:nvSpPr>
          <p:cNvPr id="6" name="Rounded Rectangle 5"/>
          <p:cNvSpPr/>
          <p:nvPr/>
        </p:nvSpPr>
        <p:spPr>
          <a:xfrm>
            <a:off x="32766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bg2">
                    <a:lumMod val="75000"/>
                  </a:schemeClr>
                </a:solidFill>
              </a:rPr>
              <a:t>Class1</a:t>
            </a:r>
            <a:endParaRPr lang="en-US" dirty="0">
              <a:solidFill>
                <a:schemeClr val="bg2">
                  <a:lumMod val="75000"/>
                </a:schemeClr>
              </a:solidFill>
            </a:endParaRPr>
          </a:p>
        </p:txBody>
      </p:sp>
      <p:sp>
        <p:nvSpPr>
          <p:cNvPr id="7" name="Rounded Rectangle 6"/>
          <p:cNvSpPr/>
          <p:nvPr/>
        </p:nvSpPr>
        <p:spPr>
          <a:xfrm>
            <a:off x="3429000" y="2286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Class1</a:t>
            </a:r>
            <a:endParaRPr lang="en-US" b="1" dirty="0">
              <a:solidFill>
                <a:schemeClr val="bg2">
                  <a:lumMod val="75000"/>
                </a:schemeClr>
              </a:solidFill>
            </a:endParaRPr>
          </a:p>
        </p:txBody>
      </p:sp>
      <p:sp>
        <p:nvSpPr>
          <p:cNvPr id="8" name="Rounded Rectangle 7"/>
          <p:cNvSpPr/>
          <p:nvPr/>
        </p:nvSpPr>
        <p:spPr>
          <a:xfrm>
            <a:off x="66294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ClassN</a:t>
            </a:r>
            <a:endParaRPr lang="en-US" b="1" dirty="0">
              <a:solidFill>
                <a:schemeClr val="bg2">
                  <a:lumMod val="75000"/>
                </a:schemeClr>
              </a:solidFill>
            </a:endParaRPr>
          </a:p>
        </p:txBody>
      </p:sp>
      <p:sp>
        <p:nvSpPr>
          <p:cNvPr id="9" name="Rounded Rectangle 8"/>
          <p:cNvSpPr/>
          <p:nvPr/>
        </p:nvSpPr>
        <p:spPr>
          <a:xfrm>
            <a:off x="4953000" y="2133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Class2</a:t>
            </a:r>
            <a:endParaRPr lang="en-US" b="1" dirty="0">
              <a:solidFill>
                <a:schemeClr val="bg2">
                  <a:lumMod val="75000"/>
                </a:schemeClr>
              </a:solidFill>
            </a:endParaRPr>
          </a:p>
        </p:txBody>
      </p:sp>
      <p:sp>
        <p:nvSpPr>
          <p:cNvPr id="10" name="Rectangle 9"/>
          <p:cNvSpPr/>
          <p:nvPr/>
        </p:nvSpPr>
        <p:spPr>
          <a:xfrm>
            <a:off x="3200400" y="4724400"/>
            <a:ext cx="533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Runtime Configuration</a:t>
            </a:r>
            <a:endParaRPr lang="en-US" b="1" dirty="0"/>
          </a:p>
        </p:txBody>
      </p:sp>
      <p:sp>
        <p:nvSpPr>
          <p:cNvPr id="12" name="Snip Single Corner Rectangle 11"/>
          <p:cNvSpPr/>
          <p:nvPr/>
        </p:nvSpPr>
        <p:spPr>
          <a:xfrm>
            <a:off x="3048000" y="5638800"/>
            <a:ext cx="762000" cy="914400"/>
          </a:xfrm>
          <a:prstGeom prst="snip1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8" name="Snip Single Corner Rectangle 17"/>
          <p:cNvSpPr/>
          <p:nvPr/>
        </p:nvSpPr>
        <p:spPr>
          <a:xfrm>
            <a:off x="39624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9" name="Snip Single Corner Rectangle 18"/>
          <p:cNvSpPr/>
          <p:nvPr/>
        </p:nvSpPr>
        <p:spPr>
          <a:xfrm>
            <a:off x="48768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0" name="Snip Single Corner Rectangle 19"/>
          <p:cNvSpPr/>
          <p:nvPr/>
        </p:nvSpPr>
        <p:spPr>
          <a:xfrm>
            <a:off x="57912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1" name="Snip Single Corner Rectangle 20"/>
          <p:cNvSpPr/>
          <p:nvPr/>
        </p:nvSpPr>
        <p:spPr>
          <a:xfrm>
            <a:off x="67056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22" name="Snip Single Corner Rectangle 21"/>
          <p:cNvSpPr/>
          <p:nvPr/>
        </p:nvSpPr>
        <p:spPr>
          <a:xfrm>
            <a:off x="7620000" y="5638800"/>
            <a:ext cx="762000" cy="91440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solidFill>
                  <a:schemeClr val="bg2">
                    <a:lumMod val="50000"/>
                  </a:schemeClr>
                </a:solidFill>
              </a:rPr>
              <a:t>.CS</a:t>
            </a:r>
            <a:endParaRPr lang="en-US" b="1" dirty="0">
              <a:solidFill>
                <a:schemeClr val="bg2">
                  <a:lumMod val="50000"/>
                </a:schemeClr>
              </a:solidFill>
            </a:endParaRPr>
          </a:p>
        </p:txBody>
      </p:sp>
      <p:sp>
        <p:nvSpPr>
          <p:cNvPr id="17" name="Rounded Rectangular Callout 16"/>
          <p:cNvSpPr/>
          <p:nvPr/>
        </p:nvSpPr>
        <p:spPr>
          <a:xfrm>
            <a:off x="457200" y="1524000"/>
            <a:ext cx="2286000" cy="4953000"/>
          </a:xfrm>
          <a:prstGeom prst="wedgeRoundRectCallout">
            <a:avLst>
              <a:gd name="adj1" fmla="val 110530"/>
              <a:gd name="adj2" fmla="val 35971"/>
              <a:gd name="adj3" fmla="val 16667"/>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Plain </a:t>
            </a:r>
            <a:r>
              <a:rPr lang="en-US" dirty="0" err="1" smtClean="0"/>
              <a:t>.Net</a:t>
            </a:r>
            <a:r>
              <a:rPr lang="en-US" dirty="0" smtClean="0"/>
              <a:t> class (POCO) that defines an entity (Domain Class)</a:t>
            </a:r>
            <a:endParaRPr lang="en-US" dirty="0"/>
          </a:p>
        </p:txBody>
      </p:sp>
    </p:spTree>
    <p:extLst>
      <p:ext uri="{BB962C8B-B14F-4D97-AF65-F5344CB8AC3E}">
        <p14:creationId xmlns:p14="http://schemas.microsoft.com/office/powerpoint/2010/main" val="90064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internals - Enhancer</a:t>
            </a:r>
            <a:endParaRPr lang="en-US" dirty="0"/>
          </a:p>
        </p:txBody>
      </p:sp>
      <p:sp>
        <p:nvSpPr>
          <p:cNvPr id="3" name="Content Placeholder 2"/>
          <p:cNvSpPr>
            <a:spLocks noGrp="1"/>
          </p:cNvSpPr>
          <p:nvPr>
            <p:ph idx="1"/>
          </p:nvPr>
        </p:nvSpPr>
        <p:spPr/>
        <p:txBody>
          <a:bodyPr/>
          <a:lstStyle/>
          <a:p>
            <a:r>
              <a:rPr lang="en-US" dirty="0" smtClean="0"/>
              <a:t>Entities bound to a data context need change tracking in order to be used in Create, Update, Delete operations (CUD operations)</a:t>
            </a:r>
          </a:p>
          <a:p>
            <a:r>
              <a:rPr lang="en-US" dirty="0" smtClean="0"/>
              <a:t>Enhancer is the behind the scenes tool that does that for you with minimum interruption</a:t>
            </a:r>
          </a:p>
          <a:p>
            <a:pPr lvl="1"/>
            <a:r>
              <a:rPr lang="en-US" dirty="0" smtClean="0"/>
              <a:t>Uses MSIL code weaving to inject the necessary code in your types</a:t>
            </a:r>
          </a:p>
          <a:p>
            <a:pPr lvl="1"/>
            <a:r>
              <a:rPr lang="en-US" dirty="0" smtClean="0"/>
              <a:t>Required some changes in the default build process!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206515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Enhancer – reflection time</a:t>
            </a:r>
            <a:endParaRPr lang="en-US" dirty="0"/>
          </a:p>
        </p:txBody>
      </p:sp>
      <p:sp>
        <p:nvSpPr>
          <p:cNvPr id="3" name="Content Placeholder 2"/>
          <p:cNvSpPr>
            <a:spLocks noGrp="1"/>
          </p:cNvSpPr>
          <p:nvPr>
            <p:ph idx="1"/>
          </p:nvPr>
        </p:nvSpPr>
        <p:spPr/>
        <p:txBody>
          <a:bodyPr/>
          <a:lstStyle/>
          <a:p>
            <a:r>
              <a:rPr lang="en-US" dirty="0" smtClean="0"/>
              <a:t>Demo – see the original code and the enhanced one side by side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982651"/>
            <a:ext cx="7239000" cy="4646749"/>
          </a:xfrm>
          <a:prstGeom prst="rect">
            <a:avLst/>
          </a:prstGeom>
        </p:spPr>
      </p:pic>
      <p:sp>
        <p:nvSpPr>
          <p:cNvPr id="7" name="TextBox 6"/>
          <p:cNvSpPr txBox="1"/>
          <p:nvPr/>
        </p:nvSpPr>
        <p:spPr>
          <a:xfrm>
            <a:off x="7239000" y="1066800"/>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31014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a:t>
            </a:r>
            <a:endParaRPr lang="en-US" dirty="0"/>
          </a:p>
        </p:txBody>
      </p:sp>
      <p:sp>
        <p:nvSpPr>
          <p:cNvPr id="3" name="Content Placeholder 2"/>
          <p:cNvSpPr>
            <a:spLocks noGrp="1"/>
          </p:cNvSpPr>
          <p:nvPr>
            <p:ph idx="1"/>
          </p:nvPr>
        </p:nvSpPr>
        <p:spPr/>
        <p:txBody>
          <a:bodyPr/>
          <a:lstStyle/>
          <a:p>
            <a:r>
              <a:rPr lang="en-US" sz="2400" dirty="0" smtClean="0"/>
              <a:t>Create</a:t>
            </a:r>
          </a:p>
          <a:p>
            <a:pPr lvl="1"/>
            <a:r>
              <a:rPr lang="en-US" sz="2400" dirty="0" smtClean="0"/>
              <a:t>1: new Entity(); </a:t>
            </a:r>
          </a:p>
          <a:p>
            <a:pPr lvl="1"/>
            <a:r>
              <a:rPr lang="en-US" sz="2400" dirty="0" smtClean="0"/>
              <a:t>2: </a:t>
            </a:r>
            <a:r>
              <a:rPr lang="en-US" sz="2400" dirty="0" err="1" smtClean="0"/>
              <a:t>context.Add</a:t>
            </a:r>
            <a:r>
              <a:rPr lang="en-US" sz="2400" dirty="0" smtClean="0"/>
              <a:t>(); </a:t>
            </a:r>
          </a:p>
          <a:p>
            <a:pPr lvl="1"/>
            <a:r>
              <a:rPr lang="en-US" sz="2400" dirty="0" smtClean="0"/>
              <a:t>3: </a:t>
            </a:r>
            <a:r>
              <a:rPr lang="en-US" sz="2400" dirty="0" err="1" smtClean="0"/>
              <a:t>context.SaveChanges</a:t>
            </a:r>
            <a:r>
              <a:rPr lang="en-US" sz="2400" dirty="0" smtClean="0"/>
              <a:t>();</a:t>
            </a:r>
          </a:p>
          <a:p>
            <a:r>
              <a:rPr lang="en-US" sz="2400" dirty="0" smtClean="0"/>
              <a:t>Read – </a:t>
            </a:r>
            <a:r>
              <a:rPr lang="en-US" sz="2400" dirty="0" err="1" smtClean="0"/>
              <a:t>context.Entities.First</a:t>
            </a:r>
            <a:r>
              <a:rPr lang="en-US" sz="2400" dirty="0" smtClean="0"/>
              <a:t>(o =&gt; </a:t>
            </a:r>
            <a:r>
              <a:rPr lang="en-US" sz="2400" dirty="0" err="1" smtClean="0"/>
              <a:t>o.Id</a:t>
            </a:r>
            <a:r>
              <a:rPr lang="en-US" sz="2400" dirty="0" smtClean="0"/>
              <a:t> == id);</a:t>
            </a:r>
          </a:p>
          <a:p>
            <a:r>
              <a:rPr lang="en-US" sz="2400" dirty="0" smtClean="0"/>
              <a:t>Update </a:t>
            </a:r>
          </a:p>
          <a:p>
            <a:pPr lvl="1"/>
            <a:r>
              <a:rPr lang="en-US" sz="2400" dirty="0" smtClean="0"/>
              <a:t>1: </a:t>
            </a:r>
            <a:r>
              <a:rPr lang="en-US" sz="2400" dirty="0" err="1" smtClean="0"/>
              <a:t>entity.Name</a:t>
            </a:r>
            <a:r>
              <a:rPr lang="en-US" sz="2400" dirty="0" smtClean="0"/>
              <a:t> = </a:t>
            </a:r>
            <a:r>
              <a:rPr lang="en-US" sz="2400" dirty="0" err="1" smtClean="0"/>
              <a:t>entity.Name</a:t>
            </a:r>
            <a:r>
              <a:rPr lang="en-US" sz="2400" dirty="0" smtClean="0"/>
              <a:t> + “1”;</a:t>
            </a:r>
          </a:p>
          <a:p>
            <a:pPr lvl="1"/>
            <a:r>
              <a:rPr lang="en-US" sz="2400" dirty="0" smtClean="0"/>
              <a:t>2: </a:t>
            </a:r>
            <a:r>
              <a:rPr lang="en-US" sz="2400" dirty="0" err="1" smtClean="0"/>
              <a:t>context.SaveChanges</a:t>
            </a:r>
            <a:r>
              <a:rPr lang="en-US" sz="2400" dirty="0" smtClean="0"/>
              <a:t>();</a:t>
            </a:r>
          </a:p>
          <a:p>
            <a:r>
              <a:rPr lang="en-US" sz="2400" dirty="0" smtClean="0"/>
              <a:t>Delete</a:t>
            </a:r>
          </a:p>
          <a:p>
            <a:pPr lvl="1"/>
            <a:r>
              <a:rPr lang="en-US" sz="2400" dirty="0" smtClean="0"/>
              <a:t>1: </a:t>
            </a:r>
            <a:r>
              <a:rPr lang="en-US" sz="2400" dirty="0" err="1" smtClean="0"/>
              <a:t>context.Remove</a:t>
            </a:r>
            <a:r>
              <a:rPr lang="en-US" sz="2400" dirty="0" smtClean="0"/>
              <a:t>(entity);</a:t>
            </a:r>
          </a:p>
          <a:p>
            <a:pPr lvl="1"/>
            <a:r>
              <a:rPr lang="en-US" sz="2400" dirty="0" smtClean="0"/>
              <a:t>2: </a:t>
            </a:r>
            <a:r>
              <a:rPr lang="en-US" sz="2400" dirty="0" err="1" smtClean="0"/>
              <a:t>context.SaveChanges</a:t>
            </a:r>
            <a:r>
              <a:rPr lang="en-US" sz="2400" dirty="0" smtClean="0"/>
              <a:t>();</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348096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dirty="0" smtClean="0"/>
              <a:t>Table of Contents </a:t>
            </a:r>
            <a:endParaRPr lang="bg-BG" dirty="0"/>
          </a:p>
        </p:txBody>
      </p:sp>
      <p:sp>
        <p:nvSpPr>
          <p:cNvPr id="463875" name="Rectangle 3"/>
          <p:cNvSpPr>
            <a:spLocks noGrp="1" noChangeArrowheads="1"/>
          </p:cNvSpPr>
          <p:nvPr>
            <p:ph idx="1"/>
          </p:nvPr>
        </p:nvSpPr>
        <p:spPr/>
        <p:txBody>
          <a:bodyPr/>
          <a:lstStyle/>
          <a:p>
            <a:pPr>
              <a:lnSpc>
                <a:spcPct val="100000"/>
              </a:lnSpc>
              <a:tabLst/>
            </a:pPr>
            <a:r>
              <a:rPr lang="en-US" dirty="0"/>
              <a:t>Hello to </a:t>
            </a:r>
            <a:r>
              <a:rPr lang="en-US" dirty="0" smtClean="0"/>
              <a:t>OpenAccess</a:t>
            </a:r>
          </a:p>
          <a:p>
            <a:pPr lvl="1">
              <a:lnSpc>
                <a:spcPct val="100000"/>
              </a:lnSpc>
            </a:pPr>
            <a:r>
              <a:rPr lang="en-US" dirty="0" smtClean="0"/>
              <a:t>Features</a:t>
            </a:r>
          </a:p>
          <a:p>
            <a:pPr lvl="1">
              <a:lnSpc>
                <a:spcPct val="100000"/>
              </a:lnSpc>
            </a:pPr>
            <a:r>
              <a:rPr lang="en-US" dirty="0" smtClean="0"/>
              <a:t>Components</a:t>
            </a:r>
          </a:p>
          <a:p>
            <a:pPr>
              <a:lnSpc>
                <a:spcPct val="100000"/>
              </a:lnSpc>
            </a:pPr>
            <a:r>
              <a:rPr lang="en-US" dirty="0" smtClean="0"/>
              <a:t>OpenAccess API</a:t>
            </a:r>
          </a:p>
          <a:p>
            <a:pPr>
              <a:lnSpc>
                <a:spcPct val="100000"/>
              </a:lnSpc>
            </a:pPr>
            <a:r>
              <a:rPr lang="en-US" dirty="0" smtClean="0"/>
              <a:t>Working with LINQ</a:t>
            </a:r>
          </a:p>
          <a:p>
            <a:pPr>
              <a:lnSpc>
                <a:spcPct val="100000"/>
              </a:lnSpc>
            </a:pPr>
            <a:r>
              <a:rPr lang="en-US" dirty="0" smtClean="0"/>
              <a:t>Bulk Operations</a:t>
            </a:r>
          </a:p>
          <a:p>
            <a:pPr>
              <a:lnSpc>
                <a:spcPct val="100000"/>
              </a:lnSpc>
            </a:pPr>
            <a:r>
              <a:rPr lang="en-US" dirty="0" smtClean="0"/>
              <a:t>Code generation wizards</a:t>
            </a:r>
          </a:p>
          <a:p>
            <a:pPr>
              <a:lnSpc>
                <a:spcPct val="100000"/>
              </a:lnSpc>
            </a:pP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15964439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Arrow Connector 43"/>
          <p:cNvCxnSpPr>
            <a:stCxn id="16" idx="0"/>
            <a:endCxn id="8" idx="3"/>
          </p:cNvCxnSpPr>
          <p:nvPr/>
        </p:nvCxnSpPr>
        <p:spPr>
          <a:xfrm flipH="1" flipV="1">
            <a:off x="2209800" y="1866900"/>
            <a:ext cx="5105400" cy="27813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Entity States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8" name="Rounded Rectangle 7"/>
          <p:cNvSpPr/>
          <p:nvPr/>
        </p:nvSpPr>
        <p:spPr>
          <a:xfrm>
            <a:off x="685800" y="1524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New</a:t>
            </a:r>
            <a:endParaRPr lang="en-US" b="1" dirty="0">
              <a:solidFill>
                <a:schemeClr val="bg2">
                  <a:lumMod val="75000"/>
                </a:schemeClr>
              </a:solidFill>
            </a:endParaRPr>
          </a:p>
        </p:txBody>
      </p:sp>
      <p:sp>
        <p:nvSpPr>
          <p:cNvPr id="10" name="Rounded Rectangle 9"/>
          <p:cNvSpPr/>
          <p:nvPr/>
        </p:nvSpPr>
        <p:spPr>
          <a:xfrm>
            <a:off x="6400800" y="15240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Hollow</a:t>
            </a:r>
            <a:endParaRPr lang="en-US" b="1" dirty="0">
              <a:solidFill>
                <a:schemeClr val="bg2">
                  <a:lumMod val="75000"/>
                </a:schemeClr>
              </a:solidFill>
            </a:endParaRPr>
          </a:p>
        </p:txBody>
      </p:sp>
      <p:sp>
        <p:nvSpPr>
          <p:cNvPr id="13" name="Rounded Rectangle 12"/>
          <p:cNvSpPr/>
          <p:nvPr/>
        </p:nvSpPr>
        <p:spPr>
          <a:xfrm>
            <a:off x="3796748" y="24384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Dirty</a:t>
            </a:r>
            <a:endParaRPr lang="en-US" b="1" dirty="0">
              <a:solidFill>
                <a:schemeClr val="bg2">
                  <a:lumMod val="75000"/>
                </a:schemeClr>
              </a:solidFill>
            </a:endParaRPr>
          </a:p>
        </p:txBody>
      </p:sp>
      <p:sp>
        <p:nvSpPr>
          <p:cNvPr id="14" name="Rounded Rectangle 13"/>
          <p:cNvSpPr/>
          <p:nvPr/>
        </p:nvSpPr>
        <p:spPr>
          <a:xfrm>
            <a:off x="3886200" y="44196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Clean</a:t>
            </a:r>
            <a:endParaRPr lang="en-US" b="1" dirty="0">
              <a:solidFill>
                <a:schemeClr val="bg2">
                  <a:lumMod val="75000"/>
                </a:schemeClr>
              </a:solidFill>
            </a:endParaRPr>
          </a:p>
        </p:txBody>
      </p:sp>
      <p:sp>
        <p:nvSpPr>
          <p:cNvPr id="15" name="Rounded Rectangle 14"/>
          <p:cNvSpPr/>
          <p:nvPr/>
        </p:nvSpPr>
        <p:spPr>
          <a:xfrm>
            <a:off x="685800" y="4648200"/>
            <a:ext cx="15240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Deleted</a:t>
            </a:r>
            <a:endParaRPr lang="en-US" b="1" dirty="0">
              <a:solidFill>
                <a:schemeClr val="bg2">
                  <a:lumMod val="75000"/>
                </a:schemeClr>
              </a:solidFill>
            </a:endParaRPr>
          </a:p>
        </p:txBody>
      </p:sp>
      <p:sp>
        <p:nvSpPr>
          <p:cNvPr id="16" name="Rounded Rectangle 15"/>
          <p:cNvSpPr/>
          <p:nvPr/>
        </p:nvSpPr>
        <p:spPr>
          <a:xfrm>
            <a:off x="6477000" y="4648200"/>
            <a:ext cx="16764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bg2">
                    <a:lumMod val="75000"/>
                  </a:schemeClr>
                </a:solidFill>
              </a:rPr>
              <a:t>Detached</a:t>
            </a:r>
            <a:endParaRPr lang="en-US" b="1" dirty="0">
              <a:solidFill>
                <a:schemeClr val="bg2">
                  <a:lumMod val="75000"/>
                </a:schemeClr>
              </a:solidFill>
            </a:endParaRPr>
          </a:p>
        </p:txBody>
      </p:sp>
      <p:sp>
        <p:nvSpPr>
          <p:cNvPr id="17" name="Rounded Rectangle 16"/>
          <p:cNvSpPr/>
          <p:nvPr/>
        </p:nvSpPr>
        <p:spPr>
          <a:xfrm>
            <a:off x="3505200" y="762000"/>
            <a:ext cx="2133600" cy="685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err="1" smtClean="0">
                <a:solidFill>
                  <a:schemeClr val="bg2">
                    <a:lumMod val="75000"/>
                  </a:schemeClr>
                </a:solidFill>
              </a:rPr>
              <a:t>NotManaged</a:t>
            </a:r>
            <a:endParaRPr lang="en-US" b="1" dirty="0">
              <a:solidFill>
                <a:schemeClr val="bg2">
                  <a:lumMod val="75000"/>
                </a:schemeClr>
              </a:solidFill>
            </a:endParaRPr>
          </a:p>
        </p:txBody>
      </p:sp>
      <p:cxnSp>
        <p:nvCxnSpPr>
          <p:cNvPr id="19" name="Straight Arrow Connector 18"/>
          <p:cNvCxnSpPr>
            <a:stCxn id="17" idx="1"/>
            <a:endCxn id="8" idx="3"/>
          </p:cNvCxnSpPr>
          <p:nvPr/>
        </p:nvCxnSpPr>
        <p:spPr>
          <a:xfrm flipH="1">
            <a:off x="2209800" y="1104900"/>
            <a:ext cx="1295400" cy="7620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0"/>
            <a:endCxn id="13" idx="2"/>
          </p:cNvCxnSpPr>
          <p:nvPr/>
        </p:nvCxnSpPr>
        <p:spPr>
          <a:xfrm flipH="1" flipV="1">
            <a:off x="4558748" y="3124200"/>
            <a:ext cx="89452" cy="12954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2"/>
            <a:endCxn id="15" idx="0"/>
          </p:cNvCxnSpPr>
          <p:nvPr/>
        </p:nvCxnSpPr>
        <p:spPr>
          <a:xfrm>
            <a:off x="1447800" y="2209800"/>
            <a:ext cx="0" cy="24384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1"/>
            <a:endCxn id="15" idx="0"/>
          </p:cNvCxnSpPr>
          <p:nvPr/>
        </p:nvCxnSpPr>
        <p:spPr>
          <a:xfrm flipH="1">
            <a:off x="1447800" y="2781300"/>
            <a:ext cx="2348948" cy="18669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1"/>
            <a:endCxn id="15" idx="3"/>
          </p:cNvCxnSpPr>
          <p:nvPr/>
        </p:nvCxnSpPr>
        <p:spPr>
          <a:xfrm flipH="1">
            <a:off x="2209800" y="4762500"/>
            <a:ext cx="1676400" cy="2286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3"/>
            <a:endCxn id="16" idx="1"/>
          </p:cNvCxnSpPr>
          <p:nvPr/>
        </p:nvCxnSpPr>
        <p:spPr>
          <a:xfrm>
            <a:off x="5410200" y="4762500"/>
            <a:ext cx="1066800" cy="2286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10" idx="1"/>
          </p:cNvCxnSpPr>
          <p:nvPr/>
        </p:nvCxnSpPr>
        <p:spPr>
          <a:xfrm flipV="1">
            <a:off x="5320748" y="1866900"/>
            <a:ext cx="1080052" cy="914400"/>
          </a:xfrm>
          <a:prstGeom prst="straightConnector1">
            <a:avLst/>
          </a:prstGeom>
          <a:ln w="381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8" idx="3"/>
            <a:endCxn id="10" idx="1"/>
          </p:cNvCxnSpPr>
          <p:nvPr/>
        </p:nvCxnSpPr>
        <p:spPr>
          <a:xfrm>
            <a:off x="2209800" y="1866900"/>
            <a:ext cx="4191000" cy="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3"/>
            <a:endCxn id="10" idx="2"/>
          </p:cNvCxnSpPr>
          <p:nvPr/>
        </p:nvCxnSpPr>
        <p:spPr>
          <a:xfrm flipV="1">
            <a:off x="5410200" y="2209800"/>
            <a:ext cx="1752600" cy="2552700"/>
          </a:xfrm>
          <a:prstGeom prst="straightConnector1">
            <a:avLst/>
          </a:prstGeom>
          <a:ln w="38100" cmpd="sng">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6" idx="0"/>
            <a:endCxn id="13" idx="3"/>
          </p:cNvCxnSpPr>
          <p:nvPr/>
        </p:nvCxnSpPr>
        <p:spPr>
          <a:xfrm flipH="1" flipV="1">
            <a:off x="5320748" y="2781300"/>
            <a:ext cx="1994452" cy="1866900"/>
          </a:xfrm>
          <a:prstGeom prst="straightConnector1">
            <a:avLst/>
          </a:prstGeom>
          <a:ln w="38100" cmpd="sng">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67192" y="3107635"/>
            <a:ext cx="1161215" cy="477054"/>
          </a:xfrm>
          <a:prstGeom prst="rect">
            <a:avLst/>
          </a:prstGeom>
          <a:noFill/>
        </p:spPr>
        <p:txBody>
          <a:bodyPr wrap="none" rtlCol="0">
            <a:spAutoFit/>
          </a:bodyPr>
          <a:lstStyle/>
          <a:p>
            <a:r>
              <a:rPr lang="en-US" sz="1800" dirty="0" smtClean="0"/>
              <a:t>Remove</a:t>
            </a:r>
            <a:r>
              <a:rPr lang="en-US" dirty="0" smtClean="0"/>
              <a:t>()</a:t>
            </a:r>
            <a:endParaRPr lang="en-US" dirty="0"/>
          </a:p>
        </p:txBody>
      </p:sp>
      <p:sp>
        <p:nvSpPr>
          <p:cNvPr id="52" name="TextBox 51"/>
          <p:cNvSpPr txBox="1"/>
          <p:nvPr/>
        </p:nvSpPr>
        <p:spPr>
          <a:xfrm>
            <a:off x="2203998" y="3346162"/>
            <a:ext cx="1161215" cy="477054"/>
          </a:xfrm>
          <a:prstGeom prst="rect">
            <a:avLst/>
          </a:prstGeom>
          <a:noFill/>
        </p:spPr>
        <p:txBody>
          <a:bodyPr wrap="none" rtlCol="0">
            <a:spAutoFit/>
          </a:bodyPr>
          <a:lstStyle/>
          <a:p>
            <a:r>
              <a:rPr lang="en-US" sz="1800" dirty="0" smtClean="0"/>
              <a:t>Remove</a:t>
            </a:r>
            <a:r>
              <a:rPr lang="en-US" dirty="0" smtClean="0"/>
              <a:t>()</a:t>
            </a:r>
            <a:endParaRPr lang="en-US" dirty="0"/>
          </a:p>
        </p:txBody>
      </p:sp>
      <p:sp>
        <p:nvSpPr>
          <p:cNvPr id="53" name="TextBox 52"/>
          <p:cNvSpPr txBox="1"/>
          <p:nvPr/>
        </p:nvSpPr>
        <p:spPr>
          <a:xfrm>
            <a:off x="2467392" y="4789029"/>
            <a:ext cx="1161215" cy="477054"/>
          </a:xfrm>
          <a:prstGeom prst="rect">
            <a:avLst/>
          </a:prstGeom>
          <a:noFill/>
        </p:spPr>
        <p:txBody>
          <a:bodyPr wrap="none" rtlCol="0">
            <a:spAutoFit/>
          </a:bodyPr>
          <a:lstStyle/>
          <a:p>
            <a:r>
              <a:rPr lang="en-US" sz="1800" dirty="0" smtClean="0"/>
              <a:t>Remove</a:t>
            </a:r>
            <a:r>
              <a:rPr lang="en-US" dirty="0" smtClean="0"/>
              <a:t>()</a:t>
            </a:r>
            <a:endParaRPr lang="en-US" dirty="0"/>
          </a:p>
        </p:txBody>
      </p:sp>
      <p:sp>
        <p:nvSpPr>
          <p:cNvPr id="54" name="TextBox 53"/>
          <p:cNvSpPr txBox="1"/>
          <p:nvPr/>
        </p:nvSpPr>
        <p:spPr>
          <a:xfrm>
            <a:off x="3472379" y="1808946"/>
            <a:ext cx="1665841" cy="477054"/>
          </a:xfrm>
          <a:prstGeom prst="rect">
            <a:avLst/>
          </a:prstGeom>
          <a:noFill/>
        </p:spPr>
        <p:txBody>
          <a:bodyPr wrap="none" rtlCol="0">
            <a:spAutoFit/>
          </a:bodyPr>
          <a:lstStyle/>
          <a:p>
            <a:r>
              <a:rPr lang="en-US" sz="1800" dirty="0" err="1" smtClean="0"/>
              <a:t>SaveChanges</a:t>
            </a:r>
            <a:r>
              <a:rPr lang="en-US" dirty="0" smtClean="0"/>
              <a:t>()</a:t>
            </a:r>
            <a:endParaRPr lang="en-US" dirty="0"/>
          </a:p>
        </p:txBody>
      </p:sp>
      <p:sp>
        <p:nvSpPr>
          <p:cNvPr id="55" name="TextBox 54"/>
          <p:cNvSpPr txBox="1"/>
          <p:nvPr/>
        </p:nvSpPr>
        <p:spPr>
          <a:xfrm>
            <a:off x="2362200" y="1046946"/>
            <a:ext cx="769763" cy="477054"/>
          </a:xfrm>
          <a:prstGeom prst="rect">
            <a:avLst/>
          </a:prstGeom>
          <a:noFill/>
        </p:spPr>
        <p:txBody>
          <a:bodyPr wrap="none" rtlCol="0">
            <a:spAutoFit/>
          </a:bodyPr>
          <a:lstStyle/>
          <a:p>
            <a:r>
              <a:rPr lang="en-US" sz="1800" dirty="0" smtClean="0"/>
              <a:t>Add</a:t>
            </a:r>
            <a:r>
              <a:rPr lang="en-US" dirty="0" smtClean="0"/>
              <a:t>()</a:t>
            </a:r>
            <a:endParaRPr lang="en-US" dirty="0"/>
          </a:p>
        </p:txBody>
      </p:sp>
      <p:sp>
        <p:nvSpPr>
          <p:cNvPr id="56" name="TextBox 55"/>
          <p:cNvSpPr txBox="1"/>
          <p:nvPr/>
        </p:nvSpPr>
        <p:spPr>
          <a:xfrm>
            <a:off x="6476999" y="3072884"/>
            <a:ext cx="1143262" cy="369332"/>
          </a:xfrm>
          <a:prstGeom prst="rect">
            <a:avLst/>
          </a:prstGeom>
          <a:noFill/>
        </p:spPr>
        <p:txBody>
          <a:bodyPr wrap="none" rtlCol="0">
            <a:spAutoFit/>
          </a:bodyPr>
          <a:lstStyle/>
          <a:p>
            <a:r>
              <a:rPr lang="en-US" sz="1800" dirty="0" smtClean="0"/>
              <a:t>Load data</a:t>
            </a:r>
            <a:endParaRPr lang="en-US" dirty="0"/>
          </a:p>
        </p:txBody>
      </p:sp>
      <p:sp>
        <p:nvSpPr>
          <p:cNvPr id="57" name="TextBox 56"/>
          <p:cNvSpPr txBox="1"/>
          <p:nvPr/>
        </p:nvSpPr>
        <p:spPr>
          <a:xfrm>
            <a:off x="5644079" y="2209800"/>
            <a:ext cx="1665841" cy="477054"/>
          </a:xfrm>
          <a:prstGeom prst="rect">
            <a:avLst/>
          </a:prstGeom>
          <a:noFill/>
        </p:spPr>
        <p:txBody>
          <a:bodyPr wrap="none" rtlCol="0">
            <a:spAutoFit/>
          </a:bodyPr>
          <a:lstStyle/>
          <a:p>
            <a:r>
              <a:rPr lang="en-US" sz="1800" dirty="0" err="1" smtClean="0"/>
              <a:t>SaveChanges</a:t>
            </a:r>
            <a:r>
              <a:rPr lang="en-US" dirty="0" smtClean="0"/>
              <a:t>()</a:t>
            </a:r>
            <a:endParaRPr lang="en-US" dirty="0"/>
          </a:p>
        </p:txBody>
      </p:sp>
      <p:sp>
        <p:nvSpPr>
          <p:cNvPr id="58" name="TextBox 57"/>
          <p:cNvSpPr txBox="1"/>
          <p:nvPr/>
        </p:nvSpPr>
        <p:spPr>
          <a:xfrm>
            <a:off x="5410682" y="5027556"/>
            <a:ext cx="1066318" cy="477054"/>
          </a:xfrm>
          <a:prstGeom prst="rect">
            <a:avLst/>
          </a:prstGeom>
          <a:noFill/>
        </p:spPr>
        <p:txBody>
          <a:bodyPr wrap="none" rtlCol="0">
            <a:spAutoFit/>
          </a:bodyPr>
          <a:lstStyle/>
          <a:p>
            <a:r>
              <a:rPr lang="en-US" sz="1800" dirty="0" smtClean="0"/>
              <a:t>Detach</a:t>
            </a:r>
            <a:r>
              <a:rPr lang="en-US" dirty="0" smtClean="0"/>
              <a:t>()</a:t>
            </a:r>
            <a:endParaRPr lang="en-US" dirty="0"/>
          </a:p>
        </p:txBody>
      </p:sp>
      <p:sp>
        <p:nvSpPr>
          <p:cNvPr id="59" name="TextBox 58"/>
          <p:cNvSpPr txBox="1"/>
          <p:nvPr/>
        </p:nvSpPr>
        <p:spPr>
          <a:xfrm>
            <a:off x="5638800" y="3972363"/>
            <a:ext cx="1021433" cy="477054"/>
          </a:xfrm>
          <a:prstGeom prst="rect">
            <a:avLst/>
          </a:prstGeom>
          <a:noFill/>
        </p:spPr>
        <p:txBody>
          <a:bodyPr wrap="none" rtlCol="0">
            <a:spAutoFit/>
          </a:bodyPr>
          <a:lstStyle/>
          <a:p>
            <a:r>
              <a:rPr lang="en-US" sz="1800" dirty="0" smtClean="0"/>
              <a:t>Attach</a:t>
            </a:r>
            <a:r>
              <a:rPr lang="en-US" dirty="0" smtClean="0"/>
              <a:t>()</a:t>
            </a:r>
            <a:endParaRPr lang="en-US" dirty="0"/>
          </a:p>
        </p:txBody>
      </p:sp>
      <p:sp>
        <p:nvSpPr>
          <p:cNvPr id="60" name="TextBox 59"/>
          <p:cNvSpPr txBox="1"/>
          <p:nvPr/>
        </p:nvSpPr>
        <p:spPr>
          <a:xfrm>
            <a:off x="4162487" y="3787697"/>
            <a:ext cx="881973" cy="369332"/>
          </a:xfrm>
          <a:prstGeom prst="rect">
            <a:avLst/>
          </a:prstGeom>
          <a:noFill/>
        </p:spPr>
        <p:txBody>
          <a:bodyPr wrap="none" rtlCol="0">
            <a:spAutoFit/>
          </a:bodyPr>
          <a:lstStyle/>
          <a:p>
            <a:r>
              <a:rPr lang="en-US" sz="1800" dirty="0" smtClean="0"/>
              <a:t>change</a:t>
            </a:r>
            <a:endParaRPr lang="en-US" dirty="0"/>
          </a:p>
        </p:txBody>
      </p:sp>
    </p:spTree>
    <p:extLst>
      <p:ext uri="{BB962C8B-B14F-4D97-AF65-F5344CB8AC3E}">
        <p14:creationId xmlns:p14="http://schemas.microsoft.com/office/powerpoint/2010/main" val="137730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Loading</a:t>
            </a:r>
            <a:endParaRPr lang="en-US" dirty="0"/>
          </a:p>
        </p:txBody>
      </p:sp>
      <p:sp>
        <p:nvSpPr>
          <p:cNvPr id="3" name="Content Placeholder 2"/>
          <p:cNvSpPr>
            <a:spLocks noGrp="1"/>
          </p:cNvSpPr>
          <p:nvPr>
            <p:ph idx="1"/>
          </p:nvPr>
        </p:nvSpPr>
        <p:spPr/>
        <p:txBody>
          <a:bodyPr/>
          <a:lstStyle/>
          <a:p>
            <a:r>
              <a:rPr lang="en-US" dirty="0" smtClean="0"/>
              <a:t>Entity properties are loaded lazily by default!</a:t>
            </a:r>
          </a:p>
          <a:p>
            <a:pPr lvl="1"/>
            <a:r>
              <a:rPr lang="en-US" dirty="0" smtClean="0"/>
              <a:t>Simple properties will have their data in-memory</a:t>
            </a:r>
          </a:p>
          <a:p>
            <a:pPr lvl="1"/>
            <a:r>
              <a:rPr lang="en-US" dirty="0" smtClean="0"/>
              <a:t>Navigation properties will have the target entity in Hollow state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5" name="TextBox 4"/>
          <p:cNvSpPr txBox="1"/>
          <p:nvPr/>
        </p:nvSpPr>
        <p:spPr>
          <a:xfrm>
            <a:off x="6705600" y="57075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76621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API</a:t>
            </a:r>
            <a:endParaRPr lang="en-US" dirty="0"/>
          </a:p>
        </p:txBody>
      </p:sp>
      <p:sp>
        <p:nvSpPr>
          <p:cNvPr id="3" name="Content Placeholder 2"/>
          <p:cNvSpPr>
            <a:spLocks noGrp="1"/>
          </p:cNvSpPr>
          <p:nvPr>
            <p:ph idx="1"/>
          </p:nvPr>
        </p:nvSpPr>
        <p:spPr/>
        <p:txBody>
          <a:bodyPr/>
          <a:lstStyle/>
          <a:p>
            <a:r>
              <a:rPr lang="en-US" dirty="0"/>
              <a:t>Load related objects </a:t>
            </a:r>
            <a:r>
              <a:rPr lang="en-US" dirty="0" smtClean="0"/>
              <a:t>eagerly</a:t>
            </a:r>
          </a:p>
          <a:p>
            <a:r>
              <a:rPr lang="en-US" dirty="0" smtClean="0"/>
              <a:t>Different approaches</a:t>
            </a:r>
          </a:p>
          <a:p>
            <a:pPr lvl="1"/>
            <a:r>
              <a:rPr lang="en-US" dirty="0" smtClean="0"/>
              <a:t>Fetch </a:t>
            </a:r>
            <a:r>
              <a:rPr lang="en-US" dirty="0"/>
              <a:t>Strategy – applied to the </a:t>
            </a:r>
            <a:r>
              <a:rPr lang="en-US" dirty="0" err="1"/>
              <a:t>OpenAccessContext</a:t>
            </a:r>
            <a:r>
              <a:rPr lang="en-US" dirty="0"/>
              <a:t> and used for every delete that is included in the </a:t>
            </a:r>
            <a:r>
              <a:rPr lang="en-US" dirty="0" smtClean="0"/>
              <a:t>strategy</a:t>
            </a:r>
          </a:p>
          <a:p>
            <a:pPr lvl="1"/>
            <a:r>
              <a:rPr lang="en-US" dirty="0" smtClean="0"/>
              <a:t>Include&lt;T</a:t>
            </a:r>
            <a:r>
              <a:rPr lang="en-US" dirty="0"/>
              <a:t>&gt;() – applied to a LINQ </a:t>
            </a:r>
            <a:r>
              <a:rPr lang="en-US" dirty="0" smtClean="0"/>
              <a:t>query</a:t>
            </a:r>
          </a:p>
          <a:p>
            <a:r>
              <a:rPr lang="en-US" dirty="0" smtClean="0"/>
              <a:t>Optimizes </a:t>
            </a:r>
            <a:r>
              <a:rPr lang="en-US" dirty="0"/>
              <a:t>the way data is loaded – can solve N+1 loading </a:t>
            </a:r>
            <a:r>
              <a:rPr lang="en-US" dirty="0" smtClean="0"/>
              <a:t>problems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 name="TextBox 4"/>
          <p:cNvSpPr txBox="1"/>
          <p:nvPr/>
        </p:nvSpPr>
        <p:spPr>
          <a:xfrm>
            <a:off x="6705600" y="12879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39363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Two levels of object caching:</a:t>
            </a:r>
          </a:p>
          <a:p>
            <a:pPr lvl="1"/>
            <a:r>
              <a:rPr lang="en-US" dirty="0" smtClean="0"/>
              <a:t>Per context (Level 1 Cache) – in memory set of all loaded entities.</a:t>
            </a:r>
          </a:p>
          <a:p>
            <a:pPr lvl="1"/>
            <a:r>
              <a:rPr lang="en-US" dirty="0" smtClean="0"/>
              <a:t>Per database (Level 2 Cache) – in memory set of all loaded entities across all context instances in the Application Domain</a:t>
            </a:r>
          </a:p>
          <a:p>
            <a:pPr lvl="2"/>
            <a:r>
              <a:rPr lang="en-US" dirty="0" smtClean="0"/>
              <a:t>Also works in web farm scenarios using MSMQ synchronization</a:t>
            </a:r>
          </a:p>
          <a:p>
            <a:r>
              <a:rPr lang="en-US" dirty="0" smtClean="0"/>
              <a:t>Prepared statement cache for SQL statements</a:t>
            </a:r>
          </a:p>
          <a:p>
            <a:r>
              <a:rPr lang="en-US" dirty="0" smtClean="0"/>
              <a:t>Query cache for LINQ queries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253926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Attach/Detach</a:t>
            </a:r>
            <a:endParaRPr lang="en-US" dirty="0"/>
          </a:p>
        </p:txBody>
      </p:sp>
      <p:sp>
        <p:nvSpPr>
          <p:cNvPr id="3" name="Content Placeholder 2"/>
          <p:cNvSpPr>
            <a:spLocks noGrp="1"/>
          </p:cNvSpPr>
          <p:nvPr>
            <p:ph idx="1"/>
          </p:nvPr>
        </p:nvSpPr>
        <p:spPr/>
        <p:txBody>
          <a:bodyPr/>
          <a:lstStyle/>
          <a:p>
            <a:r>
              <a:rPr lang="en-US" dirty="0" smtClean="0"/>
              <a:t>API for linking an entity to context or breaking the same link</a:t>
            </a:r>
          </a:p>
          <a:p>
            <a:r>
              <a:rPr lang="en-US" dirty="0" smtClean="0"/>
              <a:t>One entity can be managed by only one context at a time</a:t>
            </a:r>
          </a:p>
          <a:p>
            <a:r>
              <a:rPr lang="en-US" dirty="0" smtClean="0"/>
              <a:t>In order to persist an entity it should be detached</a:t>
            </a:r>
          </a:p>
          <a:p>
            <a:r>
              <a:rPr lang="en-US" dirty="0" smtClean="0"/>
              <a:t>Attached entities are not suited to travel across application levels or service boundaries</a:t>
            </a:r>
          </a:p>
          <a:p>
            <a:r>
              <a:rPr lang="en-US" dirty="0" smtClean="0"/>
              <a:t>Detached entities can track changes in their state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3514798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p:txBody>
          <a:bodyPr/>
          <a:lstStyle/>
          <a:p>
            <a:r>
              <a:rPr lang="en-US" dirty="0" smtClean="0"/>
              <a:t>Use short living context instances</a:t>
            </a:r>
          </a:p>
          <a:p>
            <a:pPr lvl="1"/>
            <a:r>
              <a:rPr lang="en-US" dirty="0" smtClean="0"/>
              <a:t>L1 Cache can grow indefinitely</a:t>
            </a:r>
          </a:p>
          <a:p>
            <a:pPr lvl="1"/>
            <a:r>
              <a:rPr lang="en-US" dirty="0" smtClean="0"/>
              <a:t>Entities can be included in wrong transaction</a:t>
            </a:r>
          </a:p>
          <a:p>
            <a:pPr lvl="1"/>
            <a:r>
              <a:rPr lang="en-US" dirty="0" smtClean="0"/>
              <a:t>Best – use “using” block</a:t>
            </a:r>
          </a:p>
          <a:p>
            <a:r>
              <a:rPr lang="en-US" dirty="0" smtClean="0"/>
              <a:t>Avoid </a:t>
            </a:r>
            <a:r>
              <a:rPr lang="en-US" dirty="0" err="1" smtClean="0"/>
              <a:t>FlushChanges</a:t>
            </a:r>
            <a:endParaRPr lang="en-US" dirty="0" smtClean="0"/>
          </a:p>
          <a:p>
            <a:pPr lvl="1"/>
            <a:r>
              <a:rPr lang="en-US" dirty="0" smtClean="0"/>
              <a:t>Opens transaction and keeps it active until </a:t>
            </a:r>
            <a:r>
              <a:rPr lang="en-US" dirty="0" err="1" smtClean="0"/>
              <a:t>SaveChanges</a:t>
            </a:r>
            <a:r>
              <a:rPr lang="en-US" dirty="0" smtClean="0"/>
              <a:t>() or </a:t>
            </a:r>
            <a:r>
              <a:rPr lang="en-US" dirty="0" err="1" smtClean="0"/>
              <a:t>ClearChanges</a:t>
            </a:r>
            <a:r>
              <a:rPr lang="en-US" dirty="0" smtClean="0"/>
              <a:t>() are called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20227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LINQ and OpenAccess</a:t>
            </a:r>
            <a:endParaRPr lang="en-US" dirty="0"/>
          </a:p>
        </p:txBody>
      </p:sp>
      <p:sp>
        <p:nvSpPr>
          <p:cNvPr id="3" name="Content Placeholder 2"/>
          <p:cNvSpPr>
            <a:spLocks noGrp="1"/>
          </p:cNvSpPr>
          <p:nvPr>
            <p:ph idx="1"/>
          </p:nvPr>
        </p:nvSpPr>
        <p:spPr/>
        <p:txBody>
          <a:bodyPr/>
          <a:lstStyle/>
          <a:p>
            <a:r>
              <a:rPr lang="en-US" sz="2000" dirty="0" smtClean="0"/>
              <a:t>OpenAccess </a:t>
            </a:r>
            <a:r>
              <a:rPr lang="en-US" sz="2000" dirty="0"/>
              <a:t>supports almost all of the features of LINQ to SQL and LINQ to </a:t>
            </a:r>
            <a:r>
              <a:rPr lang="en-US" sz="2000" dirty="0" smtClean="0"/>
              <a:t>EF</a:t>
            </a:r>
          </a:p>
          <a:p>
            <a:r>
              <a:rPr lang="en-US" sz="2000" dirty="0" smtClean="0"/>
              <a:t>Some differences:</a:t>
            </a:r>
          </a:p>
          <a:p>
            <a:pPr lvl="1"/>
            <a:r>
              <a:rPr lang="en-US" sz="2000" dirty="0" smtClean="0"/>
              <a:t>Queries </a:t>
            </a:r>
            <a:r>
              <a:rPr lang="en-US" sz="2000" dirty="0"/>
              <a:t>that will be ineffective due client side execution of filters will throw exception rather than running as it does in </a:t>
            </a:r>
            <a:r>
              <a:rPr lang="en-US" sz="2000" dirty="0" smtClean="0"/>
              <a:t>EF</a:t>
            </a:r>
          </a:p>
          <a:p>
            <a:pPr lvl="1"/>
            <a:r>
              <a:rPr lang="en-US" sz="2200" dirty="0" smtClean="0"/>
              <a:t>Generic </a:t>
            </a:r>
            <a:r>
              <a:rPr lang="en-US" sz="2200" dirty="0"/>
              <a:t>property </a:t>
            </a:r>
            <a:r>
              <a:rPr lang="en-US" sz="2200" dirty="0" err="1"/>
              <a:t>accessors</a:t>
            </a:r>
            <a:r>
              <a:rPr lang="en-US" sz="2200" dirty="0"/>
              <a:t> using </a:t>
            </a:r>
            <a:r>
              <a:rPr lang="en-US" sz="2200" dirty="0" err="1"/>
              <a:t>FieldValue</a:t>
            </a:r>
            <a:r>
              <a:rPr lang="en-US" sz="2200" dirty="0"/>
              <a:t>&lt;T&gt;() </a:t>
            </a:r>
            <a:r>
              <a:rPr lang="en-US" sz="2200" dirty="0" smtClean="0"/>
              <a:t>method</a:t>
            </a:r>
          </a:p>
          <a:p>
            <a:pPr lvl="1"/>
            <a:r>
              <a:rPr lang="en-US" sz="2200" dirty="0" smtClean="0"/>
              <a:t>Support </a:t>
            </a:r>
            <a:r>
              <a:rPr lang="en-US" sz="2200" dirty="0"/>
              <a:t>for 3 special names to access internal OA </a:t>
            </a:r>
            <a:r>
              <a:rPr lang="en-US" sz="2200" dirty="0" smtClean="0"/>
              <a:t>properties</a:t>
            </a:r>
          </a:p>
          <a:p>
            <a:pPr lvl="1"/>
            <a:r>
              <a:rPr lang="en-US" sz="2200" dirty="0" smtClean="0"/>
              <a:t>Somewhat </a:t>
            </a:r>
            <a:r>
              <a:rPr lang="en-US" sz="2200" dirty="0"/>
              <a:t>better </a:t>
            </a:r>
            <a:r>
              <a:rPr lang="en-US" sz="2200" dirty="0" err="1"/>
              <a:t>DateTime</a:t>
            </a:r>
            <a:r>
              <a:rPr lang="en-US" sz="2200" dirty="0"/>
              <a:t> and bitwise operations support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 name="TextBox 4"/>
          <p:cNvSpPr txBox="1"/>
          <p:nvPr/>
        </p:nvSpPr>
        <p:spPr>
          <a:xfrm>
            <a:off x="6705600" y="54789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248076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LINQ</a:t>
            </a:r>
            <a:endParaRPr lang="en-US" dirty="0"/>
          </a:p>
        </p:txBody>
      </p:sp>
      <p:sp>
        <p:nvSpPr>
          <p:cNvPr id="3" name="Content Placeholder 2"/>
          <p:cNvSpPr>
            <a:spLocks noGrp="1"/>
          </p:cNvSpPr>
          <p:nvPr>
            <p:ph idx="1"/>
          </p:nvPr>
        </p:nvSpPr>
        <p:spPr/>
        <p:txBody>
          <a:bodyPr/>
          <a:lstStyle/>
          <a:p>
            <a:r>
              <a:rPr lang="en-US" dirty="0"/>
              <a:t>String-based LINQ API that mirrors parts of the original LINQ </a:t>
            </a:r>
            <a:r>
              <a:rPr lang="en-US" dirty="0" smtClean="0"/>
              <a:t>API</a:t>
            </a:r>
          </a:p>
          <a:p>
            <a:r>
              <a:rPr lang="en-US" dirty="0" smtClean="0"/>
              <a:t>Useful </a:t>
            </a:r>
            <a:r>
              <a:rPr lang="en-US" dirty="0"/>
              <a:t>with UI components that allow user-defined filtering, sorting and </a:t>
            </a:r>
            <a:r>
              <a:rPr lang="en-US" dirty="0" smtClean="0"/>
              <a:t>grouping</a:t>
            </a:r>
          </a:p>
          <a:p>
            <a:r>
              <a:rPr lang="en-US" dirty="0" smtClean="0"/>
              <a:t>Used </a:t>
            </a:r>
            <a:r>
              <a:rPr lang="en-US" dirty="0"/>
              <a:t>in OpenAccess to query artificial types</a:t>
            </a:r>
          </a:p>
          <a:p>
            <a:pPr marL="0" indent="0">
              <a:buNone/>
            </a:pPr>
            <a:endParaRPr lang="en-US" dirty="0" smtClean="0"/>
          </a:p>
          <a:p>
            <a:r>
              <a:rPr lang="en-US" dirty="0" smtClean="0"/>
              <a:t>More </a:t>
            </a:r>
            <a:r>
              <a:rPr lang="en-US" dirty="0"/>
              <a:t>on </a:t>
            </a:r>
            <a:r>
              <a:rPr lang="en-US" dirty="0" err="1">
                <a:hlinkClick r:id="rId3"/>
              </a:rPr>
              <a:t>ScottGu’s</a:t>
            </a:r>
            <a:r>
              <a:rPr lang="en-US" dirty="0">
                <a:hlinkClick r:id="rId3"/>
              </a:rPr>
              <a:t> </a:t>
            </a:r>
            <a:r>
              <a:rPr lang="en-US" dirty="0" smtClean="0">
                <a:hlinkClick r:id="rId3"/>
              </a:rPr>
              <a:t>blog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 name="TextBox 4"/>
          <p:cNvSpPr txBox="1"/>
          <p:nvPr/>
        </p:nvSpPr>
        <p:spPr>
          <a:xfrm>
            <a:off x="6705600" y="55551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38238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LINQ Mistakes</a:t>
            </a:r>
            <a:endParaRPr lang="en-US" dirty="0"/>
          </a:p>
        </p:txBody>
      </p:sp>
      <p:sp>
        <p:nvSpPr>
          <p:cNvPr id="3" name="Content Placeholder 2"/>
          <p:cNvSpPr>
            <a:spLocks noGrp="1"/>
          </p:cNvSpPr>
          <p:nvPr>
            <p:ph idx="1"/>
          </p:nvPr>
        </p:nvSpPr>
        <p:spPr/>
        <p:txBody>
          <a:bodyPr/>
          <a:lstStyle/>
          <a:p>
            <a:r>
              <a:rPr lang="en-US" dirty="0"/>
              <a:t>Calling .</a:t>
            </a:r>
            <a:r>
              <a:rPr lang="en-US" dirty="0" err="1"/>
              <a:t>ToList</a:t>
            </a:r>
            <a:r>
              <a:rPr lang="en-US" dirty="0"/>
              <a:t>() too early or to hammer out errors</a:t>
            </a:r>
          </a:p>
          <a:p>
            <a:r>
              <a:rPr lang="en-US" dirty="0"/>
              <a:t>Using </a:t>
            </a:r>
            <a:r>
              <a:rPr lang="en-US" dirty="0" err="1"/>
              <a:t>.Net</a:t>
            </a:r>
            <a:r>
              <a:rPr lang="en-US" dirty="0"/>
              <a:t> specific or user-defined methods, types and properties</a:t>
            </a:r>
          </a:p>
          <a:p>
            <a:r>
              <a:rPr lang="en-US" dirty="0"/>
              <a:t>Missing </a:t>
            </a:r>
            <a:r>
              <a:rPr lang="en-US" dirty="0" err="1"/>
              <a:t>FetchStrategy</a:t>
            </a:r>
            <a:r>
              <a:rPr lang="en-US" dirty="0"/>
              <a:t> or Include()</a:t>
            </a:r>
          </a:p>
          <a:p>
            <a:r>
              <a:rPr lang="en-US" dirty="0"/>
              <a:t>Too broad </a:t>
            </a:r>
            <a:r>
              <a:rPr lang="en-US" dirty="0" err="1"/>
              <a:t>FetchStrategy</a:t>
            </a:r>
            <a:endParaRPr lang="en-US" dirty="0"/>
          </a:p>
          <a:p>
            <a:r>
              <a:rPr lang="en-US" dirty="0"/>
              <a:t>Dispose the context before data is </a:t>
            </a:r>
            <a:r>
              <a:rPr lang="en-US" dirty="0" smtClean="0"/>
              <a:t>materialized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949844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Considerations</a:t>
            </a:r>
            <a:endParaRPr lang="en-US" dirty="0"/>
          </a:p>
        </p:txBody>
      </p:sp>
      <p:sp>
        <p:nvSpPr>
          <p:cNvPr id="3" name="Content Placeholder 2"/>
          <p:cNvSpPr>
            <a:spLocks noGrp="1"/>
          </p:cNvSpPr>
          <p:nvPr>
            <p:ph idx="1"/>
          </p:nvPr>
        </p:nvSpPr>
        <p:spPr/>
        <p:txBody>
          <a:bodyPr/>
          <a:lstStyle/>
          <a:p>
            <a:r>
              <a:rPr lang="en-US" sz="2400" dirty="0"/>
              <a:t>Use variables for filter criteria rather than in-place calculated values or literals and </a:t>
            </a:r>
            <a:r>
              <a:rPr lang="en-US" sz="2400" dirty="0" smtClean="0"/>
              <a:t>constants</a:t>
            </a:r>
          </a:p>
          <a:p>
            <a:pPr lvl="1"/>
            <a:r>
              <a:rPr lang="en-US" sz="2400" dirty="0" smtClean="0"/>
              <a:t>Variables </a:t>
            </a:r>
            <a:r>
              <a:rPr lang="en-US" sz="2400" dirty="0"/>
              <a:t>enable OpenAccess to cache </a:t>
            </a:r>
            <a:endParaRPr lang="en-US" sz="2400" dirty="0" smtClean="0"/>
          </a:p>
          <a:p>
            <a:pPr lvl="2"/>
            <a:r>
              <a:rPr lang="en-US" sz="2000" dirty="0" smtClean="0"/>
              <a:t>the </a:t>
            </a:r>
            <a:r>
              <a:rPr lang="en-US" sz="2000" dirty="0"/>
              <a:t>compiled query and reuse it with different </a:t>
            </a:r>
            <a:r>
              <a:rPr lang="en-US" sz="2000" dirty="0" smtClean="0"/>
              <a:t>value</a:t>
            </a:r>
          </a:p>
          <a:p>
            <a:pPr lvl="2"/>
            <a:r>
              <a:rPr lang="en-US" sz="2000" dirty="0" smtClean="0"/>
              <a:t>the </a:t>
            </a:r>
            <a:r>
              <a:rPr lang="en-US" sz="2000" dirty="0"/>
              <a:t>query </a:t>
            </a:r>
            <a:r>
              <a:rPr lang="en-US" sz="2000" dirty="0" smtClean="0"/>
              <a:t>result</a:t>
            </a:r>
          </a:p>
          <a:p>
            <a:r>
              <a:rPr lang="en-US" sz="2400" dirty="0" smtClean="0"/>
              <a:t>Avoid </a:t>
            </a:r>
            <a:r>
              <a:rPr lang="en-US" sz="2400" dirty="0"/>
              <a:t>non-trivial projections. Any return type outside of the known entity types will cause the result not to be cached. When tempted to reduce the network traffic by reducing the number of returned columns consider how this can affect L1 and L2 caches and ideally test the performance with and without the projection for your whole scenario</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Tree>
    <p:extLst>
      <p:ext uri="{BB962C8B-B14F-4D97-AF65-F5344CB8AC3E}">
        <p14:creationId xmlns:p14="http://schemas.microsoft.com/office/powerpoint/2010/main" val="303723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database servers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9161542"/>
              </p:ext>
            </p:extLst>
          </p:nvPr>
        </p:nvGraphicFramePr>
        <p:xfrm>
          <a:off x="228600" y="914400"/>
          <a:ext cx="8686800" cy="5562600"/>
        </p:xfrm>
        <a:graphic>
          <a:graphicData uri="http://schemas.openxmlformats.org/drawingml/2006/table">
            <a:tbl>
              <a:tblPr>
                <a:tableStyleId>{2D5ABB26-0587-4C30-8999-92F81FD0307C}</a:tableStyleId>
              </a:tblPr>
              <a:tblGrid>
                <a:gridCol w="2171700"/>
                <a:gridCol w="2171700"/>
                <a:gridCol w="2171700"/>
                <a:gridCol w="2171700"/>
              </a:tblGrid>
              <a:tr h="1112520">
                <a:tc>
                  <a:txBody>
                    <a:bodyPr/>
                    <a:lstStyle/>
                    <a:p>
                      <a:pPr algn="ctr"/>
                      <a:r>
                        <a:rPr lang="en-US" sz="2400" dirty="0" smtClean="0"/>
                        <a:t>MS SQL 2000+</a:t>
                      </a:r>
                      <a:endParaRPr lang="en-US" sz="2400" dirty="0"/>
                    </a:p>
                  </a:txBody>
                  <a:tcPr anchor="ctr"/>
                </a:tc>
                <a:tc>
                  <a:txBody>
                    <a:bodyPr/>
                    <a:lstStyle/>
                    <a:p>
                      <a:pPr algn="ctr"/>
                      <a:endParaRPr lang="en-US" sz="2400" dirty="0"/>
                    </a:p>
                  </a:txBody>
                  <a:tcPr anchor="ctr"/>
                </a:tc>
                <a:tc>
                  <a:txBody>
                    <a:bodyPr/>
                    <a:lstStyle/>
                    <a:p>
                      <a:pPr algn="ctr"/>
                      <a:r>
                        <a:rPr lang="en-US" sz="2400" dirty="0" smtClean="0"/>
                        <a:t>SQL Compact Edition</a:t>
                      </a:r>
                      <a:endParaRPr lang="en-US" sz="2400" dirty="0"/>
                    </a:p>
                  </a:txBody>
                  <a:tcPr anchor="ctr"/>
                </a:tc>
                <a:tc>
                  <a:txBody>
                    <a:bodyPr/>
                    <a:lstStyle/>
                    <a:p>
                      <a:pPr algn="ctr"/>
                      <a:endParaRPr lang="en-US" sz="2400"/>
                    </a:p>
                  </a:txBody>
                  <a:tcPr anchor="ctr"/>
                </a:tc>
              </a:tr>
              <a:tr h="1112520">
                <a:tc>
                  <a:txBody>
                    <a:bodyPr/>
                    <a:lstStyle/>
                    <a:p>
                      <a:pPr algn="ctr"/>
                      <a:endParaRPr lang="en-US" sz="2400" dirty="0"/>
                    </a:p>
                  </a:txBody>
                  <a:tcPr anchor="ctr"/>
                </a:tc>
                <a:tc>
                  <a:txBody>
                    <a:bodyPr/>
                    <a:lstStyle/>
                    <a:p>
                      <a:pPr algn="ctr"/>
                      <a:r>
                        <a:rPr lang="en-US" sz="2400" dirty="0" smtClean="0"/>
                        <a:t>Oracle 9+</a:t>
                      </a:r>
                      <a:endParaRPr lang="en-US" sz="2400" dirty="0"/>
                    </a:p>
                  </a:txBody>
                  <a:tcPr anchor="ctr"/>
                </a:tc>
                <a:tc>
                  <a:txBody>
                    <a:bodyPr/>
                    <a:lstStyle/>
                    <a:p>
                      <a:pPr algn="ctr"/>
                      <a:r>
                        <a:rPr lang="en-US" sz="2400" dirty="0" smtClean="0"/>
                        <a:t>LocalDb</a:t>
                      </a:r>
                      <a:endParaRPr lang="en-US" sz="2400" dirty="0"/>
                    </a:p>
                  </a:txBody>
                  <a:tcPr anchor="ctr"/>
                </a:tc>
                <a:tc>
                  <a:txBody>
                    <a:bodyPr/>
                    <a:lstStyle/>
                    <a:p>
                      <a:pPr algn="ctr"/>
                      <a:r>
                        <a:rPr lang="en-US" sz="2400" dirty="0" smtClean="0"/>
                        <a:t>SQL Anywhere</a:t>
                      </a:r>
                      <a:endParaRPr lang="en-US" sz="2400" dirty="0"/>
                    </a:p>
                  </a:txBody>
                  <a:tcPr anchor="ctr"/>
                </a:tc>
              </a:tr>
              <a:tr h="1112520">
                <a:tc>
                  <a:txBody>
                    <a:bodyPr/>
                    <a:lstStyle/>
                    <a:p>
                      <a:pPr algn="ctr"/>
                      <a:r>
                        <a:rPr lang="en-US" sz="2400" dirty="0" smtClean="0"/>
                        <a:t>SQLite</a:t>
                      </a:r>
                      <a:endParaRPr lang="en-US" sz="2400" dirty="0"/>
                    </a:p>
                  </a:txBody>
                  <a:tcPr anchor="ctr"/>
                </a:tc>
                <a:tc>
                  <a:txBody>
                    <a:bodyPr/>
                    <a:lstStyle/>
                    <a:p>
                      <a:pPr algn="ctr"/>
                      <a:endParaRPr lang="en-US" sz="2400" dirty="0"/>
                    </a:p>
                  </a:txBody>
                  <a:tcPr anchor="ctr"/>
                </a:tc>
                <a:tc>
                  <a:txBody>
                    <a:bodyPr/>
                    <a:lstStyle/>
                    <a:p>
                      <a:pPr algn="ctr"/>
                      <a:r>
                        <a:rPr lang="en-US" sz="2400" dirty="0" smtClean="0"/>
                        <a:t>My SQL 5.0+</a:t>
                      </a:r>
                      <a:endParaRPr lang="en-US" sz="2400" dirty="0"/>
                    </a:p>
                  </a:txBody>
                  <a:tcPr anchor="ctr"/>
                </a:tc>
                <a:tc>
                  <a:txBody>
                    <a:bodyPr/>
                    <a:lstStyle/>
                    <a:p>
                      <a:pPr algn="ctr"/>
                      <a:r>
                        <a:rPr lang="en-US" sz="2400" dirty="0" err="1" smtClean="0"/>
                        <a:t>MariaDb</a:t>
                      </a:r>
                      <a:endParaRPr lang="en-US" sz="2400" dirty="0"/>
                    </a:p>
                  </a:txBody>
                  <a:tcPr anchor="ctr"/>
                </a:tc>
              </a:tr>
              <a:tr h="1112520">
                <a:tc>
                  <a:txBody>
                    <a:bodyPr/>
                    <a:lstStyle/>
                    <a:p>
                      <a:pPr algn="ctr"/>
                      <a:endParaRPr lang="en-US" sz="2400" dirty="0"/>
                    </a:p>
                  </a:txBody>
                  <a:tcPr anchor="ctr"/>
                </a:tc>
                <a:tc>
                  <a:txBody>
                    <a:bodyPr/>
                    <a:lstStyle/>
                    <a:p>
                      <a:pPr algn="ctr"/>
                      <a:r>
                        <a:rPr lang="en-US" sz="2400" dirty="0" err="1" smtClean="0"/>
                        <a:t>PostgreSQL</a:t>
                      </a:r>
                      <a:endParaRPr lang="en-US" sz="2400" dirty="0"/>
                    </a:p>
                  </a:txBody>
                  <a:tcPr anchor="ctr"/>
                </a:tc>
                <a:tc>
                  <a:txBody>
                    <a:bodyPr/>
                    <a:lstStyle/>
                    <a:p>
                      <a:pPr algn="ctr"/>
                      <a:endParaRPr lang="en-US" sz="2400" dirty="0"/>
                    </a:p>
                  </a:txBody>
                  <a:tcPr anchor="ctr"/>
                </a:tc>
                <a:tc>
                  <a:txBody>
                    <a:bodyPr/>
                    <a:lstStyle/>
                    <a:p>
                      <a:pPr algn="ctr"/>
                      <a:r>
                        <a:rPr lang="en-US" sz="2400" dirty="0" smtClean="0"/>
                        <a:t>SQL Azure</a:t>
                      </a:r>
                      <a:endParaRPr lang="en-US" sz="2400" dirty="0"/>
                    </a:p>
                  </a:txBody>
                  <a:tcPr anchor="ctr"/>
                </a:tc>
              </a:tr>
              <a:tr h="1112520">
                <a:tc>
                  <a:txBody>
                    <a:bodyPr/>
                    <a:lstStyle/>
                    <a:p>
                      <a:pPr algn="ctr"/>
                      <a:r>
                        <a:rPr lang="en-US" sz="2400" dirty="0" err="1" smtClean="0"/>
                        <a:t>VistaDB</a:t>
                      </a:r>
                      <a:endParaRPr lang="en-US" sz="2400" dirty="0"/>
                    </a:p>
                  </a:txBody>
                  <a:tcPr anchor="ctr"/>
                </a:tc>
                <a:tc>
                  <a:txBody>
                    <a:bodyPr/>
                    <a:lstStyle/>
                    <a:p>
                      <a:pPr algn="ctr"/>
                      <a:r>
                        <a:rPr lang="en-US" sz="2400" dirty="0" smtClean="0"/>
                        <a:t>Firebird</a:t>
                      </a:r>
                      <a:endParaRPr lang="en-US" sz="2400" dirty="0"/>
                    </a:p>
                  </a:txBody>
                  <a:tcPr anchor="ctr"/>
                </a:tc>
                <a:tc>
                  <a:txBody>
                    <a:bodyPr/>
                    <a:lstStyle/>
                    <a:p>
                      <a:pPr algn="ctr"/>
                      <a:endParaRPr lang="en-US" sz="2400" dirty="0"/>
                    </a:p>
                  </a:txBody>
                  <a:tcPr anchor="ctr"/>
                </a:tc>
                <a:tc>
                  <a:txBody>
                    <a:bodyPr/>
                    <a:lstStyle/>
                    <a:p>
                      <a:pPr algn="ctr"/>
                      <a:r>
                        <a:rPr lang="en-US" sz="2400" dirty="0" smtClean="0"/>
                        <a:t>ADS</a:t>
                      </a:r>
                      <a:endParaRPr lang="en-US" sz="2400" dirty="0"/>
                    </a:p>
                  </a:txBody>
                  <a:tcPr anchor="ctr"/>
                </a:tc>
              </a:tr>
            </a:tbl>
          </a:graphicData>
        </a:graphic>
      </p:graphicFrame>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2436370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your </a:t>
            </a:r>
            <a:r>
              <a:rPr lang="en-US" dirty="0" smtClean="0"/>
              <a:t>queries</a:t>
            </a:r>
            <a:endParaRPr lang="en-US" dirty="0"/>
          </a:p>
        </p:txBody>
      </p:sp>
      <p:sp>
        <p:nvSpPr>
          <p:cNvPr id="3" name="Content Placeholder 2"/>
          <p:cNvSpPr>
            <a:spLocks noGrp="1"/>
          </p:cNvSpPr>
          <p:nvPr>
            <p:ph idx="1"/>
          </p:nvPr>
        </p:nvSpPr>
        <p:spPr/>
        <p:txBody>
          <a:bodyPr/>
          <a:lstStyle/>
          <a:p>
            <a:r>
              <a:rPr lang="en-US" dirty="0"/>
              <a:t>Use </a:t>
            </a:r>
            <a:r>
              <a:rPr lang="en-US" dirty="0" err="1" smtClean="0"/>
              <a:t>OpenAccessProfiler</a:t>
            </a:r>
            <a:endParaRPr lang="en-US" dirty="0" smtClean="0"/>
          </a:p>
          <a:p>
            <a:r>
              <a:rPr lang="en-US" dirty="0" smtClean="0"/>
              <a:t>Use </a:t>
            </a:r>
            <a:r>
              <a:rPr lang="en-US" dirty="0" err="1" smtClean="0"/>
              <a:t>openAccessContext.Log</a:t>
            </a:r>
            <a:endParaRPr lang="en-US" dirty="0"/>
          </a:p>
          <a:p>
            <a:r>
              <a:rPr lang="en-US" dirty="0"/>
              <a:t>Use </a:t>
            </a:r>
            <a:r>
              <a:rPr lang="en-US" dirty="0" err="1"/>
              <a:t>IQueryable</a:t>
            </a:r>
            <a:r>
              <a:rPr lang="en-US" dirty="0"/>
              <a:t>&lt;T&gt;.</a:t>
            </a:r>
            <a:r>
              <a:rPr lang="en-US" dirty="0" err="1"/>
              <a:t>ToString</a:t>
            </a:r>
            <a:r>
              <a:rPr lang="en-US" dirty="0" smtClean="0"/>
              <a:t>()</a:t>
            </a:r>
          </a:p>
          <a:p>
            <a:r>
              <a:rPr lang="en-US" dirty="0" smtClean="0"/>
              <a:t>Use your favorite profiler provided by the database server vendor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Tree>
    <p:extLst>
      <p:ext uri="{BB962C8B-B14F-4D97-AF65-F5344CB8AC3E}">
        <p14:creationId xmlns:p14="http://schemas.microsoft.com/office/powerpoint/2010/main" val="2913895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Operations</a:t>
            </a:r>
            <a:endParaRPr lang="en-US" dirty="0"/>
          </a:p>
        </p:txBody>
      </p:sp>
      <p:sp>
        <p:nvSpPr>
          <p:cNvPr id="3" name="Content Placeholder 2"/>
          <p:cNvSpPr>
            <a:spLocks noGrp="1"/>
          </p:cNvSpPr>
          <p:nvPr>
            <p:ph idx="1"/>
          </p:nvPr>
        </p:nvSpPr>
        <p:spPr/>
        <p:txBody>
          <a:bodyPr/>
          <a:lstStyle/>
          <a:p>
            <a:r>
              <a:rPr lang="en-US" sz="2400" dirty="0"/>
              <a:t>Update and Delete operations that operate on matching rows on the server side without loading data in the application’s memory</a:t>
            </a:r>
          </a:p>
          <a:p>
            <a:r>
              <a:rPr lang="en-US" sz="2400" dirty="0"/>
              <a:t>Matching rows are defined as the result of a LINQ query</a:t>
            </a:r>
          </a:p>
          <a:p>
            <a:r>
              <a:rPr lang="en-US" sz="2400" dirty="0"/>
              <a:t>Delete or update operations are performed efficiently on the database server </a:t>
            </a:r>
          </a:p>
          <a:p>
            <a:r>
              <a:rPr lang="en-US" sz="2400" dirty="0"/>
              <a:t>Normally a temporary table is used to how some intermediate data that is required for the operation. The tables is deleted when the transaction is complete</a:t>
            </a:r>
            <a:endParaRPr lang="bg-BG" sz="2400" dirty="0"/>
          </a:p>
          <a:p>
            <a:r>
              <a:rPr lang="en-US" sz="2400" dirty="0"/>
              <a:t>Behavior is similar to the normal delete and update of entities using OpenAccess context API</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147825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Update</a:t>
            </a:r>
            <a:endParaRPr lang="en-US" dirty="0"/>
          </a:p>
        </p:txBody>
      </p:sp>
      <p:sp>
        <p:nvSpPr>
          <p:cNvPr id="3" name="Content Placeholder 2"/>
          <p:cNvSpPr>
            <a:spLocks noGrp="1"/>
          </p:cNvSpPr>
          <p:nvPr>
            <p:ph idx="1"/>
          </p:nvPr>
        </p:nvSpPr>
        <p:spPr/>
        <p:txBody>
          <a:bodyPr/>
          <a:lstStyle/>
          <a:p>
            <a:r>
              <a:rPr lang="en-US" dirty="0"/>
              <a:t>Discount rental cars that are manufactured before 1990 by 20%:</a:t>
            </a:r>
          </a:p>
          <a:p>
            <a:pPr marL="457200" lvl="1" indent="0">
              <a:buNone/>
            </a:pPr>
            <a:r>
              <a:rPr lang="en-US" sz="2400" dirty="0" err="1"/>
              <a:t>Context.Cars.Where</a:t>
            </a:r>
            <a:r>
              <a:rPr lang="en-US" sz="2400" dirty="0"/>
              <a:t>(c =&gt; </a:t>
            </a:r>
            <a:r>
              <a:rPr lang="en-US" sz="2400" dirty="0" err="1"/>
              <a:t>c.Year</a:t>
            </a:r>
            <a:r>
              <a:rPr lang="en-US" sz="2400" dirty="0"/>
              <a:t> &lt; 1990)</a:t>
            </a:r>
          </a:p>
          <a:p>
            <a:pPr marL="457200" lvl="1" indent="0">
              <a:buNone/>
            </a:pPr>
            <a:r>
              <a:rPr lang="en-US" sz="2400" dirty="0"/>
              <a:t>.</a:t>
            </a:r>
            <a:r>
              <a:rPr lang="en-US" sz="2400" dirty="0" err="1"/>
              <a:t>UpdateAll</a:t>
            </a:r>
            <a:r>
              <a:rPr lang="en-US" sz="2400" dirty="0"/>
              <a:t>(u =&gt; </a:t>
            </a:r>
            <a:r>
              <a:rPr lang="en-US" sz="2400" dirty="0" err="1"/>
              <a:t>u.Set</a:t>
            </a:r>
            <a:r>
              <a:rPr lang="en-US" sz="2400" dirty="0"/>
              <a:t>(c =&gt; </a:t>
            </a:r>
            <a:r>
              <a:rPr lang="en-US" sz="2400" dirty="0" err="1"/>
              <a:t>c.Prize</a:t>
            </a:r>
            <a:r>
              <a:rPr lang="en-US" sz="2400" dirty="0"/>
              <a:t>, c =&gt; </a:t>
            </a:r>
            <a:r>
              <a:rPr lang="en-US" sz="2400" dirty="0" err="1"/>
              <a:t>c.Prize</a:t>
            </a:r>
            <a:r>
              <a:rPr lang="en-US" sz="2400" dirty="0"/>
              <a:t> * 0,8));</a:t>
            </a:r>
          </a:p>
          <a:p>
            <a:pPr marL="457200" lvl="1" indent="0">
              <a:buNone/>
            </a:pPr>
            <a:endParaRPr lang="en-US" sz="2400" dirty="0"/>
          </a:p>
          <a:p>
            <a:pPr marL="457200" lvl="1" indent="0">
              <a:buNone/>
            </a:pPr>
            <a:r>
              <a:rPr lang="en-US" sz="2400" dirty="0"/>
              <a:t>Roughly equivalent in SQL to:</a:t>
            </a:r>
          </a:p>
          <a:p>
            <a:pPr marL="457200" lvl="1" indent="0">
              <a:buNone/>
            </a:pPr>
            <a:r>
              <a:rPr lang="en-US" sz="2400" dirty="0"/>
              <a:t>update Cars c set(</a:t>
            </a:r>
            <a:r>
              <a:rPr lang="en-US" sz="2400" dirty="0" err="1"/>
              <a:t>c.Prize</a:t>
            </a:r>
            <a:r>
              <a:rPr lang="en-US" sz="2400" dirty="0"/>
              <a:t> = </a:t>
            </a:r>
            <a:r>
              <a:rPr lang="en-US" sz="2400" dirty="0" err="1"/>
              <a:t>c.Prize</a:t>
            </a:r>
            <a:r>
              <a:rPr lang="en-US" sz="2400" dirty="0"/>
              <a:t> * 0,8) where </a:t>
            </a:r>
            <a:r>
              <a:rPr lang="en-US" sz="2400" dirty="0" err="1"/>
              <a:t>c.Year</a:t>
            </a:r>
            <a:r>
              <a:rPr lang="en-US" sz="2400" dirty="0"/>
              <a:t> &lt; </a:t>
            </a:r>
            <a:r>
              <a:rPr lang="en-US" sz="2400" dirty="0" smtClean="0"/>
              <a:t>1990</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25783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Delete</a:t>
            </a:r>
            <a:endParaRPr lang="en-US" dirty="0"/>
          </a:p>
        </p:txBody>
      </p:sp>
      <p:sp>
        <p:nvSpPr>
          <p:cNvPr id="3" name="Content Placeholder 2"/>
          <p:cNvSpPr>
            <a:spLocks noGrp="1"/>
          </p:cNvSpPr>
          <p:nvPr>
            <p:ph idx="1"/>
          </p:nvPr>
        </p:nvSpPr>
        <p:spPr/>
        <p:txBody>
          <a:bodyPr/>
          <a:lstStyle/>
          <a:p>
            <a:r>
              <a:rPr lang="en-US" dirty="0"/>
              <a:t>Remove discontinued products from the database:</a:t>
            </a:r>
          </a:p>
          <a:p>
            <a:pPr marL="400050" lvl="1" indent="0">
              <a:buNone/>
            </a:pPr>
            <a:r>
              <a:rPr lang="en-US" sz="2400" dirty="0" err="1"/>
              <a:t>Context.Products.Where</a:t>
            </a:r>
            <a:r>
              <a:rPr lang="en-US" sz="2400" dirty="0"/>
              <a:t>(p =&gt; </a:t>
            </a:r>
            <a:r>
              <a:rPr lang="en-US" sz="2400" dirty="0" err="1"/>
              <a:t>p.Discontinued</a:t>
            </a:r>
            <a:r>
              <a:rPr lang="en-US" sz="2400" dirty="0"/>
              <a:t>)</a:t>
            </a:r>
          </a:p>
          <a:p>
            <a:pPr marL="400050" lvl="1" indent="0">
              <a:buNone/>
            </a:pPr>
            <a:r>
              <a:rPr lang="en-US" sz="2400" dirty="0"/>
              <a:t>.</a:t>
            </a:r>
            <a:r>
              <a:rPr lang="en-US" sz="2400" dirty="0" err="1"/>
              <a:t>DeleteAll</a:t>
            </a:r>
            <a:r>
              <a:rPr lang="en-US" sz="2400" dirty="0"/>
              <a:t>();</a:t>
            </a:r>
          </a:p>
          <a:p>
            <a:endParaRPr lang="en-US" dirty="0"/>
          </a:p>
          <a:p>
            <a:r>
              <a:rPr lang="en-US" dirty="0"/>
              <a:t>Roughly equivalent in SQL to:</a:t>
            </a:r>
          </a:p>
          <a:p>
            <a:pPr marL="0" indent="0">
              <a:buNone/>
            </a:pPr>
            <a:r>
              <a:rPr lang="en-US" sz="2400" dirty="0" smtClean="0"/>
              <a:t>	delete </a:t>
            </a:r>
            <a:r>
              <a:rPr lang="en-US" sz="2400" dirty="0"/>
              <a:t>from Products p where </a:t>
            </a:r>
            <a:r>
              <a:rPr lang="en-US" sz="2400" dirty="0" err="1"/>
              <a:t>p.Discontinued</a:t>
            </a:r>
            <a:r>
              <a:rPr lang="en-US" sz="2400" dirty="0"/>
              <a:t> = </a:t>
            </a:r>
            <a:r>
              <a:rPr lang="en-US" sz="2400" dirty="0" smtClean="0"/>
              <a:t>1</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 name="TextBox 4"/>
          <p:cNvSpPr txBox="1"/>
          <p:nvPr/>
        </p:nvSpPr>
        <p:spPr>
          <a:xfrm>
            <a:off x="6705600" y="3048000"/>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156487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Operations details</a:t>
            </a:r>
            <a:endParaRPr lang="en-US" dirty="0"/>
          </a:p>
        </p:txBody>
      </p:sp>
      <p:sp>
        <p:nvSpPr>
          <p:cNvPr id="3" name="Content Placeholder 2"/>
          <p:cNvSpPr>
            <a:spLocks noGrp="1"/>
          </p:cNvSpPr>
          <p:nvPr>
            <p:ph idx="1"/>
          </p:nvPr>
        </p:nvSpPr>
        <p:spPr/>
        <p:txBody>
          <a:bodyPr/>
          <a:lstStyle/>
          <a:p>
            <a:r>
              <a:rPr lang="en-US" dirty="0"/>
              <a:t>Each operation has its own transaction separate from the one in the </a:t>
            </a:r>
            <a:r>
              <a:rPr lang="en-US" dirty="0" err="1"/>
              <a:t>OpenAccessContext</a:t>
            </a:r>
            <a:endParaRPr lang="en-US" dirty="0"/>
          </a:p>
          <a:p>
            <a:r>
              <a:rPr lang="en-US" dirty="0"/>
              <a:t>Bulk operations will invalidate any cached instances in the Level 2 Cache. Eviction is done by type and will affect usually a lot of objects.</a:t>
            </a:r>
          </a:p>
          <a:p>
            <a:r>
              <a:rPr lang="en-US" dirty="0"/>
              <a:t>A temporary table will be used. Appropriate permissions are required. If creation of temp table fails the required temporary data will be put in memory</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4150311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Operation details (2)</a:t>
            </a:r>
            <a:endParaRPr lang="en-US" dirty="0"/>
          </a:p>
        </p:txBody>
      </p:sp>
      <p:sp>
        <p:nvSpPr>
          <p:cNvPr id="3" name="Content Placeholder 2"/>
          <p:cNvSpPr>
            <a:spLocks noGrp="1"/>
          </p:cNvSpPr>
          <p:nvPr>
            <p:ph idx="1"/>
          </p:nvPr>
        </p:nvSpPr>
        <p:spPr/>
        <p:txBody>
          <a:bodyPr/>
          <a:lstStyle/>
          <a:p>
            <a:r>
              <a:rPr lang="en-US" dirty="0"/>
              <a:t>Source queries and update descriptors should be 100% </a:t>
            </a:r>
            <a:r>
              <a:rPr lang="en-US" dirty="0" err="1"/>
              <a:t>pushable</a:t>
            </a:r>
            <a:r>
              <a:rPr lang="en-US" dirty="0"/>
              <a:t> to the database server</a:t>
            </a:r>
          </a:p>
          <a:p>
            <a:r>
              <a:rPr lang="en-US" dirty="0"/>
              <a:t>Setting reference navigation properties is possible but dangerous</a:t>
            </a:r>
          </a:p>
          <a:p>
            <a:r>
              <a:rPr lang="en-US" dirty="0"/>
              <a:t>Setting collection navigation properties is forbidden</a:t>
            </a:r>
          </a:p>
          <a:p>
            <a:r>
              <a:rPr lang="en-US" dirty="0"/>
              <a:t>Using symbolic names is </a:t>
            </a:r>
            <a:r>
              <a:rPr lang="en-US" dirty="0" smtClean="0"/>
              <a:t>allowed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2871014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OpenAccess Service wizard</a:t>
            </a:r>
            <a:endParaRPr lang="en-US" dirty="0"/>
          </a:p>
        </p:txBody>
      </p:sp>
      <p:sp>
        <p:nvSpPr>
          <p:cNvPr id="3" name="Content Placeholder 2"/>
          <p:cNvSpPr>
            <a:spLocks noGrp="1"/>
          </p:cNvSpPr>
          <p:nvPr>
            <p:ph idx="1"/>
          </p:nvPr>
        </p:nvSpPr>
        <p:spPr/>
        <p:txBody>
          <a:bodyPr/>
          <a:lstStyle/>
          <a:p>
            <a:r>
              <a:rPr lang="en-US" dirty="0" smtClean="0"/>
              <a:t>Can generated for you an entire service layer that exposes your data model in a few clicks</a:t>
            </a:r>
          </a:p>
          <a:p>
            <a:r>
              <a:rPr lang="en-US" dirty="0" smtClean="0"/>
              <a:t>Supports generation of:</a:t>
            </a:r>
          </a:p>
          <a:p>
            <a:pPr lvl="1"/>
            <a:r>
              <a:rPr lang="en-US" dirty="0" smtClean="0"/>
              <a:t>Plain WCF services with DTOs</a:t>
            </a:r>
          </a:p>
          <a:p>
            <a:pPr lvl="1"/>
            <a:r>
              <a:rPr lang="en-US" dirty="0" smtClean="0"/>
              <a:t>Data Services</a:t>
            </a:r>
          </a:p>
          <a:p>
            <a:pPr lvl="1"/>
            <a:r>
              <a:rPr lang="en-US" dirty="0" smtClean="0"/>
              <a:t>Web API</a:t>
            </a:r>
          </a:p>
          <a:p>
            <a:pPr lvl="1"/>
            <a:r>
              <a:rPr lang="en-US" dirty="0" err="1" smtClean="0"/>
              <a:t>RESTful</a:t>
            </a:r>
            <a:r>
              <a:rPr lang="en-US" dirty="0" smtClean="0"/>
              <a:t> Collection Services</a:t>
            </a:r>
          </a:p>
          <a:p>
            <a:pPr lvl="1"/>
            <a:r>
              <a:rPr lang="en-US" dirty="0" err="1" smtClean="0"/>
              <a:t>AtomPub</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
        <p:nvSpPr>
          <p:cNvPr id="6" name="TextBox 5"/>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936961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 wizard</a:t>
            </a:r>
            <a:endParaRPr lang="en-US" dirty="0"/>
          </a:p>
        </p:txBody>
      </p:sp>
      <p:sp>
        <p:nvSpPr>
          <p:cNvPr id="3" name="Content Placeholder 2"/>
          <p:cNvSpPr>
            <a:spLocks noGrp="1"/>
          </p:cNvSpPr>
          <p:nvPr>
            <p:ph idx="1"/>
          </p:nvPr>
        </p:nvSpPr>
        <p:spPr/>
        <p:txBody>
          <a:bodyPr/>
          <a:lstStyle/>
          <a:p>
            <a:r>
              <a:rPr lang="en-US" dirty="0" smtClean="0"/>
              <a:t>Can generate for you a Dynamic Data Web Application that gives you generic interface for CRUD operations over your data model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 name="TextBox 4"/>
          <p:cNvSpPr txBox="1"/>
          <p:nvPr/>
        </p:nvSpPr>
        <p:spPr>
          <a:xfrm>
            <a:off x="6705600" y="5631359"/>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917774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228600" y="609600"/>
            <a:ext cx="8686800" cy="5791200"/>
          </a:xfrm>
        </p:spPr>
        <p:txBody>
          <a:bodyPr/>
          <a:lstStyle/>
          <a:p>
            <a:r>
              <a:rPr lang="en-US" sz="2800" dirty="0" smtClean="0"/>
              <a:t>OpenAccess product</a:t>
            </a:r>
          </a:p>
          <a:p>
            <a:pPr lvl="1"/>
            <a:r>
              <a:rPr lang="en-US" sz="2800" dirty="0">
                <a:hlinkClick r:id="rId2"/>
              </a:rPr>
              <a:t>http://www.telerik.com/products/orm.aspx</a:t>
            </a:r>
            <a:endParaRPr lang="en-US" sz="2800" dirty="0" smtClean="0"/>
          </a:p>
          <a:p>
            <a:r>
              <a:rPr lang="en-US" sz="2800" dirty="0" smtClean="0"/>
              <a:t>OpenAccess online documentation</a:t>
            </a:r>
          </a:p>
          <a:p>
            <a:pPr lvl="1"/>
            <a:r>
              <a:rPr lang="en-US" sz="2800" dirty="0">
                <a:hlinkClick r:id="rId3"/>
              </a:rPr>
              <a:t>http://www.telerik.com/products/orm/getting-started.aspx</a:t>
            </a:r>
            <a:endParaRPr lang="en-US" sz="2800" dirty="0"/>
          </a:p>
          <a:p>
            <a:r>
              <a:rPr lang="en-US" sz="2800" dirty="0" smtClean="0"/>
              <a:t>OpenAccess Samples Kit</a:t>
            </a:r>
          </a:p>
          <a:p>
            <a:pPr lvl="1"/>
            <a:r>
              <a:rPr lang="en-US" sz="2800" dirty="0">
                <a:hlinkClick r:id="rId4"/>
              </a:rPr>
              <a:t>http://www.telerik.com/products/orm/features/samples-kit.aspx</a:t>
            </a:r>
            <a:endParaRPr lang="en-US" sz="2800" dirty="0"/>
          </a:p>
          <a:p>
            <a:r>
              <a:rPr lang="en-US" sz="2800" dirty="0" smtClean="0"/>
              <a:t>OpenAccess Forum</a:t>
            </a:r>
          </a:p>
          <a:p>
            <a:pPr lvl="1"/>
            <a:r>
              <a:rPr lang="en-US" sz="2800" dirty="0">
                <a:hlinkClick r:id="rId5"/>
              </a:rPr>
              <a:t>http://www.telerik.com/community/forums/orm.aspx</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410006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dirty="0" smtClean="0"/>
              <a:t>OpenAccess ORM</a:t>
            </a:r>
            <a:endParaRPr lang="bg-BG" dirty="0"/>
          </a:p>
        </p:txBody>
      </p:sp>
      <p:sp>
        <p:nvSpPr>
          <p:cNvPr id="449539" name="Rectangle 3"/>
          <p:cNvSpPr>
            <a:spLocks noGrp="1" noChangeArrowheads="1"/>
          </p:cNvSpPr>
          <p:nvPr>
            <p:ph idx="1"/>
          </p:nvPr>
        </p:nvSpPr>
        <p:spPr>
          <a:xfrm>
            <a:off x="2362200" y="3194050"/>
            <a:ext cx="4608513" cy="844550"/>
          </a:xfrm>
        </p:spPr>
        <p:txBody>
          <a:bodyPr anchor="ctr" anchorCtr="0"/>
          <a:lstStyle/>
          <a:p>
            <a:pPr algn="ctr">
              <a:buFontTx/>
              <a:buNone/>
            </a:pPr>
            <a:r>
              <a:rPr lang="en-US" sz="6000" dirty="0"/>
              <a:t>Questions?</a:t>
            </a:r>
            <a:endParaRPr lang="bg-BG" sz="6000" dirty="0"/>
          </a:p>
        </p:txBody>
      </p:sp>
      <p:pic>
        <p:nvPicPr>
          <p:cNvPr id="12290" name="Picture 2" descr="http://www.goodfinancialcents.com/wp-content/uploads/2008/12/question_mark_3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629400" y="1524000"/>
            <a:ext cx="1975480" cy="3819526"/>
          </a:xfrm>
          <a:prstGeom prst="rect">
            <a:avLst/>
          </a:prstGeom>
          <a:noFill/>
        </p:spPr>
      </p:pic>
      <p:pic>
        <p:nvPicPr>
          <p:cNvPr id="6" name="Picture 2" descr="http://www.goodfinancialcents.com/wp-content/uploads/2008/12/question_mark_3d.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rot="3859365">
            <a:off x="4061499" y="4213603"/>
            <a:ext cx="1335050" cy="2581274"/>
          </a:xfrm>
          <a:prstGeom prst="rect">
            <a:avLst/>
          </a:prstGeom>
          <a:noFill/>
        </p:spPr>
      </p:pic>
      <p:pic>
        <p:nvPicPr>
          <p:cNvPr id="7" name="Picture 2" descr="http://www.goodfinancialcents.com/wp-content/uploads/2008/12/question_mark_3d.pn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rot="17276796">
            <a:off x="2994406" y="745888"/>
            <a:ext cx="1147692" cy="2219024"/>
          </a:xfrm>
          <a:prstGeom prst="rect">
            <a:avLst/>
          </a:prstGeom>
          <a:noFill/>
        </p:spPr>
      </p:pic>
      <p:pic>
        <p:nvPicPr>
          <p:cNvPr id="8" name="Picture 2" descr="http://www.goodfinancialcents.com/wp-content/uploads/2008/12/question_mark_3d.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86720" y="2590800"/>
            <a:ext cx="1975480" cy="3819526"/>
          </a:xfrm>
          <a:prstGeom prst="rect">
            <a:avLst/>
          </a:prstGeom>
          <a:noFill/>
        </p:spPr>
      </p:pic>
    </p:spTree>
    <p:extLst>
      <p:ext uri="{BB962C8B-B14F-4D97-AF65-F5344CB8AC3E}">
        <p14:creationId xmlns:p14="http://schemas.microsoft.com/office/powerpoint/2010/main" val="34792020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848600" cy="838200"/>
          </a:xfrm>
        </p:spPr>
        <p:txBody>
          <a:bodyPr/>
          <a:lstStyle/>
          <a:p>
            <a:r>
              <a:rPr lang="en-US" dirty="0" smtClean="0"/>
              <a:t>OpenAccess features over EF 5.0</a:t>
            </a:r>
            <a:endParaRPr lang="en-US" dirty="0"/>
          </a:p>
        </p:txBody>
      </p:sp>
      <p:sp>
        <p:nvSpPr>
          <p:cNvPr id="3" name="Content Placeholder 2"/>
          <p:cNvSpPr>
            <a:spLocks noGrp="1"/>
          </p:cNvSpPr>
          <p:nvPr>
            <p:ph idx="1"/>
          </p:nvPr>
        </p:nvSpPr>
        <p:spPr/>
        <p:txBody>
          <a:bodyPr/>
          <a:lstStyle/>
          <a:p>
            <a:r>
              <a:rPr lang="en-US" dirty="0" smtClean="0"/>
              <a:t>Batch Operations over metadata</a:t>
            </a:r>
          </a:p>
          <a:p>
            <a:r>
              <a:rPr lang="en-US" dirty="0" smtClean="0"/>
              <a:t>Code generation for Services</a:t>
            </a:r>
          </a:p>
          <a:p>
            <a:r>
              <a:rPr lang="en-US" dirty="0" smtClean="0"/>
              <a:t>Runtime model modifications</a:t>
            </a:r>
          </a:p>
          <a:p>
            <a:r>
              <a:rPr lang="en-US" dirty="0" smtClean="0"/>
              <a:t>Build-in validation framework</a:t>
            </a:r>
          </a:p>
          <a:p>
            <a:r>
              <a:rPr lang="en-US" dirty="0" err="1" smtClean="0"/>
              <a:t>.Net</a:t>
            </a:r>
            <a:r>
              <a:rPr lang="en-US" dirty="0" smtClean="0"/>
              <a:t> 3.5 Framework support</a:t>
            </a:r>
          </a:p>
          <a:p>
            <a:r>
              <a:rPr lang="en-US" dirty="0" smtClean="0"/>
              <a:t>Pessimistic concurrency control</a:t>
            </a:r>
          </a:p>
          <a:p>
            <a:r>
              <a:rPr lang="en-US" dirty="0" smtClean="0"/>
              <a:t>Level 2 caching</a:t>
            </a:r>
          </a:p>
          <a:p>
            <a:r>
              <a:rPr lang="en-US" dirty="0" smtClean="0"/>
              <a:t>Advanced connection pooling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41432949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a:t>Exercises</a:t>
            </a:r>
            <a:endParaRPr lang="bg-BG" dirty="0"/>
          </a:p>
        </p:txBody>
      </p:sp>
      <p:sp>
        <p:nvSpPr>
          <p:cNvPr id="557059" name="Rectangle 3"/>
          <p:cNvSpPr>
            <a:spLocks noGrp="1" noChangeArrowheads="1"/>
          </p:cNvSpPr>
          <p:nvPr>
            <p:ph idx="1"/>
          </p:nvPr>
        </p:nvSpPr>
        <p:spPr/>
        <p:txBody>
          <a:bodyPr/>
          <a:lstStyle/>
          <a:p>
            <a:pPr marL="0" lvl="0" indent="0">
              <a:buNone/>
            </a:pPr>
            <a:r>
              <a:rPr lang="en-US" sz="2800" dirty="0" smtClean="0">
                <a:effectLst/>
              </a:rPr>
              <a:t>1. Customize </a:t>
            </a:r>
            <a:r>
              <a:rPr lang="en-US" sz="2800" dirty="0">
                <a:effectLst/>
              </a:rPr>
              <a:t>code generation</a:t>
            </a:r>
          </a:p>
          <a:p>
            <a:pPr marL="0" indent="0">
              <a:buNone/>
            </a:pPr>
            <a:r>
              <a:rPr lang="en-US" sz="2800" b="0" dirty="0">
                <a:effectLst/>
              </a:rPr>
              <a:t>Customize the OpenAccess Code Generation T4 templates so that all the generated classes inherit from a single non-persistent class. Then generate a model out of a Northwind database and demonstrate that with the generated </a:t>
            </a:r>
            <a:r>
              <a:rPr lang="en-US" sz="2800" b="0" dirty="0" err="1">
                <a:effectLst/>
              </a:rPr>
              <a:t>OpenAccessContext</a:t>
            </a:r>
            <a:r>
              <a:rPr lang="en-US" sz="2800" b="0" dirty="0">
                <a:effectLst/>
              </a:rPr>
              <a:t> and persistent classes you are able to retrieve and update data in a small console application (under the same solution but in a separate project).</a:t>
            </a:r>
          </a:p>
          <a:p>
            <a:pPr marL="446088" indent="-446088">
              <a:buFontTx/>
              <a:buAutoNum type="arabicPeriod"/>
              <a:tabLst/>
            </a:pP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29007609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lvl="0" indent="0">
              <a:buNone/>
            </a:pPr>
            <a:r>
              <a:rPr lang="en-US" dirty="0" smtClean="0">
                <a:effectLst/>
              </a:rPr>
              <a:t>2. Implement </a:t>
            </a:r>
            <a:r>
              <a:rPr lang="en-US" dirty="0">
                <a:effectLst/>
              </a:rPr>
              <a:t>entity cloning using binary serialization</a:t>
            </a:r>
          </a:p>
          <a:p>
            <a:pPr marL="0" indent="0">
              <a:buNone/>
            </a:pPr>
            <a:r>
              <a:rPr lang="en-US" b="0" dirty="0">
                <a:effectLst/>
              </a:rPr>
              <a:t>Define a function that can clone single </a:t>
            </a:r>
            <a:r>
              <a:rPr lang="en-US" b="0" dirty="0" smtClean="0">
                <a:effectLst/>
              </a:rPr>
              <a:t>entity </a:t>
            </a:r>
            <a:r>
              <a:rPr lang="en-US" b="0" dirty="0">
                <a:effectLst/>
              </a:rPr>
              <a:t>loaded from the </a:t>
            </a:r>
            <a:r>
              <a:rPr lang="en-US" b="0" dirty="0" smtClean="0">
                <a:effectLst/>
              </a:rPr>
              <a:t>database </a:t>
            </a:r>
            <a:r>
              <a:rPr lang="en-US" b="0" dirty="0">
                <a:effectLst/>
              </a:rPr>
              <a:t>(for more fame – a graph of entities, starting with from one of the nodes). Test that all properties of the original instance have the same values as the ones on the cloned.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414040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228600" y="685800"/>
            <a:ext cx="8686800" cy="6019800"/>
          </a:xfrm>
        </p:spPr>
        <p:txBody>
          <a:bodyPr/>
          <a:lstStyle/>
          <a:p>
            <a:pPr marL="0" lvl="0" indent="0">
              <a:buNone/>
            </a:pPr>
            <a:r>
              <a:rPr lang="en-US" dirty="0" smtClean="0"/>
              <a:t>3. </a:t>
            </a:r>
            <a:r>
              <a:rPr lang="en-US" dirty="0">
                <a:effectLst/>
              </a:rPr>
              <a:t>Compare Bulk Delete with normal delete operation</a:t>
            </a:r>
          </a:p>
          <a:p>
            <a:pPr marL="0" indent="0">
              <a:buNone/>
            </a:pPr>
            <a:r>
              <a:rPr lang="en-US" sz="2400" b="0" dirty="0" smtClean="0">
                <a:effectLst/>
              </a:rPr>
              <a:t>Insert </a:t>
            </a:r>
            <a:r>
              <a:rPr lang="en-US" sz="2400" b="0" dirty="0">
                <a:effectLst/>
              </a:rPr>
              <a:t>100 000 entities in single table. Delete each row that has ID where </a:t>
            </a:r>
            <a:r>
              <a:rPr lang="en-US" sz="2400" b="0" dirty="0" smtClean="0">
                <a:effectLst/>
              </a:rPr>
              <a:t>ID </a:t>
            </a:r>
            <a:r>
              <a:rPr lang="en-US" sz="2400" b="0" dirty="0">
                <a:effectLst/>
              </a:rPr>
              <a:t>mod 7 == 1</a:t>
            </a:r>
          </a:p>
          <a:p>
            <a:pPr marL="0" indent="0">
              <a:buNone/>
            </a:pPr>
            <a:r>
              <a:rPr lang="en-US" sz="2400" b="0" dirty="0">
                <a:effectLst/>
              </a:rPr>
              <a:t>Once delete the entities using </a:t>
            </a:r>
            <a:r>
              <a:rPr lang="en-US" sz="2400" b="0" dirty="0" err="1">
                <a:effectLst/>
              </a:rPr>
              <a:t>OpenAccessContext.Remove</a:t>
            </a:r>
            <a:r>
              <a:rPr lang="en-US" sz="2400" b="0" dirty="0">
                <a:effectLst/>
              </a:rPr>
              <a:t>() method.</a:t>
            </a:r>
          </a:p>
          <a:p>
            <a:pPr marL="0" indent="0">
              <a:buNone/>
            </a:pPr>
            <a:r>
              <a:rPr lang="en-US" sz="2400" b="0" dirty="0">
                <a:effectLst/>
              </a:rPr>
              <a:t>Then delete the entities using </a:t>
            </a:r>
            <a:r>
              <a:rPr lang="en-US" sz="2400" b="0" dirty="0" err="1">
                <a:effectLst/>
              </a:rPr>
              <a:t>DeleteAll</a:t>
            </a:r>
            <a:r>
              <a:rPr lang="en-US" sz="2400" b="0" dirty="0">
                <a:effectLst/>
              </a:rPr>
              <a:t>() bulk operation</a:t>
            </a:r>
            <a:r>
              <a:rPr lang="en-US" sz="2400" b="0" dirty="0" smtClean="0">
                <a:effectLst/>
              </a:rPr>
              <a:t>. </a:t>
            </a:r>
          </a:p>
          <a:p>
            <a:pPr marL="0" indent="0">
              <a:buNone/>
            </a:pPr>
            <a:r>
              <a:rPr lang="en-US" sz="2400" b="0" dirty="0" smtClean="0">
                <a:effectLst/>
              </a:rPr>
              <a:t>Both </a:t>
            </a:r>
            <a:r>
              <a:rPr lang="en-US" sz="2400" b="0" dirty="0">
                <a:effectLst/>
              </a:rPr>
              <a:t>times track the SQL statements that are sent to the server</a:t>
            </a:r>
            <a:r>
              <a:rPr lang="en-US" sz="2400" b="0" dirty="0" smtClean="0">
                <a:effectLst/>
              </a:rPr>
              <a:t>. Both </a:t>
            </a:r>
            <a:r>
              <a:rPr lang="en-US" sz="2400" b="0" dirty="0">
                <a:effectLst/>
              </a:rPr>
              <a:t>times measure the time required to complete the operation(s</a:t>
            </a:r>
            <a:r>
              <a:rPr lang="en-US" sz="2400" b="0" dirty="0" smtClean="0">
                <a:effectLst/>
              </a:rPr>
              <a:t>). For </a:t>
            </a:r>
            <a:r>
              <a:rPr lang="en-US" sz="2400" b="0" dirty="0">
                <a:effectLst/>
              </a:rPr>
              <a:t>bonus points measure the memory consumption in addition to the time</a:t>
            </a:r>
            <a:r>
              <a:rPr lang="en-US" sz="2400" b="0" dirty="0" smtClean="0">
                <a:effectLst/>
              </a:rPr>
              <a:t>. Output </a:t>
            </a:r>
            <a:r>
              <a:rPr lang="en-US" sz="2400" b="0" dirty="0">
                <a:effectLst/>
              </a:rPr>
              <a:t>the measurements in text file including timestamp and machine name</a:t>
            </a:r>
            <a:endParaRPr lang="en-US" sz="2400" b="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941658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lvl="0" indent="0">
              <a:buNone/>
            </a:pPr>
            <a:r>
              <a:rPr lang="en-US" dirty="0" smtClean="0"/>
              <a:t>4. </a:t>
            </a:r>
            <a:r>
              <a:rPr lang="en-US" dirty="0">
                <a:effectLst/>
              </a:rPr>
              <a:t>Do code review of the code generated by Add OpenAccess Service wizard for Web API services</a:t>
            </a:r>
          </a:p>
          <a:p>
            <a:pPr marL="0" indent="0">
              <a:buNone/>
            </a:pPr>
            <a:r>
              <a:rPr lang="en-US" sz="2400" b="0" dirty="0">
                <a:effectLst/>
              </a:rPr>
              <a:t>Make critical code review (peer review) of the code generated by Add OpenAccess Service wizard for Web API services</a:t>
            </a:r>
            <a:r>
              <a:rPr lang="en-US" sz="2400" b="0" dirty="0" smtClean="0">
                <a:effectLst/>
              </a:rPr>
              <a:t>: </a:t>
            </a:r>
            <a:r>
              <a:rPr lang="en-US" sz="2400" b="0" i="1" dirty="0" smtClean="0">
                <a:effectLst/>
              </a:rPr>
              <a:t>Base controller, Concrete controllers, Base repository, Concrete repositories, Global </a:t>
            </a:r>
            <a:r>
              <a:rPr lang="en-US" sz="2400" b="0" i="1" dirty="0" err="1">
                <a:effectLst/>
              </a:rPr>
              <a:t>asax</a:t>
            </a:r>
            <a:r>
              <a:rPr lang="en-US" sz="2400" b="0" i="1" dirty="0">
                <a:effectLst/>
              </a:rPr>
              <a:t> routes definition</a:t>
            </a:r>
          </a:p>
          <a:p>
            <a:pPr marL="0" indent="0">
              <a:buNone/>
            </a:pPr>
            <a:r>
              <a:rPr lang="en-US" sz="2400" b="0" dirty="0">
                <a:effectLst/>
              </a:rPr>
              <a:t>Watch for bad practices in handling data-related task, bad design decisions, incorrect implementation of design patterns, code smells, bad code formatting, inefficient code and etc. List at </a:t>
            </a:r>
            <a:r>
              <a:rPr lang="en-US" sz="2400" b="0" dirty="0" smtClean="0">
                <a:effectLst/>
              </a:rPr>
              <a:t>least 3 </a:t>
            </a:r>
            <a:r>
              <a:rPr lang="en-US" sz="2400" b="0" dirty="0">
                <a:effectLst/>
              </a:rPr>
              <a:t>issues with the generated code.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907723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pPr marL="0" lvl="0" indent="0">
              <a:buNone/>
            </a:pPr>
            <a:r>
              <a:rPr lang="en-US" dirty="0" smtClean="0">
                <a:effectLst/>
              </a:rPr>
              <a:t>5. List </a:t>
            </a:r>
            <a:r>
              <a:rPr lang="en-US" dirty="0">
                <a:effectLst/>
              </a:rPr>
              <a:t>5 suggestions for improvements all over OpenAccess (issues described in Exercise 4 do not count!).</a:t>
            </a:r>
          </a:p>
          <a:p>
            <a:pPr marL="0" indent="0">
              <a:buNone/>
            </a:pPr>
            <a:r>
              <a:rPr lang="en-US" b="0" dirty="0">
                <a:effectLst/>
              </a:rPr>
              <a:t>Issues can be anything that made working with OpenAccess unpleasant – bugs, missing documentation, missing features, bad menu positioning, unexpected outcome, visual glitches…</a:t>
            </a:r>
          </a:p>
          <a:p>
            <a:pPr marL="0" indent="0">
              <a:buNone/>
            </a:pPr>
            <a:r>
              <a:rPr lang="en-US" b="0" dirty="0">
                <a:effectLst/>
              </a:rPr>
              <a:t>As with any bug/issue can you define the steps to reproduce it?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409324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p:txBody>
          <a:bodyPr/>
          <a:lstStyle/>
          <a:p>
            <a:r>
              <a:rPr lang="en-US" dirty="0" smtClean="0"/>
              <a:t>"Web Design with HTML </a:t>
            </a:r>
            <a:r>
              <a:rPr lang="en-US" dirty="0" smtClean="0">
                <a:latin typeface="Consolas" pitchFamily="49" charset="0"/>
                <a:cs typeface="Consolas" pitchFamily="49" charset="0"/>
              </a:rPr>
              <a:t>5</a:t>
            </a:r>
            <a:r>
              <a:rPr lang="en-US" dirty="0" smtClean="0"/>
              <a:t>, CSS </a:t>
            </a:r>
            <a:r>
              <a:rPr lang="en-US" dirty="0" smtClean="0">
                <a:latin typeface="Consolas" pitchFamily="49" charset="0"/>
                <a:cs typeface="Consolas" pitchFamily="49" charset="0"/>
              </a:rPr>
              <a:t>3</a:t>
            </a:r>
            <a:r>
              <a:rPr lang="en-US" dirty="0" smtClean="0"/>
              <a:t> and JavaScript" course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2" tooltip="&quot;Web Design with HTML 5, CSS 3 and JavaScript&quot; course @ Telerik Academy"/>
              </a:rPr>
              <a:t>html5course.telerik.com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2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372349" y="5029200"/>
            <a:ext cx="1466851"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969616"/>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182100" y="4228275"/>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a:hlinkClick r:id="rId2" tooltip="&quot;Web Design with HTML 5, CSS 3 and JavaScript&quot; course @ Telerik Academy"/>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7456499" y="1026915"/>
            <a:ext cx="1230302" cy="97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7543800" cy="838200"/>
          </a:xfrm>
        </p:spPr>
        <p:txBody>
          <a:bodyPr/>
          <a:lstStyle/>
          <a:p>
            <a:r>
              <a:rPr lang="en-US" dirty="0" smtClean="0"/>
              <a:t>First encounter with OpenAccess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297166"/>
            <a:ext cx="8686800" cy="5025667"/>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extLst>
      <p:ext uri="{BB962C8B-B14F-4D97-AF65-F5344CB8AC3E}">
        <p14:creationId xmlns:p14="http://schemas.microsoft.com/office/powerpoint/2010/main" val="299878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Visual Designer – design surface where you can compose your data model</a:t>
            </a:r>
          </a:p>
          <a:p>
            <a:r>
              <a:rPr lang="en-US" dirty="0" smtClean="0"/>
              <a:t>Toolbox – contains model building block – classes, associations and etc.</a:t>
            </a:r>
          </a:p>
          <a:p>
            <a:r>
              <a:rPr lang="en-US" dirty="0" smtClean="0"/>
              <a:t>Model Explorer – view over the conceptual data model</a:t>
            </a:r>
          </a:p>
          <a:p>
            <a:r>
              <a:rPr lang="en-US" dirty="0" smtClean="0"/>
              <a:t>Model Schema Explorer – view over the relational data model</a:t>
            </a:r>
          </a:p>
          <a:p>
            <a:r>
              <a:rPr lang="en-US" dirty="0" smtClean="0"/>
              <a:t>Mapping details editor – tool used to map domain classes to relational tables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70330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OpenAccess model</a:t>
            </a:r>
            <a:endParaRPr lang="en-US" dirty="0"/>
          </a:p>
        </p:txBody>
      </p:sp>
      <p:sp>
        <p:nvSpPr>
          <p:cNvPr id="3" name="Content Placeholder 2"/>
          <p:cNvSpPr>
            <a:spLocks noGrp="1"/>
          </p:cNvSpPr>
          <p:nvPr>
            <p:ph idx="1"/>
          </p:nvPr>
        </p:nvSpPr>
        <p:spPr/>
        <p:txBody>
          <a:bodyPr anchor="ctr"/>
          <a:lstStyle/>
          <a:p>
            <a:pPr marL="0" indent="0" algn="ctr">
              <a:buNone/>
            </a:pPr>
            <a:r>
              <a:rPr lang="en-US" sz="13800" dirty="0" smtClean="0"/>
              <a:t>DEMO!</a:t>
            </a:r>
            <a:endParaRPr lang="en-US" sz="1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95220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Settings</a:t>
            </a:r>
            <a:endParaRPr lang="en-US" dirty="0"/>
          </a:p>
        </p:txBody>
      </p:sp>
      <p:sp>
        <p:nvSpPr>
          <p:cNvPr id="3" name="Content Placeholder 2"/>
          <p:cNvSpPr>
            <a:spLocks noGrp="1"/>
          </p:cNvSpPr>
          <p:nvPr>
            <p:ph idx="1"/>
          </p:nvPr>
        </p:nvSpPr>
        <p:spPr/>
        <p:txBody>
          <a:bodyPr/>
          <a:lstStyle/>
          <a:p>
            <a:r>
              <a:rPr lang="en-US" dirty="0" smtClean="0"/>
              <a:t>Model settings dialog allows you to set up:</a:t>
            </a:r>
          </a:p>
          <a:p>
            <a:pPr lvl="1"/>
            <a:r>
              <a:rPr lang="en-US" dirty="0" smtClean="0"/>
              <a:t>Your model, model names, database names,</a:t>
            </a:r>
          </a:p>
          <a:p>
            <a:pPr lvl="1"/>
            <a:r>
              <a:rPr lang="en-US" dirty="0" smtClean="0"/>
              <a:t>Code generation options</a:t>
            </a:r>
          </a:p>
          <a:p>
            <a:pPr lvl="1"/>
            <a:r>
              <a:rPr lang="en-US" dirty="0" smtClean="0"/>
              <a:t>Runtime configuration, logging, caching, connection pooling</a:t>
            </a:r>
          </a:p>
          <a:p>
            <a:pPr lvl="1"/>
            <a:r>
              <a:rPr lang="en-US" dirty="0" smtClean="0"/>
              <a:t>Schema updates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49082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from Database</a:t>
            </a:r>
            <a:endParaRPr lang="en-US" dirty="0"/>
          </a:p>
        </p:txBody>
      </p:sp>
      <p:sp>
        <p:nvSpPr>
          <p:cNvPr id="3" name="Content Placeholder 2"/>
          <p:cNvSpPr>
            <a:spLocks noGrp="1"/>
          </p:cNvSpPr>
          <p:nvPr>
            <p:ph idx="1"/>
          </p:nvPr>
        </p:nvSpPr>
        <p:spPr/>
        <p:txBody>
          <a:bodyPr/>
          <a:lstStyle/>
          <a:p>
            <a:r>
              <a:rPr lang="en-US" dirty="0" smtClean="0"/>
              <a:t>Pull changes </a:t>
            </a:r>
            <a:r>
              <a:rPr lang="en-US" dirty="0"/>
              <a:t>made </a:t>
            </a:r>
            <a:r>
              <a:rPr lang="en-US" dirty="0" smtClean="0"/>
              <a:t>in the database into the existing conceptual model</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62988"/>
            <a:ext cx="3834135" cy="2363725"/>
          </a:xfrm>
          <a:prstGeom prst="rect">
            <a:avLst/>
          </a:prstGeom>
        </p:spPr>
      </p:pic>
      <p:sp>
        <p:nvSpPr>
          <p:cNvPr id="6" name="Striped Right Arrow 5"/>
          <p:cNvSpPr/>
          <p:nvPr/>
        </p:nvSpPr>
        <p:spPr>
          <a:xfrm rot="10800000">
            <a:off x="4419601" y="3962400"/>
            <a:ext cx="1676400" cy="1295400"/>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Picture 6" descr="http://dryicons.com/images/icon_sets/aesthetica/png/128x128/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17321" y="3493487"/>
            <a:ext cx="2890058" cy="2233226"/>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6705600" y="2155402"/>
            <a:ext cx="1749197" cy="769441"/>
          </a:xfrm>
          <a:prstGeom prst="rect">
            <a:avLst/>
          </a:prstGeom>
          <a:noFill/>
        </p:spPr>
        <p:txBody>
          <a:bodyPr wrap="none" rtlCol="0">
            <a:spAutoFit/>
          </a:bodyPr>
          <a:lstStyle/>
          <a:p>
            <a:r>
              <a:rPr lang="en-US" sz="4400" dirty="0" smtClean="0">
                <a:solidFill>
                  <a:schemeClr val="tx2">
                    <a:lumMod val="50000"/>
                  </a:schemeClr>
                </a:solidFill>
              </a:rPr>
              <a:t>DEMO</a:t>
            </a:r>
            <a:endParaRPr lang="en-US" sz="4400" dirty="0">
              <a:solidFill>
                <a:schemeClr val="tx2">
                  <a:lumMod val="50000"/>
                </a:schemeClr>
              </a:solidFill>
            </a:endParaRPr>
          </a:p>
        </p:txBody>
      </p:sp>
    </p:spTree>
    <p:extLst>
      <p:ext uri="{BB962C8B-B14F-4D97-AF65-F5344CB8AC3E}">
        <p14:creationId xmlns:p14="http://schemas.microsoft.com/office/powerpoint/2010/main" val="2985046413"/>
      </p:ext>
    </p:extLst>
  </p:cSld>
  <p:clrMapOvr>
    <a:masterClrMapping/>
  </p:clrMapOvr>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2121</TotalTime>
  <Words>2002</Words>
  <Application>Microsoft Office PowerPoint</Application>
  <PresentationFormat>On-screen Show (4:3)</PresentationFormat>
  <Paragraphs>404</Paragraphs>
  <Slides>45</Slides>
  <Notes>17</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Telerik Academy</vt:lpstr>
      <vt:lpstr>OpenAccess ORM</vt:lpstr>
      <vt:lpstr>Table of Contents </vt:lpstr>
      <vt:lpstr>Supported database servers</vt:lpstr>
      <vt:lpstr>OpenAccess features over EF 5.0</vt:lpstr>
      <vt:lpstr>First encounter with OpenAccess</vt:lpstr>
      <vt:lpstr>Components</vt:lpstr>
      <vt:lpstr>First OpenAccess model</vt:lpstr>
      <vt:lpstr>Model Settings</vt:lpstr>
      <vt:lpstr>Update from Database</vt:lpstr>
      <vt:lpstr>Update Database from Model</vt:lpstr>
      <vt:lpstr>Fluent mapping</vt:lpstr>
      <vt:lpstr>What is a model?</vt:lpstr>
      <vt:lpstr>What is a model?</vt:lpstr>
      <vt:lpstr>What is a model?</vt:lpstr>
      <vt:lpstr>What is a model?</vt:lpstr>
      <vt:lpstr>What is a model?</vt:lpstr>
      <vt:lpstr>Model internals - Enhancer</vt:lpstr>
      <vt:lpstr>Enhancer – reflection time</vt:lpstr>
      <vt:lpstr>CRUD Operations</vt:lpstr>
      <vt:lpstr>Entity States</vt:lpstr>
      <vt:lpstr>Lazy Loading</vt:lpstr>
      <vt:lpstr>Fetch API</vt:lpstr>
      <vt:lpstr>Caching</vt:lpstr>
      <vt:lpstr>Attach/Detach</vt:lpstr>
      <vt:lpstr>Best Practices</vt:lpstr>
      <vt:lpstr>LINQ and OpenAccess</vt:lpstr>
      <vt:lpstr>Dynamic LINQ</vt:lpstr>
      <vt:lpstr>Common LINQ Mistakes</vt:lpstr>
      <vt:lpstr>Important Considerations</vt:lpstr>
      <vt:lpstr>How to check your queries</vt:lpstr>
      <vt:lpstr>Bulk Operations</vt:lpstr>
      <vt:lpstr>Bulk Update</vt:lpstr>
      <vt:lpstr>Bulk Delete</vt:lpstr>
      <vt:lpstr>Bulk Operations details</vt:lpstr>
      <vt:lpstr>Bulk Operation details (2)</vt:lpstr>
      <vt:lpstr>Add OpenAccess Service wizard</vt:lpstr>
      <vt:lpstr>Dynamic Data wizard</vt:lpstr>
      <vt:lpstr>Resources</vt:lpstr>
      <vt:lpstr>OpenAccess ORM</vt:lpstr>
      <vt:lpstr>Exercises</vt:lpstr>
      <vt:lpstr>Exercises</vt:lpstr>
      <vt:lpstr>Exercises</vt:lpstr>
      <vt:lpstr>Exercises</vt:lpstr>
      <vt:lpstr>Exercises</vt:lpstr>
      <vt:lpstr>Free Trainings @ Telerik Academy</vt:lpstr>
    </vt:vector>
  </TitlesOfParts>
  <Company>Telerik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OpenAccess ORM</dc:title>
  <dc:subject>Telerik Software Academy</dc:subject>
  <dc:creator>Viktor.Zhivkov@telerik.com</dc:creator>
  <cp:keywords>telerik software academy, free courses for developers, openaccess, orm, datalayer</cp:keywords>
  <cp:lastModifiedBy>Ме</cp:lastModifiedBy>
  <cp:revision>398</cp:revision>
  <dcterms:created xsi:type="dcterms:W3CDTF">2007-12-08T16:03:35Z</dcterms:created>
  <dcterms:modified xsi:type="dcterms:W3CDTF">2013-07-25T20:02:27Z</dcterms:modified>
  <cp:category>software engineering</cp:category>
</cp:coreProperties>
</file>