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20" r:id="rId2"/>
    <p:sldId id="321" r:id="rId3"/>
    <p:sldId id="335" r:id="rId4"/>
    <p:sldId id="385" r:id="rId5"/>
    <p:sldId id="336" r:id="rId6"/>
    <p:sldId id="373" r:id="rId7"/>
    <p:sldId id="380" r:id="rId8"/>
    <p:sldId id="367" r:id="rId9"/>
    <p:sldId id="368" r:id="rId10"/>
    <p:sldId id="381" r:id="rId11"/>
    <p:sldId id="374" r:id="rId12"/>
    <p:sldId id="375" r:id="rId13"/>
    <p:sldId id="369" r:id="rId14"/>
    <p:sldId id="370" r:id="rId15"/>
    <p:sldId id="382" r:id="rId16"/>
    <p:sldId id="376" r:id="rId17"/>
    <p:sldId id="377" r:id="rId18"/>
    <p:sldId id="334" r:id="rId19"/>
    <p:sldId id="362" r:id="rId20"/>
    <p:sldId id="384" r:id="rId21"/>
    <p:sldId id="386" r:id="rId22"/>
    <p:sldId id="365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42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-1794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togo.com/" TargetMode="External"/><Relationship Id="rId2" Type="http://schemas.openxmlformats.org/officeDocument/2006/relationships/hyperlink" Target="http://redis-clou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viceStack/ServiceStack.Red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db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hq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mongola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mongood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viceStack/ServiceStack.Red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ecosystem/drivers/cshar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commands/hset" TargetMode="External"/><Relationship Id="rId7" Type="http://schemas.openxmlformats.org/officeDocument/2006/relationships/hyperlink" Target="http://redis.io/clients" TargetMode="External"/><Relationship Id="rId2" Type="http://schemas.openxmlformats.org/officeDocument/2006/relationships/hyperlink" Target="http://redis.io/commands#h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istogo.com/" TargetMode="External"/><Relationship Id="rId5" Type="http://schemas.openxmlformats.org/officeDocument/2006/relationships/hyperlink" Target="http://redis.io/commands/hget" TargetMode="External"/><Relationship Id="rId4" Type="http://schemas.openxmlformats.org/officeDocument/2006/relationships/hyperlink" Target="http://redis.io/commands/hkey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jpe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19000"/>
            <a:ext cx="8229600" cy="15240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88380"/>
            <a:ext cx="8229600" cy="569120"/>
          </a:xfrm>
        </p:spPr>
        <p:txBody>
          <a:bodyPr/>
          <a:lstStyle/>
          <a:p>
            <a:r>
              <a:rPr lang="en-US" dirty="0" smtClean="0"/>
              <a:t>NoSQL Concepts, Redis, MongoDB, CouchDB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26158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t0.gstatic.com/images?q=tbn:ANd9GcT2wwMA8h4TTEWCfGCZIhTHnPTYiiv92x24KylIV1X6OYxtuoGFaL9BvUO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128" y="4648200"/>
            <a:ext cx="3060272" cy="1676400"/>
          </a:xfrm>
          <a:prstGeom prst="roundRect">
            <a:avLst>
              <a:gd name="adj" fmla="val 39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iliconangle.com/files/2012/05/no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74269"/>
            <a:ext cx="1768664" cy="1628698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Redis Providers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</a:p>
          <a:p>
            <a:pPr lvl="1"/>
            <a:r>
              <a:rPr lang="en-US" dirty="0" smtClean="0"/>
              <a:t>Fully managed Redis instance in the cloud</a:t>
            </a:r>
          </a:p>
          <a:p>
            <a:pPr lvl="1"/>
            <a:r>
              <a:rPr lang="en-US" dirty="0" smtClean="0"/>
              <a:t>Highly scalable, highly available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GB instance, stored in the Amazon cloud</a:t>
            </a:r>
          </a:p>
          <a:p>
            <a:pPr lvl="1"/>
            <a:r>
              <a:rPr lang="en-US" dirty="0" smtClean="0"/>
              <a:t>Supports data persistence and replication</a:t>
            </a:r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redis-cloud.com</a:t>
            </a:r>
            <a:endParaRPr lang="fr-FR" dirty="0" smtClean="0"/>
          </a:p>
          <a:p>
            <a:r>
              <a:rPr lang="en-US" dirty="0" smtClean="0"/>
              <a:t>Redis To Go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MB free non-persistent Redis instance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redistogo.com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API for Redis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ServiceStack.Redis API</a:t>
            </a:r>
          </a:p>
          <a:p>
            <a:pPr lvl="1"/>
            <a:r>
              <a:rPr lang="en-US" noProof="1" smtClean="0">
                <a:hlinkClick r:id="rId2"/>
              </a:rPr>
              <a:t>github.com/ServiceStack/ServiceStack.Redis</a:t>
            </a:r>
            <a:endParaRPr lang="en-US" noProof="1" smtClean="0"/>
          </a:p>
          <a:p>
            <a:r>
              <a:rPr lang="en-US" dirty="0" smtClean="0"/>
              <a:t>Sample C# code: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52690"/>
            <a:ext cx="78486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redisHost = "redis.garantiadata.com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redisPort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14233;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redisPass = "some@pass0rd";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redisClient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RedisClient(redisHost, redisPort, redisPass))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 = "username";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redisClient.Set&lt;string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&gt;(key, 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Console.WriteLine(redisClient.Get&lt;string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&gt;(key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3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14232"/>
            <a:ext cx="7772400" cy="990600"/>
          </a:xfrm>
        </p:spPr>
        <p:txBody>
          <a:bodyPr/>
          <a:lstStyle/>
          <a:p>
            <a:r>
              <a:rPr lang="en-US" noProof="1" smtClean="0"/>
              <a:t>Redis</a:t>
            </a:r>
            <a:r>
              <a:rPr lang="en-US" dirty="0" smtClean="0"/>
              <a:t> on a Local Machine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281032"/>
            <a:ext cx="7162800" cy="56912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43464" cy="2743200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0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22734"/>
            <a:ext cx="7924800" cy="685800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01414"/>
            <a:ext cx="7924800" cy="56912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Mature </a:t>
            </a:r>
            <a:r>
              <a:rPr lang="en-US" dirty="0" smtClean="0"/>
              <a:t>and Very Powerful NoSQL Database</a:t>
            </a:r>
            <a:endParaRPr lang="en-US" dirty="0"/>
          </a:p>
        </p:txBody>
      </p:sp>
      <p:pic>
        <p:nvPicPr>
          <p:cNvPr id="7170" name="Picture 2" descr="http://www.appdynamics.com/blog/wp-content/uploads/2011/08/16056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98" y="1295400"/>
            <a:ext cx="8086602" cy="2695534"/>
          </a:xfrm>
          <a:prstGeom prst="rect">
            <a:avLst/>
          </a:prstGeom>
          <a:noFill/>
          <a:effectLst>
            <a:glow rad="63500">
              <a:schemeClr val="tx2">
                <a:lumMod val="75000"/>
                <a:alpha val="5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MongoDB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http://mongodb.org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Very powerful and mature NoSQL database</a:t>
            </a:r>
          </a:p>
          <a:p>
            <a:pPr lvl="1"/>
            <a:r>
              <a:rPr lang="en-US" dirty="0" smtClean="0"/>
              <a:t>Scalable, high-performance, open-source</a:t>
            </a:r>
          </a:p>
          <a:p>
            <a:pPr lvl="1"/>
            <a:r>
              <a:rPr lang="en-US" dirty="0"/>
              <a:t>JSON-style </a:t>
            </a:r>
            <a:r>
              <a:rPr lang="en-US" dirty="0" smtClean="0"/>
              <a:t>document storage, schemaless</a:t>
            </a:r>
          </a:p>
          <a:p>
            <a:pPr lvl="1"/>
            <a:r>
              <a:rPr lang="en-US" dirty="0" smtClean="0"/>
              <a:t>Replication &amp; high-availability support</a:t>
            </a:r>
          </a:p>
          <a:p>
            <a:pPr lvl="1"/>
            <a:r>
              <a:rPr lang="en-US" dirty="0" smtClean="0"/>
              <a:t>Auto sharding – clustering &amp; data partitioning</a:t>
            </a:r>
          </a:p>
          <a:p>
            <a:pPr lvl="1"/>
            <a:r>
              <a:rPr lang="en-US" dirty="0" smtClean="0"/>
              <a:t>Indexing and powerful querying</a:t>
            </a:r>
          </a:p>
          <a:p>
            <a:pPr lvl="1"/>
            <a:r>
              <a:rPr lang="en-US" dirty="0" smtClean="0"/>
              <a:t>Map-Reduce – parallel data processing</a:t>
            </a:r>
          </a:p>
          <a:p>
            <a:pPr lvl="1"/>
            <a:r>
              <a:rPr lang="en-US" dirty="0" smtClean="0"/>
              <a:t>GridFS – store files of any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</a:t>
            </a:r>
            <a:r>
              <a:rPr lang="en-US" dirty="0" smtClean="0"/>
              <a:t>MongoDB </a:t>
            </a:r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MongoLab</a:t>
            </a:r>
          </a:p>
          <a:p>
            <a:pPr lvl="1"/>
            <a:r>
              <a:rPr lang="en-US" dirty="0"/>
              <a:t>Free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0.5</a:t>
            </a:r>
            <a:r>
              <a:rPr lang="en-US" dirty="0"/>
              <a:t> GB </a:t>
            </a:r>
            <a:r>
              <a:rPr lang="en-US" dirty="0" smtClean="0"/>
              <a:t>instance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mongolab.com</a:t>
            </a:r>
            <a:endParaRPr lang="en-US" dirty="0" smtClean="0"/>
          </a:p>
          <a:p>
            <a:r>
              <a:rPr lang="en-US" dirty="0" smtClean="0"/>
              <a:t>MongoHQ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0.5</a:t>
            </a:r>
            <a:r>
              <a:rPr lang="en-US" dirty="0" smtClean="0"/>
              <a:t> GB instance (sandbox)</a:t>
            </a:r>
          </a:p>
          <a:p>
            <a:pPr lvl="1"/>
            <a:r>
              <a:rPr lang="en-US" dirty="0" smtClean="0">
                <a:hlinkClick r:id="rId3"/>
              </a:rPr>
              <a:t>https://www.mongohq.com</a:t>
            </a:r>
            <a:endParaRPr lang="en-US" dirty="0" smtClean="0"/>
          </a:p>
          <a:p>
            <a:r>
              <a:rPr lang="en-US" dirty="0" smtClean="0"/>
              <a:t>MongoOd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MB instance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www.mongood.com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3.bp.blogspot.com/-WK5xyAtWw6k/UGOd5Z3dl7I/AAAAAAAABO8/hBACdnsxT2w/s1600/mongolab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83" b="4883"/>
          <a:stretch/>
        </p:blipFill>
        <p:spPr bwMode="auto">
          <a:xfrm>
            <a:off x="6705600" y="1066800"/>
            <a:ext cx="1676400" cy="1512713"/>
          </a:xfrm>
          <a:prstGeom prst="roundRect">
            <a:avLst>
              <a:gd name="adj" fmla="val 387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3.reflectornetwork.com/images-4/aGVyb2t1LmltYWdlcy5zMy5hbWF6b25hd3MuY29tL2Jsb2cvbG9nb3MvbWhxX2xvZ29fYmx1ZS0xNTAucG5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042357"/>
            <a:ext cx="1676400" cy="16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5410200"/>
            <a:ext cx="1676400" cy="665018"/>
          </a:xfrm>
          <a:prstGeom prst="roundRect">
            <a:avLst>
              <a:gd name="adj" fmla="val 4321"/>
            </a:avLst>
          </a:prstGeom>
          <a:noFill/>
          <a:ln w="9525">
            <a:solidFill>
              <a:srgbClr val="3242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8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API for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/>
              <a:t>The official MongoDB C# driver from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noProof="1" smtClean="0"/>
              <a:t>gen</a:t>
            </a:r>
          </a:p>
          <a:p>
            <a:pPr lvl="1"/>
            <a:r>
              <a:rPr lang="en-US" noProof="1" smtClean="0">
                <a:hlinkClick r:id="rId2"/>
              </a:rPr>
              <a:t>github.com/mongodb/mongo-csharp-driver</a:t>
            </a:r>
            <a:endParaRPr lang="en-US" noProof="1">
              <a:hlinkClick r:id="rId2"/>
            </a:endParaRPr>
          </a:p>
          <a:p>
            <a:r>
              <a:rPr lang="en-US" dirty="0" smtClean="0"/>
              <a:t>Sample C# code: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5484" y="3078318"/>
            <a:ext cx="790214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 =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://user:pass@server:part";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MongoClient(connectionSt);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 = client.GetServer();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server.GetDatabase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("mongodb-name");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db.GetCollection&lt;Person&gt;("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persons.Insert&lt;Person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&gt;(new Person(…));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resultPersons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in persons.AsQueryable&lt;Person&gt;()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p.Address.Town == "Sofia"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p;</a:t>
            </a:r>
          </a:p>
        </p:txBody>
      </p:sp>
    </p:spTree>
    <p:extLst>
      <p:ext uri="{BB962C8B-B14F-4D97-AF65-F5344CB8AC3E}">
        <p14:creationId xmlns:p14="http://schemas.microsoft.com/office/powerpoint/2010/main" val="29601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733800"/>
            <a:ext cx="7924800" cy="1695200"/>
          </a:xfrm>
        </p:spPr>
        <p:txBody>
          <a:bodyPr/>
          <a:lstStyle/>
          <a:p>
            <a:r>
              <a:rPr lang="en-US" noProof="1" smtClean="0"/>
              <a:t>MongoDB</a:t>
            </a:r>
            <a:r>
              <a:rPr lang="en-US" dirty="0" smtClean="0"/>
              <a:t> on a</a:t>
            </a:r>
            <a:br>
              <a:rPr lang="en-US" dirty="0" smtClean="0"/>
            </a:br>
            <a:r>
              <a:rPr lang="en-US" dirty="0" smtClean="0"/>
              <a:t>Local Machine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62600"/>
            <a:ext cx="7924800" cy="569120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manish516.files.wordpress.com/2012/10/mongod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850" y="1355672"/>
            <a:ext cx="6210300" cy="2070100"/>
          </a:xfrm>
          <a:prstGeom prst="roundRect">
            <a:avLst>
              <a:gd name="adj" fmla="val 17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809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3349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simple "Dictionary" application in </a:t>
            </a:r>
            <a:r>
              <a:rPr lang="en-US" sz="2800" dirty="0" smtClean="0"/>
              <a:t>C# </a:t>
            </a:r>
            <a:r>
              <a:rPr lang="en-US" sz="2800" dirty="0"/>
              <a:t>or JavaScript to perform the following in </a:t>
            </a:r>
            <a:r>
              <a:rPr lang="en-US" sz="2800" noProof="1" smtClean="0"/>
              <a:t>MongoDB</a:t>
            </a:r>
            <a:r>
              <a:rPr lang="en-US" sz="2800" dirty="0" smtClean="0"/>
              <a:t>:</a:t>
            </a:r>
            <a:endParaRPr lang="en-US" sz="2800" dirty="0"/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Add a dictionary entry (word + translation)</a:t>
            </a:r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List all words and their translations</a:t>
            </a:r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Find the translation of given word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/>
              <a:t>The UI of the application is up to you (it could be Web-based, GUI or console-based</a:t>
            </a:r>
            <a:r>
              <a:rPr lang="en-US" sz="2800" dirty="0" smtClean="0"/>
              <a:t>).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/>
              <a:t>You may use </a:t>
            </a:r>
            <a:r>
              <a:rPr lang="en-US" sz="2800" noProof="1" smtClean="0"/>
              <a:t>MongoDB-as-a-Service@ MongoLab</a:t>
            </a:r>
            <a:r>
              <a:rPr lang="en-US" sz="2800" dirty="0" smtClean="0"/>
              <a:t>.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 smtClean="0"/>
              <a:t>You </a:t>
            </a:r>
            <a:r>
              <a:rPr lang="en-US" sz="2800" dirty="0"/>
              <a:t>may </a:t>
            </a:r>
            <a:r>
              <a:rPr lang="en-US" sz="2800" dirty="0" smtClean="0"/>
              <a:t>install the "Official </a:t>
            </a:r>
            <a:r>
              <a:rPr lang="en-US" sz="2800" noProof="1" smtClean="0"/>
              <a:t>MongoDB</a:t>
            </a:r>
            <a:r>
              <a:rPr lang="en-US" sz="2800" dirty="0" smtClean="0"/>
              <a:t> </a:t>
            </a:r>
            <a:r>
              <a:rPr lang="en-US" sz="2800" dirty="0"/>
              <a:t>C# </a:t>
            </a:r>
            <a:r>
              <a:rPr lang="en-US" sz="2800" dirty="0" smtClean="0"/>
              <a:t>Driver" from </a:t>
            </a:r>
            <a:r>
              <a:rPr lang="en-US" sz="2800" noProof="1" smtClean="0"/>
              <a:t>NuGet</a:t>
            </a:r>
            <a:r>
              <a:rPr lang="en-US" sz="2800" dirty="0" smtClean="0"/>
              <a:t> or download it from its publisher: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://docs.mongodb.org/ecosystem/drivers/csharp/</a:t>
            </a: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NoSQL Databases Overview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Redis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Ultra-fast data structures server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Redis Cloud: managed Redis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MongoDB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Powerful and mature NoSQL database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MongoLab: managed MongoDB in </a:t>
            </a:r>
            <a:r>
              <a:rPr lang="en-US" dirty="0"/>
              <a:t>the </a:t>
            </a:r>
            <a:r>
              <a:rPr lang="en-US" dirty="0" smtClean="0"/>
              <a:t>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lh6.ggpht.com/_apBFwLItpPg/TYkhxLH8yNI/AAAAAAAAAdw/zqkxGGDxkLY/Unknow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1" y="1314200"/>
            <a:ext cx="1837672" cy="22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Font typeface="+mj-lt"/>
              <a:buAutoNum type="arabicPeriod" startAt="2"/>
              <a:tabLst/>
            </a:pPr>
            <a:r>
              <a:rPr lang="en-US" sz="2800" dirty="0"/>
              <a:t>Implement the previous </a:t>
            </a:r>
            <a:r>
              <a:rPr lang="en-US" sz="2800" dirty="0" smtClean="0"/>
              <a:t>task (a simple "Dictionary" application) using </a:t>
            </a:r>
            <a:r>
              <a:rPr lang="en-US" sz="2800" noProof="1" smtClean="0"/>
              <a:t>Redis.</a:t>
            </a:r>
          </a:p>
          <a:p>
            <a:pPr marL="457200" lvl="1" indent="0">
              <a:buNone/>
            </a:pPr>
            <a:r>
              <a:rPr lang="en-US" sz="2600" dirty="0" smtClean="0"/>
              <a:t>You may hold the "word + meaning pairs" in a hash (see </a:t>
            </a:r>
            <a:r>
              <a:rPr lang="en-US" sz="2600" dirty="0">
                <a:hlinkClick r:id="rId2"/>
              </a:rPr>
              <a:t>http://redis.io/commands#hash</a:t>
            </a:r>
            <a:r>
              <a:rPr lang="en-US" sz="2600" dirty="0" smtClean="0"/>
              <a:t>)</a:t>
            </a:r>
          </a:p>
          <a:p>
            <a:pPr marL="985838" lvl="1" indent="-357188"/>
            <a:r>
              <a:rPr lang="en-US" sz="2600" dirty="0" smtClean="0"/>
              <a:t>See the </a:t>
            </a:r>
            <a:r>
              <a:rPr lang="en-US" sz="2600" dirty="0" smtClean="0">
                <a:hlinkClick r:id="rId3"/>
              </a:rPr>
              <a:t>HSET</a:t>
            </a:r>
            <a:r>
              <a:rPr lang="en-US" sz="2600" dirty="0" smtClean="0"/>
              <a:t>, </a:t>
            </a:r>
            <a:r>
              <a:rPr lang="en-US" sz="2600" dirty="0" smtClean="0">
                <a:hlinkClick r:id="rId4"/>
              </a:rPr>
              <a:t>HKEYS </a:t>
            </a:r>
            <a:r>
              <a:rPr lang="en-US" sz="2600" dirty="0" smtClean="0"/>
              <a:t>and </a:t>
            </a:r>
            <a:r>
              <a:rPr lang="en-US" sz="2600" dirty="0" smtClean="0">
                <a:hlinkClick r:id="rId5"/>
              </a:rPr>
              <a:t>HGET</a:t>
            </a:r>
            <a:r>
              <a:rPr lang="en-US" sz="2600" dirty="0" smtClean="0"/>
              <a:t> commands</a:t>
            </a:r>
          </a:p>
          <a:p>
            <a:pPr marL="457200" lvl="1" indent="0">
              <a:buNone/>
            </a:pPr>
            <a:r>
              <a:rPr lang="en-US" sz="2600" dirty="0" smtClean="0"/>
              <a:t>You may use a local </a:t>
            </a:r>
            <a:r>
              <a:rPr lang="en-US" sz="2600" noProof="1" smtClean="0"/>
              <a:t>Redis</a:t>
            </a:r>
            <a:r>
              <a:rPr lang="en-US" sz="2600" dirty="0" smtClean="0"/>
              <a:t> instance or register for </a:t>
            </a:r>
            <a:r>
              <a:rPr lang="en-US" sz="2600" dirty="0"/>
              <a:t>a free "Redis To Go" account </a:t>
            </a:r>
            <a:r>
              <a:rPr lang="en-US" sz="2600" dirty="0" smtClean="0"/>
              <a:t>at </a:t>
            </a: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redistogo.com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 smtClean="0"/>
              <a:t>You may download </a:t>
            </a:r>
            <a:r>
              <a:rPr lang="en-US" sz="2600" dirty="0"/>
              <a:t>the client libraries for your favorite programming language from </a:t>
            </a:r>
            <a:r>
              <a:rPr lang="en-US" sz="2600" dirty="0">
                <a:hlinkClick r:id="rId7"/>
              </a:rPr>
              <a:t>http://</a:t>
            </a:r>
            <a:r>
              <a:rPr lang="en-US" sz="2600" dirty="0" smtClean="0">
                <a:hlinkClick r:id="rId7"/>
              </a:rPr>
              <a:t>redis.io/clients</a:t>
            </a:r>
            <a:r>
              <a:rPr lang="en-US" sz="2600" dirty="0" smtClean="0"/>
              <a:t> or use </a:t>
            </a:r>
            <a:r>
              <a:rPr lang="en-US" sz="2600" dirty="0"/>
              <a:t>the </a:t>
            </a:r>
            <a:r>
              <a:rPr lang="en-US" sz="2600" dirty="0" smtClean="0"/>
              <a:t>"</a:t>
            </a:r>
            <a:r>
              <a:rPr lang="en-US" sz="2600" noProof="1" smtClean="0"/>
              <a:t>ServiceStack.Redis</a:t>
            </a:r>
            <a:r>
              <a:rPr lang="en-US" sz="2600" dirty="0" smtClean="0"/>
              <a:t>" C# client from the </a:t>
            </a:r>
            <a:r>
              <a:rPr lang="en-US" sz="2600" noProof="1" smtClean="0"/>
              <a:t>NuGet</a:t>
            </a:r>
            <a:r>
              <a:rPr lang="en-US" sz="2600" dirty="0" smtClean="0"/>
              <a:t> package manager.</a:t>
            </a:r>
            <a:endParaRPr lang="bg-BG" sz="2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0" indent="-34290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3"/>
              <a:tabLst/>
            </a:pPr>
            <a:r>
              <a:rPr lang="en-US" sz="2800" dirty="0" smtClean="0"/>
              <a:t>* Implement</a:t>
            </a:r>
            <a:r>
              <a:rPr lang="bg-BG" sz="2800" dirty="0" smtClean="0"/>
              <a:t> а </a:t>
            </a:r>
            <a:r>
              <a:rPr lang="en-US" sz="2800" dirty="0" smtClean="0"/>
              <a:t>program, which synchronizes mouse movement and clicking between multiple computers. Users can "give control" to other users. Users sign in with username and password. Users "in control" can revoke their control. A user can be signed in on several machines at once. Store user data in </a:t>
            </a:r>
            <a:r>
              <a:rPr lang="en-US" sz="2800" noProof="1" smtClean="0"/>
              <a:t>MongoLab</a:t>
            </a:r>
            <a:r>
              <a:rPr lang="en-US" sz="2800" dirty="0" smtClean="0"/>
              <a:t>. Store the mouse sync data in the "</a:t>
            </a:r>
            <a:r>
              <a:rPr lang="en-US" sz="2800" noProof="1" smtClean="0"/>
              <a:t>Redis To Go" cloud</a:t>
            </a:r>
            <a:r>
              <a:rPr lang="en-US" sz="2800" dirty="0" smtClean="0"/>
              <a:t>.</a:t>
            </a:r>
          </a:p>
          <a:p>
            <a:pPr marL="400050" lvl="2" inden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None/>
            </a:pPr>
            <a:r>
              <a:rPr lang="en-US" sz="2400" dirty="0" smtClean="0"/>
              <a:t>Note: In the real world data would pass through a server, as direct access from the client to the database is a security concern. This task is meant more as an experiment than a real-world scenario.</a:t>
            </a:r>
            <a:endParaRPr lang="en-US" sz="3600" dirty="0"/>
          </a:p>
          <a:p>
            <a:pPr marL="800100" lvl="1" indent="-342900">
              <a:spcBef>
                <a:spcPts val="0"/>
              </a:spcBef>
            </a:pPr>
            <a:endParaRPr lang="en-US" sz="28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Telerik School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schoolacademy.telerik.com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1208" y="49530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25908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2187" y="3938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hlinkClick r:id="rId2" tooltip="Telerik School Academy - Free Software Development Trainings for High-School Students"/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2019" y="1219200"/>
            <a:ext cx="260604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 Databases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Overview, Models, Concepts, Examples</a:t>
            </a:r>
            <a:endParaRPr lang="en-US" dirty="0"/>
          </a:p>
        </p:txBody>
      </p:sp>
      <p:pic>
        <p:nvPicPr>
          <p:cNvPr id="4098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384" y="2641350"/>
            <a:ext cx="7162016" cy="208305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moothspan.files.wordpress.com/2011/07/nosql-datab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163" y="447304"/>
            <a:ext cx="3238500" cy="1781176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4.techworld.com/cmsdata/slideshow/3404109/slide-1_thumb55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614379"/>
            <a:ext cx="2143125" cy="1614101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(cloud)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CRUD operations (create,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69259" y="4690110"/>
            <a:ext cx="322406" cy="552450"/>
            <a:chOff x="6708708" y="3547110"/>
            <a:chExt cx="322406" cy="55245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08708" y="35471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179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nakov@abv.bg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www.nakov.com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77427" y="3467040"/>
            <a:ext cx="328054" cy="556320"/>
            <a:chOff x="6710680" y="3543240"/>
            <a:chExt cx="328054" cy="556320"/>
          </a:xfrm>
        </p:grpSpPr>
        <p:cxnSp>
          <p:nvCxnSpPr>
            <p:cNvPr id="16" name="Straight Connector 15"/>
            <p:cNvCxnSpPr>
              <a:stCxn id="11" idx="2"/>
              <a:endCxn id="13" idx="0"/>
            </p:cNvCxnSpPr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10680" y="354324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941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63611" y="5515550"/>
            <a:ext cx="328054" cy="546220"/>
            <a:chOff x="6703060" y="3550860"/>
            <a:chExt cx="328054" cy="5462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03060" y="355086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1796" y="369697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32365"/>
              </p:ext>
            </p:extLst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6507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35936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8533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1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Redis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Ultra-Fast Data Structures 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382" y="3200400"/>
            <a:ext cx="7143464" cy="2743200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Redis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Ultra-fast in-memory key-value data store</a:t>
            </a:r>
          </a:p>
          <a:p>
            <a:pPr lvl="1"/>
            <a:r>
              <a:rPr lang="en-US" dirty="0" smtClean="0"/>
              <a:t>Powerful data structures server</a:t>
            </a:r>
            <a:endParaRPr lang="en-US" dirty="0"/>
          </a:p>
          <a:p>
            <a:pPr lvl="1"/>
            <a:r>
              <a:rPr lang="en-US" dirty="0" smtClean="0"/>
              <a:t>Open-source software: </a:t>
            </a:r>
            <a:r>
              <a:rPr lang="en-US" dirty="0" smtClean="0">
                <a:hlinkClick r:id="rId2"/>
              </a:rPr>
              <a:t>http://redis.io</a:t>
            </a:r>
            <a:endParaRPr lang="en-US" dirty="0" smtClean="0"/>
          </a:p>
          <a:p>
            <a:r>
              <a:rPr lang="en-US" dirty="0" smtClean="0"/>
              <a:t>Redis stores data structures: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smtClean="0"/>
              <a:t>Sets / sorted 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7052" y="4279768"/>
            <a:ext cx="4531148" cy="1740032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6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5498</TotalTime>
  <Words>981</Words>
  <Application>Microsoft Office PowerPoint</Application>
  <PresentationFormat>On-screen Show (4:3)</PresentationFormat>
  <Paragraphs>205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Telerik Academy</vt:lpstr>
      <vt:lpstr>NoSQL Databases</vt:lpstr>
      <vt:lpstr>Table of Contents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Redis</vt:lpstr>
      <vt:lpstr>What is Redis?</vt:lpstr>
      <vt:lpstr>Hosted Redis Providers</vt:lpstr>
      <vt:lpstr>C# API for Redis</vt:lpstr>
      <vt:lpstr>Redis on a Local Machine</vt:lpstr>
      <vt:lpstr>MongoDB</vt:lpstr>
      <vt:lpstr>What is MongoDB?</vt:lpstr>
      <vt:lpstr>Hosted MongoDB Providers</vt:lpstr>
      <vt:lpstr>C# API for MongoDB</vt:lpstr>
      <vt:lpstr>MongoDB on a Local Machine</vt:lpstr>
      <vt:lpstr>NoSQL Databases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Databases: Redis, MongoDB, CouchDB</dc:title>
  <dc:subject>Telerik Software Academy</dc:subject>
  <dc:creator>Svetlin Nakov</dc:creator>
  <cp:keywords>telerik software academy, free courses for developers, NoSQL, databases, Redis, CouchDB, MongoDB</cp:keywords>
  <cp:lastModifiedBy>Ме</cp:lastModifiedBy>
  <cp:revision>522</cp:revision>
  <dcterms:created xsi:type="dcterms:W3CDTF">2007-12-08T16:03:35Z</dcterms:created>
  <dcterms:modified xsi:type="dcterms:W3CDTF">2013-07-25T19:21:37Z</dcterms:modified>
  <cp:category>software engineering</cp:category>
</cp:coreProperties>
</file>