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83" r:id="rId6"/>
    <p:sldId id="284" r:id="rId7"/>
    <p:sldId id="285" r:id="rId8"/>
    <p:sldId id="264" r:id="rId9"/>
    <p:sldId id="263" r:id="rId10"/>
    <p:sldId id="265" r:id="rId11"/>
    <p:sldId id="269" r:id="rId12"/>
    <p:sldId id="268" r:id="rId13"/>
    <p:sldId id="287" r:id="rId14"/>
    <p:sldId id="274" r:id="rId15"/>
    <p:sldId id="275" r:id="rId16"/>
    <p:sldId id="260" r:id="rId17"/>
    <p:sldId id="273" r:id="rId18"/>
    <p:sldId id="288" r:id="rId19"/>
    <p:sldId id="289" r:id="rId20"/>
    <p:sldId id="290" r:id="rId21"/>
    <p:sldId id="262" r:id="rId22"/>
    <p:sldId id="26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DF6697-2F0A-4509-B94E-23F01933FC41}" type="datetimeFigureOut">
              <a:rPr lang="en-US" smtClean="0"/>
              <a:pPr/>
              <a:t>14/03/2013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03524D-654C-4BB5-9D32-19B414A58A9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253368-E0B8-467A-AEC9-758B498AF97A}" type="datetimeFigureOut">
              <a:rPr lang="en-US" smtClean="0"/>
              <a:pPr/>
              <a:t>14/03/2013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4A2758-3382-4E94-B1E8-3AC8FED47A0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253368-E0B8-467A-AEC9-758B498AF97A}" type="datetimeFigureOut">
              <a:rPr lang="en-US" smtClean="0"/>
              <a:pPr/>
              <a:t>14/03/2013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4A2758-3382-4E94-B1E8-3AC8FED47A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253368-E0B8-467A-AEC9-758B498AF97A}" type="datetimeFigureOut">
              <a:rPr lang="en-US" smtClean="0"/>
              <a:pPr/>
              <a:t>14/03/2013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4A2758-3382-4E94-B1E8-3AC8FED47A0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253368-E0B8-467A-AEC9-758B498AF97A}" type="datetimeFigureOut">
              <a:rPr lang="en-US" smtClean="0"/>
              <a:pPr/>
              <a:t>14/03/2013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4A2758-3382-4E94-B1E8-3AC8FED47A0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253368-E0B8-467A-AEC9-758B498AF97A}" type="datetimeFigureOut">
              <a:rPr lang="en-US" smtClean="0"/>
              <a:pPr/>
              <a:t>14/03/2013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4A2758-3382-4E94-B1E8-3AC8FED47A0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253368-E0B8-467A-AEC9-758B498AF97A}" type="datetimeFigureOut">
              <a:rPr lang="en-US" smtClean="0"/>
              <a:pPr/>
              <a:t>14/03/2013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4A2758-3382-4E94-B1E8-3AC8FED47A0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253368-E0B8-467A-AEC9-758B498AF97A}" type="datetimeFigureOut">
              <a:rPr lang="en-US" smtClean="0"/>
              <a:pPr/>
              <a:t>14/03/2013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4A2758-3382-4E94-B1E8-3AC8FED47A0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253368-E0B8-467A-AEC9-758B498AF97A}" type="datetimeFigureOut">
              <a:rPr lang="en-US" smtClean="0"/>
              <a:pPr/>
              <a:t>14/03/2013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4A2758-3382-4E94-B1E8-3AC8FED47A0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253368-E0B8-467A-AEC9-758B498AF97A}" type="datetimeFigureOut">
              <a:rPr lang="en-US" smtClean="0"/>
              <a:pPr/>
              <a:t>14/03/2013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4A2758-3382-4E94-B1E8-3AC8FED47A0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253368-E0B8-467A-AEC9-758B498AF97A}" type="datetimeFigureOut">
              <a:rPr lang="en-US" smtClean="0"/>
              <a:pPr/>
              <a:t>14/03/2013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4A2758-3382-4E94-B1E8-3AC8FED47A0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253368-E0B8-467A-AEC9-758B498AF97A}" type="datetimeFigureOut">
              <a:rPr lang="en-US" smtClean="0"/>
              <a:pPr/>
              <a:t>14/03/2013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4A2758-3382-4E94-B1E8-3AC8FED47A0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253368-E0B8-467A-AEC9-758B498AF97A}" type="datetimeFigureOut">
              <a:rPr lang="en-US" smtClean="0"/>
              <a:pPr/>
              <a:t>14/03/2013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4A2758-3382-4E94-B1E8-3AC8FED47A0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try.mongodb.org/" TargetMode="External"/><Relationship Id="rId2" Type="http://schemas.openxmlformats.org/officeDocument/2006/relationships/hyperlink" Target="http://www.mongodb.org/display/DOCS/CSharp+Driver+Tutoria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mongodb.org/display/DOCS/Dot+Notation+(Reaching+into+Objects)" TargetMode="External"/><Relationship Id="rId2" Type="http://schemas.openxmlformats.org/officeDocument/2006/relationships/hyperlink" Target="http://www.mongodb.org/display/DOCS/BSON" TargetMode="External"/><Relationship Id="rId1" Type="http://schemas.openxmlformats.org/officeDocument/2006/relationships/slideLayout" Target="../slideLayouts/slideLayout2.xml"/><Relationship Id="rId4" Type="http://schemas.openxmlformats.org/officeDocument/2006/relationships/hyperlink" Target="http://www.mongodb.org/display/DOCS/Database+Reference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www.mongodb.org/display/DOCS/Replica+Sets" TargetMode="External"/><Relationship Id="rId2" Type="http://schemas.openxmlformats.org/officeDocument/2006/relationships/hyperlink" Target="http://www.mongodb.org/display/DOCS/Sharding+Introductio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mongodb.org/display/DOCS/Shard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mongodb.org/display/DOCS/Sharding+Introductio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10gen.com/" TargetMode="External"/><Relationship Id="rId2" Type="http://schemas.openxmlformats.org/officeDocument/2006/relationships/hyperlink" Target="https://github.com/mongodb/mongo-csharp-driver" TargetMode="External"/><Relationship Id="rId1" Type="http://schemas.openxmlformats.org/officeDocument/2006/relationships/slideLayout" Target="../slideLayouts/slideLayout2.xml"/><Relationship Id="rId4" Type="http://schemas.openxmlformats.org/officeDocument/2006/relationships/hyperlink" Target="http://www.mongodb.org/"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mongodb.org/display/DOCS/Production+Deployments" TargetMode="External"/><Relationship Id="rId2" Type="http://schemas.openxmlformats.org/officeDocument/2006/relationships/hyperlink" Target="http://blog.mongodb.org/post/119945109/why-schemales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groups.google.com/group/mongodb-csharp" TargetMode="External"/><Relationship Id="rId3" Type="http://schemas.openxmlformats.org/officeDocument/2006/relationships/hyperlink" Target="http://www.mongodb.org/display/DOCS/CSharp+Driver+Tutorial" TargetMode="External"/><Relationship Id="rId7" Type="http://schemas.openxmlformats.org/officeDocument/2006/relationships/hyperlink" Target="http://groups.google.com/group/mongodb-user" TargetMode="External"/><Relationship Id="rId2" Type="http://schemas.openxmlformats.org/officeDocument/2006/relationships/hyperlink" Target="http://msdn.microsoft.com/en-us/magazine/ee310029.aspx" TargetMode="External"/><Relationship Id="rId1" Type="http://schemas.openxmlformats.org/officeDocument/2006/relationships/slideLayout" Target="../slideLayouts/slideLayout2.xml"/><Relationship Id="rId6" Type="http://schemas.openxmlformats.org/officeDocument/2006/relationships/hyperlink" Target="http://www.mongodb.com/" TargetMode="External"/><Relationship Id="rId5" Type="http://schemas.openxmlformats.org/officeDocument/2006/relationships/hyperlink" Target="http://www.10gen.com/static/downloads/mongodb_introduction.pdf" TargetMode="External"/><Relationship Id="rId4" Type="http://schemas.openxmlformats.org/officeDocument/2006/relationships/hyperlink" Target="http://www.mongovue.com/"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nosql-database.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highscalability.com/drop-acid-and-think-about-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julianbrowne.com/article/viewer/brewers-cap-theore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blog.mongodb.org/post/498145601/on-distributed-consistency-part-2-some-eventual" TargetMode="External"/><Relationship Id="rId2" Type="http://schemas.openxmlformats.org/officeDocument/2006/relationships/hyperlink" Target="http://queue.acm.org/detail.cfm?id=1466448"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MongoDB</a:t>
            </a:r>
            <a:endParaRPr lang="en-US" dirty="0"/>
          </a:p>
        </p:txBody>
      </p:sp>
      <p:sp>
        <p:nvSpPr>
          <p:cNvPr id="3" name="Subtitle 2"/>
          <p:cNvSpPr>
            <a:spLocks noGrp="1"/>
          </p:cNvSpPr>
          <p:nvPr>
            <p:ph type="subTitle" idx="1"/>
          </p:nvPr>
        </p:nvSpPr>
        <p:spPr/>
        <p:txBody>
          <a:bodyPr/>
          <a:lstStyle/>
          <a:p>
            <a:r>
              <a:rPr lang="en-US" dirty="0" smtClean="0"/>
              <a:t>And </a:t>
            </a:r>
            <a:r>
              <a:rPr lang="en-US" dirty="0" err="1" smtClean="0"/>
              <a:t>NoSQL</a:t>
            </a:r>
            <a:r>
              <a:rPr lang="en-US" dirty="0" smtClean="0"/>
              <a:t> Databases</a:t>
            </a:r>
            <a:endParaRPr lang="en-US" dirty="0"/>
          </a:p>
        </p:txBody>
      </p:sp>
      <p:pic>
        <p:nvPicPr>
          <p:cNvPr id="5" name="Picture 4" descr="mongodblogo.jpg"/>
          <p:cNvPicPr>
            <a:picLocks noChangeAspect="1"/>
          </p:cNvPicPr>
          <p:nvPr/>
        </p:nvPicPr>
        <p:blipFill>
          <a:blip r:embed="rId2" cstate="print"/>
          <a:stretch>
            <a:fillRect/>
          </a:stretch>
        </p:blipFill>
        <p:spPr>
          <a:xfrm>
            <a:off x="2743200" y="533400"/>
            <a:ext cx="3559175" cy="1447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Querying in </a:t>
            </a:r>
            <a:r>
              <a:rPr lang="en-US" dirty="0" err="1" smtClean="0"/>
              <a:t>MongoDB</a:t>
            </a:r>
            <a:endParaRPr lang="en-US" dirty="0"/>
          </a:p>
        </p:txBody>
      </p:sp>
      <p:sp>
        <p:nvSpPr>
          <p:cNvPr id="3" name="Content Placeholder 2"/>
          <p:cNvSpPr>
            <a:spLocks noGrp="1"/>
          </p:cNvSpPr>
          <p:nvPr>
            <p:ph idx="1"/>
          </p:nvPr>
        </p:nvSpPr>
        <p:spPr>
          <a:xfrm>
            <a:off x="457200" y="1600200"/>
            <a:ext cx="8229600" cy="4724400"/>
          </a:xfrm>
          <a:ln>
            <a:noFill/>
          </a:ln>
        </p:spPr>
        <p:txBody>
          <a:bodyPr>
            <a:normAutofit fontScale="62500" lnSpcReduction="20000"/>
          </a:bodyPr>
          <a:lstStyle/>
          <a:p>
            <a:r>
              <a:rPr lang="en-US" dirty="0" smtClean="0"/>
              <a:t>The </a:t>
            </a:r>
            <a:r>
              <a:rPr lang="en-US" dirty="0"/>
              <a:t>query expression in </a:t>
            </a:r>
            <a:r>
              <a:rPr lang="en-US" dirty="0" err="1"/>
              <a:t>MongoDB</a:t>
            </a:r>
            <a:r>
              <a:rPr lang="en-US" dirty="0"/>
              <a:t> (and other things, such as index key patterns) is represented </a:t>
            </a:r>
            <a:r>
              <a:rPr lang="en-US" dirty="0" smtClean="0"/>
              <a:t>like JSON objects </a:t>
            </a:r>
            <a:r>
              <a:rPr lang="en-US" dirty="0"/>
              <a:t>(BSON). </a:t>
            </a:r>
            <a:r>
              <a:rPr lang="en-US" dirty="0" smtClean="0"/>
              <a:t/>
            </a:r>
            <a:br>
              <a:rPr lang="en-US" dirty="0" smtClean="0"/>
            </a:br>
            <a:r>
              <a:rPr lang="en-US" dirty="0" smtClean="0"/>
              <a:t>However</a:t>
            </a:r>
            <a:r>
              <a:rPr lang="en-US" dirty="0"/>
              <a:t>, the actual verb (e.g. "find") is done in one's regular programming </a:t>
            </a:r>
            <a:r>
              <a:rPr lang="en-US" dirty="0" smtClean="0"/>
              <a:t>language. </a:t>
            </a:r>
          </a:p>
          <a:p>
            <a:r>
              <a:rPr lang="en-US" dirty="0" smtClean="0"/>
              <a:t>Usually </a:t>
            </a:r>
            <a:r>
              <a:rPr lang="en-US" dirty="0"/>
              <a:t>we think of query object as the equivalent of a SQL "WHERE" clause</a:t>
            </a:r>
            <a:r>
              <a:rPr lang="en-US" dirty="0" smtClean="0"/>
              <a:t>:</a:t>
            </a:r>
          </a:p>
          <a:p>
            <a:pPr>
              <a:buNone/>
            </a:pPr>
            <a:endParaRPr lang="en-US" sz="2200" dirty="0"/>
          </a:p>
          <a:p>
            <a:pPr>
              <a:buNone/>
            </a:pPr>
            <a:r>
              <a:rPr lang="en-US" sz="2600" dirty="0" smtClean="0">
                <a:solidFill>
                  <a:srgbClr val="000000"/>
                </a:solidFill>
              </a:rPr>
              <a:t>	C#:		db[</a:t>
            </a:r>
            <a:r>
              <a:rPr lang="en-US" sz="2600" dirty="0" smtClean="0">
                <a:solidFill>
                  <a:srgbClr val="800000"/>
                </a:solidFill>
              </a:rPr>
              <a:t>“users"</a:t>
            </a:r>
            <a:r>
              <a:rPr lang="en-US" sz="2600" dirty="0" smtClean="0">
                <a:solidFill>
                  <a:srgbClr val="000000"/>
                </a:solidFill>
              </a:rPr>
              <a:t>].</a:t>
            </a:r>
            <a:r>
              <a:rPr lang="en-US" sz="2600" dirty="0" smtClean="0">
                <a:solidFill>
                  <a:srgbClr val="2B91AF"/>
                </a:solidFill>
              </a:rPr>
              <a:t>Find</a:t>
            </a:r>
            <a:r>
              <a:rPr lang="en-US" sz="2600" dirty="0" smtClean="0">
                <a:solidFill>
                  <a:srgbClr val="000000"/>
                </a:solidFill>
              </a:rPr>
              <a:t>(</a:t>
            </a:r>
            <a:r>
              <a:rPr lang="en-US" sz="2600" dirty="0" smtClean="0">
                <a:solidFill>
                  <a:srgbClr val="2B91AF"/>
                </a:solidFill>
              </a:rPr>
              <a:t>Query</a:t>
            </a:r>
            <a:r>
              <a:rPr lang="en-US" sz="2600" dirty="0" smtClean="0"/>
              <a:t>.</a:t>
            </a:r>
            <a:r>
              <a:rPr lang="en-US" sz="2600" dirty="0" smtClean="0">
                <a:solidFill>
                  <a:srgbClr val="2B91AF"/>
                </a:solidFill>
              </a:rPr>
              <a:t> EQ</a:t>
            </a:r>
            <a:r>
              <a:rPr lang="en-US" sz="2600" dirty="0" smtClean="0"/>
              <a:t>(</a:t>
            </a:r>
            <a:r>
              <a:rPr lang="en-US" sz="2600" dirty="0" smtClean="0">
                <a:solidFill>
                  <a:srgbClr val="800000"/>
                </a:solidFill>
              </a:rPr>
              <a:t>“x”,</a:t>
            </a:r>
            <a:r>
              <a:rPr lang="en-US" sz="2600" dirty="0" smtClean="0"/>
              <a:t> 3)</a:t>
            </a:r>
            <a:r>
              <a:rPr lang="en-US" sz="2600" dirty="0" smtClean="0">
                <a:solidFill>
                  <a:srgbClr val="000000"/>
                </a:solidFill>
              </a:rPr>
              <a:t>).</a:t>
            </a:r>
            <a:r>
              <a:rPr lang="en-US" sz="2600" dirty="0" err="1" smtClean="0">
                <a:solidFill>
                  <a:srgbClr val="2B91AF"/>
                </a:solidFill>
              </a:rPr>
              <a:t>SetSortOrder</a:t>
            </a:r>
            <a:r>
              <a:rPr lang="en-US" sz="2600" dirty="0" smtClean="0">
                <a:solidFill>
                  <a:srgbClr val="000000"/>
                </a:solidFill>
              </a:rPr>
              <a:t>(</a:t>
            </a:r>
            <a:r>
              <a:rPr lang="en-US" sz="2600" dirty="0" err="1" smtClean="0">
                <a:solidFill>
                  <a:srgbClr val="2B91AF"/>
                </a:solidFill>
              </a:rPr>
              <a:t>SortBy</a:t>
            </a:r>
            <a:r>
              <a:rPr lang="en-US" sz="2600" dirty="0" err="1" smtClean="0">
                <a:solidFill>
                  <a:srgbClr val="000000"/>
                </a:solidFill>
              </a:rPr>
              <a:t>.</a:t>
            </a:r>
            <a:r>
              <a:rPr lang="en-US" sz="2600" dirty="0" err="1" smtClean="0">
                <a:solidFill>
                  <a:srgbClr val="2B91AF"/>
                </a:solidFill>
              </a:rPr>
              <a:t>Ascending</a:t>
            </a:r>
            <a:r>
              <a:rPr lang="en-US" sz="2600" dirty="0" smtClean="0">
                <a:solidFill>
                  <a:srgbClr val="000000"/>
                </a:solidFill>
              </a:rPr>
              <a:t>(</a:t>
            </a:r>
            <a:r>
              <a:rPr lang="en-US" sz="2600" dirty="0" smtClean="0">
                <a:solidFill>
                  <a:srgbClr val="800000"/>
                </a:solidFill>
              </a:rPr>
              <a:t>“y"</a:t>
            </a:r>
            <a:r>
              <a:rPr lang="en-US" sz="2600" dirty="0" smtClean="0">
                <a:solidFill>
                  <a:srgbClr val="000000"/>
                </a:solidFill>
              </a:rPr>
              <a:t>));</a:t>
            </a:r>
          </a:p>
          <a:p>
            <a:pPr>
              <a:buNone/>
            </a:pPr>
            <a:r>
              <a:rPr lang="en-US" sz="2600" dirty="0" smtClean="0">
                <a:solidFill>
                  <a:srgbClr val="008000"/>
                </a:solidFill>
                <a:latin typeface="Consolas"/>
              </a:rPr>
              <a:t>			// select * from users where x=3 order by x </a:t>
            </a:r>
            <a:r>
              <a:rPr lang="en-US" sz="2600" dirty="0" err="1" smtClean="0">
                <a:solidFill>
                  <a:srgbClr val="008000"/>
                </a:solidFill>
                <a:latin typeface="Consolas"/>
              </a:rPr>
              <a:t>asc</a:t>
            </a:r>
            <a:r>
              <a:rPr lang="en-US" sz="2600" dirty="0" smtClean="0">
                <a:solidFill>
                  <a:srgbClr val="008000"/>
                </a:solidFill>
                <a:latin typeface="Consolas"/>
              </a:rPr>
              <a:t>;</a:t>
            </a:r>
            <a:endParaRPr lang="en-US" sz="2600" dirty="0" smtClean="0">
              <a:solidFill>
                <a:srgbClr val="800000"/>
              </a:solidFill>
              <a:latin typeface="Consolas"/>
            </a:endParaRPr>
          </a:p>
          <a:p>
            <a:pPr>
              <a:buNone/>
            </a:pPr>
            <a:r>
              <a:rPr lang="en-US" sz="2600" dirty="0" smtClean="0">
                <a:latin typeface="Consolas"/>
              </a:rPr>
              <a:t>Javascript:	</a:t>
            </a:r>
            <a:r>
              <a:rPr lang="en-US" sz="2600" dirty="0" err="1" smtClean="0">
                <a:latin typeface="Consolas"/>
              </a:rPr>
              <a:t>db.users.find</a:t>
            </a:r>
            <a:r>
              <a:rPr lang="en-US" sz="2600" dirty="0" smtClean="0">
                <a:latin typeface="Consolas"/>
              </a:rPr>
              <a:t>( {x : 3} ).sort( {y : 1} ); </a:t>
            </a:r>
          </a:p>
          <a:p>
            <a:pPr>
              <a:buNone/>
            </a:pPr>
            <a:r>
              <a:rPr lang="en-US" sz="2300" dirty="0" smtClean="0">
                <a:solidFill>
                  <a:srgbClr val="008000"/>
                </a:solidFill>
                <a:latin typeface="Consolas"/>
              </a:rPr>
              <a:t>			</a:t>
            </a:r>
            <a:endParaRPr lang="en-US" sz="2000" dirty="0" smtClean="0">
              <a:solidFill>
                <a:srgbClr val="008000"/>
              </a:solidFill>
              <a:latin typeface="Consolas"/>
            </a:endParaRPr>
          </a:p>
          <a:p>
            <a:pPr>
              <a:buNone/>
            </a:pPr>
            <a:r>
              <a:rPr lang="en-US" sz="1900" dirty="0" smtClean="0"/>
              <a:t>	</a:t>
            </a:r>
            <a:r>
              <a:rPr lang="en-US" sz="2200" dirty="0" smtClean="0"/>
              <a:t>More on ways of creating queries:</a:t>
            </a:r>
          </a:p>
          <a:p>
            <a:pPr>
              <a:buNone/>
            </a:pPr>
            <a:r>
              <a:rPr lang="en-US" sz="2200" dirty="0" smtClean="0"/>
              <a:t>	</a:t>
            </a:r>
            <a:r>
              <a:rPr lang="en-US" sz="2200" dirty="0" smtClean="0">
                <a:hlinkClick r:id="rId2"/>
              </a:rPr>
              <a:t>http://www.mongodb.org/display/DOCS/CSharp+Driver+Tutorial#CSharpDriverTutorial-FindandFindAsmethods</a:t>
            </a:r>
            <a:endParaRPr lang="en-US" sz="2200" dirty="0" smtClean="0"/>
          </a:p>
          <a:p>
            <a:pPr>
              <a:buNone/>
            </a:pPr>
            <a:endParaRPr lang="en-US" sz="1900" dirty="0" smtClean="0"/>
          </a:p>
          <a:p>
            <a:r>
              <a:rPr lang="en-US" i="1" dirty="0" smtClean="0"/>
              <a:t>Note</a:t>
            </a:r>
            <a:r>
              <a:rPr lang="en-US" dirty="0" smtClean="0"/>
              <a:t>: In </a:t>
            </a:r>
            <a:r>
              <a:rPr lang="en-US" dirty="0" err="1" smtClean="0"/>
              <a:t>MongoDB</a:t>
            </a:r>
            <a:r>
              <a:rPr lang="en-US" dirty="0" smtClean="0"/>
              <a:t>, just like in an RDBMS, creating appropriate indexes for queries is quite important for performance. </a:t>
            </a:r>
          </a:p>
          <a:p>
            <a:endParaRPr lang="en-US" dirty="0" smtClean="0"/>
          </a:p>
          <a:p>
            <a:r>
              <a:rPr lang="en-US" dirty="0" smtClean="0"/>
              <a:t>For a quick tutorial using the shell visit </a:t>
            </a:r>
            <a:r>
              <a:rPr lang="en-US" dirty="0" smtClean="0">
                <a:hlinkClick r:id="rId3"/>
              </a:rPr>
              <a:t>http://try.mongodb.org/</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382000" cy="6400800"/>
          </a:xfrm>
        </p:spPr>
        <p:txBody>
          <a:bodyPr>
            <a:normAutofit/>
          </a:bodyPr>
          <a:lstStyle/>
          <a:p>
            <a:r>
              <a:rPr lang="en-US" sz="1800" dirty="0" smtClean="0"/>
              <a:t>To insert a document in the collection create an object representing the document and call Insert. The object can be an instance of </a:t>
            </a:r>
            <a:r>
              <a:rPr lang="en-US" sz="1800" dirty="0" err="1" smtClean="0"/>
              <a:t>BsonDocument</a:t>
            </a:r>
            <a:r>
              <a:rPr lang="en-US" sz="1800" dirty="0" smtClean="0"/>
              <a:t> or of any class that can be successfully serialized as a BSON document. For example:</a:t>
            </a:r>
          </a:p>
          <a:p>
            <a:endParaRPr lang="en-US" sz="2800" dirty="0" smtClean="0"/>
          </a:p>
          <a:p>
            <a:endParaRPr lang="en-US" sz="2800" dirty="0" smtClean="0"/>
          </a:p>
          <a:p>
            <a:endParaRPr lang="en-US" sz="1800" dirty="0" smtClean="0"/>
          </a:p>
          <a:p>
            <a:r>
              <a:rPr lang="en-US" sz="1800" dirty="0" smtClean="0"/>
              <a:t>If you have a class called Book the code might look like:</a:t>
            </a:r>
          </a:p>
          <a:p>
            <a:endParaRPr lang="en-US" sz="1800" dirty="0" smtClean="0"/>
          </a:p>
          <a:p>
            <a:endParaRPr lang="en-US" sz="2800" dirty="0" smtClean="0"/>
          </a:p>
          <a:p>
            <a:endParaRPr lang="en-US" sz="1800" dirty="0" smtClean="0"/>
          </a:p>
          <a:p>
            <a:r>
              <a:rPr lang="en-US" sz="1800" dirty="0" smtClean="0"/>
              <a:t>You can insert more than one document at a time using the </a:t>
            </a:r>
            <a:r>
              <a:rPr lang="en-US" sz="1800" dirty="0" err="1" smtClean="0"/>
              <a:t>InsertBatch</a:t>
            </a:r>
            <a:r>
              <a:rPr lang="en-US" sz="1800" dirty="0" smtClean="0"/>
              <a:t> method. For example:</a:t>
            </a:r>
          </a:p>
          <a:p>
            <a:endParaRPr lang="en-US" dirty="0"/>
          </a:p>
        </p:txBody>
      </p:sp>
      <p:pic>
        <p:nvPicPr>
          <p:cNvPr id="4" name="Picture 3" descr="CSharp Driver Tutorial1.png"/>
          <p:cNvPicPr>
            <a:picLocks noChangeAspect="1"/>
          </p:cNvPicPr>
          <p:nvPr/>
        </p:nvPicPr>
        <p:blipFill>
          <a:blip r:embed="rId2" cstate="print"/>
          <a:stretch>
            <a:fillRect/>
          </a:stretch>
        </p:blipFill>
        <p:spPr>
          <a:xfrm>
            <a:off x="990600" y="1066800"/>
            <a:ext cx="7200900" cy="1304925"/>
          </a:xfrm>
          <a:prstGeom prst="rect">
            <a:avLst/>
          </a:prstGeom>
        </p:spPr>
      </p:pic>
      <p:pic>
        <p:nvPicPr>
          <p:cNvPr id="5" name="Picture 4" descr="CSharp Driver Tutorial2.png"/>
          <p:cNvPicPr>
            <a:picLocks noChangeAspect="1"/>
          </p:cNvPicPr>
          <p:nvPr/>
        </p:nvPicPr>
        <p:blipFill>
          <a:blip r:embed="rId3" cstate="print"/>
          <a:stretch>
            <a:fillRect/>
          </a:stretch>
        </p:blipFill>
        <p:spPr>
          <a:xfrm>
            <a:off x="990600" y="2743200"/>
            <a:ext cx="7219950" cy="1143000"/>
          </a:xfrm>
          <a:prstGeom prst="rect">
            <a:avLst/>
          </a:prstGeom>
        </p:spPr>
      </p:pic>
      <p:pic>
        <p:nvPicPr>
          <p:cNvPr id="7" name="Picture 6" descr="CSharp Driver Tutorial3.png"/>
          <p:cNvPicPr>
            <a:picLocks noChangeAspect="1"/>
          </p:cNvPicPr>
          <p:nvPr/>
        </p:nvPicPr>
        <p:blipFill>
          <a:blip r:embed="rId4" cstate="print"/>
          <a:stretch>
            <a:fillRect/>
          </a:stretch>
        </p:blipFill>
        <p:spPr>
          <a:xfrm>
            <a:off x="990600" y="4572000"/>
            <a:ext cx="7219950" cy="2057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Many to Many Association</a:t>
            </a:r>
            <a:endParaRPr lang="en-US" dirty="0"/>
          </a:p>
        </p:txBody>
      </p:sp>
      <p:sp>
        <p:nvSpPr>
          <p:cNvPr id="3" name="Content Placeholder 2"/>
          <p:cNvSpPr>
            <a:spLocks noGrp="1"/>
          </p:cNvSpPr>
          <p:nvPr>
            <p:ph idx="1"/>
          </p:nvPr>
        </p:nvSpPr>
        <p:spPr/>
        <p:txBody>
          <a:bodyPr>
            <a:normAutofit lnSpcReduction="10000"/>
          </a:bodyPr>
          <a:lstStyle/>
          <a:p>
            <a:r>
              <a:rPr lang="en-US" sz="2600" dirty="0" smtClean="0"/>
              <a:t>In a relational DBMS use an intersection table and joins</a:t>
            </a:r>
          </a:p>
          <a:p>
            <a:pPr>
              <a:buNone/>
            </a:pPr>
            <a:endParaRPr lang="en-US" sz="900" dirty="0" smtClean="0"/>
          </a:p>
          <a:p>
            <a:r>
              <a:rPr lang="en-US" sz="2600" dirty="0" smtClean="0"/>
              <a:t>In </a:t>
            </a:r>
            <a:r>
              <a:rPr lang="en-US" sz="2600" dirty="0" err="1" smtClean="0"/>
              <a:t>MongoDB</a:t>
            </a:r>
            <a:r>
              <a:rPr lang="en-US" sz="2600" dirty="0" smtClean="0"/>
              <a:t> use either embedding or linking</a:t>
            </a:r>
          </a:p>
          <a:p>
            <a:pPr>
              <a:buNone/>
            </a:pPr>
            <a:endParaRPr lang="en-US" sz="3000" dirty="0" smtClean="0"/>
          </a:p>
          <a:p>
            <a:pPr>
              <a:buNone/>
            </a:pPr>
            <a:r>
              <a:rPr lang="en-US" sz="1600" dirty="0" smtClean="0">
                <a:latin typeface="Consolas"/>
              </a:rPr>
              <a:t>	</a:t>
            </a:r>
            <a:r>
              <a:rPr lang="en-US" sz="1600" dirty="0" err="1" smtClean="0">
                <a:latin typeface="Consolas"/>
              </a:rPr>
              <a:t>BsonDocument</a:t>
            </a:r>
            <a:r>
              <a:rPr lang="en-US" sz="1600" dirty="0" smtClean="0">
                <a:latin typeface="Consolas"/>
              </a:rPr>
              <a:t> user = new </a:t>
            </a:r>
            <a:r>
              <a:rPr lang="en-US" sz="1600" dirty="0" err="1" smtClean="0">
                <a:latin typeface="Consolas"/>
              </a:rPr>
              <a:t>BsonDocument</a:t>
            </a:r>
            <a:r>
              <a:rPr lang="en-US" sz="1600" dirty="0" smtClean="0">
                <a:latin typeface="Consolas"/>
              </a:rPr>
              <a:t> {</a:t>
            </a:r>
          </a:p>
          <a:p>
            <a:pPr>
              <a:buNone/>
            </a:pPr>
            <a:r>
              <a:rPr lang="en-US" sz="1600" dirty="0" smtClean="0">
                <a:latin typeface="Consolas"/>
              </a:rPr>
              <a:t>		{ "name", "John" },</a:t>
            </a:r>
          </a:p>
          <a:p>
            <a:pPr>
              <a:buNone/>
            </a:pPr>
            <a:r>
              <a:rPr lang="en-US" sz="1600" dirty="0" smtClean="0">
                <a:latin typeface="Consolas"/>
              </a:rPr>
              <a:t> 		{ "roles", new </a:t>
            </a:r>
            <a:r>
              <a:rPr lang="en-US" sz="1600" dirty="0" err="1" smtClean="0">
                <a:latin typeface="Consolas"/>
              </a:rPr>
              <a:t>BsonArray</a:t>
            </a:r>
            <a:r>
              <a:rPr lang="en-US" sz="1600" dirty="0" smtClean="0">
                <a:latin typeface="Consolas"/>
              </a:rPr>
              <a:t>{“Admin”, “User”, “Engineer”}}</a:t>
            </a:r>
          </a:p>
          <a:p>
            <a:pPr>
              <a:buNone/>
            </a:pPr>
            <a:r>
              <a:rPr lang="en-US" sz="1600" dirty="0" smtClean="0">
                <a:latin typeface="Consolas"/>
              </a:rPr>
              <a:t>	};</a:t>
            </a:r>
          </a:p>
          <a:p>
            <a:pPr>
              <a:buNone/>
            </a:pPr>
            <a:r>
              <a:rPr lang="en-US" sz="1600" dirty="0" smtClean="0">
                <a:latin typeface="Consolas"/>
              </a:rPr>
              <a:t>	</a:t>
            </a:r>
            <a:r>
              <a:rPr lang="en-US" sz="1600" dirty="0" err="1" smtClean="0">
                <a:latin typeface="Consolas"/>
              </a:rPr>
              <a:t>users.Insert</a:t>
            </a:r>
            <a:r>
              <a:rPr lang="en-US" sz="1600" dirty="0" smtClean="0">
                <a:latin typeface="Consolas"/>
              </a:rPr>
              <a:t>(user);</a:t>
            </a:r>
            <a:br>
              <a:rPr lang="en-US" sz="1600" dirty="0" smtClean="0">
                <a:latin typeface="Consolas"/>
              </a:rPr>
            </a:br>
            <a:endParaRPr lang="en-US" sz="1600" dirty="0" smtClean="0">
              <a:latin typeface="Consolas"/>
            </a:endParaRPr>
          </a:p>
          <a:p>
            <a:pPr>
              <a:buNone/>
            </a:pPr>
            <a:r>
              <a:rPr lang="en-US" sz="1600" dirty="0" smtClean="0">
                <a:latin typeface="Consolas" pitchFamily="49" charset="0"/>
                <a:cs typeface="Consolas" pitchFamily="49" charset="0"/>
              </a:rPr>
              <a:t>	//To get all Engineers</a:t>
            </a:r>
          </a:p>
          <a:p>
            <a:pPr>
              <a:buNone/>
            </a:pP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users.Find</a:t>
            </a:r>
            <a:r>
              <a:rPr lang="en-US" sz="1600" dirty="0" smtClean="0">
                <a:latin typeface="Consolas" pitchFamily="49" charset="0"/>
                <a:cs typeface="Consolas" pitchFamily="49" charset="0"/>
              </a:rPr>
              <a:t>(</a:t>
            </a:r>
            <a:r>
              <a:rPr lang="en-US" sz="1600" dirty="0" err="1" smtClean="0">
                <a:latin typeface="Consolas" pitchFamily="49" charset="0"/>
                <a:cs typeface="Consolas" pitchFamily="49" charset="0"/>
              </a:rPr>
              <a:t>Query.EQ</a:t>
            </a:r>
            <a:r>
              <a:rPr lang="en-US" sz="1600" dirty="0" smtClean="0">
                <a:latin typeface="Consolas" pitchFamily="49" charset="0"/>
                <a:cs typeface="Consolas" pitchFamily="49" charset="0"/>
              </a:rPr>
              <a:t>(“</a:t>
            </a:r>
            <a:r>
              <a:rPr lang="en-US" sz="1600" dirty="0" err="1" smtClean="0">
                <a:latin typeface="Consolas" pitchFamily="49" charset="0"/>
                <a:cs typeface="Consolas" pitchFamily="49" charset="0"/>
              </a:rPr>
              <a:t>roles”,”Engineer</a:t>
            </a:r>
            <a:r>
              <a:rPr lang="en-US" sz="1600" dirty="0" smtClean="0">
                <a:latin typeface="Consolas" pitchFamily="49" charset="0"/>
                <a:cs typeface="Consolas" pitchFamily="49" charset="0"/>
              </a:rPr>
              <a:t>”));</a:t>
            </a:r>
          </a:p>
          <a:p>
            <a:pPr>
              <a:buNone/>
            </a:pPr>
            <a:r>
              <a:rPr lang="en-US" sz="1600" dirty="0" smtClean="0"/>
              <a:t>	</a:t>
            </a:r>
          </a:p>
          <a:p>
            <a:pPr>
              <a:buNone/>
            </a:pPr>
            <a:r>
              <a:rPr lang="en-US" sz="2400" dirty="0" smtClean="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91200"/>
          </a:xfrm>
        </p:spPr>
        <p:txBody>
          <a:bodyPr>
            <a:normAutofit fontScale="47500" lnSpcReduction="20000"/>
          </a:bodyPr>
          <a:lstStyle/>
          <a:p>
            <a:r>
              <a:rPr lang="en-US" sz="5900" dirty="0" smtClean="0"/>
              <a:t>Embedding is the nesting of objects and arrays inside a </a:t>
            </a:r>
            <a:r>
              <a:rPr lang="en-US" sz="5900" dirty="0" smtClean="0">
                <a:hlinkClick r:id="rId2" tooltip="BSON"/>
              </a:rPr>
              <a:t>BSON</a:t>
            </a:r>
            <a:r>
              <a:rPr lang="en-US" sz="5900" dirty="0" smtClean="0"/>
              <a:t> document. Links are references between documents.</a:t>
            </a:r>
          </a:p>
          <a:p>
            <a:r>
              <a:rPr lang="en-US" sz="5900" dirty="0" smtClean="0"/>
              <a:t>There are no joins in </a:t>
            </a:r>
            <a:r>
              <a:rPr lang="en-US" sz="5900" dirty="0" err="1" smtClean="0"/>
              <a:t>MongoDB</a:t>
            </a:r>
            <a:r>
              <a:rPr lang="en-US" sz="5900" dirty="0" smtClean="0"/>
              <a:t> – distributed joins would be difficult on a 1,000 server cluster. Embedding is a bit like "</a:t>
            </a:r>
            <a:r>
              <a:rPr lang="en-US" sz="5900" dirty="0" err="1" smtClean="0"/>
              <a:t>prejoined</a:t>
            </a:r>
            <a:r>
              <a:rPr lang="en-US" sz="5900" dirty="0" smtClean="0"/>
              <a:t>" data. Operations within a document are easy for the server to handle; these operations can be </a:t>
            </a:r>
            <a:r>
              <a:rPr lang="en-US" sz="5900" dirty="0" smtClean="0">
                <a:hlinkClick r:id="rId3" tooltip="Dot Notation (Reaching into Objects)"/>
              </a:rPr>
              <a:t>fairly rich</a:t>
            </a:r>
            <a:r>
              <a:rPr lang="en-US" sz="5900" dirty="0" smtClean="0"/>
              <a:t>. Links in contrast must be processed client-side by the application; the application does this by issuing a follow-up query.</a:t>
            </a:r>
          </a:p>
          <a:p>
            <a:r>
              <a:rPr lang="en-US" sz="5900" dirty="0" smtClean="0"/>
              <a:t>Generally, for "contains" relationships between entities, embedding should be chosen. Use linking when not using linking would result in duplication of data.</a:t>
            </a:r>
          </a:p>
          <a:p>
            <a:pPr>
              <a:buNone/>
            </a:pPr>
            <a:endParaRPr lang="en-US" sz="1600" dirty="0" smtClean="0"/>
          </a:p>
          <a:p>
            <a:pPr>
              <a:buNone/>
            </a:pPr>
            <a:endParaRPr lang="en-US" sz="1600" dirty="0" smtClean="0"/>
          </a:p>
          <a:p>
            <a:pPr>
              <a:buNone/>
            </a:pPr>
            <a:r>
              <a:rPr lang="en-US" sz="2400" dirty="0" smtClean="0"/>
              <a:t>More detail on referencing:</a:t>
            </a:r>
          </a:p>
          <a:p>
            <a:pPr>
              <a:buNone/>
            </a:pPr>
            <a:r>
              <a:rPr lang="en-US" sz="2000" dirty="0" smtClean="0">
                <a:hlinkClick r:id="rId4"/>
              </a:rPr>
              <a:t>http://www.mongodb.org/display/DOCS/Database+References</a:t>
            </a:r>
            <a:endParaRPr lang="en-US" sz="2400"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through Replica Sets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Replica sets are a form of asynchronous master/slave replication, adding automatic failover and automatic recovery of member nodes.</a:t>
            </a:r>
          </a:p>
          <a:p>
            <a:r>
              <a:rPr lang="en-US" dirty="0" smtClean="0"/>
              <a:t>A replica set consists of two or more nodes that are copies of each other. (</a:t>
            </a:r>
            <a:r>
              <a:rPr lang="en-US" i="1" dirty="0" smtClean="0"/>
              <a:t>i.e.: replicas</a:t>
            </a:r>
            <a:r>
              <a:rPr lang="en-US" dirty="0" smtClean="0"/>
              <a:t>)</a:t>
            </a:r>
          </a:p>
          <a:p>
            <a:r>
              <a:rPr lang="en-US" dirty="0" smtClean="0"/>
              <a:t>The replica set automatically elects a </a:t>
            </a:r>
            <a:r>
              <a:rPr lang="en-US" i="1" dirty="0" smtClean="0"/>
              <a:t>primary</a:t>
            </a:r>
            <a:r>
              <a:rPr lang="en-US" dirty="0" smtClean="0"/>
              <a:t> (master). No one member is intrinsically primary; that is, this is a share-nothing design.</a:t>
            </a:r>
          </a:p>
          <a:p>
            <a:r>
              <a:rPr lang="en-US" dirty="0" smtClean="0"/>
              <a:t>Drivers (and </a:t>
            </a:r>
            <a:r>
              <a:rPr lang="en-US" dirty="0" err="1" smtClean="0">
                <a:hlinkClick r:id="rId2"/>
              </a:rPr>
              <a:t>mongos</a:t>
            </a:r>
            <a:r>
              <a:rPr lang="en-US" dirty="0" smtClean="0"/>
              <a:t>) can automatically detect when a replica set primary changes and will begin sending writes to the new primary. (Also works with </a:t>
            </a:r>
            <a:r>
              <a:rPr lang="en-US" dirty="0" err="1" smtClean="0"/>
              <a:t>sharding</a:t>
            </a:r>
            <a:r>
              <a:rPr lang="en-US" dirty="0" smtClean="0"/>
              <a:t>)</a:t>
            </a:r>
          </a:p>
          <a:p>
            <a:r>
              <a:rPr lang="en-US" dirty="0" smtClean="0"/>
              <a:t>Replica sets have several common uses (detail in next slide):</a:t>
            </a:r>
          </a:p>
          <a:p>
            <a:pPr lvl="1"/>
            <a:r>
              <a:rPr lang="en-US" dirty="0" smtClean="0"/>
              <a:t>Data Redundancy</a:t>
            </a:r>
          </a:p>
          <a:p>
            <a:pPr lvl="1"/>
            <a:r>
              <a:rPr lang="en-US" dirty="0" smtClean="0"/>
              <a:t>Automated Failover / High Availability</a:t>
            </a:r>
          </a:p>
          <a:p>
            <a:pPr lvl="1"/>
            <a:r>
              <a:rPr lang="en-US" dirty="0" smtClean="0"/>
              <a:t>Distributing read load</a:t>
            </a:r>
          </a:p>
          <a:p>
            <a:pPr lvl="1"/>
            <a:r>
              <a:rPr lang="en-US" dirty="0" smtClean="0"/>
              <a:t>Simplify maintenance (</a:t>
            </a:r>
            <a:r>
              <a:rPr lang="en-US" i="1" dirty="0" smtClean="0"/>
              <a:t>compared to "normal" master-slave</a:t>
            </a:r>
            <a:r>
              <a:rPr lang="en-US" dirty="0" smtClean="0"/>
              <a:t>)</a:t>
            </a:r>
          </a:p>
          <a:p>
            <a:pPr lvl="1"/>
            <a:r>
              <a:rPr lang="en-US" dirty="0" smtClean="0"/>
              <a:t>Disaster recovery</a:t>
            </a:r>
          </a:p>
          <a:p>
            <a:r>
              <a:rPr lang="en-US" dirty="0" smtClean="0">
                <a:hlinkClick r:id="rId3"/>
              </a:rPr>
              <a:t>http://www.mongodb.org/display/DOCS/Replica+Sets</a:t>
            </a:r>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Replica Sets</a:t>
            </a:r>
            <a:endParaRPr lang="en-US" dirty="0"/>
          </a:p>
        </p:txBody>
      </p:sp>
      <p:sp>
        <p:nvSpPr>
          <p:cNvPr id="3" name="Content Placeholder 2"/>
          <p:cNvSpPr>
            <a:spLocks noGrp="1"/>
          </p:cNvSpPr>
          <p:nvPr>
            <p:ph idx="1"/>
          </p:nvPr>
        </p:nvSpPr>
        <p:spPr/>
        <p:txBody>
          <a:bodyPr>
            <a:normAutofit fontScale="32500" lnSpcReduction="20000"/>
          </a:bodyPr>
          <a:lstStyle/>
          <a:p>
            <a:r>
              <a:rPr lang="en-US" sz="4300" b="1" dirty="0" smtClean="0"/>
              <a:t>Data Redundancy</a:t>
            </a:r>
          </a:p>
          <a:p>
            <a:pPr lvl="1"/>
            <a:r>
              <a:rPr lang="en-US" sz="3700" dirty="0" smtClean="0"/>
              <a:t>Replica sets provide an automated method for storing multiple copies of your data.</a:t>
            </a:r>
          </a:p>
          <a:p>
            <a:pPr lvl="1"/>
            <a:r>
              <a:rPr lang="en-US" sz="3700" dirty="0" smtClean="0"/>
              <a:t>Supported drivers allow for the control of "write concerns". This allows for writes to be confirmed by multiple nodes before returning a success message to the client.</a:t>
            </a:r>
          </a:p>
          <a:p>
            <a:r>
              <a:rPr lang="en-US" sz="4300" b="1" dirty="0" smtClean="0"/>
              <a:t>Automated Failover</a:t>
            </a:r>
          </a:p>
          <a:p>
            <a:pPr lvl="1"/>
            <a:r>
              <a:rPr lang="en-US" sz="3700" dirty="0" smtClean="0"/>
              <a:t>Replica sets will coordinate to have a single primary in a given set.</a:t>
            </a:r>
          </a:p>
          <a:p>
            <a:pPr lvl="1"/>
            <a:r>
              <a:rPr lang="en-US" sz="3700" dirty="0" smtClean="0"/>
              <a:t>Supported drivers will recognize the change of a primary within a replica set.</a:t>
            </a:r>
          </a:p>
          <a:p>
            <a:pPr lvl="2"/>
            <a:r>
              <a:rPr lang="en-US" sz="3400" dirty="0" smtClean="0"/>
              <a:t>In most cases, this means that the failure of a primary can be handled by the client without any configuration changes.</a:t>
            </a:r>
          </a:p>
          <a:p>
            <a:pPr lvl="1"/>
            <a:r>
              <a:rPr lang="en-US" sz="3700" dirty="0" smtClean="0"/>
              <a:t>A correctly configured replica set basically provides a “hot backup”. Recovering from backups is typically very time consuming and can result in data loss. Having an active replica set is generally much faster than working with backups.</a:t>
            </a:r>
          </a:p>
          <a:p>
            <a:r>
              <a:rPr lang="en-US" sz="4300" b="1" dirty="0" smtClean="0"/>
              <a:t>Read Scaling</a:t>
            </a:r>
          </a:p>
          <a:p>
            <a:pPr lvl="1"/>
            <a:r>
              <a:rPr lang="en-US" sz="3700" dirty="0" smtClean="0"/>
              <a:t>By default, the primary node of a replica set is accessed for all reads and writes.</a:t>
            </a:r>
          </a:p>
          <a:p>
            <a:pPr lvl="1"/>
            <a:r>
              <a:rPr lang="en-US" sz="3700" dirty="0" smtClean="0"/>
              <a:t>Most drivers provide a </a:t>
            </a:r>
            <a:r>
              <a:rPr lang="en-US" sz="3700" dirty="0" err="1" smtClean="0">
                <a:latin typeface="Aparajita" pitchFamily="34" charset="0"/>
                <a:cs typeface="Aparajita" pitchFamily="34" charset="0"/>
              </a:rPr>
              <a:t>slaveOkay</a:t>
            </a:r>
            <a:r>
              <a:rPr lang="en-US" sz="3700" dirty="0" smtClean="0"/>
              <a:t> method for identifying that a specific operation can be run on a secondary node. When using </a:t>
            </a:r>
            <a:r>
              <a:rPr lang="en-US" sz="3700" dirty="0" err="1" smtClean="0">
                <a:latin typeface="Aparajita" pitchFamily="34" charset="0"/>
                <a:cs typeface="Aparajita" pitchFamily="34" charset="0"/>
              </a:rPr>
              <a:t>slaveOkay</a:t>
            </a:r>
            <a:r>
              <a:rPr lang="en-US" sz="3700" dirty="0" smtClean="0"/>
              <a:t>, a system can share the read load amongst several nodes.</a:t>
            </a:r>
          </a:p>
          <a:p>
            <a:r>
              <a:rPr lang="en-US" sz="4300" b="1" dirty="0" smtClean="0"/>
              <a:t>Maintenance</a:t>
            </a:r>
          </a:p>
          <a:p>
            <a:pPr lvl="1"/>
            <a:r>
              <a:rPr lang="en-US" sz="3700" dirty="0" smtClean="0"/>
              <a:t>When performing tasks such as upgrades, backups and compaction, it is typically required to remove a node from service.</a:t>
            </a:r>
          </a:p>
          <a:p>
            <a:pPr lvl="1"/>
            <a:r>
              <a:rPr lang="en-US" sz="3700" dirty="0" smtClean="0"/>
              <a:t>Replica sets allow for these maintenance tasks to be performed while operating a production system. As long as the production system can withstand the removal of a single node, then it’s possible to perform a “rolling” upgrade on such things.</a:t>
            </a:r>
          </a:p>
          <a:p>
            <a:r>
              <a:rPr lang="en-US" sz="4300" b="1" dirty="0" smtClean="0"/>
              <a:t>Disaster Recovery</a:t>
            </a:r>
          </a:p>
          <a:p>
            <a:pPr lvl="1"/>
            <a:r>
              <a:rPr lang="en-US" sz="3700" dirty="0" smtClean="0"/>
              <a:t>Replica sets allows for a “delayed secondary” node.</a:t>
            </a:r>
          </a:p>
          <a:p>
            <a:pPr lvl="1"/>
            <a:r>
              <a:rPr lang="en-US" sz="3700" dirty="0" smtClean="0"/>
              <a:t>This node can provide a window for recovering from disastrous events such as:</a:t>
            </a:r>
          </a:p>
          <a:p>
            <a:pPr lvl="2"/>
            <a:r>
              <a:rPr lang="en-US" sz="3400" dirty="0" smtClean="0"/>
              <a:t>bad deployments</a:t>
            </a:r>
          </a:p>
          <a:p>
            <a:pPr lvl="2"/>
            <a:r>
              <a:rPr lang="en-US" sz="3400" dirty="0" smtClean="0"/>
              <a:t>dropped tables and collections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Horizontal Scalability</a:t>
            </a:r>
            <a:endParaRPr lang="en-US" sz="3200" dirty="0"/>
          </a:p>
        </p:txBody>
      </p:sp>
      <p:sp>
        <p:nvSpPr>
          <p:cNvPr id="3" name="Content Placeholder 2"/>
          <p:cNvSpPr>
            <a:spLocks noGrp="1"/>
          </p:cNvSpPr>
          <p:nvPr>
            <p:ph idx="1"/>
          </p:nvPr>
        </p:nvSpPr>
        <p:spPr/>
        <p:txBody>
          <a:bodyPr>
            <a:normAutofit fontScale="85000" lnSpcReduction="20000"/>
          </a:bodyPr>
          <a:lstStyle/>
          <a:p>
            <a:r>
              <a:rPr lang="en-US" dirty="0" smtClean="0"/>
              <a:t>Rather </a:t>
            </a:r>
            <a:r>
              <a:rPr lang="en-US" dirty="0"/>
              <a:t>than buying bigger servers, </a:t>
            </a:r>
            <a:r>
              <a:rPr lang="en-US" dirty="0" err="1"/>
              <a:t>MongoDB</a:t>
            </a:r>
            <a:r>
              <a:rPr lang="en-US" dirty="0"/>
              <a:t> scales by </a:t>
            </a:r>
            <a:r>
              <a:rPr lang="en-US" dirty="0" smtClean="0"/>
              <a:t>adding additional servers - </a:t>
            </a:r>
            <a:r>
              <a:rPr lang="en-US" dirty="0"/>
              <a:t>improvements come in the form of more processors and cores rather than faster </a:t>
            </a:r>
            <a:r>
              <a:rPr lang="en-US" dirty="0" smtClean="0"/>
              <a:t>processors from packing more CPUs and ram into a server (vertical scaling). </a:t>
            </a:r>
          </a:p>
          <a:p>
            <a:r>
              <a:rPr lang="en-US" dirty="0" err="1"/>
              <a:t>MongoDB</a:t>
            </a:r>
            <a:r>
              <a:rPr lang="en-US" dirty="0"/>
              <a:t> easily supports high transaction rate applications because as more servers are </a:t>
            </a:r>
            <a:r>
              <a:rPr lang="en-US" dirty="0" smtClean="0"/>
              <a:t>added, transactions </a:t>
            </a:r>
            <a:r>
              <a:rPr lang="en-US" dirty="0"/>
              <a:t>are distributed across the larger cluster of nodes, which linearly increases </a:t>
            </a:r>
            <a:r>
              <a:rPr lang="en-US" dirty="0" smtClean="0"/>
              <a:t>database capacity</a:t>
            </a:r>
            <a:r>
              <a:rPr lang="en-US" dirty="0"/>
              <a:t>. With this model additional capacity can be added without reaching any limits.</a:t>
            </a:r>
            <a:endParaRPr lang="en-US" dirty="0" smtClean="0"/>
          </a:p>
          <a:p>
            <a:r>
              <a:rPr lang="en-US" dirty="0" err="1" smtClean="0"/>
              <a:t>MongoDB</a:t>
            </a:r>
            <a:r>
              <a:rPr lang="en-US" dirty="0" smtClean="0"/>
              <a:t> achieves this through </a:t>
            </a:r>
            <a:r>
              <a:rPr lang="en-US" dirty="0" smtClean="0">
                <a:hlinkClick r:id="rId2"/>
              </a:rPr>
              <a:t>auto-</a:t>
            </a:r>
            <a:r>
              <a:rPr lang="en-US" dirty="0" err="1" smtClean="0">
                <a:hlinkClick r:id="rId2"/>
              </a:rPr>
              <a:t>sharding</a:t>
            </a:r>
            <a:r>
              <a:rPr lang="en-US" dirty="0" smtClean="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Sharding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For applications that outgrow the resources of a single database server, </a:t>
            </a:r>
            <a:r>
              <a:rPr lang="en-US" dirty="0" err="1" smtClean="0"/>
              <a:t>MongoDB</a:t>
            </a:r>
            <a:r>
              <a:rPr lang="en-US" dirty="0" smtClean="0"/>
              <a:t> can convert to a </a:t>
            </a:r>
            <a:r>
              <a:rPr lang="en-US" dirty="0" err="1" smtClean="0"/>
              <a:t>sharded</a:t>
            </a:r>
            <a:r>
              <a:rPr lang="en-US" dirty="0" smtClean="0"/>
              <a:t> cluster, automatically managing failover and balancing of nodes, with few or no changes to the original application code.</a:t>
            </a:r>
          </a:p>
          <a:p>
            <a:r>
              <a:rPr lang="en-US" dirty="0" smtClean="0"/>
              <a:t>Each shard consists of one or more servers and stores data using </a:t>
            </a:r>
            <a:r>
              <a:rPr lang="en-US" dirty="0" err="1" smtClean="0">
                <a:latin typeface="Aparajita" pitchFamily="34" charset="0"/>
                <a:cs typeface="Aparajita" pitchFamily="34" charset="0"/>
              </a:rPr>
              <a:t>mongod</a:t>
            </a:r>
            <a:r>
              <a:rPr lang="en-US" dirty="0" smtClean="0"/>
              <a:t> processes (</a:t>
            </a:r>
            <a:r>
              <a:rPr lang="en-US" dirty="0" err="1" smtClean="0">
                <a:latin typeface="Aparajita" pitchFamily="34" charset="0"/>
                <a:cs typeface="Aparajita" pitchFamily="34" charset="0"/>
              </a:rPr>
              <a:t>mongod</a:t>
            </a:r>
            <a:r>
              <a:rPr lang="en-US" dirty="0" smtClean="0"/>
              <a:t> being the core </a:t>
            </a:r>
            <a:r>
              <a:rPr lang="en-US" dirty="0" err="1" smtClean="0"/>
              <a:t>MongoDB</a:t>
            </a:r>
            <a:r>
              <a:rPr lang="en-US" dirty="0" smtClean="0"/>
              <a:t> database process). In a production situation, each shard will consist of multiple replicated servers per shard to ensure availability and automated failover. The set of servers/</a:t>
            </a:r>
            <a:r>
              <a:rPr lang="en-US" dirty="0" err="1" smtClean="0">
                <a:latin typeface="Aparajita" pitchFamily="34" charset="0"/>
                <a:cs typeface="Aparajita" pitchFamily="34" charset="0"/>
              </a:rPr>
              <a:t>mongod</a:t>
            </a:r>
            <a:r>
              <a:rPr lang="en-US" dirty="0" smtClean="0"/>
              <a:t> process within the shard comprise a </a:t>
            </a:r>
            <a:r>
              <a:rPr lang="en-US" i="1" dirty="0" smtClean="0"/>
              <a:t>replica set</a:t>
            </a:r>
            <a:r>
              <a:rPr lang="en-US" dirty="0" smtClean="0"/>
              <a:t>. </a:t>
            </a:r>
          </a:p>
          <a:p>
            <a:r>
              <a:rPr lang="en-US" dirty="0" err="1" smtClean="0"/>
              <a:t>Sharding</a:t>
            </a:r>
            <a:r>
              <a:rPr lang="en-US" dirty="0" smtClean="0"/>
              <a:t> offers:</a:t>
            </a:r>
          </a:p>
          <a:p>
            <a:pPr lvl="1"/>
            <a:r>
              <a:rPr lang="en-US" dirty="0" smtClean="0"/>
              <a:t>Automatic balancing for changes in load and data distribution</a:t>
            </a:r>
          </a:p>
          <a:p>
            <a:pPr lvl="1"/>
            <a:r>
              <a:rPr lang="en-US" dirty="0" smtClean="0"/>
              <a:t>Easy addition of new machines</a:t>
            </a:r>
          </a:p>
          <a:p>
            <a:pPr lvl="1"/>
            <a:r>
              <a:rPr lang="en-US" dirty="0" smtClean="0"/>
              <a:t>Scaling out to one thousand nodes</a:t>
            </a:r>
          </a:p>
          <a:p>
            <a:pPr lvl="1"/>
            <a:r>
              <a:rPr lang="en-US" dirty="0" smtClean="0"/>
              <a:t>No single points of failure</a:t>
            </a:r>
          </a:p>
          <a:p>
            <a:pPr lvl="1"/>
            <a:r>
              <a:rPr lang="en-US" dirty="0" smtClean="0"/>
              <a:t>Automatic failover</a:t>
            </a:r>
          </a:p>
          <a:p>
            <a:r>
              <a:rPr lang="en-US" dirty="0" smtClean="0">
                <a:hlinkClick r:id="rId2"/>
              </a:rPr>
              <a:t>http://www.mongodb.org/display/DOCS/Sharding+Introduction</a:t>
            </a:r>
            <a:endParaRPr lang="en-US" dirty="0" smtClean="0"/>
          </a:p>
          <a:p>
            <a:pPr lvl="1">
              <a:buNone/>
            </a:pPr>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Large </a:t>
            </a:r>
            <a:r>
              <a:rPr lang="en-US" dirty="0" err="1" smtClean="0"/>
              <a:t>MongoDB</a:t>
            </a:r>
            <a:r>
              <a:rPr lang="en-US" dirty="0" smtClean="0"/>
              <a:t> Deployment example</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1. One or more shards, each shard holds a portion of the total data (managed automatically). Reads and writes are automatically routed to the appropriate shard(s). Each shard is backed by a replica set – which just holds the data for that shard.</a:t>
            </a:r>
          </a:p>
          <a:p>
            <a:pPr>
              <a:buNone/>
            </a:pPr>
            <a:r>
              <a:rPr lang="en-US" dirty="0" smtClean="0"/>
              <a:t>	A replica set is one or more servers, each holding copies of the same data. At any given time one is primary and the rest are </a:t>
            </a:r>
            <a:r>
              <a:rPr lang="en-US" dirty="0" err="1" smtClean="0"/>
              <a:t>secondaries</a:t>
            </a:r>
            <a:r>
              <a:rPr lang="en-US" dirty="0" smtClean="0"/>
              <a:t>. If the primary goes down one of the </a:t>
            </a:r>
            <a:r>
              <a:rPr lang="en-US" dirty="0" err="1" smtClean="0"/>
              <a:t>secondaries</a:t>
            </a:r>
            <a:r>
              <a:rPr lang="en-US" dirty="0" smtClean="0"/>
              <a:t> takes over automatically as primary. All writes and consistent reads go to the primary, and all eventually consistent reads are distributed amongst all the </a:t>
            </a:r>
            <a:r>
              <a:rPr lang="en-US" dirty="0" err="1" smtClean="0"/>
              <a:t>secondaries</a:t>
            </a:r>
            <a:r>
              <a:rPr lang="en-US" dirty="0" smtClean="0"/>
              <a:t>.</a:t>
            </a:r>
          </a:p>
          <a:p>
            <a:pPr>
              <a:buNone/>
            </a:pPr>
            <a:r>
              <a:rPr lang="en-US" dirty="0" smtClean="0"/>
              <a:t>2. Multiple </a:t>
            </a:r>
            <a:r>
              <a:rPr lang="en-US" dirty="0" err="1" smtClean="0"/>
              <a:t>config</a:t>
            </a:r>
            <a:r>
              <a:rPr lang="en-US" dirty="0" smtClean="0"/>
              <a:t> servers, each one holds a copy of the meta data indicating which data lives on which shard.</a:t>
            </a:r>
          </a:p>
          <a:p>
            <a:pPr>
              <a:buNone/>
            </a:pPr>
            <a:r>
              <a:rPr lang="en-US" dirty="0" smtClean="0"/>
              <a:t>3. One or more routers, each one acts as a server for one or more clients. Clients issue queries/updates to a router and the router routes them to the appropriate shard while consulting the </a:t>
            </a:r>
            <a:r>
              <a:rPr lang="en-US" dirty="0" err="1" smtClean="0"/>
              <a:t>config</a:t>
            </a:r>
            <a:r>
              <a:rPr lang="en-US" dirty="0" smtClean="0"/>
              <a:t> servers.</a:t>
            </a:r>
          </a:p>
          <a:p>
            <a:pPr>
              <a:buNone/>
            </a:pPr>
            <a:r>
              <a:rPr lang="en-US" dirty="0" smtClean="0"/>
              <a:t>4. One or more clients, each one is (part of) the user's application and issues commands to a router via the mongo client library (driver) for its language.</a:t>
            </a:r>
          </a:p>
          <a:p>
            <a:pPr>
              <a:buNone/>
            </a:pPr>
            <a:endParaRPr lang="en-US" b="1" dirty="0" smtClean="0"/>
          </a:p>
          <a:p>
            <a:pPr>
              <a:buNone/>
            </a:pPr>
            <a:r>
              <a:rPr lang="en-US" b="1" dirty="0" err="1" smtClean="0"/>
              <a:t>mongod</a:t>
            </a:r>
            <a:r>
              <a:rPr lang="en-US" dirty="0" smtClean="0"/>
              <a:t> is the server program (data or </a:t>
            </a:r>
            <a:r>
              <a:rPr lang="en-US" dirty="0" err="1" smtClean="0"/>
              <a:t>config</a:t>
            </a:r>
            <a:r>
              <a:rPr lang="en-US" dirty="0" smtClean="0"/>
              <a:t>). </a:t>
            </a:r>
            <a:r>
              <a:rPr lang="en-US" b="1" dirty="0" err="1" smtClean="0"/>
              <a:t>mongos</a:t>
            </a:r>
            <a:r>
              <a:rPr lang="en-US" dirty="0" smtClean="0"/>
              <a:t> is the router program.</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ongodbdeployment.PNG"/>
          <p:cNvPicPr>
            <a:picLocks noChangeAspect="1"/>
          </p:cNvPicPr>
          <p:nvPr/>
        </p:nvPicPr>
        <p:blipFill>
          <a:blip r:embed="rId2" cstate="print"/>
          <a:stretch>
            <a:fillRect/>
          </a:stretch>
        </p:blipFill>
        <p:spPr>
          <a:xfrm>
            <a:off x="381000" y="762000"/>
            <a:ext cx="8382000" cy="487973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r>
              <a:rPr lang="en-US" dirty="0" smtClean="0"/>
              <a:t> Overview</a:t>
            </a:r>
            <a:endParaRPr lang="en-US" dirty="0"/>
          </a:p>
        </p:txBody>
      </p:sp>
      <p:sp>
        <p:nvSpPr>
          <p:cNvPr id="3" name="Content Placeholder 2"/>
          <p:cNvSpPr>
            <a:spLocks noGrp="1"/>
          </p:cNvSpPr>
          <p:nvPr>
            <p:ph idx="1"/>
          </p:nvPr>
        </p:nvSpPr>
        <p:spPr/>
        <p:txBody>
          <a:bodyPr>
            <a:normAutofit fontScale="85000" lnSpcReduction="20000"/>
          </a:bodyPr>
          <a:lstStyle/>
          <a:p>
            <a:r>
              <a:rPr lang="en-US" sz="2800" dirty="0" smtClean="0"/>
              <a:t>From “hu</a:t>
            </a:r>
            <a:r>
              <a:rPr lang="en-US" sz="2800" i="1" dirty="0" smtClean="0"/>
              <a:t>mongo</a:t>
            </a:r>
            <a:r>
              <a:rPr lang="en-US" sz="2800" dirty="0" smtClean="0"/>
              <a:t>us”</a:t>
            </a:r>
          </a:p>
          <a:p>
            <a:r>
              <a:rPr lang="en-US" sz="2800" dirty="0" smtClean="0"/>
              <a:t>Document-oriented database, not relational</a:t>
            </a:r>
          </a:p>
          <a:p>
            <a:r>
              <a:rPr lang="en-US" sz="2800" dirty="0" smtClean="0"/>
              <a:t>Schema free</a:t>
            </a:r>
          </a:p>
          <a:p>
            <a:r>
              <a:rPr lang="en-US" sz="2800" dirty="0" smtClean="0"/>
              <a:t>Manages hierarchical collection of BSON (bee-son) documents</a:t>
            </a:r>
          </a:p>
          <a:p>
            <a:r>
              <a:rPr lang="en-US" sz="2800" dirty="0" smtClean="0"/>
              <a:t>Written in C++</a:t>
            </a:r>
          </a:p>
          <a:p>
            <a:r>
              <a:rPr lang="en-US" sz="2800" dirty="0" smtClean="0"/>
              <a:t>Has an </a:t>
            </a:r>
            <a:r>
              <a:rPr lang="en-US" sz="2800" dirty="0" smtClean="0">
                <a:hlinkClick r:id="rId2"/>
              </a:rPr>
              <a:t>official driver for C#</a:t>
            </a:r>
            <a:r>
              <a:rPr lang="en-US" sz="2800" dirty="0" smtClean="0"/>
              <a:t> with support from </a:t>
            </a:r>
            <a:r>
              <a:rPr lang="en-US" sz="2800" dirty="0" smtClean="0">
                <a:hlinkClick r:id="rId3"/>
              </a:rPr>
              <a:t>10gen</a:t>
            </a:r>
            <a:endParaRPr lang="en-US" sz="2800" dirty="0" smtClean="0"/>
          </a:p>
          <a:p>
            <a:r>
              <a:rPr lang="en-US" sz="2800" dirty="0" smtClean="0"/>
              <a:t>Scalable with high-performance (scales horizontally)</a:t>
            </a:r>
          </a:p>
          <a:p>
            <a:r>
              <a:rPr lang="en-US" sz="2800" dirty="0" smtClean="0"/>
              <a:t>Designed to address today’s workloads</a:t>
            </a:r>
          </a:p>
          <a:p>
            <a:r>
              <a:rPr lang="en-US" sz="2800" dirty="0" smtClean="0"/>
              <a:t>BASE rather than ACID compliant</a:t>
            </a:r>
          </a:p>
          <a:p>
            <a:r>
              <a:rPr lang="en-US" sz="2800" dirty="0" smtClean="0"/>
              <a:t>Replication</a:t>
            </a:r>
          </a:p>
          <a:p>
            <a:r>
              <a:rPr lang="en-US" sz="2800" dirty="0" smtClean="0"/>
              <a:t>Part of the “</a:t>
            </a:r>
            <a:r>
              <a:rPr lang="en-US" sz="2800" dirty="0" err="1" smtClean="0"/>
              <a:t>NoSQL</a:t>
            </a:r>
            <a:r>
              <a:rPr lang="en-US" sz="2800" dirty="0" smtClean="0"/>
              <a:t>” class of DBMS</a:t>
            </a:r>
          </a:p>
          <a:p>
            <a:r>
              <a:rPr lang="en-US" sz="2800" dirty="0" smtClean="0"/>
              <a:t>Website with list of all features - </a:t>
            </a:r>
            <a:r>
              <a:rPr lang="en-US" sz="2800" dirty="0" smtClean="0">
                <a:hlinkClick r:id="rId4"/>
              </a:rPr>
              <a:t>http://www.mongodb.org/</a:t>
            </a:r>
            <a:endParaRPr lang="en-US" sz="28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ongodeploymentannotated .png"/>
          <p:cNvPicPr>
            <a:picLocks noGrp="1" noChangeAspect="1"/>
          </p:cNvPicPr>
          <p:nvPr>
            <p:ph idx="1"/>
          </p:nvPr>
        </p:nvPicPr>
        <p:blipFill>
          <a:blip r:embed="rId2" cstate="print"/>
          <a:stretch>
            <a:fillRect/>
          </a:stretch>
        </p:blipFill>
        <p:spPr>
          <a:xfrm>
            <a:off x="457199" y="914400"/>
            <a:ext cx="8229601" cy="464820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Companies using </a:t>
            </a:r>
            <a:r>
              <a:rPr lang="en-US" dirty="0" err="1" smtClean="0"/>
              <a:t>MongoDB</a:t>
            </a:r>
            <a:endParaRPr lang="en-US" dirty="0"/>
          </a:p>
        </p:txBody>
      </p:sp>
      <p:sp>
        <p:nvSpPr>
          <p:cNvPr id="3" name="Content Placeholder 2"/>
          <p:cNvSpPr>
            <a:spLocks noGrp="1"/>
          </p:cNvSpPr>
          <p:nvPr>
            <p:ph idx="1"/>
          </p:nvPr>
        </p:nvSpPr>
        <p:spPr/>
        <p:txBody>
          <a:bodyPr>
            <a:normAutofit fontScale="77500" lnSpcReduction="20000"/>
          </a:bodyPr>
          <a:lstStyle/>
          <a:p>
            <a:r>
              <a:rPr lang="en-US" sz="2800" dirty="0" smtClean="0"/>
              <a:t>Just a few here..</a:t>
            </a:r>
          </a:p>
          <a:p>
            <a:r>
              <a:rPr lang="en-US" sz="2800" dirty="0" smtClean="0"/>
              <a:t>Foursquare – moved over from </a:t>
            </a:r>
            <a:r>
              <a:rPr lang="en-US" sz="2800" dirty="0" err="1" smtClean="0"/>
              <a:t>PostgreSQL</a:t>
            </a:r>
            <a:endParaRPr lang="en-US" sz="2800" dirty="0" smtClean="0"/>
          </a:p>
          <a:p>
            <a:r>
              <a:rPr lang="en-US" sz="2800" dirty="0" smtClean="0"/>
              <a:t>Craigslist – moved over from a large </a:t>
            </a:r>
            <a:r>
              <a:rPr lang="en-US" sz="2800" dirty="0" err="1" smtClean="0"/>
              <a:t>MySQL</a:t>
            </a:r>
            <a:r>
              <a:rPr lang="en-US" sz="2800" dirty="0"/>
              <a:t> </a:t>
            </a:r>
            <a:r>
              <a:rPr lang="en-US" sz="2800" dirty="0" smtClean="0"/>
              <a:t>cluster. Schema </a:t>
            </a:r>
            <a:r>
              <a:rPr lang="en-US" sz="2800" dirty="0"/>
              <a:t>changes were taking forever </a:t>
            </a:r>
            <a:r>
              <a:rPr lang="en-US" sz="2800" dirty="0" smtClean="0"/>
              <a:t>and </a:t>
            </a:r>
            <a:r>
              <a:rPr lang="en-US" sz="2800" dirty="0"/>
              <a:t>it wasn’t really relational information. They wanted to be able to add new machines without downtime (which </a:t>
            </a:r>
            <a:r>
              <a:rPr lang="en-US" sz="2800" dirty="0" err="1"/>
              <a:t>sharding</a:t>
            </a:r>
            <a:r>
              <a:rPr lang="en-US" sz="2800" dirty="0"/>
              <a:t> provides) and route around dead machines without clients failing (which replica sets provide</a:t>
            </a:r>
            <a:r>
              <a:rPr lang="en-US" sz="2800" dirty="0" smtClean="0"/>
              <a:t>).</a:t>
            </a:r>
          </a:p>
          <a:p>
            <a:r>
              <a:rPr lang="en-US" sz="2800" dirty="0" err="1" smtClean="0"/>
              <a:t>Sourcefourge</a:t>
            </a:r>
            <a:r>
              <a:rPr lang="en-US" sz="2800" dirty="0" smtClean="0"/>
              <a:t> – moved over from </a:t>
            </a:r>
            <a:r>
              <a:rPr lang="en-US" sz="2800" dirty="0" err="1" smtClean="0"/>
              <a:t>MySQL</a:t>
            </a:r>
            <a:r>
              <a:rPr lang="en-US" sz="2800" dirty="0" smtClean="0"/>
              <a:t>. </a:t>
            </a:r>
            <a:r>
              <a:rPr lang="en-US" sz="2900" dirty="0" err="1" smtClean="0"/>
              <a:t>MongoDB</a:t>
            </a:r>
            <a:r>
              <a:rPr lang="en-US" sz="2900" dirty="0" smtClean="0"/>
              <a:t> is used for back-end storage on the </a:t>
            </a:r>
            <a:r>
              <a:rPr lang="en-US" sz="2900" dirty="0" err="1" smtClean="0"/>
              <a:t>SourceForge</a:t>
            </a:r>
            <a:r>
              <a:rPr lang="en-US" sz="2900" dirty="0" smtClean="0"/>
              <a:t> front pages, project pages, and download pages for all projects.</a:t>
            </a:r>
            <a:endParaRPr lang="en-US" sz="2800" dirty="0" smtClean="0"/>
          </a:p>
          <a:p>
            <a:r>
              <a:rPr lang="en-US" sz="2800" dirty="0"/>
              <a:t>The New York Times </a:t>
            </a:r>
            <a:r>
              <a:rPr lang="en-US" sz="2800" dirty="0" smtClean="0"/>
              <a:t>- using it </a:t>
            </a:r>
            <a:r>
              <a:rPr lang="en-US" sz="2800" dirty="0"/>
              <a:t>in a form-building application for photo submissions. </a:t>
            </a:r>
            <a:r>
              <a:rPr lang="en-US" sz="2800" dirty="0" err="1" smtClean="0"/>
              <a:t>Mongo's</a:t>
            </a:r>
            <a:r>
              <a:rPr lang="en-US" sz="2800" dirty="0" smtClean="0"/>
              <a:t> </a:t>
            </a:r>
            <a:r>
              <a:rPr lang="en-US" sz="2800" dirty="0" smtClean="0">
                <a:hlinkClick r:id="rId2"/>
              </a:rPr>
              <a:t>dynamic </a:t>
            </a:r>
            <a:r>
              <a:rPr lang="en-US" sz="2800" dirty="0">
                <a:hlinkClick r:id="rId2"/>
              </a:rPr>
              <a:t>schema</a:t>
            </a:r>
            <a:r>
              <a:rPr lang="en-US" sz="2800" dirty="0"/>
              <a:t> gives producers the ability to define any combination of custom form fields</a:t>
            </a:r>
            <a:r>
              <a:rPr lang="en-US" sz="2800" dirty="0" smtClean="0"/>
              <a:t>.</a:t>
            </a:r>
          </a:p>
          <a:p>
            <a:r>
              <a:rPr lang="en-US" sz="2800" dirty="0" smtClean="0"/>
              <a:t>Full list at </a:t>
            </a:r>
            <a:r>
              <a:rPr lang="en-US" sz="2800" dirty="0" smtClean="0">
                <a:hlinkClick r:id="rId3"/>
              </a:rPr>
              <a:t>http://www.mongodb.org/display/DOCS/Production+Deployments</a:t>
            </a:r>
            <a:endParaRPr lang="en-US"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Resources</a:t>
            </a:r>
            <a:endParaRPr lang="en-US" dirty="0"/>
          </a:p>
        </p:txBody>
      </p:sp>
      <p:sp>
        <p:nvSpPr>
          <p:cNvPr id="3" name="Content Placeholder 2"/>
          <p:cNvSpPr>
            <a:spLocks noGrp="1"/>
          </p:cNvSpPr>
          <p:nvPr>
            <p:ph idx="1"/>
          </p:nvPr>
        </p:nvSpPr>
        <p:spPr/>
        <p:txBody>
          <a:bodyPr>
            <a:normAutofit/>
          </a:bodyPr>
          <a:lstStyle/>
          <a:p>
            <a:r>
              <a:rPr lang="en-US" sz="2400" dirty="0" smtClean="0"/>
              <a:t>Article: </a:t>
            </a:r>
            <a:r>
              <a:rPr lang="en-US" sz="2400" dirty="0">
                <a:hlinkClick r:id="rId2"/>
              </a:rPr>
              <a:t>Going </a:t>
            </a:r>
            <a:r>
              <a:rPr lang="en-US" sz="2400" dirty="0" err="1">
                <a:hlinkClick r:id="rId2"/>
              </a:rPr>
              <a:t>NoSQL</a:t>
            </a:r>
            <a:r>
              <a:rPr lang="en-US" sz="2400" dirty="0">
                <a:hlinkClick r:id="rId2"/>
              </a:rPr>
              <a:t> with </a:t>
            </a:r>
            <a:r>
              <a:rPr lang="en-US" sz="2400" dirty="0" err="1" smtClean="0">
                <a:hlinkClick r:id="rId2"/>
              </a:rPr>
              <a:t>MongoDB</a:t>
            </a:r>
            <a:endParaRPr lang="en-US" sz="2400" dirty="0" smtClean="0"/>
          </a:p>
          <a:p>
            <a:r>
              <a:rPr lang="en-US" sz="2400" dirty="0" smtClean="0">
                <a:hlinkClick r:id="rId3"/>
              </a:rPr>
              <a:t>C# Driver Tutorial</a:t>
            </a:r>
            <a:endParaRPr lang="en-US" sz="2400" dirty="0" smtClean="0"/>
          </a:p>
          <a:p>
            <a:r>
              <a:rPr lang="en-US" sz="2400" dirty="0" smtClean="0"/>
              <a:t>GUI Tool like Management Studio - </a:t>
            </a:r>
            <a:r>
              <a:rPr lang="en-US" sz="2400" dirty="0" smtClean="0">
                <a:hlinkClick r:id="rId4"/>
              </a:rPr>
              <a:t>http://www.mongovue.com/</a:t>
            </a:r>
            <a:endParaRPr lang="en-US" sz="2400" dirty="0" smtClean="0"/>
          </a:p>
          <a:p>
            <a:r>
              <a:rPr lang="en-US" sz="2400" dirty="0" smtClean="0">
                <a:hlinkClick r:id="rId5"/>
              </a:rPr>
              <a:t>10gen White Paper</a:t>
            </a:r>
            <a:endParaRPr lang="en-US" sz="2400" dirty="0" smtClean="0"/>
          </a:p>
          <a:p>
            <a:r>
              <a:rPr lang="en-US" sz="2400" dirty="0" smtClean="0">
                <a:hlinkClick r:id="rId6"/>
              </a:rPr>
              <a:t>http://www.mongodb.com/</a:t>
            </a:r>
            <a:endParaRPr lang="en-US" sz="2400" dirty="0" smtClean="0"/>
          </a:p>
          <a:p>
            <a:r>
              <a:rPr lang="en-US" sz="2400" dirty="0" smtClean="0"/>
              <a:t>Wikipedia pages for </a:t>
            </a:r>
            <a:r>
              <a:rPr lang="en-US" sz="2400" dirty="0" err="1" smtClean="0"/>
              <a:t>MongoDB</a:t>
            </a:r>
            <a:r>
              <a:rPr lang="en-US" sz="2400" dirty="0" smtClean="0"/>
              <a:t>, </a:t>
            </a:r>
            <a:r>
              <a:rPr lang="en-US" sz="2400" dirty="0" err="1" smtClean="0"/>
              <a:t>NoSQL</a:t>
            </a:r>
            <a:r>
              <a:rPr lang="en-US" sz="2400" dirty="0" smtClean="0"/>
              <a:t> etc.</a:t>
            </a:r>
          </a:p>
          <a:p>
            <a:r>
              <a:rPr lang="en-US" sz="2400" dirty="0" smtClean="0"/>
              <a:t>Google Groups </a:t>
            </a:r>
            <a:r>
              <a:rPr lang="en-US" sz="2400" u="sng" dirty="0" err="1" smtClean="0">
                <a:hlinkClick r:id="rId7"/>
              </a:rPr>
              <a:t>mongodb</a:t>
            </a:r>
            <a:r>
              <a:rPr lang="en-US" sz="2400" u="sng" dirty="0" smtClean="0">
                <a:hlinkClick r:id="rId7"/>
              </a:rPr>
              <a:t>-user</a:t>
            </a:r>
            <a:r>
              <a:rPr lang="en-US" sz="2400" dirty="0" smtClean="0"/>
              <a:t> and </a:t>
            </a:r>
            <a:r>
              <a:rPr lang="en-US" sz="2400" u="sng" dirty="0" err="1" smtClean="0">
                <a:hlinkClick r:id="rId8"/>
              </a:rPr>
              <a:t>mongodb-csharp</a:t>
            </a:r>
            <a:endParaRPr lang="en-US" sz="24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NoSQL</a:t>
            </a:r>
            <a:r>
              <a:rPr lang="en-US" dirty="0" smtClean="0"/>
              <a:t>?</a:t>
            </a:r>
            <a:endParaRPr lang="en-US" dirty="0"/>
          </a:p>
        </p:txBody>
      </p:sp>
      <p:sp>
        <p:nvSpPr>
          <p:cNvPr id="3" name="Content Placeholder 2"/>
          <p:cNvSpPr>
            <a:spLocks noGrp="1"/>
          </p:cNvSpPr>
          <p:nvPr>
            <p:ph idx="1"/>
          </p:nvPr>
        </p:nvSpPr>
        <p:spPr>
          <a:xfrm>
            <a:off x="304800" y="1600200"/>
            <a:ext cx="8686800" cy="4525963"/>
          </a:xfrm>
        </p:spPr>
        <p:txBody>
          <a:bodyPr>
            <a:normAutofit fontScale="92500" lnSpcReduction="20000"/>
          </a:bodyPr>
          <a:lstStyle/>
          <a:p>
            <a:r>
              <a:rPr lang="en-US" sz="2800" dirty="0" smtClean="0"/>
              <a:t>Class of DBMS that differ from relational model</a:t>
            </a:r>
          </a:p>
          <a:p>
            <a:r>
              <a:rPr lang="en-US" sz="2800" dirty="0" smtClean="0"/>
              <a:t>Do not expose the standard SQL interface</a:t>
            </a:r>
          </a:p>
          <a:p>
            <a:r>
              <a:rPr lang="en-US" sz="2800" dirty="0" smtClean="0"/>
              <a:t>May </a:t>
            </a:r>
            <a:r>
              <a:rPr lang="en-US" sz="2800" dirty="0"/>
              <a:t>not require fixed table schemas, usually avoid join operations, and typically scale horizontally</a:t>
            </a:r>
            <a:r>
              <a:rPr lang="en-US" sz="2800" dirty="0" smtClean="0"/>
              <a:t>.</a:t>
            </a:r>
          </a:p>
          <a:p>
            <a:r>
              <a:rPr lang="en-US" sz="2800" dirty="0" smtClean="0"/>
              <a:t>Term coined by Carlo </a:t>
            </a:r>
            <a:r>
              <a:rPr lang="en-US" sz="2800" dirty="0" err="1" smtClean="0"/>
              <a:t>Strozzi</a:t>
            </a:r>
            <a:r>
              <a:rPr lang="en-US" sz="2800" dirty="0"/>
              <a:t> in </a:t>
            </a:r>
            <a:r>
              <a:rPr lang="en-US" sz="2800" dirty="0" smtClean="0"/>
              <a:t>1998 to name</a:t>
            </a:r>
            <a:r>
              <a:rPr lang="en-US" sz="2800" dirty="0"/>
              <a:t> his lightweight, open-source relational database that did not expose the standard SQL interface.</a:t>
            </a:r>
            <a:endParaRPr lang="en-US" sz="2800" dirty="0" smtClean="0"/>
          </a:p>
          <a:p>
            <a:r>
              <a:rPr lang="en-US" sz="2800" dirty="0" smtClean="0"/>
              <a:t>However as </a:t>
            </a:r>
            <a:r>
              <a:rPr lang="en-US" sz="2800" dirty="0" err="1" smtClean="0"/>
              <a:t>Strozzi</a:t>
            </a:r>
            <a:r>
              <a:rPr lang="en-US" sz="2800" dirty="0" smtClean="0"/>
              <a:t> said, because the current </a:t>
            </a:r>
            <a:r>
              <a:rPr lang="en-US" sz="2800" dirty="0" err="1" smtClean="0"/>
              <a:t>NoSQL</a:t>
            </a:r>
            <a:r>
              <a:rPr lang="en-US" sz="2800" dirty="0" smtClean="0"/>
              <a:t> movement is departing “from the relational </a:t>
            </a:r>
            <a:r>
              <a:rPr lang="en-US" sz="2800" dirty="0"/>
              <a:t>model altogether; it should therefore have been called more appropriately '</a:t>
            </a:r>
            <a:r>
              <a:rPr lang="en-US" sz="2800" dirty="0" err="1"/>
              <a:t>NoREL</a:t>
            </a:r>
            <a:r>
              <a:rPr lang="en-US" sz="2800" dirty="0"/>
              <a:t>', or something to that effect</a:t>
            </a:r>
            <a:r>
              <a:rPr lang="en-US" sz="2800" dirty="0" smtClean="0"/>
              <a:t>.“</a:t>
            </a:r>
          </a:p>
          <a:p>
            <a:r>
              <a:rPr lang="en-US" sz="2800" dirty="0" smtClean="0">
                <a:hlinkClick r:id="rId2"/>
              </a:rPr>
              <a:t>http://nosql-database.org/</a:t>
            </a:r>
            <a:r>
              <a:rPr lang="en-US" sz="2800" dirty="0"/>
              <a:t> </a:t>
            </a:r>
            <a:r>
              <a:rPr lang="en-US" sz="2800" dirty="0" smtClean="0"/>
              <a:t>for examples.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these interesting?</a:t>
            </a:r>
            <a:endParaRPr lang="en-US" dirty="0"/>
          </a:p>
        </p:txBody>
      </p:sp>
      <p:sp>
        <p:nvSpPr>
          <p:cNvPr id="3" name="Content Placeholder 2"/>
          <p:cNvSpPr>
            <a:spLocks noGrp="1"/>
          </p:cNvSpPr>
          <p:nvPr>
            <p:ph idx="1"/>
          </p:nvPr>
        </p:nvSpPr>
        <p:spPr/>
        <p:txBody>
          <a:bodyPr>
            <a:noAutofit/>
          </a:bodyPr>
          <a:lstStyle/>
          <a:p>
            <a:r>
              <a:rPr lang="en-US" sz="2400" dirty="0" smtClean="0"/>
              <a:t>New requirements are arising in environments where we have higher volumes of data with high operation rates, agile development and cloud computing. This reflects the growing interactivity of applications which are becoming more networked and social, driving more requests to the database where high-performance DBMS such as </a:t>
            </a:r>
            <a:r>
              <a:rPr lang="en-US" sz="2400" dirty="0" err="1" smtClean="0"/>
              <a:t>MongoDB</a:t>
            </a:r>
            <a:r>
              <a:rPr lang="en-US" sz="2400" dirty="0" smtClean="0"/>
              <a:t> become favorable.</a:t>
            </a:r>
          </a:p>
          <a:p>
            <a:r>
              <a:rPr lang="en-US" sz="2400" dirty="0" smtClean="0"/>
              <a:t>Not requiring a schema or migration scripts before you add data makes it fit well with agile development approaches. Each </a:t>
            </a:r>
            <a:r>
              <a:rPr lang="en-US" sz="2400" dirty="0"/>
              <a:t>time you complete new features, the schema of your </a:t>
            </a:r>
            <a:r>
              <a:rPr lang="en-US" sz="2400" dirty="0" smtClean="0"/>
              <a:t>database often </a:t>
            </a:r>
            <a:r>
              <a:rPr lang="en-US" sz="2400" dirty="0"/>
              <a:t>needs to change. If the database is large, this </a:t>
            </a:r>
            <a:r>
              <a:rPr lang="en-US" sz="2400" dirty="0" smtClean="0"/>
              <a:t>can mean a slow process.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ACID</a:t>
            </a:r>
            <a:endParaRPr lang="en-US" dirty="0"/>
          </a:p>
        </p:txBody>
      </p:sp>
      <p:sp>
        <p:nvSpPr>
          <p:cNvPr id="3" name="Content Placeholder 2"/>
          <p:cNvSpPr>
            <a:spLocks noGrp="1"/>
          </p:cNvSpPr>
          <p:nvPr>
            <p:ph idx="1"/>
          </p:nvPr>
        </p:nvSpPr>
        <p:spPr/>
        <p:txBody>
          <a:bodyPr>
            <a:normAutofit fontScale="40000" lnSpcReduction="20000"/>
          </a:bodyPr>
          <a:lstStyle/>
          <a:p>
            <a:r>
              <a:rPr lang="en-US" sz="5000" dirty="0" smtClean="0"/>
              <a:t>Relational databases make the ACID promise:</a:t>
            </a:r>
          </a:p>
          <a:p>
            <a:pPr lvl="1"/>
            <a:r>
              <a:rPr lang="en-US" sz="4000" dirty="0" smtClean="0"/>
              <a:t>Atomicity - a transaction is all or nothing</a:t>
            </a:r>
          </a:p>
          <a:p>
            <a:pPr lvl="1"/>
            <a:r>
              <a:rPr lang="en-US" sz="4000" dirty="0" smtClean="0"/>
              <a:t>Consistency - only valid data is written to the database</a:t>
            </a:r>
          </a:p>
          <a:p>
            <a:pPr lvl="1"/>
            <a:r>
              <a:rPr lang="en-US" sz="4000" dirty="0" smtClean="0"/>
              <a:t>Isolation - pretend all transactions are happening serially and the data is correct</a:t>
            </a:r>
          </a:p>
          <a:p>
            <a:pPr lvl="1"/>
            <a:r>
              <a:rPr lang="en-US" sz="4000" dirty="0" smtClean="0"/>
              <a:t>Durability - what you write is what you get</a:t>
            </a:r>
          </a:p>
          <a:p>
            <a:r>
              <a:rPr lang="en-US" sz="5000" dirty="0" smtClean="0"/>
              <a:t>The problem is ACID can give you too much, it trips you up when you are trying to scale a system across multiple nodes.</a:t>
            </a:r>
          </a:p>
          <a:p>
            <a:r>
              <a:rPr lang="en-US" sz="5000" dirty="0" smtClean="0"/>
              <a:t>Down time is unacceptable so your system needs to be reliable. Reliability requires multiple nodes to handle machine failures.</a:t>
            </a:r>
          </a:p>
          <a:p>
            <a:r>
              <a:rPr lang="en-US" sz="5000" dirty="0" smtClean="0"/>
              <a:t>To make scalable systems that can handle lots and lots of reads and writes you need many more nodes.</a:t>
            </a:r>
          </a:p>
          <a:p>
            <a:r>
              <a:rPr lang="en-US" sz="5000" dirty="0" smtClean="0"/>
              <a:t>Once you try to scale ACID across many machines you hit problems with network failures and delays. The algorithms don't work in a distributed environment at any acceptable speed.</a:t>
            </a:r>
          </a:p>
          <a:p>
            <a:endParaRPr lang="en-US" dirty="0" smtClean="0"/>
          </a:p>
          <a:p>
            <a:endParaRPr lang="en-US" dirty="0" smtClean="0"/>
          </a:p>
          <a:p>
            <a:pPr>
              <a:buNone/>
            </a:pPr>
            <a:r>
              <a:rPr lang="en-US" sz="1900" dirty="0" smtClean="0"/>
              <a:t>	</a:t>
            </a:r>
            <a:r>
              <a:rPr lang="en-US" sz="1900" dirty="0" smtClean="0">
                <a:hlinkClick r:id="rId2"/>
              </a:rPr>
              <a:t>http://highscalability.com/drop-acid-and-think-about-data</a:t>
            </a:r>
            <a:endParaRPr lang="en-US" sz="3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t>
            </a:r>
            <a:endParaRPr lang="en-US" dirty="0"/>
          </a:p>
        </p:txBody>
      </p:sp>
      <p:sp>
        <p:nvSpPr>
          <p:cNvPr id="3" name="Content Placeholder 2"/>
          <p:cNvSpPr>
            <a:spLocks noGrp="1"/>
          </p:cNvSpPr>
          <p:nvPr>
            <p:ph idx="1"/>
          </p:nvPr>
        </p:nvSpPr>
        <p:spPr/>
        <p:txBody>
          <a:bodyPr/>
          <a:lstStyle/>
          <a:p>
            <a:r>
              <a:rPr lang="en-US" sz="1600" dirty="0" smtClean="0"/>
              <a:t>If you can't have all of the ACID guarantees it turns out you can have two of the following three characteristics:</a:t>
            </a:r>
          </a:p>
          <a:p>
            <a:pPr lvl="1"/>
            <a:r>
              <a:rPr lang="en-US" sz="1400" dirty="0" smtClean="0"/>
              <a:t>Consistency - your data is correct all the time. What you write is what you read.</a:t>
            </a:r>
          </a:p>
          <a:p>
            <a:pPr lvl="1"/>
            <a:r>
              <a:rPr lang="en-US" sz="1400" dirty="0" smtClean="0"/>
              <a:t>Availability - you can read and write and write your data all the time</a:t>
            </a:r>
          </a:p>
          <a:p>
            <a:pPr lvl="1"/>
            <a:r>
              <a:rPr lang="en-US" sz="1400" dirty="0" smtClean="0"/>
              <a:t>Partition Tolerance - if one or more nodes fails the system still works and becomes consistent when the system comes on-line.</a:t>
            </a:r>
          </a:p>
          <a:p>
            <a:r>
              <a:rPr lang="en-US" sz="1600" dirty="0" smtClean="0"/>
              <a:t>In distributed systems, network partitioning is inevitable and must be tolerated, so essential CAP means that we cannot have both consistency and 100% availability. </a:t>
            </a:r>
          </a:p>
          <a:p>
            <a:pPr>
              <a:buNone/>
            </a:pPr>
            <a:r>
              <a:rPr lang="en-US" sz="1600" dirty="0" smtClean="0"/>
              <a:t>	“</a:t>
            </a:r>
            <a:r>
              <a:rPr lang="en-US" sz="1600" i="1" dirty="0" smtClean="0"/>
              <a:t>If the network is broken, your database won’t work.</a:t>
            </a:r>
            <a:r>
              <a:rPr lang="en-US" sz="1600" dirty="0" smtClean="0"/>
              <a:t>”</a:t>
            </a:r>
          </a:p>
          <a:p>
            <a:r>
              <a:rPr lang="en-US" sz="1600" dirty="0" smtClean="0"/>
              <a:t>However, we do get to pick the definition of “</a:t>
            </a:r>
            <a:r>
              <a:rPr lang="en-US" sz="1600" i="1" dirty="0" smtClean="0"/>
              <a:t>won’t work</a:t>
            </a:r>
            <a:r>
              <a:rPr lang="en-US" sz="1600" dirty="0" smtClean="0"/>
              <a:t>”.  It can either mean down (unavailable) or inconsistent (stale data).</a:t>
            </a:r>
          </a:p>
          <a:p>
            <a:endParaRPr lang="en-US" sz="1600" dirty="0" smtClean="0"/>
          </a:p>
          <a:p>
            <a:pPr>
              <a:buNone/>
            </a:pPr>
            <a:r>
              <a:rPr lang="en-US" sz="1100" dirty="0" smtClean="0"/>
              <a:t>	</a:t>
            </a:r>
            <a:r>
              <a:rPr lang="en-US" sz="1100" dirty="0" smtClean="0">
                <a:hlinkClick r:id="rId2"/>
              </a:rPr>
              <a:t>http://www.julianbrowne.com/article/viewer/brewers-cap-theorem</a:t>
            </a:r>
            <a:endParaRPr lang="en-US" sz="1100" dirty="0" smtClean="0"/>
          </a:p>
          <a:p>
            <a:pPr>
              <a:buNone/>
            </a:pPr>
            <a:endParaRPr lang="en-US" sz="1100" dirty="0"/>
          </a:p>
        </p:txBody>
      </p:sp>
      <p:pic>
        <p:nvPicPr>
          <p:cNvPr id="4" name="Picture 2" descr="http://images.slidesharecdn.com/mongodbmy-091019010509-phpapp01-slide-4-768.jpg?1255932345"/>
          <p:cNvPicPr>
            <a:picLocks noChangeAspect="1" noChangeArrowheads="1"/>
          </p:cNvPicPr>
          <p:nvPr/>
        </p:nvPicPr>
        <p:blipFill>
          <a:blip r:embed="rId3" cstate="print"/>
          <a:srcRect/>
          <a:stretch>
            <a:fillRect/>
          </a:stretch>
        </p:blipFill>
        <p:spPr bwMode="auto">
          <a:xfrm>
            <a:off x="5029200" y="4343400"/>
            <a:ext cx="3006752" cy="232162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a:t>
            </a:r>
            <a:endParaRPr lang="en-US" dirty="0"/>
          </a:p>
        </p:txBody>
      </p:sp>
      <p:sp>
        <p:nvSpPr>
          <p:cNvPr id="3" name="Content Placeholder 2"/>
          <p:cNvSpPr>
            <a:spLocks noGrp="1"/>
          </p:cNvSpPr>
          <p:nvPr>
            <p:ph idx="1"/>
          </p:nvPr>
        </p:nvSpPr>
        <p:spPr/>
        <p:txBody>
          <a:bodyPr>
            <a:normAutofit lnSpcReduction="10000"/>
          </a:bodyPr>
          <a:lstStyle/>
          <a:p>
            <a:r>
              <a:rPr lang="en-US" sz="1700" dirty="0" smtClean="0"/>
              <a:t>The types of large systems based on CAP aren't ACID, they are BASE (ha </a:t>
            </a:r>
            <a:r>
              <a:rPr lang="en-US" sz="1700" dirty="0" err="1" smtClean="0"/>
              <a:t>ha</a:t>
            </a:r>
            <a:r>
              <a:rPr lang="en-US" sz="1700" dirty="0" smtClean="0"/>
              <a:t>)</a:t>
            </a:r>
          </a:p>
          <a:p>
            <a:pPr lvl="1"/>
            <a:r>
              <a:rPr lang="en-US" sz="1500" dirty="0" smtClean="0"/>
              <a:t>Basically Available - system seems to work all the time</a:t>
            </a:r>
          </a:p>
          <a:p>
            <a:pPr lvl="1"/>
            <a:r>
              <a:rPr lang="en-US" sz="1500" dirty="0" smtClean="0"/>
              <a:t>Soft State - it doesn't have to be consistent all the time</a:t>
            </a:r>
          </a:p>
          <a:p>
            <a:pPr lvl="1"/>
            <a:r>
              <a:rPr lang="en-US" sz="1500" dirty="0" smtClean="0"/>
              <a:t>Eventually Consistent - becomes consistent at some later time</a:t>
            </a:r>
          </a:p>
          <a:p>
            <a:r>
              <a:rPr lang="en-US" sz="1700" dirty="0" smtClean="0"/>
              <a:t>Many companies building big applications build them on CAP and BASE: Google, Yahoo, </a:t>
            </a:r>
            <a:r>
              <a:rPr lang="en-US" sz="1700" dirty="0" err="1" smtClean="0"/>
              <a:t>Facebook</a:t>
            </a:r>
            <a:r>
              <a:rPr lang="en-US" sz="1700" dirty="0" smtClean="0"/>
              <a:t>, Amazon, eBay, etc.</a:t>
            </a:r>
          </a:p>
          <a:p>
            <a:endParaRPr lang="en-US" sz="1000" dirty="0" smtClean="0"/>
          </a:p>
          <a:p>
            <a:r>
              <a:rPr lang="en-US" sz="1700" dirty="0" smtClean="0"/>
              <a:t>Amazon popularized the concept of “Eventual Consistency”.  </a:t>
            </a:r>
            <a:r>
              <a:rPr lang="en-US" sz="1700" dirty="0" smtClean="0">
                <a:hlinkClick r:id="rId2"/>
              </a:rPr>
              <a:t>Their definition</a:t>
            </a:r>
            <a:r>
              <a:rPr lang="en-US" sz="1700" dirty="0" smtClean="0"/>
              <a:t> is: </a:t>
            </a:r>
          </a:p>
          <a:p>
            <a:pPr marL="514350" indent="-514350">
              <a:buNone/>
            </a:pPr>
            <a:r>
              <a:rPr lang="en-US" sz="1900" i="1" dirty="0" smtClean="0"/>
              <a:t>	</a:t>
            </a:r>
            <a:r>
              <a:rPr lang="en-US" sz="1500" i="1" dirty="0" smtClean="0"/>
              <a:t>the storage system guarantees that if no new updates are made to the object, eventually all accesses will return the last updated value.</a:t>
            </a:r>
            <a:endParaRPr lang="en-US" sz="1500" dirty="0" smtClean="0"/>
          </a:p>
          <a:p>
            <a:r>
              <a:rPr lang="en-US" sz="1700" dirty="0" smtClean="0"/>
              <a:t>A few examples of eventually consistent systems:</a:t>
            </a:r>
          </a:p>
          <a:p>
            <a:pPr lvl="1"/>
            <a:r>
              <a:rPr lang="en-US" sz="1500" dirty="0" smtClean="0"/>
              <a:t>Asynchronous master/slave replication on an RDBMS or </a:t>
            </a:r>
            <a:r>
              <a:rPr lang="en-US" sz="1500" dirty="0" err="1" smtClean="0"/>
              <a:t>MongoDB</a:t>
            </a:r>
            <a:endParaRPr lang="en-US" sz="1500" dirty="0" smtClean="0"/>
          </a:p>
          <a:p>
            <a:pPr lvl="1"/>
            <a:r>
              <a:rPr lang="en-US" sz="1500" dirty="0" smtClean="0"/>
              <a:t>DNS</a:t>
            </a:r>
          </a:p>
          <a:p>
            <a:pPr lvl="1"/>
            <a:r>
              <a:rPr lang="en-US" sz="1500" dirty="0" err="1" smtClean="0"/>
              <a:t>memcached</a:t>
            </a:r>
            <a:r>
              <a:rPr lang="en-US" sz="1500" dirty="0" smtClean="0"/>
              <a:t> in front of </a:t>
            </a:r>
            <a:r>
              <a:rPr lang="en-US" sz="1500" dirty="0" err="1" smtClean="0"/>
              <a:t>mysql</a:t>
            </a:r>
            <a:r>
              <a:rPr lang="en-US" sz="1500" dirty="0" smtClean="0"/>
              <a:t>, caching reads</a:t>
            </a:r>
            <a:endParaRPr lang="en-US" sz="1500" b="1" dirty="0" smtClean="0"/>
          </a:p>
          <a:p>
            <a:pPr lvl="1">
              <a:buNone/>
            </a:pPr>
            <a:endParaRPr lang="en-US" sz="1500" b="1" dirty="0" smtClean="0">
              <a:hlinkClick r:id="rId3"/>
            </a:endParaRPr>
          </a:p>
          <a:p>
            <a:pPr marL="342900" lvl="1" indent="-342900">
              <a:buNone/>
            </a:pPr>
            <a:r>
              <a:rPr lang="en-US" sz="1200" dirty="0" smtClean="0"/>
              <a:t>For more depth and different configuration examples: </a:t>
            </a:r>
            <a:r>
              <a:rPr lang="en-US" sz="1200" dirty="0" smtClean="0">
                <a:hlinkClick r:id="rId3"/>
              </a:rPr>
              <a:t>http://blog.mongodb.org/post/498145601/on-distributed-consistency-part-2-some-eventual</a:t>
            </a:r>
            <a:endParaRPr lang="en-US" sz="4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get an idea..</a:t>
            </a:r>
            <a:endParaRPr lang="en-US" dirty="0"/>
          </a:p>
        </p:txBody>
      </p:sp>
      <p:pic>
        <p:nvPicPr>
          <p:cNvPr id="5" name="Content Placeholder 4" descr="mapping.jpg"/>
          <p:cNvPicPr>
            <a:picLocks noGrp="1" noChangeAspect="1"/>
          </p:cNvPicPr>
          <p:nvPr>
            <p:ph idx="1"/>
          </p:nvPr>
        </p:nvPicPr>
        <p:blipFill>
          <a:blip r:embed="rId2" cstate="print"/>
          <a:stretch>
            <a:fillRect/>
          </a:stretch>
        </p:blipFill>
        <p:spPr>
          <a:xfrm>
            <a:off x="685800" y="1600200"/>
            <a:ext cx="7800975" cy="4025106"/>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BSON</a:t>
            </a:r>
            <a:endParaRPr lang="en-US" dirty="0"/>
          </a:p>
        </p:txBody>
      </p:sp>
      <p:sp>
        <p:nvSpPr>
          <p:cNvPr id="3" name="Content Placeholder 2"/>
          <p:cNvSpPr>
            <a:spLocks noGrp="1"/>
          </p:cNvSpPr>
          <p:nvPr>
            <p:ph idx="1"/>
          </p:nvPr>
        </p:nvSpPr>
        <p:spPr/>
        <p:txBody>
          <a:bodyPr>
            <a:noAutofit/>
          </a:bodyPr>
          <a:lstStyle/>
          <a:p>
            <a:r>
              <a:rPr lang="en-US" sz="2400" dirty="0" smtClean="0"/>
              <a:t>Stands for Binary JSON</a:t>
            </a:r>
          </a:p>
          <a:p>
            <a:r>
              <a:rPr lang="en-US" sz="2400" dirty="0" smtClean="0"/>
              <a:t>Is </a:t>
            </a:r>
            <a:r>
              <a:rPr lang="en-US" sz="2400" dirty="0"/>
              <a:t>a </a:t>
            </a:r>
            <a:r>
              <a:rPr lang="en-US" sz="2400" dirty="0" smtClean="0"/>
              <a:t>binary encoded </a:t>
            </a:r>
            <a:r>
              <a:rPr lang="en-US" sz="2400" dirty="0" err="1" smtClean="0"/>
              <a:t>serialisation</a:t>
            </a:r>
            <a:r>
              <a:rPr lang="en-US" sz="2400" dirty="0" smtClean="0"/>
              <a:t> </a:t>
            </a:r>
            <a:r>
              <a:rPr lang="en-US" sz="2400" dirty="0"/>
              <a:t>of JSON-like </a:t>
            </a:r>
            <a:r>
              <a:rPr lang="en-US" sz="2400" dirty="0" smtClean="0"/>
              <a:t>documents.</a:t>
            </a:r>
          </a:p>
          <a:p>
            <a:r>
              <a:rPr lang="en-US" sz="2400" dirty="0" smtClean="0"/>
              <a:t>Like </a:t>
            </a:r>
            <a:r>
              <a:rPr lang="en-US" sz="2400" dirty="0"/>
              <a:t>JSON, BSON </a:t>
            </a:r>
            <a:r>
              <a:rPr lang="en-US" sz="2400" dirty="0" smtClean="0"/>
              <a:t>supports </a:t>
            </a:r>
            <a:r>
              <a:rPr lang="en-US" sz="2400" dirty="0"/>
              <a:t>the </a:t>
            </a:r>
            <a:r>
              <a:rPr lang="en-US" sz="2400" dirty="0" smtClean="0"/>
              <a:t>embedding </a:t>
            </a:r>
            <a:r>
              <a:rPr lang="en-US" sz="2400" dirty="0"/>
              <a:t>of </a:t>
            </a:r>
            <a:r>
              <a:rPr lang="en-US" sz="2400" dirty="0" smtClean="0"/>
              <a:t>documents </a:t>
            </a:r>
            <a:r>
              <a:rPr lang="en-US" sz="2400" dirty="0"/>
              <a:t>and </a:t>
            </a:r>
            <a:r>
              <a:rPr lang="en-US" sz="2400" dirty="0" smtClean="0"/>
              <a:t>arrays within other documents </a:t>
            </a:r>
            <a:r>
              <a:rPr lang="en-US" sz="2400" dirty="0"/>
              <a:t>and </a:t>
            </a:r>
            <a:r>
              <a:rPr lang="en-US" sz="2400" dirty="0" smtClean="0"/>
              <a:t>arrays</a:t>
            </a:r>
            <a:r>
              <a:rPr lang="en-US" sz="2400" dirty="0"/>
              <a:t>. BSON also </a:t>
            </a:r>
            <a:r>
              <a:rPr lang="en-US" sz="2400" dirty="0" smtClean="0"/>
              <a:t>contains extensions </a:t>
            </a:r>
            <a:r>
              <a:rPr lang="en-US" sz="2400" dirty="0"/>
              <a:t>that </a:t>
            </a:r>
            <a:r>
              <a:rPr lang="en-US" sz="2400" dirty="0" smtClean="0"/>
              <a:t>allow representation </a:t>
            </a:r>
            <a:r>
              <a:rPr lang="en-US" sz="2400" dirty="0"/>
              <a:t>of data types that are not part of the JSON spec</a:t>
            </a:r>
            <a:r>
              <a:rPr lang="en-US" sz="2400" dirty="0" smtClean="0"/>
              <a:t>.</a:t>
            </a:r>
            <a:r>
              <a:rPr lang="en-US" sz="2400" dirty="0"/>
              <a:t> </a:t>
            </a:r>
            <a:r>
              <a:rPr lang="en-US" sz="2400" dirty="0" smtClean="0"/>
              <a:t>For example, BSON has a </a:t>
            </a:r>
            <a:r>
              <a:rPr lang="en-US" sz="2400" i="1" dirty="0" smtClean="0"/>
              <a:t>Date</a:t>
            </a:r>
            <a:r>
              <a:rPr lang="en-US" sz="2400" dirty="0" smtClean="0"/>
              <a:t> type and a </a:t>
            </a:r>
            <a:r>
              <a:rPr lang="en-US" sz="2400" i="1" dirty="0" err="1" smtClean="0"/>
              <a:t>BinData</a:t>
            </a:r>
            <a:r>
              <a:rPr lang="en-US" sz="2400" dirty="0" smtClean="0"/>
              <a:t> type.</a:t>
            </a:r>
          </a:p>
          <a:p>
            <a:r>
              <a:rPr lang="en-US" sz="2400" dirty="0"/>
              <a:t> </a:t>
            </a:r>
            <a:r>
              <a:rPr lang="en-US" sz="2400" dirty="0" smtClean="0"/>
              <a:t>The </a:t>
            </a:r>
            <a:r>
              <a:rPr lang="en-US" sz="2400" dirty="0"/>
              <a:t>driver performs translation from the language’s “object” (ordered associative array) data representation to BSON, and </a:t>
            </a:r>
            <a:r>
              <a:rPr lang="en-US" sz="2400" dirty="0" smtClean="0"/>
              <a:t>back</a:t>
            </a:r>
            <a:r>
              <a:rPr lang="en-US" sz="2400" dirty="0"/>
              <a:t>:</a:t>
            </a:r>
            <a:endParaRPr lang="en-US" sz="2400" dirty="0" smtClean="0"/>
          </a:p>
          <a:p>
            <a:r>
              <a:rPr lang="en-US" sz="2400" dirty="0" smtClean="0"/>
              <a:t>C#:	new </a:t>
            </a:r>
            <a:r>
              <a:rPr lang="en-US" sz="2400" dirty="0" err="1"/>
              <a:t>BsonDocument</a:t>
            </a:r>
            <a:r>
              <a:rPr lang="en-US" sz="2400" dirty="0"/>
              <a:t>("x", </a:t>
            </a:r>
            <a:r>
              <a:rPr lang="en-US" sz="2400" dirty="0" smtClean="0"/>
              <a:t>1)      Javascript:  {x: 1}</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12021</TotalTime>
  <Words>1243</Words>
  <Application>Microsoft Office PowerPoint</Application>
  <PresentationFormat>On-screen Show (4:3)</PresentationFormat>
  <Paragraphs>183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MongoDB</vt:lpstr>
      <vt:lpstr>MongoDB Overview</vt:lpstr>
      <vt:lpstr>What is NoSQL?</vt:lpstr>
      <vt:lpstr>Why are these interesting?</vt:lpstr>
      <vt:lpstr>ACID</vt:lpstr>
      <vt:lpstr>CAP</vt:lpstr>
      <vt:lpstr>BASE</vt:lpstr>
      <vt:lpstr>To get an idea..</vt:lpstr>
      <vt:lpstr>BSON</vt:lpstr>
      <vt:lpstr>Querying in MongoDB</vt:lpstr>
      <vt:lpstr>Slide 11</vt:lpstr>
      <vt:lpstr>A Many to Many Association</vt:lpstr>
      <vt:lpstr>Slide 13</vt:lpstr>
      <vt:lpstr>Replication through Replica Sets</vt:lpstr>
      <vt:lpstr>Why Replica Sets</vt:lpstr>
      <vt:lpstr>Horizontal Scalability</vt:lpstr>
      <vt:lpstr>Sharding</vt:lpstr>
      <vt:lpstr>Large MongoDB Deployment example</vt:lpstr>
      <vt:lpstr>Slide 19</vt:lpstr>
      <vt:lpstr>Slide 20</vt:lpstr>
      <vt:lpstr>Companies using MongoDB</vt:lpstr>
      <vt:lpstr>Further Resources</vt:lpstr>
    </vt:vector>
  </TitlesOfParts>
  <Company>Cvent,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dc:title>
  <dc:creator>Fabien Brooke</dc:creator>
  <cp:lastModifiedBy>Simi</cp:lastModifiedBy>
  <cp:revision>1070</cp:revision>
  <dcterms:created xsi:type="dcterms:W3CDTF">2011-11-23T15:04:52Z</dcterms:created>
  <dcterms:modified xsi:type="dcterms:W3CDTF">2013-03-14T16:36:06Z</dcterms:modified>
</cp:coreProperties>
</file>