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2" r:id="rId2"/>
    <p:sldId id="1305" r:id="rId3"/>
    <p:sldId id="352" r:id="rId4"/>
    <p:sldId id="1300" r:id="rId5"/>
    <p:sldId id="1284" r:id="rId6"/>
    <p:sldId id="1285" r:id="rId7"/>
    <p:sldId id="1303" r:id="rId8"/>
    <p:sldId id="1304" r:id="rId9"/>
    <p:sldId id="1286" r:id="rId10"/>
    <p:sldId id="1287" r:id="rId11"/>
    <p:sldId id="1292" r:id="rId12"/>
    <p:sldId id="1293" r:id="rId13"/>
    <p:sldId id="1294" r:id="rId14"/>
    <p:sldId id="1295" r:id="rId15"/>
    <p:sldId id="1296" r:id="rId16"/>
    <p:sldId id="1297" r:id="rId17"/>
    <p:sldId id="1288" r:id="rId18"/>
    <p:sldId id="1249" r:id="rId19"/>
  </p:sldIdLst>
  <p:sldSz cx="9144000" cy="5143500" type="screen16x9"/>
  <p:notesSz cx="6858000" cy="9144000"/>
  <p:custShowLst>
    <p:custShow name="Custom Show 1" id="0">
      <p:sldLst>
        <p:sld r:id="rId2"/>
        <p:sld r:id="rId4"/>
        <p:sld r:id="rId5"/>
        <p:sld r:id="rId6"/>
        <p:sld r:id="rId1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Google Shape;3;n">
            <a:extLst>
              <a:ext uri="{FF2B5EF4-FFF2-40B4-BE49-F238E27FC236}">
                <a16:creationId xmlns:a16="http://schemas.microsoft.com/office/drawing/2014/main" id="{ED39A7C4-E882-9F43-AE9D-ADDAA359F72B}"/>
              </a:ext>
            </a:extLst>
          </p:cNvPr>
          <p:cNvSpPr>
            <a:spLocks noGrp="1" noRot="1" noChangeAspect="1"/>
          </p:cNvSpPr>
          <p:nvPr>
            <p:ph type="sldImg" idx="2"/>
          </p:nvPr>
        </p:nvSpPr>
        <p:spPr>
          <a:xfrm>
            <a:off x="381295" y="685800"/>
            <a:ext cx="6096076" cy="3429000"/>
          </a:xfrm>
          <a:prstGeom prst="rect">
            <a:avLst/>
          </a:prstGeom>
          <a:noFill/>
          <a:ln w="9528" cap="flat">
            <a:solidFill>
              <a:srgbClr val="000000"/>
            </a:solidFill>
            <a:prstDash val="solid"/>
            <a:round/>
          </a:ln>
        </p:spPr>
      </p:sp>
      <p:sp>
        <p:nvSpPr>
          <p:cNvPr id="9" name="Google Shape;4;n">
            <a:extLst>
              <a:ext uri="{FF2B5EF4-FFF2-40B4-BE49-F238E27FC236}">
                <a16:creationId xmlns:a16="http://schemas.microsoft.com/office/drawing/2014/main" id="{86EEE27A-7B7E-F534-56E4-7B9921FED268}"/>
              </a:ext>
            </a:extLst>
          </p:cNvPr>
          <p:cNvSpPr txBox="1">
            <a:spLocks noGrp="1"/>
          </p:cNvSpPr>
          <p:nvPr>
            <p:ph type="body" sz="quarter" idx="3"/>
          </p:nvPr>
        </p:nvSpPr>
        <p:spPr>
          <a:xfrm>
            <a:off x="685800" y="4343400"/>
            <a:ext cx="5486400" cy="4114800"/>
          </a:xfrm>
          <a:prstGeom prst="rect">
            <a:avLst/>
          </a:prstGeom>
          <a:noFill/>
          <a:ln>
            <a:noFill/>
          </a:ln>
        </p:spPr>
        <p:txBody>
          <a:bodyPr vert="horz" wrap="square" lIns="91421" tIns="91421" rIns="91421" bIns="91421" anchor="t" anchorCtr="0" compatLnSpc="1">
            <a:noAutofit/>
          </a:bodyPr>
          <a:lstStyle/>
          <a:p>
            <a:pPr lvl="0"/>
            <a:endParaRPr lang="en-US"/>
          </a:p>
        </p:txBody>
      </p:sp>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573DA9-5208-47D2-B51C-2BD9BBF1465B}" type="datetimeFigureOut">
              <a:t>4/12/2024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A0EE2-2249-4AE9-9705-B52A68C64E3E}" type="slidenum">
              <a:t>‹#›</a:t>
            </a:fld>
            <a:endParaRPr lang="en-US"/>
          </a:p>
        </p:txBody>
      </p:sp>
    </p:spTree>
    <p:extLst>
      <p:ext uri="{BB962C8B-B14F-4D97-AF65-F5344CB8AC3E}">
        <p14:creationId xmlns:p14="http://schemas.microsoft.com/office/powerpoint/2010/main" val="2537034630"/>
      </p:ext>
    </p:extLst>
  </p:cSld>
  <p:clrMap bg1="lt1" tx1="dk1" bg2="lt2" tx2="dk2" accent1="accent1" accent2="accent2" accent3="accent3" accent4="accent4" accent5="accent5" accent6="accent6" hlink="hlink" folHlink="folHlink"/>
  <p:notesStyle>
    <a:lvl1pPr marL="457200" marR="0" lvl="0" indent="-298451" algn="l" defTabSz="914400" rtl="0" fontAlgn="auto" hangingPunct="1">
      <a:lnSpc>
        <a:spcPct val="100000"/>
      </a:lnSpc>
      <a:spcBef>
        <a:spcPts val="0"/>
      </a:spcBef>
      <a:spcAft>
        <a:spcPts val="0"/>
      </a:spcAft>
      <a:buClr>
        <a:srgbClr val="000000"/>
      </a:buClr>
      <a:buSzPts val="1100"/>
      <a:buFont typeface="Arial"/>
      <a:buChar char="●"/>
      <a:tabLst/>
      <a:defRPr lang="en-US" sz="1100" b="0" i="0" u="none" strike="noStrike" kern="0" cap="none" spc="0" baseline="0">
        <a:solidFill>
          <a:srgbClr val="000000"/>
        </a:solidFill>
        <a:uFillTx/>
        <a:latin typeface="Arial"/>
        <a:ea typeface="Arial"/>
        <a:cs typeface="Arial"/>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612C3A-7A7F-CB58-85E0-CFC23D535E4A}"/>
              </a:ext>
            </a:extLst>
          </p:cNvPr>
          <p:cNvSpPr>
            <a:spLocks noGrp="1" noRot="1" noChangeAspect="1"/>
          </p:cNvSpPr>
          <p:nvPr>
            <p:ph type="sldImg"/>
          </p:nvPr>
        </p:nvSpPr>
        <p:spPr>
          <a:xfrm>
            <a:off x="533400" y="763588"/>
            <a:ext cx="6704013" cy="3771900"/>
          </a:xfrm>
          <a:noFill/>
          <a:ln w="9528" cap="flat">
            <a:solidFill>
              <a:srgbClr val="000000"/>
            </a:solidFill>
            <a:prstDash val="solid"/>
            <a:round/>
          </a:ln>
        </p:spPr>
      </p:sp>
      <p:sp>
        <p:nvSpPr>
          <p:cNvPr id="3" name="Notes Placeholder 2">
            <a:extLst>
              <a:ext uri="{FF2B5EF4-FFF2-40B4-BE49-F238E27FC236}">
                <a16:creationId xmlns:a16="http://schemas.microsoft.com/office/drawing/2014/main" id="{510C08EF-8B52-39A3-A166-12793E7BD267}"/>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endParaRPr lang="en-US"/>
          </a:p>
        </p:txBody>
      </p:sp>
      <p:sp>
        <p:nvSpPr>
          <p:cNvPr id="4" name="Slide Number Placeholder 3">
            <a:extLst>
              <a:ext uri="{FF2B5EF4-FFF2-40B4-BE49-F238E27FC236}">
                <a16:creationId xmlns:a16="http://schemas.microsoft.com/office/drawing/2014/main" id="{78D2A45C-E5FB-9888-FC56-0F7CCCABBE8D}"/>
              </a:ext>
            </a:extLst>
          </p:cNvPr>
          <p:cNvSpPr txBox="1">
            <a:spLocks noGrp="1"/>
          </p:cNvSpPr>
          <p:nvPr/>
        </p:nvSpPr>
        <p:spPr>
          <a:xfrm>
            <a:off x="0" y="0"/>
            <a:ext cx="0" cy="0"/>
          </a:xfrm>
          <a:prstGeom prst="rect">
            <a:avLst/>
          </a:prstGeom>
          <a:noFill/>
          <a:ln/>
        </p:spPr>
        <p:txBody>
          <a:bodyPr vert="horz" wrap="square" lIns="91440" tIns="45720" rIns="91440" bIns="45720" rtlCol="0" anchor="t"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96491A-78AD-4293-98A1-03D42DCAEBCC}" type="slidenum">
              <a:rPr kumimoji="0" lang="en-US" sz="1400" b="0" i="0" u="none" strike="noStrike" kern="0" cap="none" spc="-1" normalizeH="0" baseline="0" noProof="0" smtClean="0">
                <a:ln>
                  <a:noFill/>
                </a:ln>
                <a:solidFill>
                  <a:srgbClr val="000000"/>
                </a:solidFill>
                <a:effectLst/>
                <a:uLnTx/>
                <a:uFillTx/>
                <a:latin typeface="Times New Roman"/>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400" b="0" i="0" u="none" strike="noStrike" kern="0" cap="none" spc="-1" normalizeH="0" baseline="0" noProof="0">
              <a:ln>
                <a:noFill/>
              </a:ln>
              <a:solidFill>
                <a:srgbClr val="000000"/>
              </a:solidFill>
              <a:effectLst/>
              <a:uLnTx/>
              <a:uFillTx/>
              <a:latin typeface="Times New Roman"/>
              <a:ea typeface="+mn-ea"/>
              <a:cs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875BF4-FD3D-6636-358A-D8C9AD580A9B}"/>
              </a:ext>
            </a:extLst>
          </p:cNvPr>
          <p:cNvSpPr>
            <a:spLocks noGrp="1" noRot="1" noChangeAspect="1"/>
          </p:cNvSpPr>
          <p:nvPr>
            <p:ph type="sldImg"/>
          </p:nvPr>
        </p:nvSpPr>
        <p:spPr>
          <a:xfrm>
            <a:off x="381000" y="685800"/>
            <a:ext cx="6096000" cy="3429000"/>
          </a:xfrm>
          <a:noFill/>
          <a:ln w="9528" cap="flat">
            <a:solidFill>
              <a:srgbClr val="000000"/>
            </a:solidFill>
            <a:prstDash val="solid"/>
            <a:round/>
          </a:ln>
        </p:spPr>
      </p:sp>
      <p:sp>
        <p:nvSpPr>
          <p:cNvPr id="3" name="Notes Placeholder 2">
            <a:extLst>
              <a:ext uri="{FF2B5EF4-FFF2-40B4-BE49-F238E27FC236}">
                <a16:creationId xmlns:a16="http://schemas.microsoft.com/office/drawing/2014/main" id="{EA8014D3-EFC5-537A-1337-20F8D765C875}"/>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pPr marL="0" lvl="0" indent="0">
              <a:buNone/>
            </a:pPr>
            <a:r>
              <a:rPr lang="en-US" b="1" spc="-5">
                <a:solidFill>
                  <a:srgbClr val="223366"/>
                </a:solidFill>
              </a:rPr>
              <a:t>Thank You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8;g5fab984687_2_0:notes">
            <a:extLst>
              <a:ext uri="{FF2B5EF4-FFF2-40B4-BE49-F238E27FC236}">
                <a16:creationId xmlns:a16="http://schemas.microsoft.com/office/drawing/2014/main" id="{A035A7F1-960B-FB0D-0CA9-F4C620165FCB}"/>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endParaRPr lang="en-US"/>
          </a:p>
        </p:txBody>
      </p:sp>
      <p:sp>
        <p:nvSpPr>
          <p:cNvPr id="3" name="Google Shape;59;g5fab984687_2_0:notes">
            <a:extLst>
              <a:ext uri="{FF2B5EF4-FFF2-40B4-BE49-F238E27FC236}">
                <a16:creationId xmlns:a16="http://schemas.microsoft.com/office/drawing/2014/main" id="{F9CA6230-B9EC-D4A1-8455-D2DDF9DD70F8}"/>
              </a:ext>
            </a:extLst>
          </p:cNvPr>
          <p:cNvSpPr>
            <a:spLocks noGrp="1" noRot="1" noChangeAspect="1"/>
          </p:cNvSpPr>
          <p:nvPr>
            <p:ph type="sldImg"/>
          </p:nvPr>
        </p:nvSpPr>
        <p:spPr>
          <a:xfrm>
            <a:off x="381000" y="685800"/>
            <a:ext cx="6096000" cy="3429000"/>
          </a:xfrm>
          <a:noFill/>
          <a:ln w="9528" cap="flat">
            <a:solidFill>
              <a:srgbClr val="000000"/>
            </a:solidFill>
            <a:prstDash val="solid"/>
            <a:rou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8;g5fab984687_2_0:notes">
            <a:extLst>
              <a:ext uri="{FF2B5EF4-FFF2-40B4-BE49-F238E27FC236}">
                <a16:creationId xmlns:a16="http://schemas.microsoft.com/office/drawing/2014/main" id="{91601C55-8ACE-D4E1-20B1-D35403F8A7A8}"/>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endParaRPr lang="en-US"/>
          </a:p>
        </p:txBody>
      </p:sp>
      <p:sp>
        <p:nvSpPr>
          <p:cNvPr id="3" name="Google Shape;59;g5fab984687_2_0:notes">
            <a:extLst>
              <a:ext uri="{FF2B5EF4-FFF2-40B4-BE49-F238E27FC236}">
                <a16:creationId xmlns:a16="http://schemas.microsoft.com/office/drawing/2014/main" id="{84350C2F-4970-4139-BF92-F09381CEBB3B}"/>
              </a:ext>
            </a:extLst>
          </p:cNvPr>
          <p:cNvSpPr>
            <a:spLocks noGrp="1" noRot="1" noChangeAspect="1"/>
          </p:cNvSpPr>
          <p:nvPr>
            <p:ph type="sldImg"/>
          </p:nvPr>
        </p:nvSpPr>
        <p:spPr>
          <a:xfrm>
            <a:off x="381000" y="685800"/>
            <a:ext cx="6096000" cy="3429000"/>
          </a:xfrm>
          <a:noFill/>
          <a:ln w="9528" cap="flat">
            <a:solidFill>
              <a:srgbClr val="000000"/>
            </a:solidFill>
            <a:prstDash val="solid"/>
            <a:rou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8;g5fab984687_2_0:notes">
            <a:extLst>
              <a:ext uri="{FF2B5EF4-FFF2-40B4-BE49-F238E27FC236}">
                <a16:creationId xmlns:a16="http://schemas.microsoft.com/office/drawing/2014/main" id="{46B7EE00-2D0C-8126-88D9-939B728EF24C}"/>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endParaRPr lang="en-US"/>
          </a:p>
        </p:txBody>
      </p:sp>
      <p:sp>
        <p:nvSpPr>
          <p:cNvPr id="3" name="Google Shape;59;g5fab984687_2_0:notes">
            <a:extLst>
              <a:ext uri="{FF2B5EF4-FFF2-40B4-BE49-F238E27FC236}">
                <a16:creationId xmlns:a16="http://schemas.microsoft.com/office/drawing/2014/main" id="{2339F454-A733-8E57-D361-C5EDABE74325}"/>
              </a:ext>
            </a:extLst>
          </p:cNvPr>
          <p:cNvSpPr>
            <a:spLocks noGrp="1" noRot="1" noChangeAspect="1"/>
          </p:cNvSpPr>
          <p:nvPr>
            <p:ph type="sldImg"/>
          </p:nvPr>
        </p:nvSpPr>
        <p:spPr>
          <a:xfrm>
            <a:off x="381000" y="685800"/>
            <a:ext cx="6096000" cy="3429000"/>
          </a:xfrm>
          <a:noFill/>
          <a:ln w="9528" cap="flat">
            <a:solidFill>
              <a:srgbClr val="000000"/>
            </a:solidFill>
            <a:prstDash val="solid"/>
            <a:rou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8;g5fab984687_2_0:notes">
            <a:extLst>
              <a:ext uri="{FF2B5EF4-FFF2-40B4-BE49-F238E27FC236}">
                <a16:creationId xmlns:a16="http://schemas.microsoft.com/office/drawing/2014/main" id="{F8B82B4A-7FB4-07F0-412B-11A5F3F970AC}"/>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endParaRPr lang="en-US"/>
          </a:p>
        </p:txBody>
      </p:sp>
      <p:sp>
        <p:nvSpPr>
          <p:cNvPr id="3" name="Google Shape;59;g5fab984687_2_0:notes">
            <a:extLst>
              <a:ext uri="{FF2B5EF4-FFF2-40B4-BE49-F238E27FC236}">
                <a16:creationId xmlns:a16="http://schemas.microsoft.com/office/drawing/2014/main" id="{DEDCA3B5-D204-44A7-C54E-9B2244A8B922}"/>
              </a:ext>
            </a:extLst>
          </p:cNvPr>
          <p:cNvSpPr>
            <a:spLocks noGrp="1" noRot="1" noChangeAspect="1"/>
          </p:cNvSpPr>
          <p:nvPr>
            <p:ph type="sldImg"/>
          </p:nvPr>
        </p:nvSpPr>
        <p:spPr>
          <a:xfrm>
            <a:off x="381000" y="685800"/>
            <a:ext cx="6096000" cy="3429000"/>
          </a:xfrm>
          <a:noFill/>
          <a:ln w="9528" cap="flat">
            <a:solidFill>
              <a:srgbClr val="000000"/>
            </a:solidFill>
            <a:prstDash val="solid"/>
            <a:rou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8;g5fab984687_2_0:notes">
            <a:extLst>
              <a:ext uri="{FF2B5EF4-FFF2-40B4-BE49-F238E27FC236}">
                <a16:creationId xmlns:a16="http://schemas.microsoft.com/office/drawing/2014/main" id="{FB593F38-E0AF-7A6A-043F-97B6814DC1A1}"/>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endParaRPr lang="en-US"/>
          </a:p>
        </p:txBody>
      </p:sp>
      <p:sp>
        <p:nvSpPr>
          <p:cNvPr id="3" name="Google Shape;59;g5fab984687_2_0:notes">
            <a:extLst>
              <a:ext uri="{FF2B5EF4-FFF2-40B4-BE49-F238E27FC236}">
                <a16:creationId xmlns:a16="http://schemas.microsoft.com/office/drawing/2014/main" id="{45020CCA-E6B5-C941-EFBF-81FB9DCDA1EE}"/>
              </a:ext>
            </a:extLst>
          </p:cNvPr>
          <p:cNvSpPr>
            <a:spLocks noGrp="1" noRot="1" noChangeAspect="1"/>
          </p:cNvSpPr>
          <p:nvPr>
            <p:ph type="sldImg"/>
          </p:nvPr>
        </p:nvSpPr>
        <p:spPr>
          <a:xfrm>
            <a:off x="381000" y="685800"/>
            <a:ext cx="6096000" cy="3429000"/>
          </a:xfrm>
          <a:noFill/>
          <a:ln w="9528" cap="flat">
            <a:solidFill>
              <a:srgbClr val="000000"/>
            </a:solidFill>
            <a:prstDash val="solid"/>
            <a:rou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8;g5fab984687_2_0:notes">
            <a:extLst>
              <a:ext uri="{FF2B5EF4-FFF2-40B4-BE49-F238E27FC236}">
                <a16:creationId xmlns:a16="http://schemas.microsoft.com/office/drawing/2014/main" id="{0F03BC41-01E8-789D-1402-1ACE907B9E86}"/>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endParaRPr lang="en-US"/>
          </a:p>
        </p:txBody>
      </p:sp>
      <p:sp>
        <p:nvSpPr>
          <p:cNvPr id="3" name="Google Shape;59;g5fab984687_2_0:notes">
            <a:extLst>
              <a:ext uri="{FF2B5EF4-FFF2-40B4-BE49-F238E27FC236}">
                <a16:creationId xmlns:a16="http://schemas.microsoft.com/office/drawing/2014/main" id="{B6F20B71-E42C-EC54-2DD7-589D2A9E5FDD}"/>
              </a:ext>
            </a:extLst>
          </p:cNvPr>
          <p:cNvSpPr>
            <a:spLocks noGrp="1" noRot="1" noChangeAspect="1"/>
          </p:cNvSpPr>
          <p:nvPr>
            <p:ph type="sldImg"/>
          </p:nvPr>
        </p:nvSpPr>
        <p:spPr>
          <a:xfrm>
            <a:off x="381000" y="685800"/>
            <a:ext cx="6096000" cy="3429000"/>
          </a:xfrm>
          <a:noFill/>
          <a:ln w="9528" cap="flat">
            <a:solidFill>
              <a:srgbClr val="000000"/>
            </a:solidFill>
            <a:prstDash val="solid"/>
            <a:rou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8;g5fab984687_2_0:notes">
            <a:extLst>
              <a:ext uri="{FF2B5EF4-FFF2-40B4-BE49-F238E27FC236}">
                <a16:creationId xmlns:a16="http://schemas.microsoft.com/office/drawing/2014/main" id="{9C819949-9774-BA83-D0F3-0A5A287D22E3}"/>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endParaRPr lang="en-US"/>
          </a:p>
        </p:txBody>
      </p:sp>
      <p:sp>
        <p:nvSpPr>
          <p:cNvPr id="3" name="Google Shape;59;g5fab984687_2_0:notes">
            <a:extLst>
              <a:ext uri="{FF2B5EF4-FFF2-40B4-BE49-F238E27FC236}">
                <a16:creationId xmlns:a16="http://schemas.microsoft.com/office/drawing/2014/main" id="{19099867-DFDA-7AAE-6B61-EE1C20B0CD2F}"/>
              </a:ext>
            </a:extLst>
          </p:cNvPr>
          <p:cNvSpPr>
            <a:spLocks noGrp="1" noRot="1" noChangeAspect="1"/>
          </p:cNvSpPr>
          <p:nvPr>
            <p:ph type="sldImg"/>
          </p:nvPr>
        </p:nvSpPr>
        <p:spPr>
          <a:xfrm>
            <a:off x="381000" y="685800"/>
            <a:ext cx="6096000" cy="3429000"/>
          </a:xfrm>
          <a:noFill/>
          <a:ln w="9528" cap="flat">
            <a:solidFill>
              <a:srgbClr val="000000"/>
            </a:solidFill>
            <a:prstDash val="solid"/>
            <a:rou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58;g5fab984687_2_0:notes">
            <a:extLst>
              <a:ext uri="{FF2B5EF4-FFF2-40B4-BE49-F238E27FC236}">
                <a16:creationId xmlns:a16="http://schemas.microsoft.com/office/drawing/2014/main" id="{C453207A-E3ED-5056-3966-B70613BBE661}"/>
              </a:ext>
            </a:extLst>
          </p:cNvPr>
          <p:cNvSpPr txBox="1">
            <a:spLocks noGrp="1"/>
          </p:cNvSpPr>
          <p:nvPr>
            <p:ph type="body" sz="quarter" idx="1"/>
          </p:nvPr>
        </p:nvSpPr>
        <p:spPr>
          <a:xfrm>
            <a:off x="685800" y="4343400"/>
            <a:ext cx="5486400" cy="4114800"/>
          </a:xfrm>
          <a:noFill/>
          <a:ln>
            <a:noFill/>
          </a:ln>
        </p:spPr>
        <p:txBody>
          <a:bodyPr wrap="square" lIns="91421" tIns="91421" rIns="91421" bIns="91421" anchor="t" anchorCtr="0" compatLnSpc="1">
            <a:noAutofit/>
          </a:bodyPr>
          <a:lstStyle/>
          <a:p>
            <a:endParaRPr lang="en-US"/>
          </a:p>
        </p:txBody>
      </p:sp>
      <p:sp>
        <p:nvSpPr>
          <p:cNvPr id="3" name="Google Shape;59;g5fab984687_2_0:notes">
            <a:extLst>
              <a:ext uri="{FF2B5EF4-FFF2-40B4-BE49-F238E27FC236}">
                <a16:creationId xmlns:a16="http://schemas.microsoft.com/office/drawing/2014/main" id="{CDC95A3C-18B8-C72D-C3BD-049E34085879}"/>
              </a:ext>
            </a:extLst>
          </p:cNvPr>
          <p:cNvSpPr>
            <a:spLocks noGrp="1" noRot="1" noChangeAspect="1"/>
          </p:cNvSpPr>
          <p:nvPr>
            <p:ph type="sldImg"/>
          </p:nvPr>
        </p:nvSpPr>
        <p:spPr>
          <a:xfrm>
            <a:off x="381000" y="685800"/>
            <a:ext cx="6096000" cy="3429000"/>
          </a:xfrm>
          <a:noFill/>
          <a:ln w="9528" cap="flat">
            <a:solidFill>
              <a:srgbClr val="000000"/>
            </a:solidFill>
            <a:prstDash val="solid"/>
            <a:roun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_AND_BODY">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88C8FF3-318B-DB93-9E71-C73A1F1809F0}"/>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7D1E9D7F-C34F-0050-3EF5-59623D364DBD}"/>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F575AD19-2F32-0AB2-2499-F6D400EC2700}"/>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75313DA9-8433-5AB4-8370-D9953EF4970E}"/>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A88D4C20-7D19-9A32-FD1A-32202B4B6D53}"/>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D729A8C4-1335-96CF-AD55-B6455A594BC0}"/>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AB491E67-8F17-92D6-15D7-8340DBFAF635}"/>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260968961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7CF0197-65B0-7F3D-8FA6-3E05A5DB35E1}"/>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0B0CF4C1-FA45-43EF-0589-3EDECB491564}"/>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74367360-177D-3EF8-5E70-89AE873088F8}"/>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26022B53-EABE-1B6E-F482-F3C540031E3D}"/>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77FA44B5-C787-4FDD-01D7-6FB958FB643D}"/>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2D9BEC83-EE8D-184B-EEC9-D00987AED400}"/>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4499EDEC-2565-D6A1-87F2-55CF79ED5B19}"/>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7566781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9FD73738-1D20-6C1F-1153-2C2E41CA1442}"/>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E979FC51-6B10-8B06-DECD-B95E7CDEDD80}"/>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AB43E3C5-E6B6-0DAC-8954-2CE4B578AB56}"/>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2900700E-0548-2585-6BA2-38BAFEF30F2B}"/>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108CC5B7-CE6D-84FA-E019-9B142DC856CA}"/>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EE60ABCF-54AA-4D74-60E9-9C81617489AB}"/>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FF30F059-405D-6BB6-116C-0FF3A8E0EA73}"/>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326531307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NE_COLUMN_TEXT">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2870467-4199-047B-E98F-C3BD9460E211}"/>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A5617675-5593-27F8-9756-224155C3B5FC}"/>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ADEE56FD-4553-CDD3-4609-3213679A9BA4}"/>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558E250E-848A-F43B-40BD-8773114C573B}"/>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E8748A81-E747-BAF7-4AAA-951DC52633E5}"/>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C60D9504-6A9D-E8F5-8BD3-06FE034830F9}"/>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3E583FE0-24C7-7D9C-8F5D-8B4AF2192CBF}"/>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40346689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TITLE_AND_TWO_COLUMNS">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AE0FD96-5E6E-FBBF-C401-A1534CA9D09E}"/>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D407FCEF-8C55-05CA-707F-7B5A704A6C23}"/>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96A765DF-7D04-4009-27DE-0E83BB12B9F0}"/>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75BF8C4B-D9C0-2056-6E41-1CAEC3275224}"/>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DADF21EF-F4D4-BFCB-73D2-A163FC74191E}"/>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691F1457-2245-0914-B341-6644D6F4C675}"/>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28A1F9FA-6A9E-293D-C131-D2D9626B7AA0}"/>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266361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NE_COLUMN_TEXT">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7D9A0D9-947D-5BCB-C448-2CF01F2D495A}"/>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9FCC0FC9-2859-943F-929E-F178FB8F334D}"/>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F33FB459-A8C0-0B0A-55D9-82FD4D173665}"/>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84C985DA-D2BE-4946-FDF5-7BFB90E3D7A3}"/>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C50ED384-BABD-5B3F-3D22-3F8663A2259E}"/>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4EDADB67-B21A-3D86-B706-D797AD907456}"/>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8B7BB474-B0D6-4E25-235D-2EA5E3A2E392}"/>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314640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AIN_POINT">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6EEF276-98B4-A2FC-C01E-6D5C4CAC0295}"/>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C7C3EDED-A46F-9B0F-4745-4B3DDF825605}"/>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A7223BA3-7572-3609-E2B7-C679507434F5}"/>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E09FEBBA-D61C-442C-594B-F4D616D351A3}"/>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FA2A2395-212F-5EB6-F469-A3C5E281721A}"/>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2767613F-4EB0-DAF1-0FE0-242F1C11B986}"/>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E69F90FF-6F6C-00F3-1987-AB17F35437A5}"/>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3817031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_TITLE_AND_DESCRI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0B9A5A2-6142-CA97-1A1D-27A7BBAB1B66}"/>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7C113CDA-DCAD-2BB6-1F34-F921A9EA0544}"/>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B51AFFB6-84F2-567A-56E9-B9EB18608F84}"/>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35801810-57CD-CD1C-BCAE-6DF0922DA192}"/>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C680B7FB-081C-3B88-9C1C-EE3AF8E84896}"/>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4B8E40C1-46D1-D63B-F3A0-FD9A452139A3}"/>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73F551B6-93B0-3FCB-1220-28783BAF23AF}"/>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107870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APTION_ONLY">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B21E09D-FE47-9188-6A6F-326B5143BC38}"/>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FF695395-B7F4-27BA-68F7-8D803DAD126F}"/>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150CDDF8-B231-1EB6-3DEB-A25E74055EF2}"/>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F1DFE17C-2508-05E5-B9BF-CD3B3806E8FD}"/>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6B607262-FC1C-B885-727E-5DCCCB89D0D6}"/>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09520A97-FA6B-68EB-538F-A0B1BD60B272}"/>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0BE5A2A8-BE6D-B904-203A-2B0150F28881}"/>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428437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E1970924-C743-EF74-7804-7C67FC0F7593}"/>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356BF88A-5E4D-4AC8-97C1-7134416A6C8D}"/>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E046E1E2-E473-0FEF-B5E6-64F28E0BDB39}"/>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8E1D3929-4213-772C-5AA3-145B9DDA17D2}"/>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2880CAAC-5D15-873D-3E56-0532727515C8}"/>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99540296-0435-0ED9-815E-99AF9750AA4E}"/>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5413C945-BB02-E0EC-B895-499DD0A01DB2}"/>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25197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09DC67F-670C-16C4-8815-63DBA97D2705}"/>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E5368F55-9560-4833-471C-102954215A5B}"/>
              </a:ext>
            </a:extLst>
          </p:cNvPr>
          <p:cNvPicPr>
            <a:picLocks noChangeAspect="1"/>
          </p:cNvPicPr>
          <p:nvPr/>
        </p:nvPicPr>
        <p:blipFill>
          <a:blip r:embed="rId2"/>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8C14AC8F-DD98-8282-1260-E56E9EA739FC}"/>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E0BDC7F1-A67C-6E3C-8396-28B83432A083}"/>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87E1BFBB-3AD9-436E-2E8E-8427C00E5708}"/>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5DABCCE7-B20F-6B58-EE23-EF63B86F63BA}"/>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5EE43081-FB25-C67D-C3A7-691A960935B1}"/>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extLst>
      <p:ext uri="{BB962C8B-B14F-4D97-AF65-F5344CB8AC3E}">
        <p14:creationId xmlns:p14="http://schemas.microsoft.com/office/powerpoint/2010/main" val="283990933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ADCE419B-ECC4-932F-219B-D12B13570563}"/>
              </a:ext>
            </a:extLst>
          </p:cNvPr>
          <p:cNvSpPr/>
          <p:nvPr/>
        </p:nvSpPr>
        <p:spPr>
          <a:xfrm>
            <a:off x="7283424" y="62782"/>
            <a:ext cx="1109468" cy="584658"/>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FFFFFF"/>
              </a:solidFill>
              <a:uFillTx/>
              <a:latin typeface="Arial"/>
            </a:endParaRPr>
          </a:p>
        </p:txBody>
      </p:sp>
      <p:pic>
        <p:nvPicPr>
          <p:cNvPr id="3" name="Google Shape;110;p4" descr="A close up of a sign&#10;&#10;Description automatically generated">
            <a:extLst>
              <a:ext uri="{FF2B5EF4-FFF2-40B4-BE49-F238E27FC236}">
                <a16:creationId xmlns:a16="http://schemas.microsoft.com/office/drawing/2014/main" id="{138C5ED3-2D64-E8A4-7AFD-6DE751D14B8C}"/>
              </a:ext>
            </a:extLst>
          </p:cNvPr>
          <p:cNvPicPr>
            <a:picLocks noChangeAspect="1"/>
          </p:cNvPicPr>
          <p:nvPr/>
        </p:nvPicPr>
        <p:blipFill>
          <a:blip r:embed="rId13"/>
          <a:srcRect/>
          <a:stretch>
            <a:fillRect/>
          </a:stretch>
        </p:blipFill>
        <p:spPr>
          <a:xfrm>
            <a:off x="7799749" y="88916"/>
            <a:ext cx="1233873" cy="412476"/>
          </a:xfrm>
          <a:prstGeom prst="rect">
            <a:avLst/>
          </a:prstGeom>
          <a:noFill/>
          <a:ln cap="flat">
            <a:noFill/>
          </a:ln>
        </p:spPr>
      </p:pic>
      <p:sp>
        <p:nvSpPr>
          <p:cNvPr id="4" name="Rectangle 1">
            <a:extLst>
              <a:ext uri="{FF2B5EF4-FFF2-40B4-BE49-F238E27FC236}">
                <a16:creationId xmlns:a16="http://schemas.microsoft.com/office/drawing/2014/main" id="{67DBFF91-F090-F24A-97E5-96C6B9E7062F}"/>
              </a:ext>
            </a:extLst>
          </p:cNvPr>
          <p:cNvSpPr/>
          <p:nvPr/>
        </p:nvSpPr>
        <p:spPr>
          <a:xfrm>
            <a:off x="7594604" y="82570"/>
            <a:ext cx="165104" cy="412476"/>
          </a:xfrm>
          <a:prstGeom prst="rect">
            <a:avLst/>
          </a:prstGeom>
          <a:solidFill>
            <a:srgbClr val="841910"/>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
            <a:extLst>
              <a:ext uri="{FF2B5EF4-FFF2-40B4-BE49-F238E27FC236}">
                <a16:creationId xmlns:a16="http://schemas.microsoft.com/office/drawing/2014/main" id="{4C3DF862-60F6-BFA3-C9A9-BA9F25AD4A31}"/>
              </a:ext>
            </a:extLst>
          </p:cNvPr>
          <p:cNvSpPr/>
          <p:nvPr/>
        </p:nvSpPr>
        <p:spPr>
          <a:xfrm>
            <a:off x="7440253" y="82570"/>
            <a:ext cx="103546" cy="412476"/>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4">
            <a:extLst>
              <a:ext uri="{FF2B5EF4-FFF2-40B4-BE49-F238E27FC236}">
                <a16:creationId xmlns:a16="http://schemas.microsoft.com/office/drawing/2014/main" id="{E60A9C5E-025B-D737-BB77-3B28A370A607}"/>
              </a:ext>
            </a:extLst>
          </p:cNvPr>
          <p:cNvSpPr/>
          <p:nvPr/>
        </p:nvSpPr>
        <p:spPr>
          <a:xfrm>
            <a:off x="0" y="5086349"/>
            <a:ext cx="9144000" cy="69851"/>
          </a:xfrm>
          <a:prstGeom prst="rect">
            <a:avLst/>
          </a:prstGeom>
          <a:solidFill>
            <a:srgbClr val="213264"/>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Rectangle 5">
            <a:extLst>
              <a:ext uri="{FF2B5EF4-FFF2-40B4-BE49-F238E27FC236}">
                <a16:creationId xmlns:a16="http://schemas.microsoft.com/office/drawing/2014/main" id="{92721F9F-21F2-A448-3444-740DEB66C62E}"/>
              </a:ext>
            </a:extLst>
          </p:cNvPr>
          <p:cNvSpPr/>
          <p:nvPr/>
        </p:nvSpPr>
        <p:spPr>
          <a:xfrm>
            <a:off x="0" y="88916"/>
            <a:ext cx="7283424" cy="406121"/>
          </a:xfrm>
          <a:prstGeom prst="rect">
            <a:avLst/>
          </a:prstGeom>
          <a:solidFill>
            <a:srgbClr val="213264"/>
          </a:solidFill>
          <a:ln w="25402" cap="flat">
            <a:solidFill>
              <a:srgbClr val="213264"/>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8" name="TextBox 6">
            <a:extLst>
              <a:ext uri="{FF2B5EF4-FFF2-40B4-BE49-F238E27FC236}">
                <a16:creationId xmlns:a16="http://schemas.microsoft.com/office/drawing/2014/main" id="{481B3CD2-4692-1F0F-B68A-90906AF5364D}"/>
              </a:ext>
            </a:extLst>
          </p:cNvPr>
          <p:cNvSpPr txBox="1"/>
          <p:nvPr/>
        </p:nvSpPr>
        <p:spPr>
          <a:xfrm>
            <a:off x="92482" y="105823"/>
            <a:ext cx="3953737"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FFFFFF"/>
                </a:solidFill>
                <a:uFillTx/>
                <a:latin typeface="Arial"/>
                <a:ea typeface="Arial"/>
                <a:cs typeface="Arial"/>
              </a:rPr>
              <a:t>Next Gen Employability Program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sp>
        <p:nvSpPr>
          <p:cNvPr id="2" name="Rectangle 20">
            <a:extLst>
              <a:ext uri="{FF2B5EF4-FFF2-40B4-BE49-F238E27FC236}">
                <a16:creationId xmlns:a16="http://schemas.microsoft.com/office/drawing/2014/main" id="{40EF4191-7AA5-9C84-C3F5-296F62F86545}"/>
              </a:ext>
            </a:extLst>
          </p:cNvPr>
          <p:cNvSpPr/>
          <p:nvPr/>
        </p:nvSpPr>
        <p:spPr>
          <a:xfrm>
            <a:off x="0" y="0"/>
            <a:ext cx="9144000" cy="5143499"/>
          </a:xfrm>
          <a:prstGeom prst="rect">
            <a:avLst/>
          </a:prstGeom>
          <a:solidFill>
            <a:srgbClr val="DFDDFB"/>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pic>
        <p:nvPicPr>
          <p:cNvPr id="3" name="Picture 26" descr="A white circle in the sky&#10;&#10;Description automatically generated">
            <a:extLst>
              <a:ext uri="{FF2B5EF4-FFF2-40B4-BE49-F238E27FC236}">
                <a16:creationId xmlns:a16="http://schemas.microsoft.com/office/drawing/2014/main" id="{559F1199-89F6-FE0F-8143-D560CC7B6798}"/>
              </a:ext>
            </a:extLst>
          </p:cNvPr>
          <p:cNvPicPr>
            <a:picLocks noChangeAspect="1"/>
          </p:cNvPicPr>
          <p:nvPr/>
        </p:nvPicPr>
        <p:blipFill>
          <a:blip r:embed="rId3">
            <a:alphaModFix amt="5000"/>
          </a:blip>
          <a:srcRect t="5928" r="746" b="10206"/>
          <a:stretch>
            <a:fillRect/>
          </a:stretch>
        </p:blipFill>
        <p:spPr>
          <a:xfrm>
            <a:off x="-274" y="0"/>
            <a:ext cx="9130933" cy="5143499"/>
          </a:xfrm>
          <a:prstGeom prst="rect">
            <a:avLst/>
          </a:prstGeom>
          <a:noFill/>
          <a:ln cap="flat">
            <a:noFill/>
          </a:ln>
        </p:spPr>
      </p:pic>
      <p:sp>
        <p:nvSpPr>
          <p:cNvPr id="4" name="Rectangle 21">
            <a:extLst>
              <a:ext uri="{FF2B5EF4-FFF2-40B4-BE49-F238E27FC236}">
                <a16:creationId xmlns:a16="http://schemas.microsoft.com/office/drawing/2014/main" id="{1BE40812-8D28-E5BC-2860-6EE9E231AA0C}"/>
              </a:ext>
            </a:extLst>
          </p:cNvPr>
          <p:cNvSpPr/>
          <p:nvPr/>
        </p:nvSpPr>
        <p:spPr>
          <a:xfrm>
            <a:off x="935915" y="666350"/>
            <a:ext cx="7605659" cy="3966475"/>
          </a:xfrm>
          <a:prstGeom prst="rect">
            <a:avLst/>
          </a:prstGeom>
          <a:solidFill>
            <a:srgbClr val="213163"/>
          </a:solidFill>
          <a:ln w="25402" cap="flat">
            <a:solidFill>
              <a:srgbClr val="213163"/>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Rectangle 22">
            <a:extLst>
              <a:ext uri="{FF2B5EF4-FFF2-40B4-BE49-F238E27FC236}">
                <a16:creationId xmlns:a16="http://schemas.microsoft.com/office/drawing/2014/main" id="{92D05DEF-1D5E-4F72-1E44-B027B233B5EC}"/>
              </a:ext>
            </a:extLst>
          </p:cNvPr>
          <p:cNvSpPr/>
          <p:nvPr/>
        </p:nvSpPr>
        <p:spPr>
          <a:xfrm>
            <a:off x="1000463" y="1055354"/>
            <a:ext cx="7500539" cy="3451402"/>
          </a:xfrm>
          <a:prstGeom prst="rect">
            <a:avLst/>
          </a:prstGeom>
          <a:solidFill>
            <a:srgbClr val="FFFFFF"/>
          </a:solidFill>
          <a:ln w="25402" cap="flat">
            <a:solidFill>
              <a:srgbClr val="FFFFFF"/>
            </a:solidFill>
            <a:prstDash val="solid"/>
          </a:ln>
          <a:effectLst>
            <a:outerShdw dir="16200000" algn="tl">
              <a:srgbClr val="000000">
                <a:alpha val="40000"/>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6" name="Rectangle 5">
            <a:extLst>
              <a:ext uri="{FF2B5EF4-FFF2-40B4-BE49-F238E27FC236}">
                <a16:creationId xmlns:a16="http://schemas.microsoft.com/office/drawing/2014/main" id="{607571BC-7797-6443-E199-0B82CDCC4BD5}"/>
              </a:ext>
            </a:extLst>
          </p:cNvPr>
          <p:cNvSpPr/>
          <p:nvPr/>
        </p:nvSpPr>
        <p:spPr>
          <a:xfrm>
            <a:off x="2490560" y="2787438"/>
            <a:ext cx="50566" cy="446913"/>
          </a:xfrm>
          <a:prstGeom prst="rect">
            <a:avLst/>
          </a:prstGeom>
          <a:solidFill>
            <a:srgbClr val="FFE600"/>
          </a:solidFill>
          <a:ln w="25402" cap="flat">
            <a:solidFill>
              <a:srgbClr val="FFE600"/>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7" name="TextBox 1">
            <a:extLst>
              <a:ext uri="{FF2B5EF4-FFF2-40B4-BE49-F238E27FC236}">
                <a16:creationId xmlns:a16="http://schemas.microsoft.com/office/drawing/2014/main" id="{8AE81FF1-AFE8-759B-1712-7CD93E33BB6E}"/>
              </a:ext>
            </a:extLst>
          </p:cNvPr>
          <p:cNvSpPr txBox="1"/>
          <p:nvPr/>
        </p:nvSpPr>
        <p:spPr>
          <a:xfrm>
            <a:off x="2029565" y="2248171"/>
            <a:ext cx="5025350"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0" cap="none" spc="0" baseline="0">
                <a:solidFill>
                  <a:srgbClr val="161D23"/>
                </a:solidFill>
                <a:uFillTx/>
                <a:latin typeface="Arial"/>
                <a:ea typeface="Arial"/>
                <a:cs typeface="Arial"/>
              </a:rPr>
              <a:t>NEXT GEN EMPLOYABILITY PROGRAM</a:t>
            </a:r>
          </a:p>
        </p:txBody>
      </p:sp>
      <p:sp>
        <p:nvSpPr>
          <p:cNvPr id="8" name="TextBox 6">
            <a:extLst>
              <a:ext uri="{FF2B5EF4-FFF2-40B4-BE49-F238E27FC236}">
                <a16:creationId xmlns:a16="http://schemas.microsoft.com/office/drawing/2014/main" id="{F8E80176-BC2B-6289-F8B1-11C2A399AF6D}"/>
              </a:ext>
            </a:extLst>
          </p:cNvPr>
          <p:cNvSpPr txBox="1"/>
          <p:nvPr/>
        </p:nvSpPr>
        <p:spPr>
          <a:xfrm>
            <a:off x="2541117" y="2795732"/>
            <a:ext cx="4019702"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0" i="0" u="none" strike="noStrike" kern="0" cap="none" spc="0" baseline="0">
                <a:solidFill>
                  <a:srgbClr val="161D23"/>
                </a:solidFill>
                <a:uFillTx/>
                <a:latin typeface="Arial"/>
                <a:ea typeface="Arial"/>
                <a:cs typeface="Arial"/>
              </a:rPr>
              <a:t>Creating a future-ready workforce</a:t>
            </a:r>
          </a:p>
        </p:txBody>
      </p:sp>
      <p:sp>
        <p:nvSpPr>
          <p:cNvPr id="9" name="TextBox 13">
            <a:extLst>
              <a:ext uri="{FF2B5EF4-FFF2-40B4-BE49-F238E27FC236}">
                <a16:creationId xmlns:a16="http://schemas.microsoft.com/office/drawing/2014/main" id="{9C38916B-9EF6-78FF-BAB4-AB571E4C46DA}"/>
              </a:ext>
            </a:extLst>
          </p:cNvPr>
          <p:cNvSpPr txBox="1"/>
          <p:nvPr/>
        </p:nvSpPr>
        <p:spPr>
          <a:xfrm>
            <a:off x="1095094" y="3956069"/>
            <a:ext cx="2648568" cy="45529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20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Arial"/>
                <a:ea typeface="Arial"/>
                <a:cs typeface="Arial"/>
              </a:rPr>
              <a:t>Student Name: S.RAJAMOHAN</a:t>
            </a:r>
          </a:p>
          <a:p>
            <a:pPr marL="0" marR="0" lvl="0" indent="0" algn="l" defTabSz="914400" rtl="0" fontAlgn="auto" hangingPunct="1">
              <a:lnSpc>
                <a:spcPct val="100000"/>
              </a:lnSpc>
              <a:spcBef>
                <a:spcPts val="0"/>
              </a:spcBef>
              <a:spcAft>
                <a:spcPts val="20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Arial"/>
                <a:ea typeface="Arial"/>
                <a:cs typeface="Arial"/>
              </a:rPr>
              <a:t>Student ID : au422721104036</a:t>
            </a:r>
          </a:p>
        </p:txBody>
      </p:sp>
      <p:cxnSp>
        <p:nvCxnSpPr>
          <p:cNvPr id="10" name="Straight Connector 14">
            <a:extLst>
              <a:ext uri="{FF2B5EF4-FFF2-40B4-BE49-F238E27FC236}">
                <a16:creationId xmlns:a16="http://schemas.microsoft.com/office/drawing/2014/main" id="{DC095232-7EFA-DBEC-8171-70282D00A89C}"/>
              </a:ext>
            </a:extLst>
          </p:cNvPr>
          <p:cNvCxnSpPr/>
          <p:nvPr/>
        </p:nvCxnSpPr>
        <p:spPr>
          <a:xfrm>
            <a:off x="1100215" y="3919493"/>
            <a:ext cx="1986607" cy="0"/>
          </a:xfrm>
          <a:prstGeom prst="straightConnector1">
            <a:avLst/>
          </a:prstGeom>
          <a:noFill/>
          <a:ln w="3172" cap="flat">
            <a:solidFill>
              <a:srgbClr val="000000"/>
            </a:solidFill>
            <a:custDash>
              <a:ds d="800820" sp="100000"/>
              <a:ds d="100000" sp="100000"/>
              <a:ds d="100000" sp="100000"/>
            </a:custDash>
          </a:ln>
        </p:spPr>
      </p:cxnSp>
      <p:sp>
        <p:nvSpPr>
          <p:cNvPr id="11" name="Google Shape;70;p13">
            <a:extLst>
              <a:ext uri="{FF2B5EF4-FFF2-40B4-BE49-F238E27FC236}">
                <a16:creationId xmlns:a16="http://schemas.microsoft.com/office/drawing/2014/main" id="{F4313590-3562-E1C1-D935-D1D2DE464F0C}"/>
              </a:ext>
            </a:extLst>
          </p:cNvPr>
          <p:cNvSpPr txBox="1"/>
          <p:nvPr/>
        </p:nvSpPr>
        <p:spPr>
          <a:xfrm>
            <a:off x="5596475" y="3627296"/>
            <a:ext cx="1456922" cy="276962"/>
          </a:xfrm>
          <a:prstGeom prst="rect">
            <a:avLst/>
          </a:prstGeom>
          <a:noFill/>
          <a:ln cap="flat">
            <a:noFill/>
          </a:ln>
        </p:spPr>
        <p:txBody>
          <a:bodyPr vert="horz" wrap="square" lIns="91421" tIns="45701" rIns="91421" bIns="45701"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000000"/>
                </a:solidFill>
                <a:uFillTx/>
                <a:latin typeface="Arial"/>
                <a:ea typeface="Arial"/>
                <a:cs typeface="Arial"/>
              </a:rPr>
              <a:t>College Name:</a:t>
            </a:r>
          </a:p>
        </p:txBody>
      </p:sp>
      <p:cxnSp>
        <p:nvCxnSpPr>
          <p:cNvPr id="12" name="Straight Connector 19">
            <a:extLst>
              <a:ext uri="{FF2B5EF4-FFF2-40B4-BE49-F238E27FC236}">
                <a16:creationId xmlns:a16="http://schemas.microsoft.com/office/drawing/2014/main" id="{A90DF99F-8A03-ECF3-6A6D-8CF8A4C16EF5}"/>
              </a:ext>
            </a:extLst>
          </p:cNvPr>
          <p:cNvCxnSpPr/>
          <p:nvPr/>
        </p:nvCxnSpPr>
        <p:spPr>
          <a:xfrm>
            <a:off x="5693063" y="3919493"/>
            <a:ext cx="1360335" cy="0"/>
          </a:xfrm>
          <a:prstGeom prst="straightConnector1">
            <a:avLst/>
          </a:prstGeom>
          <a:noFill/>
          <a:ln w="3172" cap="flat">
            <a:solidFill>
              <a:srgbClr val="000000"/>
            </a:solidFill>
            <a:custDash>
              <a:ds d="800820" sp="100000"/>
              <a:ds d="100000" sp="100000"/>
              <a:ds d="100000" sp="100000"/>
            </a:custDash>
          </a:ln>
        </p:spPr>
      </p:cxnSp>
      <p:sp>
        <p:nvSpPr>
          <p:cNvPr id="13" name="TextBox 23">
            <a:extLst>
              <a:ext uri="{FF2B5EF4-FFF2-40B4-BE49-F238E27FC236}">
                <a16:creationId xmlns:a16="http://schemas.microsoft.com/office/drawing/2014/main" id="{A61860F5-E5F1-A057-D94E-22E039862DB9}"/>
              </a:ext>
            </a:extLst>
          </p:cNvPr>
          <p:cNvSpPr txBox="1"/>
          <p:nvPr/>
        </p:nvSpPr>
        <p:spPr>
          <a:xfrm>
            <a:off x="4797911" y="3956069"/>
            <a:ext cx="2991002" cy="26160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200"/>
              </a:spcAft>
              <a:buNone/>
              <a:tabLst/>
              <a:defRPr sz="1800" b="0" i="0" u="none" strike="noStrike" kern="0" cap="none" spc="0" baseline="0">
                <a:solidFill>
                  <a:srgbClr val="000000"/>
                </a:solidFill>
                <a:uFillTx/>
              </a:defRPr>
            </a:pPr>
            <a:r>
              <a:rPr lang="en-GB" sz="1100" b="0" i="0" u="none" strike="noStrike" kern="0" cap="none" spc="0" baseline="0">
                <a:solidFill>
                  <a:srgbClr val="000000"/>
                </a:solidFill>
                <a:uFillTx/>
                <a:latin typeface="Arial"/>
                <a:ea typeface="Arial"/>
                <a:cs typeface="Arial"/>
              </a:rPr>
              <a:t>V.R.S College Of Engineering&amp;Technology</a:t>
            </a:r>
            <a:endParaRPr lang="en-US" sz="1100" b="0" i="0" u="none" strike="noStrike" kern="0" cap="none" spc="0" baseline="0">
              <a:solidFill>
                <a:srgbClr val="000000"/>
              </a:solidFill>
              <a:uFillTx/>
              <a:latin typeface="Arial"/>
              <a:ea typeface="Arial"/>
              <a:cs typeface="Arial"/>
            </a:endParaRPr>
          </a:p>
        </p:txBody>
      </p:sp>
      <p:pic>
        <p:nvPicPr>
          <p:cNvPr id="14" name="Picture 2">
            <a:extLst>
              <a:ext uri="{FF2B5EF4-FFF2-40B4-BE49-F238E27FC236}">
                <a16:creationId xmlns:a16="http://schemas.microsoft.com/office/drawing/2014/main" id="{97A4F221-5F50-93C9-963D-D35717CFD351}"/>
              </a:ext>
            </a:extLst>
          </p:cNvPr>
          <p:cNvPicPr>
            <a:picLocks noChangeAspect="1"/>
          </p:cNvPicPr>
          <p:nvPr/>
        </p:nvPicPr>
        <p:blipFill>
          <a:blip r:embed="rId4"/>
          <a:stretch>
            <a:fillRect/>
          </a:stretch>
        </p:blipFill>
        <p:spPr>
          <a:xfrm>
            <a:off x="1834752" y="1249152"/>
            <a:ext cx="1146739" cy="666204"/>
          </a:xfrm>
          <a:prstGeom prst="rect">
            <a:avLst/>
          </a:prstGeom>
          <a:noFill/>
          <a:ln cap="flat">
            <a:noFill/>
          </a:ln>
        </p:spPr>
      </p:pic>
      <p:pic>
        <p:nvPicPr>
          <p:cNvPr id="15" name="Picture 5" descr="A logo with people and map&#10;&#10;Description automatically generated">
            <a:extLst>
              <a:ext uri="{FF2B5EF4-FFF2-40B4-BE49-F238E27FC236}">
                <a16:creationId xmlns:a16="http://schemas.microsoft.com/office/drawing/2014/main" id="{F96C1672-20E9-050D-91A4-2156A66F414C}"/>
              </a:ext>
            </a:extLst>
          </p:cNvPr>
          <p:cNvPicPr>
            <a:picLocks noChangeAspect="1"/>
          </p:cNvPicPr>
          <p:nvPr/>
        </p:nvPicPr>
        <p:blipFill>
          <a:blip r:embed="rId5"/>
          <a:srcRect/>
          <a:stretch>
            <a:fillRect/>
          </a:stretch>
        </p:blipFill>
        <p:spPr>
          <a:xfrm>
            <a:off x="6461186" y="1211662"/>
            <a:ext cx="668563" cy="666204"/>
          </a:xfrm>
          <a:prstGeom prst="rect">
            <a:avLst/>
          </a:prstGeom>
          <a:noFill/>
          <a:ln cap="flat">
            <a:noFill/>
          </a:ln>
        </p:spPr>
      </p:pic>
      <p:pic>
        <p:nvPicPr>
          <p:cNvPr id="16" name="Picture 9" descr="A close up of a logo&#10;&#10;Description automatically generated">
            <a:extLst>
              <a:ext uri="{FF2B5EF4-FFF2-40B4-BE49-F238E27FC236}">
                <a16:creationId xmlns:a16="http://schemas.microsoft.com/office/drawing/2014/main" id="{FA8E49AC-2C89-6D2E-7657-336C384B9131}"/>
              </a:ext>
            </a:extLst>
          </p:cNvPr>
          <p:cNvPicPr>
            <a:picLocks noChangeAspect="1"/>
          </p:cNvPicPr>
          <p:nvPr/>
        </p:nvPicPr>
        <p:blipFill>
          <a:blip r:embed="rId6"/>
          <a:stretch>
            <a:fillRect/>
          </a:stretch>
        </p:blipFill>
        <p:spPr>
          <a:xfrm>
            <a:off x="3927668" y="1286633"/>
            <a:ext cx="1587343" cy="516270"/>
          </a:xfrm>
          <a:prstGeom prst="rect">
            <a:avLst/>
          </a:prstGeom>
          <a:noFill/>
          <a:ln cap="flat">
            <a:noFill/>
          </a:ln>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Slide1032">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06549925-183D-46CB-2FAA-41D76AC0BF5C}"/>
              </a:ext>
            </a:extLst>
          </p:cNvPr>
          <p:cNvSpPr txBox="1">
            <a:spLocks noGrp="1"/>
          </p:cNvSpPr>
          <p:nvPr>
            <p:ph type="title"/>
          </p:nvPr>
        </p:nvSpPr>
        <p:spPr>
          <a:xfrm>
            <a:off x="131033" y="682133"/>
            <a:ext cx="2936083" cy="322261"/>
          </a:xfrm>
          <a:prstGeom prst="rect">
            <a:avLst/>
          </a:prstGeom>
          <a:noFill/>
          <a:ln>
            <a:noFill/>
          </a:ln>
        </p:spPr>
        <p:txBody>
          <a:bodyPr vert="horz" wrap="square" lIns="91421" tIns="91421" rIns="91421" bIns="91421" anchor="t" anchorCtr="0" compatLnSpc="1">
            <a:noAutofit/>
          </a:bodyPr>
          <a:lstStyle/>
          <a:p>
            <a:pPr lvl="0">
              <a:lnSpc>
                <a:spcPct val="100000"/>
              </a:lnSpc>
              <a:spcBef>
                <a:spcPts val="0"/>
              </a:spcBef>
            </a:pPr>
            <a:r>
              <a:rPr lang="en-IN" sz="1600" b="1" kern="0">
                <a:solidFill>
                  <a:srgbClr val="213163"/>
                </a:solidFill>
                <a:latin typeface="Arial"/>
                <a:cs typeface="Arial"/>
              </a:rPr>
              <a:t>Modelling &amp; Results:</a:t>
            </a:r>
            <a:endParaRPr lang="en-IN" sz="1600" kern="0">
              <a:solidFill>
                <a:srgbClr val="000000"/>
              </a:solidFill>
              <a:latin typeface="Arial"/>
              <a:cs typeface="Arial"/>
            </a:endParaRPr>
          </a:p>
        </p:txBody>
      </p:sp>
      <p:cxnSp>
        <p:nvCxnSpPr>
          <p:cNvPr id="3" name="Straight Connector 1">
            <a:extLst>
              <a:ext uri="{FF2B5EF4-FFF2-40B4-BE49-F238E27FC236}">
                <a16:creationId xmlns:a16="http://schemas.microsoft.com/office/drawing/2014/main" id="{9854B68F-9BF5-2C10-198B-783D79440357}"/>
              </a:ext>
            </a:extLst>
          </p:cNvPr>
          <p:cNvCxnSpPr/>
          <p:nvPr/>
        </p:nvCxnSpPr>
        <p:spPr>
          <a:xfrm>
            <a:off x="0" y="4675912"/>
            <a:ext cx="9144000" cy="0"/>
          </a:xfrm>
          <a:prstGeom prst="straightConnector1">
            <a:avLst/>
          </a:prstGeom>
          <a:noFill/>
          <a:ln w="9528" cap="flat">
            <a:solidFill>
              <a:srgbClr val="BFBFBF"/>
            </a:solidFill>
            <a:prstDash val="solid"/>
          </a:ln>
        </p:spPr>
      </p:cxnSp>
      <p:sp>
        <p:nvSpPr>
          <p:cNvPr id="4" name="Google Shape;61;g5fab984687_2_0">
            <a:extLst>
              <a:ext uri="{FF2B5EF4-FFF2-40B4-BE49-F238E27FC236}">
                <a16:creationId xmlns:a16="http://schemas.microsoft.com/office/drawing/2014/main" id="{F478061E-57FF-7617-AAB4-EAA57421DA34}"/>
              </a:ext>
            </a:extLst>
          </p:cNvPr>
          <p:cNvSpPr txBox="1"/>
          <p:nvPr/>
        </p:nvSpPr>
        <p:spPr>
          <a:xfrm>
            <a:off x="138650" y="4713110"/>
            <a:ext cx="707169" cy="322261"/>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Arial"/>
                <a:ea typeface="Arial"/>
                <a:cs typeface="Arial"/>
              </a:rPr>
              <a:t>Source :</a:t>
            </a:r>
          </a:p>
        </p:txBody>
      </p:sp>
      <p:sp>
        <p:nvSpPr>
          <p:cNvPr id="5" name="Rectangle 5">
            <a:extLst>
              <a:ext uri="{FF2B5EF4-FFF2-40B4-BE49-F238E27FC236}">
                <a16:creationId xmlns:a16="http://schemas.microsoft.com/office/drawing/2014/main" id="{B8980A6B-BC59-263C-6287-7D8538CAFA93}"/>
              </a:ext>
            </a:extLst>
          </p:cNvPr>
          <p:cNvSpPr/>
          <p:nvPr/>
        </p:nvSpPr>
        <p:spPr>
          <a:xfrm>
            <a:off x="505608" y="1183343"/>
            <a:ext cx="6352391" cy="397031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Car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Fields: make, model, year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Description: Represents a car available for rental.</a:t>
            </a:r>
          </a:p>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Customer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Fields: name, email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Description: Stores information about customers who make rental bookings.</a:t>
            </a:r>
          </a:p>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Rental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Fields: car (foreign key to Car model), customer (foreign key to Customer model), rental_date , return_date.</a:t>
            </a:r>
          </a:p>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Data Population</a:t>
            </a:r>
          </a:p>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Queries and Operations</a:t>
            </a:r>
          </a:p>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Testing and Validation</a:t>
            </a:r>
          </a:p>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Insights and Analysis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US" sz="1400" b="0" i="0" u="none" strike="noStrike" kern="0" cap="none" spc="0" baseline="0">
                <a:solidFill>
                  <a:srgbClr val="000000"/>
                </a:solidFill>
                <a:uFillTx/>
                <a:latin typeface="Times New Roman" pitchFamily="18"/>
                <a:ea typeface="Arial"/>
                <a:cs typeface="Times New Roman" pitchFamily="18"/>
              </a:rPr>
            </a:br>
            <a:endParaRPr lang="en-US" sz="1400" b="0" i="0" u="none" strike="noStrike" kern="0" cap="none" spc="0" baseline="0">
              <a:solidFill>
                <a:srgbClr val="000000"/>
              </a:solidFill>
              <a:uFillTx/>
              <a:latin typeface="Times New Roman" pitchFamily="18"/>
              <a:ea typeface="Arial"/>
              <a:cs typeface="Times New Roman" pitchFamily="1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5E86-7B42-13A2-8FE1-1DFCDB2FFF84}"/>
              </a:ext>
            </a:extLst>
          </p:cNvPr>
          <p:cNvSpPr txBox="1">
            <a:spLocks noGrp="1"/>
          </p:cNvSpPr>
          <p:nvPr>
            <p:ph type="title"/>
          </p:nvPr>
        </p:nvSpPr>
        <p:spPr>
          <a:xfrm>
            <a:off x="155850" y="613141"/>
            <a:ext cx="8832299" cy="451933"/>
          </a:xfrm>
          <a:prstGeom prst="rect">
            <a:avLst/>
          </a:prstGeom>
          <a:noFill/>
          <a:ln>
            <a:noFill/>
          </a:ln>
        </p:spPr>
        <p:txBody>
          <a:bodyPr vert="horz" wrap="square" lIns="91421" tIns="91421" rIns="91421" bIns="91421" anchor="b" anchorCtr="1" compatLnSpc="1">
            <a:noAutofit/>
          </a:bodyPr>
          <a:lstStyle/>
          <a:p>
            <a:pPr lvl="0" algn="ctr">
              <a:lnSpc>
                <a:spcPct val="100000"/>
              </a:lnSpc>
              <a:spcBef>
                <a:spcPts val="0"/>
              </a:spcBef>
            </a:pPr>
            <a:r>
              <a:rPr lang="en-US" sz="2400" kern="0">
                <a:solidFill>
                  <a:srgbClr val="000000"/>
                </a:solidFill>
                <a:latin typeface="Arial"/>
                <a:cs typeface="Arial"/>
              </a:rPr>
              <a:t>Homepage</a:t>
            </a:r>
          </a:p>
        </p:txBody>
      </p:sp>
      <p:sp>
        <p:nvSpPr>
          <p:cNvPr id="3" name="Text Placeholder 2">
            <a:extLst>
              <a:ext uri="{FF2B5EF4-FFF2-40B4-BE49-F238E27FC236}">
                <a16:creationId xmlns:a16="http://schemas.microsoft.com/office/drawing/2014/main" id="{79BCFB50-C0BD-DFC8-5CC7-7015C1F4E561}"/>
              </a:ext>
            </a:extLst>
          </p:cNvPr>
          <p:cNvSpPr txBox="1">
            <a:spLocks noGrp="1"/>
          </p:cNvSpPr>
          <p:nvPr>
            <p:ph type="body" sz="quarter" idx="4294967295"/>
          </p:nvPr>
        </p:nvSpPr>
        <p:spPr>
          <a:xfrm>
            <a:off x="311700" y="1389604"/>
            <a:ext cx="8696830" cy="3179396"/>
          </a:xfrm>
          <a:prstGeom prst="rect">
            <a:avLst/>
          </a:prstGeom>
          <a:noFill/>
          <a:ln>
            <a:noFill/>
          </a:ln>
        </p:spPr>
        <p:txBody>
          <a:bodyPr vert="horz" wrap="square" lIns="91421" tIns="91421" rIns="91421" bIns="91421" anchor="t" anchorCtr="0" compatLnSpc="1">
            <a:noAutofit/>
          </a:bodyPr>
          <a:lstStyle/>
          <a:p>
            <a:pPr marL="457200" lvl="0" indent="-304796">
              <a:lnSpc>
                <a:spcPct val="115000"/>
              </a:lnSpc>
              <a:spcBef>
                <a:spcPts val="0"/>
              </a:spcBef>
              <a:buClr>
                <a:srgbClr val="000000"/>
              </a:buClr>
              <a:buSzPts val="1200"/>
              <a:buFont typeface="Arial"/>
              <a:buChar char="●"/>
            </a:pPr>
            <a:r>
              <a:rPr lang="en-GB" sz="1400" b="1" kern="0">
                <a:solidFill>
                  <a:srgbClr val="000000"/>
                </a:solidFill>
                <a:latin typeface="Times New Roman" pitchFamily="18"/>
                <a:cs typeface="Times New Roman" pitchFamily="18"/>
              </a:rPr>
              <a:t>Engaging headline</a:t>
            </a:r>
            <a:r>
              <a:rPr lang="en-GB" sz="1400" kern="0">
                <a:solidFill>
                  <a:srgbClr val="000000"/>
                </a:solidFill>
                <a:latin typeface="Times New Roman" pitchFamily="18"/>
                <a:cs typeface="Times New Roman" pitchFamily="18"/>
              </a:rPr>
              <a:t>: "Explore the World with Our Premium Car Rentals Service!"</a:t>
            </a:r>
          </a:p>
          <a:p>
            <a:pPr marL="457200" lvl="0" indent="-304796">
              <a:lnSpc>
                <a:spcPct val="115000"/>
              </a:lnSpc>
              <a:spcBef>
                <a:spcPts val="0"/>
              </a:spcBef>
              <a:buClr>
                <a:srgbClr val="000000"/>
              </a:buClr>
              <a:buSzPts val="1200"/>
              <a:buFont typeface="Arial"/>
              <a:buChar char="●"/>
            </a:pPr>
            <a:r>
              <a:rPr lang="en-GB" sz="1400" b="1" kern="0">
                <a:solidFill>
                  <a:srgbClr val="000000"/>
                </a:solidFill>
                <a:latin typeface="Times New Roman" pitchFamily="18"/>
                <a:cs typeface="Times New Roman" pitchFamily="18"/>
              </a:rPr>
              <a:t>Search bar placeholder text: </a:t>
            </a:r>
            <a:r>
              <a:rPr lang="en-GB" sz="1400" kern="0">
                <a:solidFill>
                  <a:srgbClr val="000000"/>
                </a:solidFill>
                <a:latin typeface="Times New Roman" pitchFamily="18"/>
                <a:cs typeface="Times New Roman" pitchFamily="18"/>
              </a:rPr>
              <a:t>"Find Your Perfect Ride..."</a:t>
            </a:r>
          </a:p>
          <a:p>
            <a:pPr marL="457200" lvl="0" indent="-304796">
              <a:lnSpc>
                <a:spcPct val="115000"/>
              </a:lnSpc>
              <a:spcBef>
                <a:spcPts val="0"/>
              </a:spcBef>
              <a:buClr>
                <a:srgbClr val="000000"/>
              </a:buClr>
              <a:buSzPts val="1200"/>
              <a:buFont typeface="Arial"/>
              <a:buChar char="●"/>
            </a:pPr>
            <a:r>
              <a:rPr lang="en-GB" sz="1400" b="1" kern="0">
                <a:solidFill>
                  <a:srgbClr val="000000"/>
                </a:solidFill>
                <a:latin typeface="Times New Roman" pitchFamily="18"/>
                <a:cs typeface="Times New Roman" pitchFamily="18"/>
              </a:rPr>
              <a:t>How It Works steps</a:t>
            </a:r>
            <a:r>
              <a:rPr lang="en-GB" sz="1400" kern="0">
                <a:solidFill>
                  <a:srgbClr val="000000"/>
                </a:solidFill>
                <a:latin typeface="Times New Roman" pitchFamily="18"/>
                <a:cs typeface="Times New Roman" pitchFamily="18"/>
              </a:rPr>
              <a:t>: "Search for Cars", "Make a Reservation", "Pick Up and Go!"</a:t>
            </a:r>
          </a:p>
          <a:p>
            <a:pPr marL="457200" lvl="0" indent="-304796">
              <a:lnSpc>
                <a:spcPct val="115000"/>
              </a:lnSpc>
              <a:spcBef>
                <a:spcPts val="0"/>
              </a:spcBef>
              <a:buClr>
                <a:srgbClr val="000000"/>
              </a:buClr>
              <a:buSzPts val="1200"/>
              <a:buFont typeface="Arial"/>
              <a:buChar char="●"/>
            </a:pPr>
            <a:r>
              <a:rPr lang="en-GB" sz="1400" b="1" kern="0">
                <a:solidFill>
                  <a:srgbClr val="000000"/>
                </a:solidFill>
                <a:latin typeface="Times New Roman" pitchFamily="18"/>
                <a:cs typeface="Times New Roman" pitchFamily="18"/>
              </a:rPr>
              <a:t>Benefits: </a:t>
            </a:r>
            <a:r>
              <a:rPr lang="en-GB" sz="1400" kern="0">
                <a:solidFill>
                  <a:srgbClr val="000000"/>
                </a:solidFill>
                <a:latin typeface="Times New Roman" pitchFamily="18"/>
                <a:cs typeface="Times New Roman" pitchFamily="18"/>
              </a:rPr>
              <a:t>"Competitive Rates", "24/7 Customer Support", "Wide Selection of Vehicles", "Flexible Booking Options"</a:t>
            </a:r>
          </a:p>
          <a:p>
            <a:pPr marL="457200" lvl="0" indent="-304796">
              <a:lnSpc>
                <a:spcPct val="115000"/>
              </a:lnSpc>
              <a:spcBef>
                <a:spcPts val="0"/>
              </a:spcBef>
              <a:buClr>
                <a:srgbClr val="000000"/>
              </a:buClr>
              <a:buSzPts val="1200"/>
              <a:buFont typeface="Arial"/>
              <a:buChar char="●"/>
            </a:pPr>
            <a:r>
              <a:rPr lang="en-GB" sz="1400" b="1" kern="0">
                <a:solidFill>
                  <a:srgbClr val="000000"/>
                </a:solidFill>
                <a:latin typeface="Times New Roman" pitchFamily="18"/>
                <a:cs typeface="Times New Roman" pitchFamily="18"/>
              </a:rPr>
              <a:t>Example testimonial: </a:t>
            </a:r>
            <a:r>
              <a:rPr lang="en-GB" sz="1400" kern="0">
                <a:solidFill>
                  <a:srgbClr val="000000"/>
                </a:solidFill>
                <a:latin typeface="Times New Roman" pitchFamily="18"/>
                <a:cs typeface="Times New Roman" pitchFamily="18"/>
              </a:rPr>
              <a:t>"Great experience! The booking process was smooth, and the car was in excellent condition. Highly recommend!"</a:t>
            </a:r>
          </a:p>
          <a:p>
            <a:pPr marL="457200" lvl="0" indent="-304796">
              <a:lnSpc>
                <a:spcPct val="115000"/>
              </a:lnSpc>
              <a:spcBef>
                <a:spcPts val="0"/>
              </a:spcBef>
              <a:buClr>
                <a:srgbClr val="000000"/>
              </a:buClr>
              <a:buSzPts val="1200"/>
              <a:buFont typeface="Arial"/>
              <a:buChar char="●"/>
            </a:pPr>
            <a:r>
              <a:rPr lang="en-GB" sz="1400" b="1" kern="0">
                <a:solidFill>
                  <a:srgbClr val="000000"/>
                </a:solidFill>
                <a:latin typeface="Times New Roman" pitchFamily="18"/>
                <a:cs typeface="Times New Roman" pitchFamily="18"/>
              </a:rPr>
              <a:t>About Us overview: </a:t>
            </a:r>
            <a:r>
              <a:rPr lang="en-GB" sz="1400" kern="0">
                <a:solidFill>
                  <a:srgbClr val="000000"/>
                </a:solidFill>
                <a:latin typeface="Times New Roman" pitchFamily="18"/>
                <a:cs typeface="Times New Roman" pitchFamily="18"/>
              </a:rPr>
              <a:t>"Founded in [year], we are dedicated to providing top-quality car rental services to customers worldwide. With a diverse fleet of vehicles and a commitment to customer satisfaction, we strive to make your rental experience hassle-free and enjoyable."</a:t>
            </a:r>
          </a:p>
          <a:p>
            <a:pPr marL="457200" lvl="0" indent="-304796">
              <a:lnSpc>
                <a:spcPct val="115000"/>
              </a:lnSpc>
              <a:spcBef>
                <a:spcPts val="0"/>
              </a:spcBef>
              <a:buClr>
                <a:srgbClr val="000000"/>
              </a:buClr>
              <a:buSzPts val="1200"/>
              <a:buFont typeface="Arial"/>
              <a:buChar char="●"/>
            </a:pPr>
            <a:r>
              <a:rPr lang="en-GB" sz="1400" b="1" kern="0">
                <a:solidFill>
                  <a:srgbClr val="000000"/>
                </a:solidFill>
                <a:latin typeface="Times New Roman" pitchFamily="18"/>
                <a:cs typeface="Times New Roman" pitchFamily="18"/>
              </a:rPr>
              <a:t>Contact information</a:t>
            </a:r>
            <a:r>
              <a:rPr lang="en-GB" sz="1400" kern="0">
                <a:solidFill>
                  <a:srgbClr val="000000"/>
                </a:solidFill>
                <a:latin typeface="Times New Roman" pitchFamily="18"/>
                <a:cs typeface="Times New Roman" pitchFamily="18"/>
              </a:rPr>
              <a:t>: "Need assistance? Contact us at [phone number] or [email address]. We're here to help!"</a:t>
            </a:r>
          </a:p>
          <a:p>
            <a:pPr marL="457200" lvl="0" indent="-304796">
              <a:lnSpc>
                <a:spcPct val="115000"/>
              </a:lnSpc>
              <a:spcBef>
                <a:spcPts val="0"/>
              </a:spcBef>
              <a:buClr>
                <a:srgbClr val="000000"/>
              </a:buClr>
              <a:buSzPts val="1200"/>
              <a:buFont typeface="Arial"/>
              <a:buChar char="●"/>
            </a:pPr>
            <a:endParaRPr lang="en-US" sz="1400" kern="0">
              <a:solidFill>
                <a:srgbClr val="000000"/>
              </a:solidFill>
              <a:latin typeface="Times New Roman" pitchFamily="18"/>
              <a:cs typeface="Times New Roman" pitchFamily="1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C084-738D-B03E-F5D0-996410E5FEE2}"/>
              </a:ext>
            </a:extLst>
          </p:cNvPr>
          <p:cNvSpPr txBox="1">
            <a:spLocks noGrp="1"/>
          </p:cNvSpPr>
          <p:nvPr>
            <p:ph type="title"/>
          </p:nvPr>
        </p:nvSpPr>
        <p:spPr>
          <a:xfrm>
            <a:off x="628558" y="601135"/>
            <a:ext cx="7886425" cy="666515"/>
          </a:xfrm>
          <a:prstGeom prst="rect">
            <a:avLst/>
          </a:prstGeom>
          <a:noFill/>
          <a:ln>
            <a:noFill/>
          </a:ln>
        </p:spPr>
        <p:txBody>
          <a:bodyPr vert="horz" wrap="square" lIns="0" tIns="0" rIns="0" bIns="0" anchor="ctr" anchorCtr="1" compatLnSpc="1">
            <a:noAutofit/>
          </a:bodyPr>
          <a:lstStyle/>
          <a:p>
            <a:pPr lvl="0" algn="ctr">
              <a:lnSpc>
                <a:spcPct val="100000"/>
              </a:lnSpc>
              <a:spcBef>
                <a:spcPts val="0"/>
              </a:spcBef>
            </a:pPr>
            <a:r>
              <a:rPr lang="en-US" sz="1400" b="1" kern="0">
                <a:solidFill>
                  <a:srgbClr val="000000"/>
                </a:solidFill>
                <a:latin typeface="Arial"/>
                <a:cs typeface="Arial"/>
              </a:rPr>
              <a:t>About-Us-Page</a:t>
            </a:r>
          </a:p>
        </p:txBody>
      </p:sp>
      <p:sp>
        <p:nvSpPr>
          <p:cNvPr id="3" name="Rectangle 2">
            <a:extLst>
              <a:ext uri="{FF2B5EF4-FFF2-40B4-BE49-F238E27FC236}">
                <a16:creationId xmlns:a16="http://schemas.microsoft.com/office/drawing/2014/main" id="{76F7FC17-4949-F824-B098-446A9FD9B3A7}"/>
              </a:ext>
            </a:extLst>
          </p:cNvPr>
          <p:cNvSpPr/>
          <p:nvPr/>
        </p:nvSpPr>
        <p:spPr>
          <a:xfrm>
            <a:off x="268943" y="1054248"/>
            <a:ext cx="8724454" cy="397031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The "About Us" page is an essential component of your car rentals application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 Headline: </a:t>
            </a:r>
            <a:r>
              <a:rPr lang="en-GB" sz="1400" b="0" i="0" u="none" strike="noStrike" kern="0" cap="none" spc="0" baseline="0">
                <a:solidFill>
                  <a:srgbClr val="000000"/>
                </a:solidFill>
                <a:uFillTx/>
                <a:latin typeface="Times New Roman" pitchFamily="18"/>
                <a:ea typeface="Arial"/>
                <a:cs typeface="Times New Roman" pitchFamily="18"/>
              </a:rPr>
              <a:t>"Who We Are: Your Trusted Partner in Car Rentals"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Company Overview</a:t>
            </a:r>
            <a:r>
              <a:rPr lang="en-GB" sz="1400" b="0" i="0" u="none" strike="noStrike" kern="0" cap="none" spc="0" baseline="0">
                <a:solidFill>
                  <a:srgbClr val="000000"/>
                </a:solidFill>
                <a:uFillTx/>
                <a:latin typeface="Times New Roman" pitchFamily="18"/>
                <a:ea typeface="Arial"/>
                <a:cs typeface="Times New Roman" pitchFamily="18"/>
              </a:rPr>
              <a:t>: "Founded in [year], [Company Name] has been dedicated to providing top-quality car rental services to customers worldwide.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Our Team: </a:t>
            </a:r>
            <a:r>
              <a:rPr lang="en-GB" sz="1400" b="0" i="0" u="none" strike="noStrike" kern="0" cap="none" spc="0" baseline="0">
                <a:solidFill>
                  <a:srgbClr val="000000"/>
                </a:solidFill>
                <a:uFillTx/>
                <a:latin typeface="Times New Roman" pitchFamily="18"/>
                <a:ea typeface="Arial"/>
                <a:cs typeface="Times New Roman" pitchFamily="18"/>
              </a:rPr>
              <a:t>"Meet the [Company Name] Team! Our passionate and experienced team members are committed to delivering exceptional service and ensuring your rental experience exceeds expectations."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Core Values</a:t>
            </a:r>
            <a:r>
              <a:rPr lang="en-GB" sz="1400" b="0" i="0" u="none" strike="noStrike" kern="0" cap="none" spc="0" baseline="0">
                <a:solidFill>
                  <a:srgbClr val="000000"/>
                </a:solidFill>
                <a:uFillTx/>
                <a:latin typeface="Times New Roman" pitchFamily="18"/>
                <a:ea typeface="Arial"/>
                <a:cs typeface="Times New Roman" pitchFamily="18"/>
              </a:rPr>
              <a:t>: "At [Company Name], we are guided by integrity, innovation, and a commitment to excellence. We strive to build lasting relationships with our customers based on trust, transparency, and reliability."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Customer Commitment</a:t>
            </a:r>
            <a:r>
              <a:rPr lang="en-GB" sz="1400" b="0" i="0" u="none" strike="noStrike" kern="0" cap="none" spc="0" baseline="0">
                <a:solidFill>
                  <a:srgbClr val="000000"/>
                </a:solidFill>
                <a:uFillTx/>
                <a:latin typeface="Times New Roman" pitchFamily="18"/>
                <a:ea typeface="Arial"/>
                <a:cs typeface="Times New Roman" pitchFamily="18"/>
              </a:rPr>
              <a:t>: "We are committed to providing you with the best possible rental experience, from easy booking and flexible options to friendly customer support available 24/7. Your satisfaction is our top priority!"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Community Involvement: "At [Company Name], we believe in giving back to the communities we serve. We are proud to support local initiatives, charities, and environmental efforts that make a positive impact."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Contact Information: </a:t>
            </a:r>
            <a:r>
              <a:rPr lang="en-GB" sz="1400" b="0" i="0" u="none" strike="noStrike" kern="0" cap="none" spc="0" baseline="0">
                <a:solidFill>
                  <a:srgbClr val="000000"/>
                </a:solidFill>
                <a:uFillTx/>
                <a:latin typeface="Times New Roman" pitchFamily="18"/>
                <a:ea typeface="Arial"/>
                <a:cs typeface="Times New Roman" pitchFamily="18"/>
              </a:rPr>
              <a:t>"Have questions or feedback? Contact us at [phone number] or [email address]. We'd love to hear from you!"</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Testimonials: </a:t>
            </a:r>
            <a:r>
              <a:rPr lang="en-GB" sz="1400" b="0" i="0" u="none" strike="noStrike" kern="0" cap="none" spc="0" baseline="0">
                <a:solidFill>
                  <a:srgbClr val="000000"/>
                </a:solidFill>
                <a:uFillTx/>
                <a:latin typeface="Times New Roman" pitchFamily="18"/>
                <a:ea typeface="Arial"/>
                <a:cs typeface="Times New Roman" pitchFamily="18"/>
              </a:rPr>
              <a:t>"Don't just take our word for it! See what our customers have to say about their experiences with [Company Name]."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Times New Roman" pitchFamily="18"/>
              <a:ea typeface="Arial"/>
              <a:cs typeface="Times New Roman" pitchFamily="1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0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39FF-8C74-45E1-E885-4394CE5A5C28}"/>
              </a:ext>
            </a:extLst>
          </p:cNvPr>
          <p:cNvSpPr txBox="1">
            <a:spLocks noGrp="1"/>
          </p:cNvSpPr>
          <p:nvPr>
            <p:ph type="title"/>
          </p:nvPr>
        </p:nvSpPr>
        <p:spPr>
          <a:xfrm>
            <a:off x="628558" y="634995"/>
            <a:ext cx="7886425" cy="632645"/>
          </a:xfrm>
          <a:prstGeom prst="rect">
            <a:avLst/>
          </a:prstGeom>
          <a:noFill/>
          <a:ln>
            <a:noFill/>
          </a:ln>
        </p:spPr>
        <p:txBody>
          <a:bodyPr vert="horz" wrap="square" lIns="0" tIns="0" rIns="0" bIns="0" anchor="ctr" anchorCtr="1" compatLnSpc="1">
            <a:noAutofit/>
          </a:bodyPr>
          <a:lstStyle/>
          <a:p>
            <a:pPr lvl="0" algn="ctr">
              <a:lnSpc>
                <a:spcPct val="100000"/>
              </a:lnSpc>
              <a:spcBef>
                <a:spcPts val="0"/>
              </a:spcBef>
            </a:pPr>
            <a:r>
              <a:rPr lang="en-US" sz="1400" b="1" kern="0">
                <a:solidFill>
                  <a:srgbClr val="000000"/>
                </a:solidFill>
                <a:latin typeface="Arial"/>
                <a:cs typeface="Arial"/>
              </a:rPr>
              <a:t>Service-Page</a:t>
            </a:r>
          </a:p>
        </p:txBody>
      </p:sp>
      <p:sp>
        <p:nvSpPr>
          <p:cNvPr id="3" name="Rectangle 2">
            <a:extLst>
              <a:ext uri="{FF2B5EF4-FFF2-40B4-BE49-F238E27FC236}">
                <a16:creationId xmlns:a16="http://schemas.microsoft.com/office/drawing/2014/main" id="{F560FBBA-F6EE-99BA-1B0D-AE5B869C8F4C}"/>
              </a:ext>
            </a:extLst>
          </p:cNvPr>
          <p:cNvSpPr/>
          <p:nvPr/>
        </p:nvSpPr>
        <p:spPr>
          <a:xfrm>
            <a:off x="301212" y="1108042"/>
            <a:ext cx="8078989" cy="397031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Headline: </a:t>
            </a:r>
            <a:r>
              <a:rPr lang="en-GB" sz="1400" b="0" i="0" u="none" strike="noStrike" kern="0" cap="none" spc="0" baseline="0">
                <a:solidFill>
                  <a:srgbClr val="000000"/>
                </a:solidFill>
                <a:uFillTx/>
                <a:latin typeface="Times New Roman" pitchFamily="18"/>
                <a:ea typeface="Arial"/>
                <a:cs typeface="Times New Roman" pitchFamily="18"/>
              </a:rPr>
              <a:t>"Our Services: Your Key to Hassle-Free Car Rentals“.</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Car Rentals:</a:t>
            </a:r>
            <a:r>
              <a:rPr lang="en-GB" sz="1400" b="0" i="0" u="none" strike="noStrike" kern="0" cap="none" spc="0" baseline="0">
                <a:solidFill>
                  <a:srgbClr val="000000"/>
                </a:solidFill>
                <a:uFillTx/>
                <a:latin typeface="Times New Roman" pitchFamily="18"/>
                <a:ea typeface="Arial"/>
                <a:cs typeface="Times New Roman" pitchFamily="18"/>
              </a:rPr>
              <a:t> "Explore our diverse fleet of vehicles, ranging from economy cars to luxury sedans and spacious SUVs. Whether you're traveling solo or with family, we have the perfect ride for every occasion."</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Additional Services:</a:t>
            </a:r>
            <a:r>
              <a:rPr lang="en-GB" sz="1400" b="0" i="0" u="none" strike="noStrike" kern="0" cap="none" spc="0" baseline="0">
                <a:solidFill>
                  <a:srgbClr val="000000"/>
                </a:solidFill>
                <a:uFillTx/>
                <a:latin typeface="Times New Roman" pitchFamily="18"/>
                <a:ea typeface="Arial"/>
                <a:cs typeface="Times New Roman" pitchFamily="18"/>
              </a:rPr>
              <a:t> "Enhance your rental experience with our selection of add-on services. From insurance coverage and GPS navigation to child seats and roadside assistance, we've got you covered every step of the way."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Booking Process: </a:t>
            </a:r>
            <a:r>
              <a:rPr lang="en-GB" sz="1400" b="0" i="0" u="none" strike="noStrike" kern="0" cap="none" spc="0" baseline="0">
                <a:solidFill>
                  <a:srgbClr val="000000"/>
                </a:solidFill>
                <a:uFillTx/>
                <a:latin typeface="Times New Roman" pitchFamily="18"/>
                <a:ea typeface="Arial"/>
                <a:cs typeface="Times New Roman" pitchFamily="18"/>
              </a:rPr>
              <a:t>"Booking a car rental with us is quick and easy! Simply search for available cars, select your desired dates and preferences, customize your booking with add-ons, and complete the reservation process securely online."</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Competitive Rates: </a:t>
            </a:r>
            <a:r>
              <a:rPr lang="en-GB" sz="1400" b="0" i="0" u="none" strike="noStrike" kern="0" cap="none" spc="0" baseline="0">
                <a:solidFill>
                  <a:srgbClr val="000000"/>
                </a:solidFill>
                <a:uFillTx/>
                <a:latin typeface="Times New Roman" pitchFamily="18"/>
                <a:ea typeface="Arial"/>
                <a:cs typeface="Times New Roman" pitchFamily="18"/>
              </a:rPr>
              <a:t>"Enjoy affordable rates and transparent pricing with no hidden fees or surprises."</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Flexible Booking Options: "Choose from a range of flexible booking options, including daily, weekly, and monthly rentals."</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Reliable Customer Support: </a:t>
            </a:r>
            <a:r>
              <a:rPr lang="en-GB" sz="1400" b="0" i="0" u="none" strike="noStrike" kern="0" cap="none" spc="0" baseline="0">
                <a:solidFill>
                  <a:srgbClr val="000000"/>
                </a:solidFill>
                <a:uFillTx/>
                <a:latin typeface="Times New Roman" pitchFamily="18"/>
                <a:ea typeface="Arial"/>
                <a:cs typeface="Times New Roman" pitchFamily="18"/>
              </a:rPr>
              <a:t>"Our dedicated customer support team is available 24/7 to assist you with any questions or concerns you may have."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FAQs: </a:t>
            </a:r>
            <a:r>
              <a:rPr lang="en-GB" sz="1400" b="0" i="0" u="none" strike="noStrike" kern="0" cap="none" spc="0" baseline="0">
                <a:solidFill>
                  <a:srgbClr val="000000"/>
                </a:solidFill>
                <a:uFillTx/>
                <a:latin typeface="Times New Roman" pitchFamily="18"/>
                <a:ea typeface="Arial"/>
                <a:cs typeface="Times New Roman" pitchFamily="18"/>
              </a:rPr>
              <a:t>"Have questions? Check out our FAQs section for answers to commonly asked questions about our car rental services."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Contact Information: </a:t>
            </a:r>
            <a:r>
              <a:rPr lang="en-GB" sz="1400" b="0" i="0" u="none" strike="noStrike" kern="0" cap="none" spc="0" baseline="0">
                <a:solidFill>
                  <a:srgbClr val="000000"/>
                </a:solidFill>
                <a:uFillTx/>
                <a:latin typeface="Times New Roman" pitchFamily="18"/>
                <a:ea typeface="Arial"/>
                <a:cs typeface="Times New Roman" pitchFamily="18"/>
              </a:rPr>
              <a:t>"Need assistance? Contact us at [phone number] or [email address]. We're here to help!"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0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ED43-8AB4-571F-BFCF-D82759E53D29}"/>
              </a:ext>
            </a:extLst>
          </p:cNvPr>
          <p:cNvSpPr txBox="1">
            <a:spLocks noGrp="1"/>
          </p:cNvSpPr>
          <p:nvPr>
            <p:ph type="title"/>
          </p:nvPr>
        </p:nvSpPr>
        <p:spPr>
          <a:xfrm>
            <a:off x="628558" y="643463"/>
            <a:ext cx="7886425" cy="624178"/>
          </a:xfrm>
          <a:prstGeom prst="rect">
            <a:avLst/>
          </a:prstGeom>
          <a:noFill/>
          <a:ln>
            <a:noFill/>
          </a:ln>
        </p:spPr>
        <p:txBody>
          <a:bodyPr vert="horz" wrap="square" lIns="0" tIns="0" rIns="0" bIns="0" anchor="ctr" anchorCtr="1" compatLnSpc="1">
            <a:noAutofit/>
          </a:bodyPr>
          <a:lstStyle/>
          <a:p>
            <a:pPr lvl="0" algn="ctr">
              <a:lnSpc>
                <a:spcPct val="100000"/>
              </a:lnSpc>
              <a:spcBef>
                <a:spcPts val="0"/>
              </a:spcBef>
            </a:pPr>
            <a:r>
              <a:rPr lang="en-US" sz="1400" b="1" kern="0">
                <a:solidFill>
                  <a:srgbClr val="000000"/>
                </a:solidFill>
                <a:latin typeface="Arial"/>
                <a:cs typeface="Arial"/>
              </a:rPr>
              <a:t>Departments-Page</a:t>
            </a:r>
          </a:p>
        </p:txBody>
      </p:sp>
      <p:sp>
        <p:nvSpPr>
          <p:cNvPr id="3" name="Rectangle 2">
            <a:extLst>
              <a:ext uri="{FF2B5EF4-FFF2-40B4-BE49-F238E27FC236}">
                <a16:creationId xmlns:a16="http://schemas.microsoft.com/office/drawing/2014/main" id="{9E6B22B3-11A3-B790-B9AA-DFC53FBF008D}"/>
              </a:ext>
            </a:extLst>
          </p:cNvPr>
          <p:cNvSpPr/>
          <p:nvPr/>
        </p:nvSpPr>
        <p:spPr>
          <a:xfrm>
            <a:off x="398029" y="1151065"/>
            <a:ext cx="7885355" cy="3970315"/>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Headline: "Our Departments: Driving Success “</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Customer Service:</a:t>
            </a:r>
            <a:r>
              <a:rPr lang="en-GB" sz="1400" b="0" i="0" u="none" strike="noStrike" kern="0" cap="none" spc="0" baseline="0">
                <a:solidFill>
                  <a:srgbClr val="000000"/>
                </a:solidFill>
                <a:uFillTx/>
                <a:latin typeface="Times New Roman" pitchFamily="18"/>
                <a:ea typeface="Arial"/>
                <a:cs typeface="Times New Roman" pitchFamily="18"/>
              </a:rPr>
              <a:t> "Our customer service department is committed to providing friendly and efficient support to our customers, ensuring their rental experience is seamless from start to finish."</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Operations:</a:t>
            </a:r>
            <a:r>
              <a:rPr lang="en-GB" sz="1400" b="0" i="0" u="none" strike="noStrike" kern="0" cap="none" spc="0" baseline="0">
                <a:solidFill>
                  <a:srgbClr val="000000"/>
                </a:solidFill>
                <a:uFillTx/>
                <a:latin typeface="Times New Roman" pitchFamily="18"/>
                <a:ea typeface="Arial"/>
                <a:cs typeface="Times New Roman" pitchFamily="18"/>
              </a:rPr>
              <a:t> "The operations department oversees the day-to-day management of our rental fleet, ensuring vehicles are well-maintained, available for rental, and meeting quality standards."</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Marketing:</a:t>
            </a:r>
            <a:r>
              <a:rPr lang="en-GB" sz="1400" b="0" i="0" u="none" strike="noStrike" kern="0" cap="none" spc="0" baseline="0">
                <a:solidFill>
                  <a:srgbClr val="000000"/>
                </a:solidFill>
                <a:uFillTx/>
                <a:latin typeface="Times New Roman" pitchFamily="18"/>
                <a:ea typeface="Arial"/>
                <a:cs typeface="Times New Roman" pitchFamily="18"/>
              </a:rPr>
              <a:t> "Our marketing team is responsible for promoting our brand, attracting new customers, and implementing marketing campaigns to drive business growth and customer engagement."</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Finance:</a:t>
            </a:r>
            <a:r>
              <a:rPr lang="en-GB" sz="1400" b="0" i="0" u="none" strike="noStrike" kern="0" cap="none" spc="0" baseline="0">
                <a:solidFill>
                  <a:srgbClr val="000000"/>
                </a:solidFill>
                <a:uFillTx/>
                <a:latin typeface="Times New Roman" pitchFamily="18"/>
                <a:ea typeface="Arial"/>
                <a:cs typeface="Times New Roman" pitchFamily="18"/>
              </a:rPr>
              <a:t> "The finance department manages budgeting, financial planning, and accounting processes to ensure the financial health and stability of our company.“</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Customer Service:</a:t>
            </a:r>
            <a:r>
              <a:rPr lang="en-GB" sz="1400" b="0" i="0" u="none" strike="noStrike" kern="0" cap="none" spc="0" baseline="0">
                <a:solidFill>
                  <a:srgbClr val="000000"/>
                </a:solidFill>
                <a:uFillTx/>
                <a:latin typeface="Times New Roman" pitchFamily="18"/>
                <a:ea typeface="Arial"/>
                <a:cs typeface="Times New Roman" pitchFamily="18"/>
              </a:rPr>
              <a:t> "Our customer service team is available 24/7 to assist with booking inquiries, rental assistance, and resolving any issues or concerns customers may have. Contact us at [phone number] or [email address]."</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Operations:</a:t>
            </a:r>
            <a:r>
              <a:rPr lang="en-GB" sz="1400" b="0" i="0" u="none" strike="noStrike" kern="0" cap="none" spc="0" baseline="0">
                <a:solidFill>
                  <a:srgbClr val="000000"/>
                </a:solidFill>
                <a:uFillTx/>
                <a:latin typeface="Times New Roman" pitchFamily="18"/>
                <a:ea typeface="Arial"/>
                <a:cs typeface="Times New Roman" pitchFamily="18"/>
              </a:rPr>
              <a:t> "The operations team oversees vehicle maintenance, inventory management, and logistics to ensure our rental fleet is ready and available for customers</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Marketing:</a:t>
            </a:r>
            <a:r>
              <a:rPr lang="en-GB" sz="1400" b="0" i="0" u="none" strike="noStrike" kern="0" cap="none" spc="0" baseline="0">
                <a:solidFill>
                  <a:srgbClr val="000000"/>
                </a:solidFill>
                <a:uFillTx/>
                <a:latin typeface="Times New Roman" pitchFamily="18"/>
                <a:ea typeface="Arial"/>
                <a:cs typeface="Times New Roman" pitchFamily="18"/>
              </a:rPr>
              <a:t> "Our marketing team develops strategic campaigns, manages digital channels, and engages with customers to promote our brand and drive business growth. </a:t>
            </a:r>
          </a:p>
          <a:p>
            <a:pPr marL="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Finance:</a:t>
            </a:r>
            <a:r>
              <a:rPr lang="en-GB" sz="1400" b="0" i="0" u="none" strike="noStrike" kern="0" cap="none" spc="0" baseline="0">
                <a:solidFill>
                  <a:srgbClr val="000000"/>
                </a:solidFill>
                <a:uFillTx/>
                <a:latin typeface="Times New Roman" pitchFamily="18"/>
                <a:ea typeface="Arial"/>
                <a:cs typeface="Times New Roman" pitchFamily="18"/>
              </a:rPr>
              <a:t> "The finance department manages financial planning, budgeting, and reporting processes to support our company's growth and sustainability.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04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9CCF-6A4E-AC60-88C2-CC90B7FDD53E}"/>
              </a:ext>
            </a:extLst>
          </p:cNvPr>
          <p:cNvSpPr txBox="1">
            <a:spLocks noGrp="1"/>
          </p:cNvSpPr>
          <p:nvPr>
            <p:ph type="title"/>
          </p:nvPr>
        </p:nvSpPr>
        <p:spPr>
          <a:xfrm>
            <a:off x="628558" y="618070"/>
            <a:ext cx="7886425" cy="649580"/>
          </a:xfrm>
          <a:prstGeom prst="rect">
            <a:avLst/>
          </a:prstGeom>
          <a:noFill/>
          <a:ln>
            <a:noFill/>
          </a:ln>
        </p:spPr>
        <p:txBody>
          <a:bodyPr vert="horz" wrap="square" lIns="0" tIns="0" rIns="0" bIns="0" anchor="ctr" anchorCtr="1" compatLnSpc="1">
            <a:noAutofit/>
          </a:bodyPr>
          <a:lstStyle/>
          <a:p>
            <a:pPr lvl="0" algn="ctr">
              <a:lnSpc>
                <a:spcPct val="100000"/>
              </a:lnSpc>
              <a:spcBef>
                <a:spcPts val="0"/>
              </a:spcBef>
            </a:pPr>
            <a:r>
              <a:rPr lang="en-US" sz="1400" b="1" kern="0">
                <a:solidFill>
                  <a:srgbClr val="000000"/>
                </a:solidFill>
                <a:latin typeface="Arial"/>
                <a:cs typeface="Arial"/>
              </a:rPr>
              <a:t>Blog-Page</a:t>
            </a:r>
          </a:p>
        </p:txBody>
      </p:sp>
      <p:sp>
        <p:nvSpPr>
          <p:cNvPr id="3" name="Rectangle 2">
            <a:extLst>
              <a:ext uri="{FF2B5EF4-FFF2-40B4-BE49-F238E27FC236}">
                <a16:creationId xmlns:a16="http://schemas.microsoft.com/office/drawing/2014/main" id="{BC15E51F-60E6-BF57-4743-C83A71B588B8}"/>
              </a:ext>
            </a:extLst>
          </p:cNvPr>
          <p:cNvSpPr/>
          <p:nvPr/>
        </p:nvSpPr>
        <p:spPr>
          <a:xfrm>
            <a:off x="365760" y="1161827"/>
            <a:ext cx="8218837" cy="3323990"/>
          </a:xfrm>
          <a:prstGeom prst="rect">
            <a:avLst/>
          </a:prstGeom>
          <a:noFill/>
          <a:ln cap="flat">
            <a:noFill/>
            <a:prstDash val="solid"/>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Headline: </a:t>
            </a:r>
            <a:r>
              <a:rPr lang="en-GB" sz="1400" b="0" i="0" u="none" strike="noStrike" kern="0" cap="none" spc="0" baseline="0">
                <a:solidFill>
                  <a:srgbClr val="000000"/>
                </a:solidFill>
                <a:uFillTx/>
                <a:latin typeface="Times New Roman" pitchFamily="18"/>
                <a:ea typeface="Arial"/>
                <a:cs typeface="Times New Roman" pitchFamily="18"/>
              </a:rPr>
              <a:t>"Explore Our Blog for Insider Tips, Travel Guides, and Car Rental Insights"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Blog Posts Grid</a:t>
            </a:r>
            <a:r>
              <a:rPr lang="en-GB" sz="1400" b="0" i="0" u="none" strike="noStrike" kern="0" cap="none" spc="0" baseline="0">
                <a:solidFill>
                  <a:srgbClr val="000000"/>
                </a:solidFill>
                <a:uFillTx/>
                <a:latin typeface="Times New Roman" pitchFamily="18"/>
                <a:ea typeface="Arial"/>
                <a:cs typeface="Times New Roman" pitchFamily="18"/>
              </a:rPr>
              <a:t>:</a:t>
            </a:r>
          </a:p>
          <a:p>
            <a:pPr marL="0" marR="0" lvl="1"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Display a grid of blog posts, with each post featuring a title, featured image, publication date, and brief summary.</a:t>
            </a:r>
          </a:p>
          <a:p>
            <a:pPr marL="0" marR="0" lvl="1"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Example post titles: </a:t>
            </a:r>
            <a:r>
              <a:rPr lang="en-GB" sz="1400" b="0" i="0" u="none" strike="noStrike" kern="0" cap="none" spc="0" baseline="0">
                <a:solidFill>
                  <a:srgbClr val="000000"/>
                </a:solidFill>
                <a:uFillTx/>
                <a:latin typeface="Times New Roman" pitchFamily="18"/>
                <a:ea typeface="Arial"/>
                <a:cs typeface="Times New Roman" pitchFamily="18"/>
              </a:rPr>
              <a:t>"Top 10 Tips for Renting a Car Abroad", "Exploring [Destination]: A Complete Travel Guide", "How to Choose the Right Rental Car for Your Trip"</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Filter or Categories Sidebar:</a:t>
            </a:r>
          </a:p>
          <a:p>
            <a:pPr marL="0" marR="0" lvl="1"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Categories: </a:t>
            </a:r>
            <a:r>
              <a:rPr lang="en-GB" sz="1400" b="0" i="0" u="none" strike="noStrike" kern="0" cap="none" spc="0" baseline="0">
                <a:solidFill>
                  <a:srgbClr val="000000"/>
                </a:solidFill>
                <a:uFillTx/>
                <a:latin typeface="Times New Roman" pitchFamily="18"/>
                <a:ea typeface="Arial"/>
                <a:cs typeface="Times New Roman" pitchFamily="18"/>
              </a:rPr>
              <a:t>"Travel Tips", "Destination Guides", "Car Maintenance", "Industry Insights"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Featured Posts Section:</a:t>
            </a:r>
          </a:p>
          <a:p>
            <a:pPr marL="0" marR="0" lvl="1"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Showcase a selection of featured blog posts with larger images and more prominent placement.</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Author Information:</a:t>
            </a:r>
          </a:p>
          <a:p>
            <a:pPr marL="0" marR="0" lvl="1"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"Written by [Author Name] - [Author Bio]. Connect with [Author Name] on [Social Media Platforms]."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Social Sharing Buttons:</a:t>
            </a:r>
          </a:p>
          <a:p>
            <a:pPr marL="0" marR="0" lvl="1"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Include buttons or links for users to share blog posts on popular social media platforms such as Facebook, Twitter, and LinkedIn.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0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38DB-79B3-7800-64BB-631A9C9AD569}"/>
              </a:ext>
            </a:extLst>
          </p:cNvPr>
          <p:cNvSpPr txBox="1">
            <a:spLocks noGrp="1"/>
          </p:cNvSpPr>
          <p:nvPr>
            <p:ph type="title"/>
          </p:nvPr>
        </p:nvSpPr>
        <p:spPr>
          <a:xfrm>
            <a:off x="215048" y="719669"/>
            <a:ext cx="8421852" cy="547981"/>
          </a:xfrm>
          <a:prstGeom prst="rect">
            <a:avLst/>
          </a:prstGeom>
          <a:noFill/>
          <a:ln>
            <a:noFill/>
          </a:ln>
        </p:spPr>
        <p:txBody>
          <a:bodyPr vert="horz" wrap="square" lIns="0" tIns="0" rIns="0" bIns="0" anchor="ctr" anchorCtr="0" compatLnSpc="1">
            <a:noAutofit/>
          </a:bodyPr>
          <a:lstStyle/>
          <a:p>
            <a:pPr lvl="0">
              <a:lnSpc>
                <a:spcPct val="100000"/>
              </a:lnSpc>
              <a:spcBef>
                <a:spcPts val="0"/>
              </a:spcBef>
            </a:pPr>
            <a:r>
              <a:rPr lang="en-IN" sz="1600" b="1" kern="0">
                <a:solidFill>
                  <a:srgbClr val="213163"/>
                </a:solidFill>
                <a:latin typeface="Arial"/>
                <a:cs typeface="Arial"/>
              </a:rPr>
              <a:t>Future </a:t>
            </a:r>
            <a:r>
              <a:rPr lang="en-US" sz="1600" b="1" kern="0">
                <a:solidFill>
                  <a:srgbClr val="213163"/>
                </a:solidFill>
                <a:latin typeface="Arial"/>
                <a:cs typeface="Arial"/>
              </a:rPr>
              <a:t>Enhancements</a:t>
            </a:r>
            <a:r>
              <a:rPr lang="en-US" sz="1600" b="1" kern="0">
                <a:solidFill>
                  <a:srgbClr val="374151"/>
                </a:solidFill>
                <a:latin typeface="Arial"/>
                <a:cs typeface="Times New Roman" pitchFamily="18"/>
              </a:rPr>
              <a:t>:</a:t>
            </a:r>
            <a:br>
              <a:rPr lang="en-US" sz="1400" kern="0">
                <a:solidFill>
                  <a:srgbClr val="374151"/>
                </a:solidFill>
                <a:latin typeface="Söhne"/>
                <a:cs typeface="Arial"/>
              </a:rPr>
            </a:br>
            <a:endParaRPr lang="en-US" sz="1400" kern="0">
              <a:solidFill>
                <a:srgbClr val="000000"/>
              </a:solidFill>
              <a:latin typeface="Arial"/>
              <a:cs typeface="Arial"/>
            </a:endParaRPr>
          </a:p>
        </p:txBody>
      </p:sp>
      <p:sp>
        <p:nvSpPr>
          <p:cNvPr id="3" name="Rectangle 2">
            <a:extLst>
              <a:ext uri="{FF2B5EF4-FFF2-40B4-BE49-F238E27FC236}">
                <a16:creationId xmlns:a16="http://schemas.microsoft.com/office/drawing/2014/main" id="{5DDB4ACF-30A3-09A9-6E4C-76A17931A00D}"/>
              </a:ext>
            </a:extLst>
          </p:cNvPr>
          <p:cNvSpPr/>
          <p:nvPr/>
        </p:nvSpPr>
        <p:spPr>
          <a:xfrm>
            <a:off x="623940" y="1011216"/>
            <a:ext cx="7616412" cy="3323990"/>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For future enhancements to your car rentals application, you may consider implementing additional features or improvements to further enhance the user experience, expand functionality, and drive business growth.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Mobile App Development</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Advanced Search Filters</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Dynamic Pricing</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Integration with Mapping Services</a:t>
            </a:r>
            <a:r>
              <a:rPr lang="en-US" sz="1400" b="0" i="0" u="none" strike="noStrike" kern="0" cap="none" spc="0" baseline="0">
                <a:solidFill>
                  <a:srgbClr val="000000"/>
                </a:solidFill>
                <a:uFillTx/>
                <a:latin typeface="Times New Roman" pitchFamily="18"/>
                <a:ea typeface="Arial"/>
                <a:cs typeface="Times New Roman" pitchFamily="18"/>
              </a:rPr>
              <a:t>: </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Customer Loyalty Program</a:t>
            </a:r>
            <a:r>
              <a:rPr lang="en-US" sz="1400" b="0" i="0" u="none" strike="noStrike" kern="0" cap="none" spc="0" baseline="0">
                <a:solidFill>
                  <a:srgbClr val="000000"/>
                </a:solidFill>
                <a:uFillTx/>
                <a:latin typeface="Times New Roman" pitchFamily="18"/>
                <a:ea typeface="Arial"/>
                <a:cs typeface="Times New Roman" pitchFamily="18"/>
              </a:rPr>
              <a:t>:</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Vehicle Tracking</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Feedback and Review System</a:t>
            </a:r>
            <a:r>
              <a:rPr lang="en-US" sz="1400" b="0" i="0" u="none" strike="noStrike" kern="0" cap="none" spc="0" baseline="0">
                <a:solidFill>
                  <a:srgbClr val="000000"/>
                </a:solidFill>
                <a:uFillTx/>
                <a:latin typeface="Times New Roman" pitchFamily="18"/>
                <a:ea typeface="Arial"/>
                <a:cs typeface="Times New Roman" pitchFamily="18"/>
              </a:rPr>
              <a:t>: </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Multilingual Support</a:t>
            </a:r>
            <a:r>
              <a:rPr lang="en-US" sz="1400" b="0" i="0" u="none" strike="noStrike" kern="0" cap="none" spc="0" baseline="0">
                <a:solidFill>
                  <a:srgbClr val="000000"/>
                </a:solidFill>
                <a:uFillTx/>
                <a:latin typeface="Times New Roman" pitchFamily="18"/>
                <a:ea typeface="Arial"/>
                <a:cs typeface="Times New Roman" pitchFamily="18"/>
              </a:rPr>
              <a:t>:</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Integration with Travel Services</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Predictive Analytics</a:t>
            </a:r>
            <a:r>
              <a:rPr lang="en-US" sz="1400" b="0" i="0" u="none" strike="noStrike" kern="0" cap="none" spc="0" baseline="0">
                <a:solidFill>
                  <a:srgbClr val="000000"/>
                </a:solidFill>
                <a:uFillTx/>
                <a:latin typeface="Times New Roman" pitchFamily="18"/>
                <a:ea typeface="Arial"/>
                <a:cs typeface="Times New Roman" pitchFamily="18"/>
              </a:rPr>
              <a:t>:</a:t>
            </a:r>
          </a:p>
          <a:p>
            <a:pPr marL="342900" marR="0" lvl="0" indent="-342900" algn="l"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Times New Roman" pitchFamily="18"/>
                <a:ea typeface="Arial"/>
                <a:cs typeface="Times New Roman" pitchFamily="18"/>
              </a:rPr>
              <a:t>Expanded Payment Options</a:t>
            </a:r>
            <a:r>
              <a:rPr lang="en-US" sz="1400" b="0" i="0" u="none" strike="noStrike" kern="0" cap="none" spc="0" baseline="0">
                <a:solidFill>
                  <a:srgbClr val="000000"/>
                </a:solidFill>
                <a:uFillTx/>
                <a:latin typeface="Times New Roman" pitchFamily="18"/>
                <a:ea typeface="Arial"/>
                <a:cs typeface="Times New Roman" pitchFamily="18"/>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033">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392AE00B-1535-4834-ADD0-7949436F3A40}"/>
              </a:ext>
            </a:extLst>
          </p:cNvPr>
          <p:cNvSpPr txBox="1">
            <a:spLocks noGrp="1"/>
          </p:cNvSpPr>
          <p:nvPr>
            <p:ph type="title"/>
          </p:nvPr>
        </p:nvSpPr>
        <p:spPr>
          <a:xfrm>
            <a:off x="131033" y="682133"/>
            <a:ext cx="2936083" cy="322261"/>
          </a:xfrm>
          <a:prstGeom prst="rect">
            <a:avLst/>
          </a:prstGeom>
          <a:noFill/>
          <a:ln>
            <a:noFill/>
          </a:ln>
        </p:spPr>
        <p:txBody>
          <a:bodyPr vert="horz" wrap="square" lIns="91421" tIns="91421" rIns="91421" bIns="91421" anchor="t" anchorCtr="0" compatLnSpc="1">
            <a:noAutofit/>
          </a:bodyPr>
          <a:lstStyle/>
          <a:p>
            <a:pPr lvl="0">
              <a:lnSpc>
                <a:spcPct val="100000"/>
              </a:lnSpc>
              <a:spcBef>
                <a:spcPts val="0"/>
              </a:spcBef>
            </a:pPr>
            <a:r>
              <a:rPr lang="en-IN" sz="1400" b="1" kern="0">
                <a:solidFill>
                  <a:srgbClr val="213163"/>
                </a:solidFill>
                <a:latin typeface="Times New Roman" pitchFamily="18"/>
                <a:cs typeface="Times New Roman" pitchFamily="18"/>
              </a:rPr>
              <a:t>Conclusion</a:t>
            </a:r>
            <a:endParaRPr lang="en-IN" sz="1400" kern="0">
              <a:solidFill>
                <a:srgbClr val="000000"/>
              </a:solidFill>
              <a:latin typeface="Times New Roman" pitchFamily="18"/>
              <a:cs typeface="Times New Roman" pitchFamily="18"/>
            </a:endParaRPr>
          </a:p>
        </p:txBody>
      </p:sp>
      <p:cxnSp>
        <p:nvCxnSpPr>
          <p:cNvPr id="3" name="Straight Connector 1">
            <a:extLst>
              <a:ext uri="{FF2B5EF4-FFF2-40B4-BE49-F238E27FC236}">
                <a16:creationId xmlns:a16="http://schemas.microsoft.com/office/drawing/2014/main" id="{E6B80C6F-B73A-6285-3167-12958172D6AC}"/>
              </a:ext>
            </a:extLst>
          </p:cNvPr>
          <p:cNvCxnSpPr/>
          <p:nvPr/>
        </p:nvCxnSpPr>
        <p:spPr>
          <a:xfrm>
            <a:off x="0" y="4675912"/>
            <a:ext cx="9144000" cy="0"/>
          </a:xfrm>
          <a:prstGeom prst="straightConnector1">
            <a:avLst/>
          </a:prstGeom>
          <a:noFill/>
          <a:ln w="9528" cap="flat">
            <a:solidFill>
              <a:srgbClr val="BFBFBF"/>
            </a:solidFill>
            <a:prstDash val="solid"/>
          </a:ln>
        </p:spPr>
      </p:cxnSp>
      <p:sp>
        <p:nvSpPr>
          <p:cNvPr id="4" name="Google Shape;61;g5fab984687_2_0">
            <a:extLst>
              <a:ext uri="{FF2B5EF4-FFF2-40B4-BE49-F238E27FC236}">
                <a16:creationId xmlns:a16="http://schemas.microsoft.com/office/drawing/2014/main" id="{EDB28465-061C-6281-941F-4129220D8578}"/>
              </a:ext>
            </a:extLst>
          </p:cNvPr>
          <p:cNvSpPr txBox="1"/>
          <p:nvPr/>
        </p:nvSpPr>
        <p:spPr>
          <a:xfrm>
            <a:off x="138650" y="4713110"/>
            <a:ext cx="707169" cy="322261"/>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400" b="0" i="0" u="none" strike="noStrike" kern="0" cap="none" spc="0" baseline="0">
                <a:solidFill>
                  <a:srgbClr val="000000"/>
                </a:solidFill>
                <a:uFillTx/>
                <a:latin typeface="Times New Roman" pitchFamily="18"/>
                <a:ea typeface="Arial"/>
                <a:cs typeface="Times New Roman" pitchFamily="18"/>
              </a:rPr>
              <a:t>Source :</a:t>
            </a:r>
          </a:p>
        </p:txBody>
      </p:sp>
      <p:sp>
        <p:nvSpPr>
          <p:cNvPr id="5" name="Rectangle 5">
            <a:extLst>
              <a:ext uri="{FF2B5EF4-FFF2-40B4-BE49-F238E27FC236}">
                <a16:creationId xmlns:a16="http://schemas.microsoft.com/office/drawing/2014/main" id="{CAFA14AB-EFDB-F4CB-9F39-F3416C60DDB2}"/>
              </a:ext>
            </a:extLst>
          </p:cNvPr>
          <p:cNvSpPr/>
          <p:nvPr/>
        </p:nvSpPr>
        <p:spPr>
          <a:xfrm>
            <a:off x="322728" y="1663805"/>
            <a:ext cx="8057482" cy="1815879"/>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In conclusion, the development of the car rentals application using the Django framework has provided a robust platform for managing rental transactions, enhancing user experience, and driving business growth. Through careful planning and implementation, we have successfully addressed the challenges faced by both customers and rental agencies in the car rental industry. Overall, the car rentals application not only simplifies the rental process for customers but also streamlines operations for rental agencies, resulting in improved customer satisfaction, increased efficiency, and sustainable business growth. We are excited about the potential of this application to revolutionize the car rental industry and look forward to its continued success in the future.</a:t>
            </a:r>
            <a:endParaRPr lang="en-US" sz="1400" b="0" i="0" u="none" strike="noStrike" kern="0" cap="none" spc="0" baseline="0">
              <a:solidFill>
                <a:srgbClr val="000000"/>
              </a:solidFill>
              <a:uFillTx/>
              <a:latin typeface="Times New Roman" pitchFamily="18"/>
              <a:ea typeface="Arial"/>
              <a:cs typeface="Times New Roman" pitchFamily="1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994">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CF1454F-0CD7-FC96-92A9-999B8E169A1F}"/>
              </a:ext>
            </a:extLst>
          </p:cNvPr>
          <p:cNvSpPr txBox="1">
            <a:spLocks noGrp="1"/>
          </p:cNvSpPr>
          <p:nvPr>
            <p:ph type="title"/>
          </p:nvPr>
        </p:nvSpPr>
        <p:spPr>
          <a:xfrm>
            <a:off x="3504529" y="2334508"/>
            <a:ext cx="2149022" cy="474491"/>
          </a:xfrm>
          <a:prstGeom prst="rect">
            <a:avLst/>
          </a:prstGeom>
          <a:noFill/>
          <a:ln>
            <a:noFill/>
          </a:ln>
        </p:spPr>
        <p:txBody>
          <a:bodyPr vert="horz" wrap="square" lIns="0" tIns="12701" rIns="0" bIns="0" anchor="t" anchorCtr="0" compatLnSpc="1">
            <a:spAutoFit/>
          </a:bodyPr>
          <a:lstStyle/>
          <a:p>
            <a:pPr marL="12701" lvl="0">
              <a:lnSpc>
                <a:spcPct val="100000"/>
              </a:lnSpc>
              <a:spcBef>
                <a:spcPts val="100"/>
              </a:spcBef>
            </a:pPr>
            <a:r>
              <a:rPr lang="en-US" sz="3000" b="1" kern="0" spc="-5">
                <a:solidFill>
                  <a:srgbClr val="223366"/>
                </a:solidFill>
                <a:latin typeface="Arial M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050">
    <p:spTree>
      <p:nvGrpSpPr>
        <p:cNvPr id="1" name=""/>
        <p:cNvGrpSpPr/>
        <p:nvPr/>
      </p:nvGrpSpPr>
      <p:grpSpPr>
        <a:xfrm>
          <a:off x="0" y="0"/>
          <a:ext cx="0" cy="0"/>
          <a:chOff x="0" y="0"/>
          <a:chExt cx="0" cy="0"/>
        </a:xfrm>
      </p:grpSpPr>
      <p:pic>
        <p:nvPicPr>
          <p:cNvPr id="2" name="Picture 10" descr="A blue and white rectangle with a white border&#10;&#10;Description automatically generated">
            <a:extLst>
              <a:ext uri="{FF2B5EF4-FFF2-40B4-BE49-F238E27FC236}">
                <a16:creationId xmlns:a16="http://schemas.microsoft.com/office/drawing/2014/main" id="{7AD64ADB-B8CB-5EE2-E31C-58865D77790F}"/>
              </a:ext>
            </a:extLst>
          </p:cNvPr>
          <p:cNvPicPr>
            <a:picLocks noChangeAspect="1"/>
          </p:cNvPicPr>
          <p:nvPr/>
        </p:nvPicPr>
        <p:blipFill>
          <a:blip r:embed="rId3"/>
          <a:stretch>
            <a:fillRect/>
          </a:stretch>
        </p:blipFill>
        <p:spPr>
          <a:xfrm>
            <a:off x="0" y="0"/>
            <a:ext cx="9144000" cy="5143499"/>
          </a:xfrm>
          <a:prstGeom prst="rect">
            <a:avLst/>
          </a:prstGeom>
          <a:noFill/>
          <a:ln cap="flat">
            <a:noFill/>
          </a:ln>
        </p:spPr>
      </p:pic>
      <p:sp>
        <p:nvSpPr>
          <p:cNvPr id="3" name="TextBox 11">
            <a:extLst>
              <a:ext uri="{FF2B5EF4-FFF2-40B4-BE49-F238E27FC236}">
                <a16:creationId xmlns:a16="http://schemas.microsoft.com/office/drawing/2014/main" id="{A56AB558-BCAE-7AD7-39F6-1B68B3EC7832}"/>
              </a:ext>
            </a:extLst>
          </p:cNvPr>
          <p:cNvSpPr txBox="1"/>
          <p:nvPr/>
        </p:nvSpPr>
        <p:spPr>
          <a:xfrm>
            <a:off x="2422757" y="970068"/>
            <a:ext cx="4283232" cy="433517"/>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ts val="393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213164"/>
                </a:solidFill>
                <a:uFillTx/>
                <a:latin typeface="Arial"/>
                <a:cs typeface="Arial"/>
              </a:rPr>
              <a:t>CAPSTONE PROJECT SHOWCASE</a:t>
            </a:r>
          </a:p>
        </p:txBody>
      </p:sp>
      <p:sp>
        <p:nvSpPr>
          <p:cNvPr id="4" name="Rectangle: Rounded Corners 15">
            <a:extLst>
              <a:ext uri="{FF2B5EF4-FFF2-40B4-BE49-F238E27FC236}">
                <a16:creationId xmlns:a16="http://schemas.microsoft.com/office/drawing/2014/main" id="{21463051-020C-B806-793A-1D2880CE568D}"/>
              </a:ext>
            </a:extLst>
          </p:cNvPr>
          <p:cNvSpPr/>
          <p:nvPr/>
        </p:nvSpPr>
        <p:spPr>
          <a:xfrm>
            <a:off x="956306" y="3037837"/>
            <a:ext cx="7227573" cy="530626"/>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FDDFB"/>
          </a:solidFill>
          <a:ln w="25402" cap="flat">
            <a:solidFill>
              <a:srgbClr val="DFDDFB"/>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400" b="0" i="0" u="none" strike="noStrike" kern="0" cap="none" spc="0" baseline="0">
              <a:solidFill>
                <a:srgbClr val="FFFFFF"/>
              </a:solidFill>
              <a:uFillTx/>
              <a:latin typeface="Arial"/>
            </a:endParaRPr>
          </a:p>
        </p:txBody>
      </p:sp>
      <p:sp>
        <p:nvSpPr>
          <p:cNvPr id="5" name="TextBox 10">
            <a:extLst>
              <a:ext uri="{FF2B5EF4-FFF2-40B4-BE49-F238E27FC236}">
                <a16:creationId xmlns:a16="http://schemas.microsoft.com/office/drawing/2014/main" id="{C462C1C8-D724-6977-1D2A-5603A6051A4F}"/>
              </a:ext>
            </a:extLst>
          </p:cNvPr>
          <p:cNvSpPr txBox="1"/>
          <p:nvPr/>
        </p:nvSpPr>
        <p:spPr>
          <a:xfrm>
            <a:off x="2129473" y="3183629"/>
            <a:ext cx="4881240" cy="239042"/>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ts val="1995"/>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000000"/>
                </a:solidFill>
                <a:uFillTx/>
                <a:latin typeface="Arial"/>
              </a:rPr>
              <a:t>Car Rentals Application with Django Framework </a:t>
            </a:r>
            <a:endParaRPr lang="en-US" sz="1600" b="1" i="0" u="none" strike="noStrike" kern="1200" cap="none" spc="0" baseline="0">
              <a:solidFill>
                <a:srgbClr val="000000"/>
              </a:solidFill>
              <a:uFillTx/>
              <a:latin typeface="Arial"/>
              <a:cs typeface="Poppins"/>
            </a:endParaRPr>
          </a:p>
        </p:txBody>
      </p:sp>
      <p:sp>
        <p:nvSpPr>
          <p:cNvPr id="6" name="TextBox 10">
            <a:extLst>
              <a:ext uri="{FF2B5EF4-FFF2-40B4-BE49-F238E27FC236}">
                <a16:creationId xmlns:a16="http://schemas.microsoft.com/office/drawing/2014/main" id="{6FFC8918-2AE7-AD18-1A1C-2664F3A791AD}"/>
              </a:ext>
            </a:extLst>
          </p:cNvPr>
          <p:cNvSpPr txBox="1"/>
          <p:nvPr/>
        </p:nvSpPr>
        <p:spPr>
          <a:xfrm>
            <a:off x="3872227" y="2704575"/>
            <a:ext cx="1399544" cy="239042"/>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ts val="1995"/>
              </a:lnSpc>
              <a:spcBef>
                <a:spcPts val="0"/>
              </a:spcBef>
              <a:spcAft>
                <a:spcPts val="0"/>
              </a:spcAft>
              <a:buNone/>
              <a:tabLst/>
              <a:defRPr sz="1800" b="0" i="0" u="none" strike="noStrike" kern="0" cap="none" spc="0" baseline="0">
                <a:solidFill>
                  <a:srgbClr val="000000"/>
                </a:solidFill>
                <a:uFillTx/>
              </a:defRPr>
            </a:pPr>
            <a:r>
              <a:rPr lang="en-US" sz="1600" b="1" i="0" u="none" strike="noStrike" kern="1200" cap="none" spc="0" baseline="0">
                <a:solidFill>
                  <a:srgbClr val="FFFFFF"/>
                </a:solidFill>
                <a:uFillTx/>
                <a:latin typeface="Arial"/>
              </a:rPr>
              <a:t>Project Title</a:t>
            </a:r>
            <a:endParaRPr lang="en-US" sz="1600" b="1" i="0" u="none" strike="noStrike" kern="1200" cap="none" spc="0" baseline="0">
              <a:solidFill>
                <a:srgbClr val="FFFFFF"/>
              </a:solidFill>
              <a:uFillTx/>
              <a:latin typeface="Arial"/>
              <a:cs typeface="Poppins"/>
            </a:endParaRPr>
          </a:p>
        </p:txBody>
      </p:sp>
      <p:sp>
        <p:nvSpPr>
          <p:cNvPr id="7" name="TextBox 7">
            <a:extLst>
              <a:ext uri="{FF2B5EF4-FFF2-40B4-BE49-F238E27FC236}">
                <a16:creationId xmlns:a16="http://schemas.microsoft.com/office/drawing/2014/main" id="{26FFC8DC-5818-D19D-6C83-F4DFD63C15E4}"/>
              </a:ext>
            </a:extLst>
          </p:cNvPr>
          <p:cNvSpPr txBox="1"/>
          <p:nvPr/>
        </p:nvSpPr>
        <p:spPr>
          <a:xfrm>
            <a:off x="1276813" y="4029971"/>
            <a:ext cx="6590373" cy="5123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ts val="1995"/>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FFFFFF"/>
                </a:solidFill>
                <a:uFillTx/>
                <a:latin typeface="Arial"/>
              </a:rPr>
              <a:t>Abstract | Problem Statement | Project Overview |</a:t>
            </a:r>
            <a:r>
              <a:rPr lang="en-US" sz="1600" b="0" i="0" u="none" strike="noStrike" kern="1200" cap="none" spc="0" baseline="0">
                <a:solidFill>
                  <a:srgbClr val="FFFFFF"/>
                </a:solidFill>
                <a:uFillTx/>
                <a:latin typeface="Arial"/>
                <a:ea typeface="Arial"/>
                <a:cs typeface="Poppins"/>
              </a:rPr>
              <a:t> Proposed </a:t>
            </a:r>
            <a:r>
              <a:rPr lang="en-US" sz="1600" b="0" i="0" u="none" strike="noStrike" kern="1200" cap="none" spc="0" baseline="0">
                <a:solidFill>
                  <a:srgbClr val="FFFFFF"/>
                </a:solidFill>
                <a:uFillTx/>
                <a:latin typeface="Arial"/>
                <a:ea typeface="Arial"/>
                <a:cs typeface="Arial"/>
              </a:rPr>
              <a:t>Solution </a:t>
            </a:r>
            <a:r>
              <a:rPr lang="en-US" sz="1600" b="0" i="0" u="none" strike="noStrike" kern="1200" cap="none" spc="0" baseline="0">
                <a:solidFill>
                  <a:srgbClr val="FFFFFF"/>
                </a:solidFill>
                <a:uFillTx/>
                <a:latin typeface="Arial"/>
              </a:rPr>
              <a:t>| </a:t>
            </a:r>
            <a:r>
              <a:rPr lang="en-US" sz="1600" b="0" i="0" u="none" strike="noStrike" kern="1200" cap="none" spc="0" baseline="0">
                <a:solidFill>
                  <a:srgbClr val="FFFFFF"/>
                </a:solidFill>
                <a:uFillTx/>
                <a:latin typeface="Arial"/>
                <a:ea typeface="Arial"/>
                <a:cs typeface="Poppins"/>
              </a:rPr>
              <a:t>Technology Used</a:t>
            </a:r>
            <a:r>
              <a:rPr lang="en-US" sz="1600" b="0" i="0" u="none" strike="noStrike" kern="1200" cap="none" spc="0" baseline="0">
                <a:solidFill>
                  <a:srgbClr val="FFFFFF"/>
                </a:solidFill>
                <a:uFillTx/>
                <a:latin typeface="Arial"/>
              </a:rPr>
              <a:t> | Modelling &amp; Results </a:t>
            </a:r>
            <a:r>
              <a:rPr lang="en-US" sz="1600" b="0" i="0" u="none" strike="noStrike" kern="1200" cap="none" spc="0" baseline="0">
                <a:solidFill>
                  <a:srgbClr val="FFFFFF"/>
                </a:solidFill>
                <a:uFillTx/>
                <a:latin typeface="Arial"/>
                <a:ea typeface="Arial"/>
                <a:cs typeface="Arial"/>
              </a:rPr>
              <a:t>| Conclusion </a:t>
            </a:r>
            <a:endParaRPr lang="en-US" sz="1600" b="0" i="0" u="none" strike="noStrike" kern="1200" cap="none" spc="0" baseline="0">
              <a:solidFill>
                <a:srgbClr val="FFFFFF"/>
              </a:solidFill>
              <a:uFillTx/>
              <a:latin typeface="Arial"/>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97">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19697786-7F3D-630D-5D21-4FB8FA7E9E2F}"/>
              </a:ext>
            </a:extLst>
          </p:cNvPr>
          <p:cNvSpPr txBox="1">
            <a:spLocks noGrp="1"/>
          </p:cNvSpPr>
          <p:nvPr>
            <p:ph type="title"/>
          </p:nvPr>
        </p:nvSpPr>
        <p:spPr>
          <a:xfrm>
            <a:off x="131033" y="682133"/>
            <a:ext cx="2936083" cy="322261"/>
          </a:xfrm>
          <a:prstGeom prst="rect">
            <a:avLst/>
          </a:prstGeom>
          <a:noFill/>
          <a:ln>
            <a:noFill/>
          </a:ln>
        </p:spPr>
        <p:txBody>
          <a:bodyPr vert="horz" wrap="square" lIns="91421" tIns="91421" rIns="91421" bIns="91421" anchor="t" anchorCtr="0" compatLnSpc="1">
            <a:noAutofit/>
          </a:bodyPr>
          <a:lstStyle/>
          <a:p>
            <a:pPr lvl="0">
              <a:lnSpc>
                <a:spcPct val="100000"/>
              </a:lnSpc>
              <a:spcBef>
                <a:spcPts val="0"/>
              </a:spcBef>
            </a:pPr>
            <a:r>
              <a:rPr lang="en-IN" sz="1600" b="1" kern="0">
                <a:solidFill>
                  <a:srgbClr val="213163"/>
                </a:solidFill>
                <a:latin typeface="Arial"/>
                <a:cs typeface="Arial"/>
              </a:rPr>
              <a:t>Abstract:</a:t>
            </a:r>
            <a:r>
              <a:rPr lang="en-GB" sz="1600" b="1" kern="0">
                <a:solidFill>
                  <a:srgbClr val="213163"/>
                </a:solidFill>
                <a:latin typeface="Arial"/>
                <a:cs typeface="Arial"/>
              </a:rPr>
              <a:t> </a:t>
            </a:r>
            <a:br>
              <a:rPr lang="en-GB" sz="1600" b="1" kern="0">
                <a:solidFill>
                  <a:srgbClr val="213163"/>
                </a:solidFill>
                <a:latin typeface="Arial"/>
                <a:cs typeface="Arial"/>
              </a:rPr>
            </a:br>
            <a:br>
              <a:rPr lang="en-GB" sz="1600" b="1" kern="0">
                <a:solidFill>
                  <a:srgbClr val="213163"/>
                </a:solidFill>
                <a:latin typeface="Arial"/>
                <a:cs typeface="Arial"/>
              </a:rPr>
            </a:br>
            <a:endParaRPr lang="en-IN" sz="1600" kern="0">
              <a:solidFill>
                <a:srgbClr val="000000"/>
              </a:solidFill>
              <a:latin typeface="Arial"/>
              <a:cs typeface="Arial"/>
            </a:endParaRPr>
          </a:p>
        </p:txBody>
      </p:sp>
      <p:cxnSp>
        <p:nvCxnSpPr>
          <p:cNvPr id="3" name="Straight Connector 2">
            <a:extLst>
              <a:ext uri="{FF2B5EF4-FFF2-40B4-BE49-F238E27FC236}">
                <a16:creationId xmlns:a16="http://schemas.microsoft.com/office/drawing/2014/main" id="{04FB76CD-18DF-ED99-0137-6974A827FF6D}"/>
              </a:ext>
            </a:extLst>
          </p:cNvPr>
          <p:cNvCxnSpPr/>
          <p:nvPr/>
        </p:nvCxnSpPr>
        <p:spPr>
          <a:xfrm>
            <a:off x="0" y="4675912"/>
            <a:ext cx="9144000" cy="0"/>
          </a:xfrm>
          <a:prstGeom prst="straightConnector1">
            <a:avLst/>
          </a:prstGeom>
          <a:noFill/>
          <a:ln w="9528" cap="flat">
            <a:solidFill>
              <a:srgbClr val="BFBFBF"/>
            </a:solidFill>
            <a:prstDash val="solid"/>
          </a:ln>
        </p:spPr>
      </p:cxnSp>
      <p:sp>
        <p:nvSpPr>
          <p:cNvPr id="4" name="Google Shape;61;g5fab984687_2_0">
            <a:extLst>
              <a:ext uri="{FF2B5EF4-FFF2-40B4-BE49-F238E27FC236}">
                <a16:creationId xmlns:a16="http://schemas.microsoft.com/office/drawing/2014/main" id="{41BC9AD5-D461-80F1-F8A3-17185B9850C8}"/>
              </a:ext>
            </a:extLst>
          </p:cNvPr>
          <p:cNvSpPr txBox="1"/>
          <p:nvPr/>
        </p:nvSpPr>
        <p:spPr>
          <a:xfrm>
            <a:off x="138650" y="4713110"/>
            <a:ext cx="707169" cy="322261"/>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Arial"/>
                <a:ea typeface="Arial"/>
                <a:cs typeface="Arial"/>
              </a:rPr>
              <a:t>Source :</a:t>
            </a:r>
          </a:p>
        </p:txBody>
      </p:sp>
      <p:sp>
        <p:nvSpPr>
          <p:cNvPr id="5" name="Rectangle 5">
            <a:extLst>
              <a:ext uri="{FF2B5EF4-FFF2-40B4-BE49-F238E27FC236}">
                <a16:creationId xmlns:a16="http://schemas.microsoft.com/office/drawing/2014/main" id="{035BF0D3-C9B9-4478-F0A6-846CFA147F1D}"/>
              </a:ext>
            </a:extLst>
          </p:cNvPr>
          <p:cNvSpPr/>
          <p:nvPr/>
        </p:nvSpPr>
        <p:spPr>
          <a:xfrm>
            <a:off x="376522" y="1140311"/>
            <a:ext cx="8595360" cy="2893097"/>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Our car rentals application, built with Django, streamlines the rental process by enabling customers to browse available cars, make reservations, and track rental history. Key features include user authentication, a robust admin interface for management, and comprehensive testing for reliability. The application offers a user-friendly experience while enhancing efficiency for both customers and rental agencies. The car rentals application developed using the Django framework aims to provide a comprehensive platform for managing the rental process of cars. The application facilitates the interaction between customers and car rental agencies by offering features such as browsing available cars, making reservations, and tracking rental history. Key components include a user-friendly interface, real-time inventory management, and secure authentication. Future enhancements such as mobile app development and predictive analytics promise to further elevate the user experience and drive business growth. Overall, the car rentals application represents a significant advancement in the car rental industry, offering convenience, reliability, and innovation to both customers and rental agencies.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GB" sz="1400" b="0" i="0" u="none" strike="noStrike" kern="0" cap="none" spc="0" baseline="0">
                <a:solidFill>
                  <a:srgbClr val="000000"/>
                </a:solidFill>
                <a:uFillTx/>
                <a:latin typeface="Arial"/>
                <a:ea typeface="Arial"/>
                <a:cs typeface="Arial"/>
              </a:rPr>
            </a:br>
            <a:endParaRPr lang="en-US" sz="1400" b="0" i="0" u="none" strike="noStrike" kern="0" cap="none" spc="0" baseline="0">
              <a:solidFill>
                <a:srgbClr val="000000"/>
              </a:solidFill>
              <a:uFillTx/>
              <a:latin typeface="Times New Roman" pitchFamily="18"/>
              <a:ea typeface="Arial"/>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045">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F0C36C8B-56BF-7382-427C-41C0E71B2A42}"/>
              </a:ext>
            </a:extLst>
          </p:cNvPr>
          <p:cNvSpPr txBox="1">
            <a:spLocks noGrp="1"/>
          </p:cNvSpPr>
          <p:nvPr>
            <p:ph type="title"/>
          </p:nvPr>
        </p:nvSpPr>
        <p:spPr>
          <a:xfrm>
            <a:off x="131033" y="682133"/>
            <a:ext cx="2936083" cy="322261"/>
          </a:xfrm>
          <a:prstGeom prst="rect">
            <a:avLst/>
          </a:prstGeom>
          <a:noFill/>
          <a:ln>
            <a:noFill/>
          </a:ln>
        </p:spPr>
        <p:txBody>
          <a:bodyPr vert="horz" wrap="square" lIns="91421" tIns="91421" rIns="91421" bIns="91421" anchor="t" anchorCtr="0" compatLnSpc="1">
            <a:noAutofit/>
          </a:bodyPr>
          <a:lstStyle/>
          <a:p>
            <a:pPr lvl="0">
              <a:lnSpc>
                <a:spcPct val="100000"/>
              </a:lnSpc>
              <a:spcBef>
                <a:spcPts val="0"/>
              </a:spcBef>
            </a:pPr>
            <a:r>
              <a:rPr lang="en-IN" sz="1600" b="1" kern="0">
                <a:solidFill>
                  <a:srgbClr val="213163"/>
                </a:solidFill>
                <a:latin typeface="Arial"/>
                <a:cs typeface="Arial"/>
              </a:rPr>
              <a:t>Problem Statement:</a:t>
            </a:r>
            <a:endParaRPr lang="en-IN" sz="1600" kern="0">
              <a:solidFill>
                <a:srgbClr val="000000"/>
              </a:solidFill>
              <a:latin typeface="Arial"/>
              <a:cs typeface="Arial"/>
            </a:endParaRPr>
          </a:p>
        </p:txBody>
      </p:sp>
      <p:cxnSp>
        <p:nvCxnSpPr>
          <p:cNvPr id="3" name="Straight Connector 1">
            <a:extLst>
              <a:ext uri="{FF2B5EF4-FFF2-40B4-BE49-F238E27FC236}">
                <a16:creationId xmlns:a16="http://schemas.microsoft.com/office/drawing/2014/main" id="{657568A5-3E53-EAEC-927E-EBC5D3FD25AF}"/>
              </a:ext>
            </a:extLst>
          </p:cNvPr>
          <p:cNvCxnSpPr/>
          <p:nvPr/>
        </p:nvCxnSpPr>
        <p:spPr>
          <a:xfrm>
            <a:off x="0" y="4675912"/>
            <a:ext cx="9144000" cy="0"/>
          </a:xfrm>
          <a:prstGeom prst="straightConnector1">
            <a:avLst/>
          </a:prstGeom>
          <a:noFill/>
          <a:ln w="9528" cap="flat">
            <a:solidFill>
              <a:srgbClr val="BFBFBF"/>
            </a:solidFill>
            <a:prstDash val="solid"/>
          </a:ln>
        </p:spPr>
      </p:cxnSp>
      <p:sp>
        <p:nvSpPr>
          <p:cNvPr id="4" name="Google Shape;61;g5fab984687_2_0">
            <a:extLst>
              <a:ext uri="{FF2B5EF4-FFF2-40B4-BE49-F238E27FC236}">
                <a16:creationId xmlns:a16="http://schemas.microsoft.com/office/drawing/2014/main" id="{81E06D04-B114-6DAB-6DD4-163C58A86346}"/>
              </a:ext>
            </a:extLst>
          </p:cNvPr>
          <p:cNvSpPr txBox="1"/>
          <p:nvPr/>
        </p:nvSpPr>
        <p:spPr>
          <a:xfrm>
            <a:off x="138650" y="4713110"/>
            <a:ext cx="707169" cy="322261"/>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Arial"/>
                <a:ea typeface="Arial"/>
                <a:cs typeface="Arial"/>
              </a:rPr>
              <a:t>Source :</a:t>
            </a:r>
          </a:p>
        </p:txBody>
      </p:sp>
      <p:sp>
        <p:nvSpPr>
          <p:cNvPr id="5" name="Rectangle 4">
            <a:extLst>
              <a:ext uri="{FF2B5EF4-FFF2-40B4-BE49-F238E27FC236}">
                <a16:creationId xmlns:a16="http://schemas.microsoft.com/office/drawing/2014/main" id="{9E8B70C1-4E4F-2393-44B1-4072E3C6CA8E}"/>
              </a:ext>
            </a:extLst>
          </p:cNvPr>
          <p:cNvSpPr/>
          <p:nvPr/>
        </p:nvSpPr>
        <p:spPr>
          <a:xfrm>
            <a:off x="505608" y="1323191"/>
            <a:ext cx="7971419" cy="2893097"/>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This project aims to address these shortcomings by developing a car rentals application using the Django  framework. The application will provide a seamless user experience for customers, allowing them to easily browse available cars, make reservations, and track rental history. Simultaneously, it will offer efficient management tools for rental agencies, enabling streamlined inventory management, reservation handling, and administrative tasks. Additionally, there is a lack of reliable systems that cater to both customers and rental agencies, leading to inefficiencies and frustrations for both parties. To address these challenges, we propose the development of a car rentals application using the Django framework. This application aims to provide a robust platform for customers to browse available cars, make reservations, and track rental history, while offering rental agencies comprehensive administrative tools for efficient inventory management and customer interaction.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The goal is to create a user-friendly and reliable solution that enhances the rental experience for both customers and rental agencies, ultimately driving increased customer satisfaction and business growth.</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029">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D3E0F23D-09C8-66D8-00CD-F557BC8EF06E}"/>
              </a:ext>
            </a:extLst>
          </p:cNvPr>
          <p:cNvSpPr txBox="1">
            <a:spLocks noGrp="1"/>
          </p:cNvSpPr>
          <p:nvPr>
            <p:ph type="title"/>
          </p:nvPr>
        </p:nvSpPr>
        <p:spPr>
          <a:xfrm>
            <a:off x="163302" y="671370"/>
            <a:ext cx="2936083" cy="322261"/>
          </a:xfrm>
          <a:prstGeom prst="rect">
            <a:avLst/>
          </a:prstGeom>
          <a:noFill/>
          <a:ln>
            <a:noFill/>
          </a:ln>
        </p:spPr>
        <p:txBody>
          <a:bodyPr vert="horz" wrap="square" lIns="91421" tIns="91421" rIns="91421" bIns="91421" anchor="t" anchorCtr="0" compatLnSpc="1">
            <a:noAutofit/>
          </a:bodyPr>
          <a:lstStyle/>
          <a:p>
            <a:pPr lvl="0">
              <a:lnSpc>
                <a:spcPct val="100000"/>
              </a:lnSpc>
              <a:spcBef>
                <a:spcPts val="0"/>
              </a:spcBef>
            </a:pPr>
            <a:r>
              <a:rPr lang="en-IN" sz="1600" b="1" kern="0">
                <a:solidFill>
                  <a:srgbClr val="213163"/>
                </a:solidFill>
                <a:latin typeface="Arial"/>
                <a:cs typeface="Arial"/>
              </a:rPr>
              <a:t>Project Overview:</a:t>
            </a:r>
            <a:endParaRPr lang="en-IN" sz="1600" kern="0">
              <a:solidFill>
                <a:srgbClr val="000000"/>
              </a:solidFill>
              <a:latin typeface="Arial"/>
              <a:cs typeface="Arial"/>
            </a:endParaRPr>
          </a:p>
        </p:txBody>
      </p:sp>
      <p:cxnSp>
        <p:nvCxnSpPr>
          <p:cNvPr id="3" name="Straight Connector 1">
            <a:extLst>
              <a:ext uri="{FF2B5EF4-FFF2-40B4-BE49-F238E27FC236}">
                <a16:creationId xmlns:a16="http://schemas.microsoft.com/office/drawing/2014/main" id="{20D5C714-80E6-0C54-AF1C-59AB8F4E7774}"/>
              </a:ext>
            </a:extLst>
          </p:cNvPr>
          <p:cNvCxnSpPr/>
          <p:nvPr/>
        </p:nvCxnSpPr>
        <p:spPr>
          <a:xfrm>
            <a:off x="0" y="4675912"/>
            <a:ext cx="9144000" cy="0"/>
          </a:xfrm>
          <a:prstGeom prst="straightConnector1">
            <a:avLst/>
          </a:prstGeom>
          <a:noFill/>
          <a:ln w="9528" cap="flat">
            <a:solidFill>
              <a:srgbClr val="BFBFBF"/>
            </a:solidFill>
            <a:prstDash val="solid"/>
          </a:ln>
        </p:spPr>
      </p:cxnSp>
      <p:sp>
        <p:nvSpPr>
          <p:cNvPr id="4" name="Google Shape;61;g5fab984687_2_0">
            <a:extLst>
              <a:ext uri="{FF2B5EF4-FFF2-40B4-BE49-F238E27FC236}">
                <a16:creationId xmlns:a16="http://schemas.microsoft.com/office/drawing/2014/main" id="{73FD2ED0-40A5-4C62-B09F-103AED120DD9}"/>
              </a:ext>
            </a:extLst>
          </p:cNvPr>
          <p:cNvSpPr txBox="1"/>
          <p:nvPr/>
        </p:nvSpPr>
        <p:spPr>
          <a:xfrm>
            <a:off x="138650" y="4713110"/>
            <a:ext cx="707169" cy="322261"/>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Arial"/>
                <a:ea typeface="Arial"/>
                <a:cs typeface="Arial"/>
              </a:rPr>
              <a:t>Source :</a:t>
            </a:r>
          </a:p>
        </p:txBody>
      </p:sp>
      <p:sp>
        <p:nvSpPr>
          <p:cNvPr id="5" name="Rectangle 4">
            <a:extLst>
              <a:ext uri="{FF2B5EF4-FFF2-40B4-BE49-F238E27FC236}">
                <a16:creationId xmlns:a16="http://schemas.microsoft.com/office/drawing/2014/main" id="{CF7C1B3C-34E2-3467-5139-E948A98FFC60}"/>
              </a:ext>
            </a:extLst>
          </p:cNvPr>
          <p:cNvSpPr/>
          <p:nvPr/>
        </p:nvSpPr>
        <p:spPr>
          <a:xfrm>
            <a:off x="333490" y="1065010"/>
            <a:ext cx="8520059" cy="4339650"/>
          </a:xfrm>
          <a:prstGeom prst="rect">
            <a:avLst/>
          </a:prstGeom>
          <a:noFill/>
          <a:ln cap="flat">
            <a:noFill/>
            <a:prstDash val="solid"/>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0" cap="none" spc="0" baseline="0">
              <a:solidFill>
                <a:srgbClr val="000000"/>
              </a:solidFill>
              <a:uFillTx/>
              <a:latin typeface="Times New Roman" pitchFamily="18"/>
              <a:ea typeface="Arial"/>
              <a:cs typeface="Times New Roman" pitchFamily="18"/>
            </a:endParaRPr>
          </a:p>
          <a:p>
            <a:pPr marL="228600" marR="0" lvl="0" indent="-228600" algn="just"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r>
              <a:rPr lang="en-GB" sz="1200" b="1" i="0" u="none" strike="noStrike" kern="0" cap="none" spc="0" baseline="0">
                <a:solidFill>
                  <a:srgbClr val="000000"/>
                </a:solidFill>
                <a:uFillTx/>
                <a:latin typeface="Times New Roman" pitchFamily="18"/>
                <a:ea typeface="Arial"/>
                <a:cs typeface="Times New Roman" pitchFamily="18"/>
              </a:rPr>
              <a:t>User-Friendly Interface :</a:t>
            </a:r>
            <a:r>
              <a:rPr lang="en-GB" sz="1200" b="0" i="0" u="none" strike="noStrike" kern="0" cap="none" spc="0" baseline="0">
                <a:solidFill>
                  <a:srgbClr val="000000"/>
                </a:solidFill>
                <a:uFillTx/>
                <a:latin typeface="Times New Roman" pitchFamily="18"/>
                <a:ea typeface="Arial"/>
                <a:cs typeface="Times New Roman" pitchFamily="18"/>
              </a:rPr>
              <a:t>The application will have an intuitive and easy-to-use interface for customers to browse through available cars</a:t>
            </a:r>
          </a:p>
          <a:p>
            <a:pPr marL="228600" marR="0" lvl="0" indent="-228600" algn="just" defTabSz="914400" rtl="0" fontAlgn="auto" hangingPunct="1">
              <a:lnSpc>
                <a:spcPct val="10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endParaRPr lang="en-GB" sz="1200" b="0" i="0" u="none" strike="noStrike" kern="0" cap="none" spc="0" baseline="0">
              <a:solidFill>
                <a:srgbClr val="000000"/>
              </a:solidFill>
              <a:uFillTx/>
              <a:latin typeface="Times New Roman" pitchFamily="18"/>
              <a:ea typeface="Arial"/>
              <a:cs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0" cap="none" spc="0" baseline="0">
                <a:solidFill>
                  <a:srgbClr val="000000"/>
                </a:solidFill>
                <a:uFillTx/>
                <a:latin typeface="Times New Roman" pitchFamily="18"/>
                <a:ea typeface="Arial"/>
                <a:cs typeface="Times New Roman" pitchFamily="18"/>
              </a:rPr>
              <a:t>2. Comprehensive Booking System:</a:t>
            </a:r>
            <a:r>
              <a:rPr lang="en-GB" sz="1200" b="0" i="0" u="none" strike="noStrike" kern="0" cap="none" spc="0" baseline="0">
                <a:solidFill>
                  <a:srgbClr val="000000"/>
                </a:solidFill>
                <a:uFillTx/>
                <a:latin typeface="Times New Roman" pitchFamily="18"/>
                <a:ea typeface="Arial"/>
                <a:cs typeface="Times New Roman" pitchFamily="18"/>
              </a:rPr>
              <a:t>Customers will be able to select their desired rental dates, choose additional features such as insurance or GPS navigation, and complete the booking process securely.</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0" cap="none" spc="0" baseline="0">
              <a:solidFill>
                <a:srgbClr val="000000"/>
              </a:solidFill>
              <a:uFillTx/>
              <a:latin typeface="Times New Roman" pitchFamily="18"/>
              <a:ea typeface="Arial"/>
              <a:cs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0" cap="none" spc="0" baseline="0">
                <a:solidFill>
                  <a:srgbClr val="000000"/>
                </a:solidFill>
                <a:uFillTx/>
                <a:latin typeface="Times New Roman" pitchFamily="18"/>
                <a:ea typeface="Arial"/>
                <a:cs typeface="Times New Roman" pitchFamily="18"/>
              </a:rPr>
              <a:t>3. Inventory Management :</a:t>
            </a:r>
            <a:r>
              <a:rPr lang="en-GB" sz="1200" b="0" i="0" u="none" strike="noStrike" kern="0" cap="none" spc="0" baseline="0">
                <a:solidFill>
                  <a:srgbClr val="000000"/>
                </a:solidFill>
                <a:uFillTx/>
                <a:latin typeface="Times New Roman" pitchFamily="18"/>
                <a:ea typeface="Arial"/>
                <a:cs typeface="Times New Roman" pitchFamily="18"/>
              </a:rPr>
              <a:t>Rental agencies will have access to a comprehensive inventory management system, allowing them to add new cars, update availability, and track rental status in real-time.</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0" cap="none" spc="0" baseline="0">
              <a:solidFill>
                <a:srgbClr val="000000"/>
              </a:solidFill>
              <a:uFillTx/>
              <a:latin typeface="Times New Roman" pitchFamily="18"/>
              <a:ea typeface="Arial"/>
              <a:cs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0" cap="none" spc="0" baseline="0">
                <a:solidFill>
                  <a:srgbClr val="000000"/>
                </a:solidFill>
                <a:uFillTx/>
                <a:latin typeface="Times New Roman" pitchFamily="18"/>
                <a:ea typeface="Arial"/>
                <a:cs typeface="Times New Roman" pitchFamily="18"/>
              </a:rPr>
              <a:t>4. Customer ManagementThe </a:t>
            </a:r>
            <a:r>
              <a:rPr lang="en-GB" sz="1200" b="0" i="0" u="none" strike="noStrike" kern="0" cap="none" spc="0" baseline="0">
                <a:solidFill>
                  <a:srgbClr val="000000"/>
                </a:solidFill>
                <a:uFillTx/>
                <a:latin typeface="Times New Roman" pitchFamily="18"/>
                <a:ea typeface="Arial"/>
                <a:cs typeface="Times New Roman" pitchFamily="18"/>
              </a:rPr>
              <a:t>application will provide tools for rental agencies to manage customer records, track rental history, and communicate with customers regarding bookings and inquiries.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0" cap="none" spc="0" baseline="0">
              <a:solidFill>
                <a:srgbClr val="000000"/>
              </a:solidFill>
              <a:uFillTx/>
              <a:latin typeface="Times New Roman" pitchFamily="18"/>
              <a:ea typeface="Arial"/>
              <a:cs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0" cap="none" spc="0" baseline="0">
                <a:solidFill>
                  <a:srgbClr val="000000"/>
                </a:solidFill>
                <a:uFillTx/>
                <a:latin typeface="Times New Roman" pitchFamily="18"/>
                <a:ea typeface="Arial"/>
                <a:cs typeface="Times New Roman" pitchFamily="18"/>
              </a:rPr>
              <a:t>5. Admin Dashboard </a:t>
            </a:r>
            <a:r>
              <a:rPr lang="en-GB" sz="1200" b="0" i="0" u="none" strike="noStrike" kern="0" cap="none" spc="0" baseline="0">
                <a:solidFill>
                  <a:srgbClr val="000000"/>
                </a:solidFill>
                <a:uFillTx/>
                <a:latin typeface="Times New Roman" pitchFamily="18"/>
                <a:ea typeface="Arial"/>
                <a:cs typeface="Times New Roman" pitchFamily="18"/>
              </a:rPr>
              <a:t>An admin dashboard will be available for rental agency staff to monitor bookings, manage inventory, and generate reports for business analytics.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1" i="0" u="none" strike="noStrike" kern="0" cap="none" spc="0" baseline="0">
              <a:solidFill>
                <a:srgbClr val="000000"/>
              </a:solidFill>
              <a:uFillTx/>
              <a:latin typeface="Times New Roman" pitchFamily="18"/>
              <a:ea typeface="Arial"/>
              <a:cs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0" cap="none" spc="0" baseline="0">
                <a:solidFill>
                  <a:srgbClr val="000000"/>
                </a:solidFill>
                <a:uFillTx/>
                <a:latin typeface="Times New Roman" pitchFamily="18"/>
                <a:ea typeface="Arial"/>
                <a:cs typeface="Times New Roman" pitchFamily="18"/>
              </a:rPr>
              <a:t>6. Authentication and Security </a:t>
            </a:r>
            <a:r>
              <a:rPr lang="en-GB" sz="1200" b="0" i="0" u="none" strike="noStrike" kern="0" cap="none" spc="0" baseline="0">
                <a:solidFill>
                  <a:srgbClr val="000000"/>
                </a:solidFill>
                <a:uFillTx/>
                <a:latin typeface="Times New Roman" pitchFamily="18"/>
                <a:ea typeface="Arial"/>
                <a:cs typeface="Times New Roman" pitchFamily="18"/>
              </a:rPr>
              <a:t>User authentication will be implemented to ensure secure access to the system, protecting sensitive customer information and transaction data.</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0" cap="none" spc="0" baseline="0">
              <a:solidFill>
                <a:srgbClr val="000000"/>
              </a:solidFill>
              <a:uFillTx/>
              <a:latin typeface="Times New Roman" pitchFamily="18"/>
              <a:ea typeface="Arial"/>
              <a:cs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200" b="1" i="0" u="none" strike="noStrike" kern="0" cap="none" spc="0" baseline="0">
                <a:solidFill>
                  <a:srgbClr val="000000"/>
                </a:solidFill>
                <a:uFillTx/>
                <a:latin typeface="Times New Roman" pitchFamily="18"/>
                <a:ea typeface="Arial"/>
                <a:cs typeface="Times New Roman" pitchFamily="18"/>
              </a:rPr>
              <a:t>7. Responsive Design</a:t>
            </a:r>
            <a:r>
              <a:rPr lang="en-GB" sz="1200" b="0" i="0" u="none" strike="noStrike" kern="0" cap="none" spc="0" baseline="0">
                <a:solidFill>
                  <a:srgbClr val="000000"/>
                </a:solidFill>
                <a:uFillTx/>
                <a:latin typeface="Times New Roman" pitchFamily="18"/>
                <a:ea typeface="Arial"/>
                <a:cs typeface="Times New Roman" pitchFamily="18"/>
              </a:rPr>
              <a:t>The application will be designed with a responsive layout, ensuring optimal performance and usability across various devices and screen sizes.</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0" cap="none" spc="0" baseline="0">
              <a:solidFill>
                <a:srgbClr val="000000"/>
              </a:solidFill>
              <a:uFillTx/>
              <a:latin typeface="Times New Roman" pitchFamily="18"/>
              <a:ea typeface="Arial"/>
              <a:cs typeface="Times New Roman" pitchFamily="18"/>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200" b="0" i="0" u="none" strike="noStrike" kern="0" cap="none" spc="0" baseline="0">
              <a:solidFill>
                <a:srgbClr val="000000"/>
              </a:solidFill>
              <a:uFillTx/>
              <a:latin typeface="Times New Roman" pitchFamily="18"/>
              <a:ea typeface="Arial"/>
              <a:cs typeface="Times New Roman" pitchFamily="1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030">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6E236B72-AD4C-D39B-7049-9DD7B9C4219A}"/>
              </a:ext>
            </a:extLst>
          </p:cNvPr>
          <p:cNvSpPr txBox="1">
            <a:spLocks noGrp="1"/>
          </p:cNvSpPr>
          <p:nvPr>
            <p:ph type="title"/>
          </p:nvPr>
        </p:nvSpPr>
        <p:spPr>
          <a:xfrm>
            <a:off x="131033" y="682133"/>
            <a:ext cx="2936083" cy="322261"/>
          </a:xfrm>
          <a:prstGeom prst="rect">
            <a:avLst/>
          </a:prstGeom>
          <a:noFill/>
          <a:ln>
            <a:noFill/>
          </a:ln>
        </p:spPr>
        <p:txBody>
          <a:bodyPr vert="horz" wrap="square" lIns="91421" tIns="91421" rIns="91421" bIns="91421" anchor="t" anchorCtr="0" compatLnSpc="1">
            <a:noAutofit/>
          </a:bodyPr>
          <a:lstStyle/>
          <a:p>
            <a:pPr lvl="0">
              <a:lnSpc>
                <a:spcPct val="100000"/>
              </a:lnSpc>
              <a:spcBef>
                <a:spcPts val="0"/>
              </a:spcBef>
            </a:pPr>
            <a:r>
              <a:rPr lang="en-IN" sz="1600" b="1" kern="0">
                <a:solidFill>
                  <a:srgbClr val="213163"/>
                </a:solidFill>
                <a:latin typeface="Arial"/>
                <a:cs typeface="Arial"/>
              </a:rPr>
              <a:t>Proposed Solution:</a:t>
            </a:r>
            <a:endParaRPr lang="en-IN" sz="1600" kern="0">
              <a:solidFill>
                <a:srgbClr val="000000"/>
              </a:solidFill>
              <a:latin typeface="Arial"/>
              <a:cs typeface="Arial"/>
            </a:endParaRPr>
          </a:p>
        </p:txBody>
      </p:sp>
      <p:sp>
        <p:nvSpPr>
          <p:cNvPr id="3" name="TextBox 10">
            <a:extLst>
              <a:ext uri="{FF2B5EF4-FFF2-40B4-BE49-F238E27FC236}">
                <a16:creationId xmlns:a16="http://schemas.microsoft.com/office/drawing/2014/main" id="{01A22244-74A1-05CC-883A-3F257D87CDBE}"/>
              </a:ext>
            </a:extLst>
          </p:cNvPr>
          <p:cNvSpPr txBox="1"/>
          <p:nvPr/>
        </p:nvSpPr>
        <p:spPr>
          <a:xfrm>
            <a:off x="138531" y="1102217"/>
            <a:ext cx="8866936" cy="3768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a:solidFill>
                  <a:srgbClr val="374151"/>
                </a:solidFill>
                <a:uFillTx/>
                <a:latin typeface="Times New Roman" pitchFamily="18"/>
                <a:ea typeface="Arial"/>
                <a:cs typeface="Times New Roman" pitchFamily="18"/>
              </a:rPr>
              <a:t>.</a:t>
            </a:r>
          </a:p>
        </p:txBody>
      </p:sp>
      <p:cxnSp>
        <p:nvCxnSpPr>
          <p:cNvPr id="4" name="Straight Connector 1">
            <a:extLst>
              <a:ext uri="{FF2B5EF4-FFF2-40B4-BE49-F238E27FC236}">
                <a16:creationId xmlns:a16="http://schemas.microsoft.com/office/drawing/2014/main" id="{2E50F2D2-C9C6-0B51-0E21-73633D31E7B4}"/>
              </a:ext>
            </a:extLst>
          </p:cNvPr>
          <p:cNvCxnSpPr/>
          <p:nvPr/>
        </p:nvCxnSpPr>
        <p:spPr>
          <a:xfrm>
            <a:off x="0" y="4675912"/>
            <a:ext cx="9144000" cy="0"/>
          </a:xfrm>
          <a:prstGeom prst="straightConnector1">
            <a:avLst/>
          </a:prstGeom>
          <a:noFill/>
          <a:ln w="9528" cap="flat">
            <a:solidFill>
              <a:srgbClr val="BFBFBF"/>
            </a:solidFill>
            <a:prstDash val="solid"/>
          </a:ln>
        </p:spPr>
      </p:cxnSp>
      <p:sp>
        <p:nvSpPr>
          <p:cNvPr id="5" name="Google Shape;61;g5fab984687_2_0">
            <a:extLst>
              <a:ext uri="{FF2B5EF4-FFF2-40B4-BE49-F238E27FC236}">
                <a16:creationId xmlns:a16="http://schemas.microsoft.com/office/drawing/2014/main" id="{5CF903E1-4634-0AAF-9B67-97D1A20E910D}"/>
              </a:ext>
            </a:extLst>
          </p:cNvPr>
          <p:cNvSpPr txBox="1"/>
          <p:nvPr/>
        </p:nvSpPr>
        <p:spPr>
          <a:xfrm>
            <a:off x="138650" y="4713110"/>
            <a:ext cx="707169" cy="322261"/>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Arial"/>
                <a:ea typeface="Arial"/>
                <a:cs typeface="Arial"/>
              </a:rPr>
              <a:t>Source :</a:t>
            </a:r>
          </a:p>
        </p:txBody>
      </p:sp>
      <p:sp>
        <p:nvSpPr>
          <p:cNvPr id="6" name="Rectangle 5">
            <a:extLst>
              <a:ext uri="{FF2B5EF4-FFF2-40B4-BE49-F238E27FC236}">
                <a16:creationId xmlns:a16="http://schemas.microsoft.com/office/drawing/2014/main" id="{36A3E12D-F211-3443-4F63-A5AA03731F8C}"/>
              </a:ext>
            </a:extLst>
          </p:cNvPr>
          <p:cNvSpPr/>
          <p:nvPr/>
        </p:nvSpPr>
        <p:spPr>
          <a:xfrm>
            <a:off x="279696" y="1086517"/>
            <a:ext cx="8616875" cy="3877988"/>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GB" sz="1200" b="0" i="0" u="none" strike="noStrike" kern="0" cap="none" spc="0" baseline="0">
                <a:solidFill>
                  <a:srgbClr val="000000"/>
                </a:solidFill>
                <a:uFillTx/>
                <a:latin typeface="Times New Roman" pitchFamily="18"/>
                <a:ea typeface="Arial"/>
                <a:cs typeface="Times New Roman" pitchFamily="18"/>
              </a:rPr>
            </a:br>
            <a:endParaRPr lang="en-GB" sz="12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Real-Time Inventory Management</a:t>
            </a:r>
            <a:r>
              <a:rPr lang="en-GB" sz="1400" b="0" i="0" u="none" strike="noStrike" kern="0" cap="none" spc="0" baseline="0">
                <a:solidFill>
                  <a:srgbClr val="000000"/>
                </a:solidFill>
                <a:uFillTx/>
                <a:latin typeface="Times New Roman" pitchFamily="18"/>
                <a:ea typeface="Arial"/>
                <a:cs typeface="Times New Roman" pitchFamily="18"/>
              </a:rPr>
              <a:t>: Implement a robust inventory management system that allows rental agencies to update car availability in real-time. This can involve integrating features such as automatic availability updates upon booking and notifications for low inventory levels.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User-Friendly Interface</a:t>
            </a:r>
            <a:r>
              <a:rPr lang="en-GB" sz="1400" b="0" i="0" u="none" strike="noStrike" kern="0" cap="none" spc="0" baseline="0">
                <a:solidFill>
                  <a:srgbClr val="000000"/>
                </a:solidFill>
                <a:uFillTx/>
                <a:latin typeface="Times New Roman" pitchFamily="18"/>
                <a:ea typeface="Arial"/>
                <a:cs typeface="Times New Roman" pitchFamily="18"/>
              </a:rPr>
              <a:t>: Design an intuitive and visually appealing interface for the application, focusing on ease of navigation and clarity of information. Utilize modern design principles and user experience (UX) best practices to create a seamless booking experience for customers.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Comprehensive Booking System</a:t>
            </a:r>
            <a:r>
              <a:rPr lang="en-GB" sz="1400" b="0" i="0" u="none" strike="noStrike" kern="0" cap="none" spc="0" baseline="0">
                <a:solidFill>
                  <a:srgbClr val="000000"/>
                </a:solidFill>
                <a:uFillTx/>
                <a:latin typeface="Times New Roman" pitchFamily="18"/>
                <a:ea typeface="Arial"/>
                <a:cs typeface="Times New Roman" pitchFamily="18"/>
              </a:rPr>
              <a:t>: Develop a feature-rich booking system that supports various rental options, such as different car categories, rental durations, and additional services. Provide customers with transparent pricing and flexible booking options to enhance user satisfaction.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Customer Relationship Management (CRM)</a:t>
            </a:r>
            <a:r>
              <a:rPr lang="en-GB" sz="1400" b="0" i="0" u="none" strike="noStrike" kern="0" cap="none" spc="0" baseline="0">
                <a:solidFill>
                  <a:srgbClr val="000000"/>
                </a:solidFill>
                <a:uFillTx/>
                <a:latin typeface="Times New Roman" pitchFamily="18"/>
                <a:ea typeface="Arial"/>
                <a:cs typeface="Times New Roman" pitchFamily="18"/>
              </a:rPr>
              <a:t>: Implement CRM functionalities to enable rental agencies to manage customer records, track communication history, and personalize customer interactions. Integration with email marketing tools or CRM platforms can further enhance customer engagement and retention.</a:t>
            </a:r>
          </a:p>
          <a:p>
            <a:pPr marL="0" marR="0" lvl="0" indent="0" algn="l" defTabSz="914400" rtl="0" fontAlgn="auto" hangingPunct="1">
              <a:lnSpc>
                <a:spcPct val="100000"/>
              </a:lnSpc>
              <a:spcBef>
                <a:spcPts val="0"/>
              </a:spcBef>
              <a:spcAft>
                <a:spcPts val="0"/>
              </a:spcAft>
              <a:buClr>
                <a:srgbClr val="000000"/>
              </a:buClr>
              <a:buSzPct val="100000"/>
              <a:buFont typeface="Arial" pitchFamily="34"/>
              <a:buChar char="•"/>
              <a:tabLst/>
              <a:defRPr sz="1800" b="0" i="0" u="none" strike="noStrike" kern="0" cap="none" spc="0" baseline="0">
                <a:solidFill>
                  <a:srgbClr val="000000"/>
                </a:solidFill>
                <a:uFillTx/>
              </a:defRPr>
            </a:pPr>
            <a:endParaRPr lang="en-GB" sz="1200" b="0" i="0" u="none" strike="noStrike" kern="0" cap="none" spc="0" baseline="0">
              <a:solidFill>
                <a:srgbClr val="000000"/>
              </a:solidFill>
              <a:uFillTx/>
              <a:latin typeface="Times New Roman" pitchFamily="18"/>
              <a:ea typeface="Arial"/>
              <a:cs typeface="Times New Roman" pitchFamily="1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048">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F78B365F-9FFD-5EFB-5BD3-26B69B4A7DA5}"/>
              </a:ext>
            </a:extLst>
          </p:cNvPr>
          <p:cNvSpPr txBox="1"/>
          <p:nvPr/>
        </p:nvSpPr>
        <p:spPr>
          <a:xfrm>
            <a:off x="457200" y="752834"/>
            <a:ext cx="8017934" cy="700000"/>
          </a:xfrm>
          <a:prstGeom prst="rect">
            <a:avLst/>
          </a:prstGeom>
          <a:noFill/>
          <a:ln cap="flat">
            <a:noFill/>
          </a:ln>
        </p:spPr>
        <p:txBody>
          <a:bodyPr vert="horz" wrap="square" lIns="91440" tIns="45720" rIns="91440" bIns="45720" anchor="t" anchorCtr="0" compatLnSpc="1">
            <a:spAutoFit/>
          </a:bodyPr>
          <a:lstStyle/>
          <a:p>
            <a:pPr marL="457200" marR="0" lvl="1"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374151"/>
              </a:solidFill>
              <a:uFillTx/>
              <a:latin typeface="Times New Roman" pitchFamily="18"/>
              <a:ea typeface="Arial"/>
              <a:cs typeface="Times New Roman" pitchFamily="18"/>
            </a:endParaRPr>
          </a:p>
          <a:p>
            <a:pPr marL="742950" marR="0" lvl="1" indent="-285750" algn="l" defTabSz="914400" rtl="0" fontAlgn="auto" hangingPunct="1">
              <a:lnSpc>
                <a:spcPct val="15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endParaRPr lang="en-US" sz="1400" b="0" i="0" u="none" strike="noStrike" kern="0" cap="none" spc="0" baseline="0">
              <a:solidFill>
                <a:srgbClr val="374151"/>
              </a:solidFill>
              <a:uFillTx/>
              <a:latin typeface="Times New Roman" pitchFamily="18"/>
              <a:ea typeface="Arial"/>
              <a:cs typeface="Times New Roman" pitchFamily="18"/>
            </a:endParaRPr>
          </a:p>
        </p:txBody>
      </p:sp>
      <p:cxnSp>
        <p:nvCxnSpPr>
          <p:cNvPr id="3" name="Straight Connector 1">
            <a:extLst>
              <a:ext uri="{FF2B5EF4-FFF2-40B4-BE49-F238E27FC236}">
                <a16:creationId xmlns:a16="http://schemas.microsoft.com/office/drawing/2014/main" id="{75B13405-E00E-54F6-5774-F91656B8E419}"/>
              </a:ext>
            </a:extLst>
          </p:cNvPr>
          <p:cNvCxnSpPr/>
          <p:nvPr/>
        </p:nvCxnSpPr>
        <p:spPr>
          <a:xfrm>
            <a:off x="0" y="4675912"/>
            <a:ext cx="9144000" cy="0"/>
          </a:xfrm>
          <a:prstGeom prst="straightConnector1">
            <a:avLst/>
          </a:prstGeom>
          <a:noFill/>
          <a:ln w="9528" cap="flat">
            <a:solidFill>
              <a:srgbClr val="BFBFBF"/>
            </a:solidFill>
            <a:prstDash val="solid"/>
          </a:ln>
        </p:spPr>
      </p:cxnSp>
      <p:sp>
        <p:nvSpPr>
          <p:cNvPr id="4" name="Google Shape;61;g5fab984687_2_0">
            <a:extLst>
              <a:ext uri="{FF2B5EF4-FFF2-40B4-BE49-F238E27FC236}">
                <a16:creationId xmlns:a16="http://schemas.microsoft.com/office/drawing/2014/main" id="{7C38F970-58B2-4328-3F55-3902C75F02C8}"/>
              </a:ext>
            </a:extLst>
          </p:cNvPr>
          <p:cNvSpPr txBox="1"/>
          <p:nvPr/>
        </p:nvSpPr>
        <p:spPr>
          <a:xfrm>
            <a:off x="138650" y="4713110"/>
            <a:ext cx="707169" cy="322261"/>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Arial"/>
                <a:ea typeface="Arial"/>
                <a:cs typeface="Arial"/>
              </a:rPr>
              <a:t>Source :</a:t>
            </a:r>
          </a:p>
        </p:txBody>
      </p:sp>
      <p:sp>
        <p:nvSpPr>
          <p:cNvPr id="5" name="Rectangle 4">
            <a:extLst>
              <a:ext uri="{FF2B5EF4-FFF2-40B4-BE49-F238E27FC236}">
                <a16:creationId xmlns:a16="http://schemas.microsoft.com/office/drawing/2014/main" id="{CFD003EA-EE71-E958-66F8-454D3DC0A86F}"/>
              </a:ext>
            </a:extLst>
          </p:cNvPr>
          <p:cNvSpPr/>
          <p:nvPr/>
        </p:nvSpPr>
        <p:spPr>
          <a:xfrm>
            <a:off x="193642" y="586587"/>
            <a:ext cx="8950357" cy="3108539"/>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Analytics and Reporting</a:t>
            </a:r>
            <a:r>
              <a:rPr lang="en-GB" sz="1400" b="0" i="0" u="none" strike="noStrike" kern="0" cap="none" spc="0" baseline="0">
                <a:solidFill>
                  <a:srgbClr val="000000"/>
                </a:solidFill>
                <a:uFillTx/>
                <a:latin typeface="Times New Roman" pitchFamily="18"/>
                <a:ea typeface="Arial"/>
                <a:cs typeface="Times New Roman" pitchFamily="18"/>
              </a:rPr>
              <a:t>: Incorporate analytics and reporting tools into the application to provide rental agencies with valuable insights into their business performance. Generate reports on key metrics such as booking trends, revenue analysis, and customer demographics to inform strategic decision-making.</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Security Measures</a:t>
            </a:r>
            <a:r>
              <a:rPr lang="en-GB" sz="1400" b="0" i="0" u="none" strike="noStrike" kern="0" cap="none" spc="0" baseline="0">
                <a:solidFill>
                  <a:srgbClr val="000000"/>
                </a:solidFill>
                <a:uFillTx/>
                <a:latin typeface="Times New Roman" pitchFamily="18"/>
                <a:ea typeface="Arial"/>
                <a:cs typeface="Times New Roman" pitchFamily="18"/>
              </a:rPr>
              <a:t>: Implement robust security measures to safeguard sensitive customer data and financial transactions. Utilize encryption protocols, secure authentication mechanisms, and regular security audits to mitigate the risk of data breaches and unauthorized access.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Scalability and Performance Optimization</a:t>
            </a:r>
            <a:r>
              <a:rPr lang="en-GB" sz="1400" b="0" i="0" u="none" strike="noStrike" kern="0" cap="none" spc="0" baseline="0">
                <a:solidFill>
                  <a:srgbClr val="000000"/>
                </a:solidFill>
                <a:uFillTx/>
                <a:latin typeface="Times New Roman" pitchFamily="18"/>
                <a:ea typeface="Arial"/>
                <a:cs typeface="Times New Roman" pitchFamily="18"/>
              </a:rPr>
              <a:t>: Design the application with scalability in mind to accommodate potential growth in user traffic and database size. Utilize caching mechanisms, database indexing, and load balancing techniques to optimize performance and ensure responsiveness during peak usage periods.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1" i="0" u="none" strike="noStrike" kern="0" cap="none" spc="0" baseline="0">
                <a:solidFill>
                  <a:srgbClr val="000000"/>
                </a:solidFill>
                <a:uFillTx/>
                <a:latin typeface="Times New Roman" pitchFamily="18"/>
                <a:ea typeface="Arial"/>
                <a:cs typeface="Times New Roman" pitchFamily="18"/>
              </a:rPr>
              <a:t>Mobile Compatibility</a:t>
            </a:r>
            <a:r>
              <a:rPr lang="en-GB" sz="1400" b="0" i="0" u="none" strike="noStrike" kern="0" cap="none" spc="0" baseline="0">
                <a:solidFill>
                  <a:srgbClr val="000000"/>
                </a:solidFill>
                <a:uFillTx/>
                <a:latin typeface="Times New Roman" pitchFamily="18"/>
                <a:ea typeface="Arial"/>
                <a:cs typeface="Times New Roman" pitchFamily="18"/>
              </a:rPr>
              <a:t>: Ensure that the application is fully responsive and optimized for mobile devices, allowing customers to access the platform seamlessly from smartphones and tablets.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049">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1E6C9AA0-0C33-20D1-F3DE-A1D4E3693EB2}"/>
              </a:ext>
            </a:extLst>
          </p:cNvPr>
          <p:cNvSpPr txBox="1"/>
          <p:nvPr/>
        </p:nvSpPr>
        <p:spPr>
          <a:xfrm>
            <a:off x="457200" y="752834"/>
            <a:ext cx="8017934" cy="738661"/>
          </a:xfrm>
          <a:prstGeom prst="rect">
            <a:avLst/>
          </a:prstGeom>
          <a:noFill/>
          <a:ln cap="flat">
            <a:noFill/>
          </a:ln>
        </p:spPr>
        <p:txBody>
          <a:bodyPr vert="horz" wrap="square" lIns="91440" tIns="45720" rIns="91440" bIns="45720" anchor="t" anchorCtr="0" compatLnSpc="1">
            <a:spAutoFit/>
          </a:bodyPr>
          <a:lstStyle/>
          <a:p>
            <a:pPr marL="457200" marR="0" lvl="1" indent="0" algn="l" defTabSz="914400" rtl="0" fontAlgn="auto" hangingPunct="1">
              <a:lnSpc>
                <a:spcPct val="150000"/>
              </a:lnSpc>
              <a:spcBef>
                <a:spcPts val="0"/>
              </a:spcBef>
              <a:spcAft>
                <a:spcPts val="0"/>
              </a:spcAft>
              <a:buNone/>
              <a:tabLst/>
              <a:defRPr sz="1800" b="0" i="0" u="none" strike="noStrike" kern="0" cap="none" spc="0" baseline="0">
                <a:solidFill>
                  <a:srgbClr val="000000"/>
                </a:solidFill>
                <a:uFillTx/>
              </a:defRPr>
            </a:pPr>
            <a:endParaRPr lang="en-US" sz="1400" b="0" i="0" u="none" strike="noStrike" kern="0" cap="none" spc="0" baseline="0">
              <a:solidFill>
                <a:srgbClr val="374151"/>
              </a:solidFill>
              <a:uFillTx/>
              <a:latin typeface="Times New Roman" pitchFamily="18"/>
              <a:ea typeface="Arial"/>
              <a:cs typeface="Times New Roman" pitchFamily="18"/>
            </a:endParaRPr>
          </a:p>
          <a:p>
            <a:pPr marL="742950" marR="0" lvl="1" indent="-285750" algn="l" defTabSz="914400" rtl="0" fontAlgn="auto" hangingPunct="1">
              <a:lnSpc>
                <a:spcPct val="150000"/>
              </a:lnSpc>
              <a:spcBef>
                <a:spcPts val="0"/>
              </a:spcBef>
              <a:spcAft>
                <a:spcPts val="0"/>
              </a:spcAft>
              <a:buClr>
                <a:srgbClr val="000000"/>
              </a:buClr>
              <a:buSzPct val="100000"/>
              <a:buFont typeface="Arial"/>
              <a:buAutoNum type="arabicPeriod"/>
              <a:tabLst/>
              <a:defRPr sz="1800" b="0" i="0" u="none" strike="noStrike" kern="0" cap="none" spc="0" baseline="0">
                <a:solidFill>
                  <a:srgbClr val="000000"/>
                </a:solidFill>
                <a:uFillTx/>
              </a:defRPr>
            </a:pPr>
            <a:endParaRPr lang="en-US" sz="1400" b="0" i="0" u="none" strike="noStrike" kern="0" cap="none" spc="0" baseline="0">
              <a:solidFill>
                <a:srgbClr val="374151"/>
              </a:solidFill>
              <a:uFillTx/>
              <a:latin typeface="Times New Roman" pitchFamily="18"/>
              <a:ea typeface="Arial"/>
              <a:cs typeface="Times New Roman" pitchFamily="18"/>
            </a:endParaRPr>
          </a:p>
        </p:txBody>
      </p:sp>
      <p:cxnSp>
        <p:nvCxnSpPr>
          <p:cNvPr id="3" name="Straight Connector 1">
            <a:extLst>
              <a:ext uri="{FF2B5EF4-FFF2-40B4-BE49-F238E27FC236}">
                <a16:creationId xmlns:a16="http://schemas.microsoft.com/office/drawing/2014/main" id="{683E2419-84A6-C4B6-6D73-4DA50B0FFE40}"/>
              </a:ext>
            </a:extLst>
          </p:cNvPr>
          <p:cNvCxnSpPr/>
          <p:nvPr/>
        </p:nvCxnSpPr>
        <p:spPr>
          <a:xfrm>
            <a:off x="0" y="4675912"/>
            <a:ext cx="9144000" cy="0"/>
          </a:xfrm>
          <a:prstGeom prst="straightConnector1">
            <a:avLst/>
          </a:prstGeom>
          <a:noFill/>
          <a:ln w="9528" cap="flat">
            <a:solidFill>
              <a:srgbClr val="BFBFBF"/>
            </a:solidFill>
            <a:prstDash val="solid"/>
          </a:ln>
        </p:spPr>
      </p:cxnSp>
      <p:sp>
        <p:nvSpPr>
          <p:cNvPr id="4" name="Google Shape;61;g5fab984687_2_0">
            <a:extLst>
              <a:ext uri="{FF2B5EF4-FFF2-40B4-BE49-F238E27FC236}">
                <a16:creationId xmlns:a16="http://schemas.microsoft.com/office/drawing/2014/main" id="{FF7DFDD8-2A33-30A2-3CE3-8C0ED4885247}"/>
              </a:ext>
            </a:extLst>
          </p:cNvPr>
          <p:cNvSpPr txBox="1"/>
          <p:nvPr/>
        </p:nvSpPr>
        <p:spPr>
          <a:xfrm>
            <a:off x="138650" y="4713110"/>
            <a:ext cx="707169" cy="322261"/>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Times New Roman" pitchFamily="18"/>
                <a:ea typeface="Arial"/>
                <a:cs typeface="Times New Roman" pitchFamily="18"/>
              </a:rPr>
              <a:t>Source :</a:t>
            </a:r>
          </a:p>
        </p:txBody>
      </p:sp>
      <p:sp>
        <p:nvSpPr>
          <p:cNvPr id="5" name="Rectangle 4">
            <a:extLst>
              <a:ext uri="{FF2B5EF4-FFF2-40B4-BE49-F238E27FC236}">
                <a16:creationId xmlns:a16="http://schemas.microsoft.com/office/drawing/2014/main" id="{2EBCF3F3-3ED7-9860-67F7-0F616B20C1E4}"/>
              </a:ext>
            </a:extLst>
          </p:cNvPr>
          <p:cNvSpPr/>
          <p:nvPr/>
        </p:nvSpPr>
        <p:spPr>
          <a:xfrm>
            <a:off x="537877" y="710004"/>
            <a:ext cx="8326416" cy="1600437"/>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Implement native mobile app solutions or progressive web app (PWA) features for enhanced mobile user experience.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0" cap="none" spc="0" baseline="0">
              <a:solidFill>
                <a:srgbClr val="000000"/>
              </a:solidFill>
              <a:uFillTx/>
              <a:latin typeface="Times New Roman" pitchFamily="18"/>
              <a:ea typeface="Arial"/>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0" cap="none" spc="0" baseline="0">
                <a:solidFill>
                  <a:srgbClr val="000000"/>
                </a:solidFill>
                <a:uFillTx/>
                <a:latin typeface="Times New Roman" pitchFamily="18"/>
                <a:ea typeface="Arial"/>
                <a:cs typeface="Times New Roman" pitchFamily="18"/>
              </a:rPr>
              <a:t>By implementing these proposed solutions, the car rentals application can offer a comprehensive and user-centric platform that meets the needs of both customers and rental agencies, driving improved efficiency, customer satisfaction, and business growth.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031">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2BD85100-CED8-5411-6B4B-04B7346C6351}"/>
              </a:ext>
            </a:extLst>
          </p:cNvPr>
          <p:cNvSpPr txBox="1">
            <a:spLocks noGrp="1"/>
          </p:cNvSpPr>
          <p:nvPr>
            <p:ph type="title"/>
          </p:nvPr>
        </p:nvSpPr>
        <p:spPr>
          <a:xfrm>
            <a:off x="131033" y="682133"/>
            <a:ext cx="2936083" cy="322261"/>
          </a:xfrm>
          <a:prstGeom prst="rect">
            <a:avLst/>
          </a:prstGeom>
          <a:noFill/>
          <a:ln>
            <a:noFill/>
          </a:ln>
        </p:spPr>
        <p:txBody>
          <a:bodyPr vert="horz" wrap="square" lIns="91421" tIns="91421" rIns="91421" bIns="91421" anchor="t" anchorCtr="0" compatLnSpc="1">
            <a:noAutofit/>
          </a:bodyPr>
          <a:lstStyle/>
          <a:p>
            <a:pPr lvl="0">
              <a:lnSpc>
                <a:spcPct val="100000"/>
              </a:lnSpc>
              <a:spcBef>
                <a:spcPts val="0"/>
              </a:spcBef>
            </a:pPr>
            <a:r>
              <a:rPr lang="en-IN" sz="1600" b="1" kern="0">
                <a:solidFill>
                  <a:srgbClr val="213163"/>
                </a:solidFill>
                <a:latin typeface="Arial"/>
                <a:cs typeface="Arial"/>
              </a:rPr>
              <a:t>Technology Used</a:t>
            </a:r>
            <a:endParaRPr lang="en-IN" sz="1600" kern="0">
              <a:solidFill>
                <a:srgbClr val="000000"/>
              </a:solidFill>
              <a:latin typeface="Arial"/>
              <a:cs typeface="Arial"/>
            </a:endParaRPr>
          </a:p>
        </p:txBody>
      </p:sp>
      <p:sp>
        <p:nvSpPr>
          <p:cNvPr id="3" name="Google Shape;62;g5fab984687_2_0">
            <a:extLst>
              <a:ext uri="{FF2B5EF4-FFF2-40B4-BE49-F238E27FC236}">
                <a16:creationId xmlns:a16="http://schemas.microsoft.com/office/drawing/2014/main" id="{00AF3128-C058-5C8F-DF66-EF3E1D150665}"/>
              </a:ext>
            </a:extLst>
          </p:cNvPr>
          <p:cNvSpPr txBox="1"/>
          <p:nvPr/>
        </p:nvSpPr>
        <p:spPr>
          <a:xfrm>
            <a:off x="128061" y="1059158"/>
            <a:ext cx="5314383" cy="3789995"/>
          </a:xfrm>
          <a:prstGeom prst="rect">
            <a:avLst/>
          </a:prstGeom>
          <a:noFill/>
          <a:ln cap="flat">
            <a:noFill/>
          </a:ln>
        </p:spPr>
        <p:txBody>
          <a:bodyPr vert="horz" wrap="square" lIns="91421" tIns="91421" rIns="91421" bIns="91421" anchor="t" anchorCtr="0" compatLnSpc="1">
            <a:noAutofit/>
          </a:bodyPr>
          <a:lstStyle/>
          <a:p>
            <a:pPr marL="173351" marR="0" lvl="0" indent="-173351" algn="l" defTabSz="914400" rtl="0" fontAlgn="auto" hangingPunct="1">
              <a:lnSpc>
                <a:spcPct val="100000"/>
              </a:lnSpc>
              <a:spcBef>
                <a:spcPts val="200"/>
              </a:spcBef>
              <a:spcAft>
                <a:spcPts val="0"/>
              </a:spcAft>
              <a:buClr>
                <a:srgbClr val="213163"/>
              </a:buClr>
              <a:buSzPct val="100000"/>
              <a:buFont typeface="Arial" pitchFamily="34"/>
              <a:buChar char="•"/>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a:p>
            <a:pPr marL="173351" marR="0" lvl="0" indent="-173351" algn="l" defTabSz="914400" rtl="0" fontAlgn="auto" hangingPunct="1">
              <a:lnSpc>
                <a:spcPct val="100000"/>
              </a:lnSpc>
              <a:spcBef>
                <a:spcPts val="200"/>
              </a:spcBef>
              <a:spcAft>
                <a:spcPts val="0"/>
              </a:spcAft>
              <a:buClr>
                <a:srgbClr val="213163"/>
              </a:buClr>
              <a:buSzPct val="100000"/>
              <a:buFont typeface="Arial" pitchFamily="34"/>
              <a:buChar char="•"/>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a:p>
            <a:pPr marL="173351" marR="0" lvl="0" indent="-173351" algn="l" defTabSz="914400" rtl="0" fontAlgn="auto" hangingPunct="1">
              <a:lnSpc>
                <a:spcPct val="100000"/>
              </a:lnSpc>
              <a:spcBef>
                <a:spcPts val="200"/>
              </a:spcBef>
              <a:spcAft>
                <a:spcPts val="0"/>
              </a:spcAft>
              <a:buClr>
                <a:srgbClr val="213163"/>
              </a:buClr>
              <a:buSzPct val="100000"/>
              <a:buFont typeface="Arial" pitchFamily="34"/>
              <a:buChar char="•"/>
              <a:tabLst/>
              <a:defRPr sz="1800" b="0" i="0" u="none" strike="noStrike" kern="0" cap="none" spc="0" baseline="0">
                <a:solidFill>
                  <a:srgbClr val="000000"/>
                </a:solidFill>
                <a:uFillTx/>
              </a:defRPr>
            </a:pPr>
            <a:endParaRPr lang="en-US" sz="1400" b="0" i="0" u="none" strike="noStrike" kern="0" cap="none" spc="0" baseline="0">
              <a:solidFill>
                <a:srgbClr val="000000"/>
              </a:solidFill>
              <a:uFillTx/>
              <a:latin typeface="Arial"/>
              <a:ea typeface="Arial"/>
              <a:cs typeface="Arial"/>
            </a:endParaRPr>
          </a:p>
        </p:txBody>
      </p:sp>
      <p:pic>
        <p:nvPicPr>
          <p:cNvPr id="4" name="Picture 8">
            <a:extLst>
              <a:ext uri="{FF2B5EF4-FFF2-40B4-BE49-F238E27FC236}">
                <a16:creationId xmlns:a16="http://schemas.microsoft.com/office/drawing/2014/main" id="{530FC976-1235-8EBE-C953-D91B527AF75C}"/>
              </a:ext>
            </a:extLst>
          </p:cNvPr>
          <p:cNvPicPr>
            <a:picLocks noChangeAspect="1"/>
          </p:cNvPicPr>
          <p:nvPr/>
        </p:nvPicPr>
        <p:blipFill>
          <a:blip r:embed="rId3"/>
          <a:stretch>
            <a:fillRect/>
          </a:stretch>
        </p:blipFill>
        <p:spPr>
          <a:xfrm>
            <a:off x="871368" y="1604927"/>
            <a:ext cx="3299905" cy="2573048"/>
          </a:xfrm>
          <a:prstGeom prst="rect">
            <a:avLst/>
          </a:prstGeom>
          <a:noFill/>
          <a:ln cap="flat">
            <a:noFill/>
          </a:ln>
        </p:spPr>
      </p:pic>
      <p:pic>
        <p:nvPicPr>
          <p:cNvPr id="5" name="Picture 10">
            <a:extLst>
              <a:ext uri="{FF2B5EF4-FFF2-40B4-BE49-F238E27FC236}">
                <a16:creationId xmlns:a16="http://schemas.microsoft.com/office/drawing/2014/main" id="{37F9D759-743C-CBE8-9552-DFEFAA884452}"/>
              </a:ext>
            </a:extLst>
          </p:cNvPr>
          <p:cNvPicPr>
            <a:picLocks noChangeAspect="1"/>
          </p:cNvPicPr>
          <p:nvPr/>
        </p:nvPicPr>
        <p:blipFill>
          <a:blip r:embed="rId4"/>
          <a:stretch>
            <a:fillRect/>
          </a:stretch>
        </p:blipFill>
        <p:spPr>
          <a:xfrm>
            <a:off x="4607405" y="1744967"/>
            <a:ext cx="4165594" cy="2090949"/>
          </a:xfrm>
          <a:prstGeom prst="rect">
            <a:avLst/>
          </a:prstGeom>
          <a:noFill/>
          <a:ln cap="flat">
            <a:noFill/>
          </a:ln>
        </p:spPr>
      </p:pic>
      <p:sp>
        <p:nvSpPr>
          <p:cNvPr id="6" name="TextBox 11">
            <a:extLst>
              <a:ext uri="{FF2B5EF4-FFF2-40B4-BE49-F238E27FC236}">
                <a16:creationId xmlns:a16="http://schemas.microsoft.com/office/drawing/2014/main" id="{76C043A5-5A93-28EC-350A-3A8DC2E9287F}"/>
              </a:ext>
            </a:extLst>
          </p:cNvPr>
          <p:cNvSpPr txBox="1"/>
          <p:nvPr/>
        </p:nvSpPr>
        <p:spPr>
          <a:xfrm>
            <a:off x="1000362" y="1361514"/>
            <a:ext cx="3318485" cy="307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a:solidFill>
                  <a:srgbClr val="000000"/>
                </a:solidFill>
                <a:uFillTx/>
                <a:latin typeface="Arial"/>
                <a:ea typeface="Arial"/>
                <a:cs typeface="Arial"/>
              </a:rPr>
              <a:t>Front-end</a:t>
            </a:r>
          </a:p>
        </p:txBody>
      </p:sp>
      <p:sp>
        <p:nvSpPr>
          <p:cNvPr id="7" name="TextBox 12">
            <a:extLst>
              <a:ext uri="{FF2B5EF4-FFF2-40B4-BE49-F238E27FC236}">
                <a16:creationId xmlns:a16="http://schemas.microsoft.com/office/drawing/2014/main" id="{9CDDC474-3E72-3661-FE85-460CBAFFACD3}"/>
              </a:ext>
            </a:extLst>
          </p:cNvPr>
          <p:cNvSpPr txBox="1"/>
          <p:nvPr/>
        </p:nvSpPr>
        <p:spPr>
          <a:xfrm>
            <a:off x="4865732" y="1287520"/>
            <a:ext cx="3580973" cy="30777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a:solidFill>
                  <a:srgbClr val="000000"/>
                </a:solidFill>
                <a:uFillTx/>
                <a:latin typeface="Arial"/>
                <a:ea typeface="Arial"/>
                <a:cs typeface="Arial"/>
              </a:rPr>
              <a:t>Back-end</a:t>
            </a:r>
          </a:p>
        </p:txBody>
      </p:sp>
      <p:cxnSp>
        <p:nvCxnSpPr>
          <p:cNvPr id="8" name="Straight Connector 5">
            <a:extLst>
              <a:ext uri="{FF2B5EF4-FFF2-40B4-BE49-F238E27FC236}">
                <a16:creationId xmlns:a16="http://schemas.microsoft.com/office/drawing/2014/main" id="{F1273303-57CF-6004-5BF9-E6DD07DA9B07}"/>
              </a:ext>
            </a:extLst>
          </p:cNvPr>
          <p:cNvCxnSpPr/>
          <p:nvPr/>
        </p:nvCxnSpPr>
        <p:spPr>
          <a:xfrm>
            <a:off x="0" y="4675912"/>
            <a:ext cx="9144000" cy="0"/>
          </a:xfrm>
          <a:prstGeom prst="straightConnector1">
            <a:avLst/>
          </a:prstGeom>
          <a:noFill/>
          <a:ln w="9528" cap="flat">
            <a:solidFill>
              <a:srgbClr val="BFBFBF"/>
            </a:solidFill>
            <a:prstDash val="solid"/>
          </a:ln>
        </p:spPr>
      </p:cxnSp>
      <p:sp>
        <p:nvSpPr>
          <p:cNvPr id="9" name="Google Shape;61;g5fab984687_2_0">
            <a:extLst>
              <a:ext uri="{FF2B5EF4-FFF2-40B4-BE49-F238E27FC236}">
                <a16:creationId xmlns:a16="http://schemas.microsoft.com/office/drawing/2014/main" id="{00B274FE-1C2D-C1D3-8838-14F5EA24D0C8}"/>
              </a:ext>
            </a:extLst>
          </p:cNvPr>
          <p:cNvSpPr txBox="1"/>
          <p:nvPr/>
        </p:nvSpPr>
        <p:spPr>
          <a:xfrm>
            <a:off x="138650" y="4713110"/>
            <a:ext cx="707169" cy="322261"/>
          </a:xfrm>
          <a:prstGeom prst="rect">
            <a:avLst/>
          </a:prstGeom>
          <a:noFill/>
          <a:ln cap="flat">
            <a:noFill/>
          </a:ln>
        </p:spPr>
        <p:txBody>
          <a:bodyPr vert="horz" wrap="square" lIns="91421" tIns="91421" rIns="91421" bIns="91421"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000" b="0" i="0" u="none" strike="noStrike" kern="0" cap="none" spc="0" baseline="0">
                <a:solidFill>
                  <a:srgbClr val="000000"/>
                </a:solidFill>
                <a:uFillTx/>
                <a:latin typeface="Arial"/>
                <a:ea typeface="Arial"/>
                <a:cs typeface="Arial"/>
              </a:rPr>
              <a:t>Source :</a:t>
            </a:r>
          </a:p>
        </p:txBody>
      </p:sp>
    </p:spTree>
  </p:cSld>
  <p:clrMapOvr>
    <a:masterClrMapping/>
  </p:clrMapOvr>
</p:sld>
</file>

<file path=ppt/theme/theme1.xml><?xml version="1.0" encoding="utf-8"?>
<a:theme xmlns:a="http://schemas.openxmlformats.org/drawingml/2006/main" name="Simple L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14370</Words>
  <Application>Microsoft Office PowerPoint</Application>
  <PresentationFormat>On-screen Show (16:9)</PresentationFormat>
  <Paragraphs>211</Paragraphs>
  <Slides>18</Slides>
  <Notes>10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   </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bhuvanachandhiran paramasivam</cp:lastModifiedBy>
  <cp:revision>34</cp:revision>
  <dcterms:created xsi:type="dcterms:W3CDTF">2024-04-12T08:55:21Z</dcterms:created>
  <dcterms:modified xsi:type="dcterms:W3CDTF">2024-04-12T15:38:16Z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C563EAB5672F40B6B1FE6F898D4BE7D5_13</vt:lpwstr>
  </property>
  <property fmtid="{D5CDD505-2E9C-101B-9397-08002B2CF9AE}" pid="4" name="KSOProductBuildVer">
    <vt:lpwstr>1033-12.2.0.13489</vt:lpwstr>
  </property>
</Properties>
</file>