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66" r:id="rId4"/>
    <p:sldId id="298" r:id="rId5"/>
    <p:sldId id="262" r:id="rId6"/>
    <p:sldId id="292" r:id="rId7"/>
    <p:sldId id="293" r:id="rId8"/>
    <p:sldId id="294" r:id="rId9"/>
    <p:sldId id="295" r:id="rId10"/>
    <p:sldId id="296" r:id="rId11"/>
    <p:sldId id="279" r:id="rId12"/>
    <p:sldId id="278" r:id="rId13"/>
    <p:sldId id="299" r:id="rId14"/>
    <p:sldId id="300" r:id="rId1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7"/>
    </p:embeddedFont>
    <p:embeddedFont>
      <p:font typeface="IBM Plex Sans Condensed" panose="020B04060502030002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B9036-0881-475A-ADF6-831E9562A627}">
  <a:tblStyle styleId="{5C7B9036-0881-475A-ADF6-831E9562A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57EC41A-727B-416F-B59B-BBC701B8E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81"/>
    <p:restoredTop sz="94653"/>
  </p:normalViewPr>
  <p:slideViewPr>
    <p:cSldViewPr snapToGrid="0" snapToObjects="1">
      <p:cViewPr varScale="1">
        <p:scale>
          <a:sx n="226" d="100"/>
          <a:sy n="226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2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26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8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16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989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3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02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6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commons.wikimedia.org/wiki/File:Tesla_auto_bots.jp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xfuel.com/en/free-photo-oxjnu" TargetMode="External"/><Relationship Id="rId5" Type="http://schemas.openxmlformats.org/officeDocument/2006/relationships/hyperlink" Target="http://www.slidescarnival.com/?utm_source=template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ibm.com/downloads/cas/QXR3DG5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otforall.com/aws-iot-platform-benefits" TargetMode="External"/><Relationship Id="rId5" Type="http://schemas.openxmlformats.org/officeDocument/2006/relationships/hyperlink" Target="https://www.iiconsortium.org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ctrTitle"/>
          </p:nvPr>
        </p:nvSpPr>
        <p:spPr>
          <a:xfrm>
            <a:off x="779099" y="1622770"/>
            <a:ext cx="8319745" cy="286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IIoT comes to </a:t>
            </a:r>
            <a:r>
              <a:rPr lang="en-US" dirty="0"/>
              <a:t>ThunderVolt </a:t>
            </a:r>
            <a:br>
              <a:rPr lang="en-US" dirty="0"/>
            </a:br>
            <a:r>
              <a:rPr lang="en-US" sz="2400" dirty="0"/>
              <a:t>Michael Mohle</a:t>
            </a:r>
            <a:br>
              <a:rPr lang="en-US" sz="2400" dirty="0"/>
            </a:br>
            <a:r>
              <a:rPr lang="en-US" sz="2400" dirty="0"/>
              <a:t>Associate Director of Communications</a:t>
            </a:r>
            <a:br>
              <a:rPr lang="en-US" sz="2400" dirty="0"/>
            </a:br>
            <a:r>
              <a:rPr lang="en-US" sz="2400" dirty="0" err="1"/>
              <a:t>Thundervolt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01964" y="1625599"/>
            <a:ext cx="5494678" cy="32245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Generating vast amounts of data through connected devices and sensors.</a:t>
            </a:r>
          </a:p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Leveraging AI and machine learning algorithms to extract valuable insights from the data.</a:t>
            </a:r>
          </a:p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Making data-driven decisions, optimizing operations, and driving innovation for competitive advantage in the EV market.</a:t>
            </a:r>
          </a:p>
        </p:txBody>
      </p:sp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706776" y="115711"/>
            <a:ext cx="5589866" cy="215420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</a:rPr>
              <a:t>implementing IIoT will allow ThunderVolt to become part of the big data / AI revolution.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1" name="Google Shape;79;p14">
            <a:extLst>
              <a:ext uri="{FF2B5EF4-FFF2-40B4-BE49-F238E27FC236}">
                <a16:creationId xmlns:a16="http://schemas.microsoft.com/office/drawing/2014/main" id="{A6D0E0BB-389B-914C-8A2D-E6C2EA215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339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0;p14">
            <a:extLst>
              <a:ext uri="{FF2B5EF4-FFF2-40B4-BE49-F238E27FC236}">
                <a16:creationId xmlns:a16="http://schemas.microsoft.com/office/drawing/2014/main" id="{292E1705-1DC1-614C-BFF5-D43DCF4297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642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A8E410E6-16E6-BB4C-8EA4-560C14D60DF2}"/>
              </a:ext>
            </a:extLst>
          </p:cNvPr>
          <p:cNvSpPr/>
          <p:nvPr/>
        </p:nvSpPr>
        <p:spPr>
          <a:xfrm>
            <a:off x="7063544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5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33740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779100" y="50800"/>
            <a:ext cx="7593300" cy="6848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Summary</a:t>
            </a:r>
            <a:endParaRPr sz="4400"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779099" y="1277748"/>
            <a:ext cx="5624573" cy="35566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IIoT is a big win for ThunderVolt! By embracing connected devices, real-time data analytics, and AI, ThunderVolt gains a competitive edge. Proactive maintenance, optimized operations, and data-driven decisions propel them towards success, innovation, and a sustainable future in the dynamic world of industrial manufacturing.</a:t>
            </a:r>
            <a:endParaRPr sz="2000" b="1"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576525"/>
            <a:ext cx="1496437" cy="13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/>
          <p:nvPr/>
        </p:nvSpPr>
        <p:spPr>
          <a:xfrm>
            <a:off x="6452663" y="985601"/>
            <a:ext cx="1073096" cy="3168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9FFAFF"/>
                    </a:gs>
                    <a:gs pos="58000">
                      <a:schemeClr val="accent1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Thanks!</a:t>
            </a:r>
          </a:p>
        </p:txBody>
      </p:sp>
      <p:pic>
        <p:nvPicPr>
          <p:cNvPr id="356" name="Google Shape;3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400" y="1128926"/>
            <a:ext cx="2904825" cy="3705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>
            <a:spLocks noGrp="1"/>
          </p:cNvSpPr>
          <p:nvPr>
            <p:ph type="body" idx="4294967295"/>
          </p:nvPr>
        </p:nvSpPr>
        <p:spPr>
          <a:xfrm>
            <a:off x="855300" y="1395900"/>
            <a:ext cx="4694400" cy="297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Any questions?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You can find me at:</a:t>
            </a:r>
            <a:endParaRPr dirty="0">
              <a:solidFill>
                <a:schemeClr val="lt1"/>
              </a:solidFill>
            </a:endParaRPr>
          </a:p>
          <a:p>
            <a:pPr lvl="0">
              <a:buClr>
                <a:schemeClr val="lt1"/>
              </a:buClr>
            </a:pPr>
            <a:r>
              <a:rPr lang="en-US" dirty="0" err="1">
                <a:solidFill>
                  <a:schemeClr val="lt1"/>
                </a:solidFill>
              </a:rPr>
              <a:t>Michael.mohle@Thundrvolt.com</a:t>
            </a:r>
            <a:endParaRPr lang="en-US" dirty="0">
              <a:solidFill>
                <a:schemeClr val="lt1"/>
              </a:solidFill>
            </a:endParaRPr>
          </a:p>
          <a:p>
            <a:pPr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317-666-6666</a:t>
            </a:r>
          </a:p>
          <a:p>
            <a:pPr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Third floor coffee shop! </a:t>
            </a:r>
          </a:p>
          <a:p>
            <a:pPr lvl="0">
              <a:buClr>
                <a:schemeClr val="lt1"/>
              </a:buClr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815902" y="1018104"/>
            <a:ext cx="5838898" cy="40167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" sz="2000" dirty="0"/>
              <a:t>Presentation template by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SlidesCarnival</a:t>
            </a:r>
            <a:endParaRPr lang="en" sz="2000" u="sng" dirty="0">
              <a:solidFill>
                <a:schemeClr val="hlink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</a:pPr>
            <a:r>
              <a:rPr lang="en" sz="2000" u="sng" dirty="0">
                <a:solidFill>
                  <a:schemeClr val="hlink"/>
                </a:solidFill>
              </a:rPr>
              <a:t>Photo Credits</a:t>
            </a:r>
          </a:p>
          <a:p>
            <a:pPr lvl="1" indent="-355600">
              <a:buSzPts val="2000"/>
              <a:buFont typeface="IBM Plex Sans Condensed"/>
              <a:buChar char="▪"/>
            </a:pPr>
            <a:r>
              <a:rPr lang="en-US" dirty="0">
                <a:hlinkClick r:id="rId6"/>
              </a:rPr>
              <a:t>https://www.pxfuel.com/en/free-photo-oxjnu</a:t>
            </a:r>
            <a:r>
              <a:rPr lang="en-US" dirty="0"/>
              <a:t> (old style manufacturing)</a:t>
            </a:r>
          </a:p>
          <a:p>
            <a:pPr lvl="1" indent="-355600">
              <a:buSzPts val="2000"/>
              <a:buFont typeface="IBM Plex Sans Condensed"/>
              <a:buChar char="▪"/>
            </a:pPr>
            <a:r>
              <a:rPr lang="en-US" dirty="0">
                <a:hlinkClick r:id="rId7"/>
              </a:rPr>
              <a:t>https://commons.wikimedia.org/wiki/File:Tesla_auto_bots.jpg</a:t>
            </a:r>
            <a:r>
              <a:rPr lang="en-US" dirty="0"/>
              <a:t> (new style manufacturing)</a:t>
            </a:r>
          </a:p>
          <a:p>
            <a:pPr lvl="1" indent="-355600">
              <a:buSzPts val="2000"/>
              <a:buFont typeface="IBM Plex Sans Condensed"/>
              <a:buChar char="▪"/>
            </a:pPr>
            <a:endParaRPr lang="en-US" dirty="0"/>
          </a:p>
          <a:p>
            <a:pPr lvl="1" indent="-355600">
              <a:buSzPts val="2000"/>
              <a:buFont typeface="IBM Plex Sans Condensed"/>
              <a:buChar char="▪"/>
            </a:pPr>
            <a:endParaRPr lang="en-US" dirty="0"/>
          </a:p>
          <a:p>
            <a:pPr lvl="1" indent="-355600">
              <a:buSzPts val="2000"/>
              <a:buChar char="▪"/>
            </a:pPr>
            <a:endParaRPr sz="2000"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96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4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365" name="Google Shape;365;p34"/>
          <p:cNvSpPr txBox="1">
            <a:spLocks noGrp="1"/>
          </p:cNvSpPr>
          <p:nvPr>
            <p:ph type="body" idx="1"/>
          </p:nvPr>
        </p:nvSpPr>
        <p:spPr>
          <a:xfrm>
            <a:off x="815902" y="1202266"/>
            <a:ext cx="5466505" cy="38325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 indent="-355600">
              <a:buSzPts val="2000"/>
              <a:buFont typeface="IBM Plex Sans Condensed"/>
              <a:buChar char="▪"/>
            </a:pPr>
            <a:r>
              <a:rPr lang="en-US" sz="1600" dirty="0"/>
              <a:t>IIO Industry IoT Consortium, The Industry IoT Consortium is a global not-for-profit partnership of industry, government, and academia. </a:t>
            </a:r>
            <a:r>
              <a:rPr lang="en-US" sz="1600" u="sng" dirty="0">
                <a:hlinkClick r:id="rId5"/>
              </a:rPr>
              <a:t>https://www.iiconsortium.org/</a:t>
            </a:r>
            <a:endParaRPr lang="en-US" sz="1600" dirty="0"/>
          </a:p>
          <a:p>
            <a:pPr lvl="1" indent="-355600">
              <a:buSzPts val="2000"/>
              <a:buFont typeface="IBM Plex Sans Condensed"/>
              <a:buChar char="▪"/>
            </a:pPr>
            <a:r>
              <a:rPr lang="en-US" sz="1600" dirty="0" err="1"/>
              <a:t>iotforall</a:t>
            </a:r>
            <a:r>
              <a:rPr lang="en-US" sz="1600" dirty="0"/>
              <a:t>.  </a:t>
            </a:r>
            <a:r>
              <a:rPr lang="en-US" sz="1600" dirty="0" err="1"/>
              <a:t>Iot</a:t>
            </a:r>
            <a:r>
              <a:rPr lang="en-US" sz="1600" dirty="0"/>
              <a:t> for all is a website focusing on IOT technologies. This link is specific to the cloud/big data aspects of IIoT ( this source uses IIoT and IoT interchangeably).  </a:t>
            </a:r>
            <a:r>
              <a:rPr lang="en-US" sz="1600" u="sng" dirty="0">
                <a:hlinkClick r:id="rId6"/>
              </a:rPr>
              <a:t>https://www.iotforall.com/aws-iot-platform-benefits</a:t>
            </a:r>
            <a:r>
              <a:rPr lang="en-US" sz="1600" dirty="0"/>
              <a:t>.</a:t>
            </a:r>
          </a:p>
          <a:p>
            <a:pPr lvl="1" indent="-355600">
              <a:buSzPts val="2000"/>
              <a:buFont typeface="IBM Plex Sans Condensed"/>
              <a:buChar char="▪"/>
            </a:pPr>
            <a:r>
              <a:rPr lang="en-US" sz="1600" dirty="0"/>
              <a:t>IBM. IBM is a global technology provider.  This source is specific to  IIoT in auto manufacturing, </a:t>
            </a:r>
            <a:r>
              <a:rPr lang="en-US" sz="1600" u="sng" dirty="0">
                <a:hlinkClick r:id="rId7"/>
              </a:rPr>
              <a:t>https://www.ibm.com/downloads/cas/QXR3DG5O</a:t>
            </a:r>
            <a:r>
              <a:rPr lang="en-US" sz="1600" dirty="0"/>
              <a:t> . </a:t>
            </a:r>
          </a:p>
          <a:p>
            <a:pPr lvl="1" indent="-355600">
              <a:buSzPts val="2000"/>
              <a:buChar char="▪"/>
            </a:pPr>
            <a:endParaRPr sz="1200" dirty="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37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52165" y="1774468"/>
            <a:ext cx="6763037" cy="33281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Today we are going be talking about our companies embrace of IIoT as we transition to ThunderVolt, our agenda is as follows: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What is IoT/IIoT?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How IIoT will be game changer for ThunderVolt?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What implementing IIoT entails?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An example of IIoT in action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How implementing IIoT will allow ThunderVolt to become part of the big data / AI revolution.</a:t>
            </a:r>
          </a:p>
          <a:p>
            <a:pPr marL="285750" indent="-285750">
              <a:lnSpc>
                <a:spcPct val="100000"/>
              </a:lnSpc>
              <a:buFont typeface="IBM Plex Sans Condensed" panose="020B0406050203000203" pitchFamily="34" charset="77"/>
              <a:buChar char="▪"/>
            </a:pPr>
            <a:endParaRPr lang="en-US" sz="1800" b="1" dirty="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40" name="Google Shape;115;p17">
            <a:extLst>
              <a:ext uri="{FF2B5EF4-FFF2-40B4-BE49-F238E27FC236}">
                <a16:creationId xmlns:a16="http://schemas.microsoft.com/office/drawing/2014/main" id="{4F525D71-90BA-6243-B6A1-4066A3FFF9E5}"/>
              </a:ext>
            </a:extLst>
          </p:cNvPr>
          <p:cNvSpPr/>
          <p:nvPr/>
        </p:nvSpPr>
        <p:spPr>
          <a:xfrm rot="2466643">
            <a:off x="7339200" y="296024"/>
            <a:ext cx="366269" cy="3497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16;p17">
            <a:extLst>
              <a:ext uri="{FF2B5EF4-FFF2-40B4-BE49-F238E27FC236}">
                <a16:creationId xmlns:a16="http://schemas.microsoft.com/office/drawing/2014/main" id="{0179E0A3-F8C5-B84E-B675-E7A3884A79FD}"/>
              </a:ext>
            </a:extLst>
          </p:cNvPr>
          <p:cNvSpPr/>
          <p:nvPr/>
        </p:nvSpPr>
        <p:spPr>
          <a:xfrm rot="-1608918">
            <a:off x="6190642" y="412398"/>
            <a:ext cx="263609" cy="25170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8;p17">
            <a:extLst>
              <a:ext uri="{FF2B5EF4-FFF2-40B4-BE49-F238E27FC236}">
                <a16:creationId xmlns:a16="http://schemas.microsoft.com/office/drawing/2014/main" id="{D3556DAD-EC72-3042-9BCD-B68AC88FB7CF}"/>
              </a:ext>
            </a:extLst>
          </p:cNvPr>
          <p:cNvSpPr/>
          <p:nvPr/>
        </p:nvSpPr>
        <p:spPr>
          <a:xfrm rot="-1608959">
            <a:off x="5503851" y="1274951"/>
            <a:ext cx="177833" cy="1698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19;p17">
            <a:extLst>
              <a:ext uri="{FF2B5EF4-FFF2-40B4-BE49-F238E27FC236}">
                <a16:creationId xmlns:a16="http://schemas.microsoft.com/office/drawing/2014/main" id="{11D11082-1708-C543-B905-F2977DB91FD7}"/>
              </a:ext>
            </a:extLst>
          </p:cNvPr>
          <p:cNvGrpSpPr/>
          <p:nvPr/>
        </p:nvGrpSpPr>
        <p:grpSpPr>
          <a:xfrm>
            <a:off x="6454087" y="1176999"/>
            <a:ext cx="2714848" cy="3653541"/>
            <a:chOff x="5503615" y="983605"/>
            <a:chExt cx="3588221" cy="4828894"/>
          </a:xfrm>
        </p:grpSpPr>
        <p:pic>
          <p:nvPicPr>
            <p:cNvPr id="44" name="Google Shape;120;p17">
              <a:extLst>
                <a:ext uri="{FF2B5EF4-FFF2-40B4-BE49-F238E27FC236}">
                  <a16:creationId xmlns:a16="http://schemas.microsoft.com/office/drawing/2014/main" id="{2B9AD104-6087-0E47-88CD-21A0BBB99CC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121;p17">
              <a:extLst>
                <a:ext uri="{FF2B5EF4-FFF2-40B4-BE49-F238E27FC236}">
                  <a16:creationId xmlns:a16="http://schemas.microsoft.com/office/drawing/2014/main" id="{045602B6-7915-5D42-B5A4-1BC9D0B8380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1166433" y="190534"/>
            <a:ext cx="4534500" cy="128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lt2"/>
                </a:solidFill>
              </a:rPr>
              <a:t>Hello!</a:t>
            </a:r>
            <a:endParaRPr sz="9600" dirty="0">
              <a:solidFill>
                <a:schemeClr val="lt2"/>
              </a:solidFill>
            </a:endParaRPr>
          </a:p>
        </p:txBody>
      </p:sp>
      <p:sp>
        <p:nvSpPr>
          <p:cNvPr id="15" name="Google Shape;83;p14">
            <a:extLst>
              <a:ext uri="{FF2B5EF4-FFF2-40B4-BE49-F238E27FC236}">
                <a16:creationId xmlns:a16="http://schemas.microsoft.com/office/drawing/2014/main" id="{D0105D47-C250-6742-9F7A-93E7B118AAF1}"/>
              </a:ext>
            </a:extLst>
          </p:cNvPr>
          <p:cNvSpPr/>
          <p:nvPr/>
        </p:nvSpPr>
        <p:spPr>
          <a:xfrm>
            <a:off x="7086130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18" name="Google Shape;83;p14">
            <a:extLst>
              <a:ext uri="{FF2B5EF4-FFF2-40B4-BE49-F238E27FC236}">
                <a16:creationId xmlns:a16="http://schemas.microsoft.com/office/drawing/2014/main" id="{0B955FFF-3EEF-B245-86D4-97572DDBEC7C}"/>
              </a:ext>
            </a:extLst>
          </p:cNvPr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21" name="Google Shape;83;p14">
            <a:extLst>
              <a:ext uri="{FF2B5EF4-FFF2-40B4-BE49-F238E27FC236}">
                <a16:creationId xmlns:a16="http://schemas.microsoft.com/office/drawing/2014/main" id="{A9772ACD-84C5-3C4A-96E8-B5AC0CFB5524}"/>
              </a:ext>
            </a:extLst>
          </p:cNvPr>
          <p:cNvSpPr/>
          <p:nvPr/>
        </p:nvSpPr>
        <p:spPr>
          <a:xfrm>
            <a:off x="6967602" y="7284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24" name="Google Shape;83;p14">
            <a:extLst>
              <a:ext uri="{FF2B5EF4-FFF2-40B4-BE49-F238E27FC236}">
                <a16:creationId xmlns:a16="http://schemas.microsoft.com/office/drawing/2014/main" id="{0FA4D9F3-7D1D-8F43-BA84-E416CF71D335}"/>
              </a:ext>
            </a:extLst>
          </p:cNvPr>
          <p:cNvSpPr/>
          <p:nvPr/>
        </p:nvSpPr>
        <p:spPr>
          <a:xfrm>
            <a:off x="7120002" y="8808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E4BDDF41-7CCE-C549-95B0-7501E4E13BCE}"/>
              </a:ext>
            </a:extLst>
          </p:cNvPr>
          <p:cNvSpPr/>
          <p:nvPr/>
        </p:nvSpPr>
        <p:spPr>
          <a:xfrm>
            <a:off x="7272402" y="10332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  <p:sp>
        <p:nvSpPr>
          <p:cNvPr id="30" name="Google Shape;83;p14">
            <a:extLst>
              <a:ext uri="{FF2B5EF4-FFF2-40B4-BE49-F238E27FC236}">
                <a16:creationId xmlns:a16="http://schemas.microsoft.com/office/drawing/2014/main" id="{A79A15E5-0D7F-4047-BBEE-3DB103B84147}"/>
              </a:ext>
            </a:extLst>
          </p:cNvPr>
          <p:cNvSpPr/>
          <p:nvPr/>
        </p:nvSpPr>
        <p:spPr>
          <a:xfrm>
            <a:off x="7424802" y="11856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77669-5499-8445-929B-7CA4A4AA1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" y="0"/>
            <a:ext cx="9141768" cy="5143500"/>
          </a:xfrm>
          <a:prstGeom prst="rect">
            <a:avLst/>
          </a:prstGeom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309511" y="186266"/>
            <a:ext cx="6524978" cy="7620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u="sng" dirty="0">
                <a:solidFill>
                  <a:srgbClr val="FFFF00"/>
                </a:solidFill>
              </a:rPr>
              <a:t>AS we go from the past</a:t>
            </a:r>
            <a:r>
              <a:rPr lang="en-US" sz="4800" b="0" dirty="0">
                <a:solidFill>
                  <a:srgbClr val="FFFF00"/>
                </a:solidFill>
              </a:rPr>
              <a:t>&gt;&gt;&gt;</a:t>
            </a:r>
            <a:endParaRPr sz="4800" dirty="0">
              <a:solidFill>
                <a:srgbClr val="FFFF00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FCB3B4-785B-154B-BBDC-60494BE72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52" y="0"/>
            <a:ext cx="736429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2BF7C-6B8C-7445-B7C7-415A965A9B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559239" y="380327"/>
            <a:ext cx="4556100" cy="5002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3600" u="sng" dirty="0">
                <a:solidFill>
                  <a:srgbClr val="FFFF00"/>
                </a:solidFill>
              </a:rPr>
              <a:t>&gt;&gt;&gt;To the future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83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827867" y="1793900"/>
            <a:ext cx="5589866" cy="10411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 dirty="0"/>
              <a:t>What is IOT/IIoT?</a:t>
            </a:r>
            <a:endParaRPr sz="7700" dirty="0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27150"/>
            <a:ext cx="5974478" cy="18708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" sz="2000" dirty="0">
                <a:solidFill>
                  <a:schemeClr val="accent1"/>
                </a:solidFill>
              </a:rPr>
              <a:t>T</a:t>
            </a:r>
            <a:r>
              <a:rPr lang="en-US" sz="2000" dirty="0">
                <a:solidFill>
                  <a:schemeClr val="accent1"/>
                </a:solidFill>
              </a:rPr>
              <a:t>h</a:t>
            </a:r>
            <a:r>
              <a:rPr lang="en" sz="2000" dirty="0">
                <a:solidFill>
                  <a:schemeClr val="accent1"/>
                </a:solidFill>
              </a:rPr>
              <a:t>e Internet of Things(IoT), </a:t>
            </a:r>
            <a:r>
              <a:rPr lang="en-US" sz="2000" dirty="0">
                <a:solidFill>
                  <a:schemeClr val="accent1"/>
                </a:solidFill>
              </a:rPr>
              <a:t>connects devices to the internet for data exchange and automation.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000" dirty="0">
                <a:solidFill>
                  <a:schemeClr val="accent1"/>
                </a:solidFill>
              </a:rPr>
              <a:t>The Industrial Internet of Things (IIoT) in auto manufacturing connects machines and systems to improve operational efficiency, productivity, and decision-making.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1" name="Google Shape;79;p14">
            <a:extLst>
              <a:ext uri="{FF2B5EF4-FFF2-40B4-BE49-F238E27FC236}">
                <a16:creationId xmlns:a16="http://schemas.microsoft.com/office/drawing/2014/main" id="{A6D0E0BB-389B-914C-8A2D-E6C2EA215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339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0;p14">
            <a:extLst>
              <a:ext uri="{FF2B5EF4-FFF2-40B4-BE49-F238E27FC236}">
                <a16:creationId xmlns:a16="http://schemas.microsoft.com/office/drawing/2014/main" id="{292E1705-1DC1-614C-BFF5-D43DCF4297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642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A8E410E6-16E6-BB4C-8EA4-560C14D60DF2}"/>
              </a:ext>
            </a:extLst>
          </p:cNvPr>
          <p:cNvSpPr/>
          <p:nvPr/>
        </p:nvSpPr>
        <p:spPr>
          <a:xfrm>
            <a:off x="7063544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1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706776" y="115712"/>
            <a:ext cx="5589866" cy="10411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Why is IIoT a game changer for </a:t>
            </a:r>
            <a:r>
              <a:rPr lang="en-US" sz="4400" dirty="0"/>
              <a:t>ThunderVolt</a:t>
            </a:r>
            <a:r>
              <a:rPr lang="en" sz="4400" dirty="0"/>
              <a:t>? (1)</a:t>
            </a:r>
            <a:endParaRPr sz="4400" dirty="0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55300" y="1099626"/>
            <a:ext cx="5974478" cy="37983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IIoT is a game changer for ThunderVolt: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accent1"/>
                </a:solidFill>
              </a:rPr>
              <a:t>Enables real-time monitoring, 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accent1"/>
                </a:solidFill>
              </a:rPr>
              <a:t>Enhanced predictive maintenance, 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accent1"/>
                </a:solidFill>
              </a:rPr>
              <a:t>Data-driven optimization,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Leading to enhanced operational efficiency, reduced downtime, and improved decision-making for smarter and sustainable manufacturing.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1" name="Google Shape;79;p14">
            <a:extLst>
              <a:ext uri="{FF2B5EF4-FFF2-40B4-BE49-F238E27FC236}">
                <a16:creationId xmlns:a16="http://schemas.microsoft.com/office/drawing/2014/main" id="{A6D0E0BB-389B-914C-8A2D-E6C2EA215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339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0;p14">
            <a:extLst>
              <a:ext uri="{FF2B5EF4-FFF2-40B4-BE49-F238E27FC236}">
                <a16:creationId xmlns:a16="http://schemas.microsoft.com/office/drawing/2014/main" id="{292E1705-1DC1-614C-BFF5-D43DCF4297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642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A8E410E6-16E6-BB4C-8EA4-560C14D60DF2}"/>
              </a:ext>
            </a:extLst>
          </p:cNvPr>
          <p:cNvSpPr/>
          <p:nvPr/>
        </p:nvSpPr>
        <p:spPr>
          <a:xfrm>
            <a:off x="7063544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1249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706776" y="115712"/>
            <a:ext cx="5589866" cy="10411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Why is IIoT a game changer for </a:t>
            </a:r>
            <a:r>
              <a:rPr lang="en-US" sz="4400" dirty="0"/>
              <a:t>ThunderVolt</a:t>
            </a:r>
            <a:r>
              <a:rPr lang="en" sz="4400" dirty="0"/>
              <a:t>? (2)</a:t>
            </a:r>
            <a:endParaRPr sz="4400" dirty="0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01964" y="1104307"/>
            <a:ext cx="5494678" cy="3745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With IIoT, ThunderVolt achieves improved product quality by leveraging real-time data analytics and predictive insights, while simultaneously reducing costs through optimized resource allocation, streamlined processes, and proactive maintenance strategies.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1" name="Google Shape;79;p14">
            <a:extLst>
              <a:ext uri="{FF2B5EF4-FFF2-40B4-BE49-F238E27FC236}">
                <a16:creationId xmlns:a16="http://schemas.microsoft.com/office/drawing/2014/main" id="{A6D0E0BB-389B-914C-8A2D-E6C2EA215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339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0;p14">
            <a:extLst>
              <a:ext uri="{FF2B5EF4-FFF2-40B4-BE49-F238E27FC236}">
                <a16:creationId xmlns:a16="http://schemas.microsoft.com/office/drawing/2014/main" id="{292E1705-1DC1-614C-BFF5-D43DCF4297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642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A8E410E6-16E6-BB4C-8EA4-560C14D60DF2}"/>
              </a:ext>
            </a:extLst>
          </p:cNvPr>
          <p:cNvSpPr/>
          <p:nvPr/>
        </p:nvSpPr>
        <p:spPr>
          <a:xfrm>
            <a:off x="7063544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2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27610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706776" y="115712"/>
            <a:ext cx="5589866" cy="10411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4400" b="1" dirty="0">
                <a:solidFill>
                  <a:schemeClr val="bg1"/>
                </a:solidFill>
              </a:rPr>
              <a:t>What implementing IIoT entails</a:t>
            </a:r>
            <a:endParaRPr sz="4400" dirty="0"/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01964" y="1104307"/>
            <a:ext cx="5494678" cy="37458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Connecting machinery, devices, and sensors for data collection and communication.</a:t>
            </a:r>
          </a:p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Utilizing real-time data analytics and machine learning algorithms for actionable insights.</a:t>
            </a:r>
          </a:p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Enabling remote monitoring, predictive maintenance, and process optimization for improved productivity, efficiency, and decision-making.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1" name="Google Shape;79;p14">
            <a:extLst>
              <a:ext uri="{FF2B5EF4-FFF2-40B4-BE49-F238E27FC236}">
                <a16:creationId xmlns:a16="http://schemas.microsoft.com/office/drawing/2014/main" id="{A6D0E0BB-389B-914C-8A2D-E6C2EA215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339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0;p14">
            <a:extLst>
              <a:ext uri="{FF2B5EF4-FFF2-40B4-BE49-F238E27FC236}">
                <a16:creationId xmlns:a16="http://schemas.microsoft.com/office/drawing/2014/main" id="{292E1705-1DC1-614C-BFF5-D43DCF4297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642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A8E410E6-16E6-BB4C-8EA4-560C14D60DF2}"/>
              </a:ext>
            </a:extLst>
          </p:cNvPr>
          <p:cNvSpPr/>
          <p:nvPr/>
        </p:nvSpPr>
        <p:spPr>
          <a:xfrm>
            <a:off x="7063544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3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15788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ctrTitle" idx="4294967295"/>
          </p:nvPr>
        </p:nvSpPr>
        <p:spPr>
          <a:xfrm>
            <a:off x="706776" y="115712"/>
            <a:ext cx="5589866" cy="6462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bg1"/>
                </a:solidFill>
              </a:rPr>
              <a:t>An example of IIoT in action</a:t>
            </a:r>
          </a:p>
        </p:txBody>
      </p:sp>
      <p:sp>
        <p:nvSpPr>
          <p:cNvPr id="117" name="Google Shape;117;p17"/>
          <p:cNvSpPr/>
          <p:nvPr/>
        </p:nvSpPr>
        <p:spPr>
          <a:xfrm rot="2926240">
            <a:off x="5901539" y="2039291"/>
            <a:ext cx="197436" cy="18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4294967295"/>
          </p:nvPr>
        </p:nvSpPr>
        <p:spPr>
          <a:xfrm>
            <a:off x="801964" y="666045"/>
            <a:ext cx="5494678" cy="41841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-US" sz="2000" dirty="0">
                <a:solidFill>
                  <a:schemeClr val="accent1"/>
                </a:solidFill>
              </a:rPr>
              <a:t>In an IIoT implementation, diverse types of sensors, such as temperature, pressure, and vibration sensors, are embedded in manufacturing equipment. These sensors collect real-time data, which is then analyzed to predict maintenance needs, minimize downtime, reduce costs, and optimize efficiency and profitability in the manufacturing process.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1" name="Google Shape;79;p14">
            <a:extLst>
              <a:ext uri="{FF2B5EF4-FFF2-40B4-BE49-F238E27FC236}">
                <a16:creationId xmlns:a16="http://schemas.microsoft.com/office/drawing/2014/main" id="{A6D0E0BB-389B-914C-8A2D-E6C2EA215D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339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0;p14">
            <a:extLst>
              <a:ext uri="{FF2B5EF4-FFF2-40B4-BE49-F238E27FC236}">
                <a16:creationId xmlns:a16="http://schemas.microsoft.com/office/drawing/2014/main" id="{292E1705-1DC1-614C-BFF5-D43DCF4297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642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A8E410E6-16E6-BB4C-8EA4-560C14D60DF2}"/>
              </a:ext>
            </a:extLst>
          </p:cNvPr>
          <p:cNvSpPr/>
          <p:nvPr/>
        </p:nvSpPr>
        <p:spPr>
          <a:xfrm>
            <a:off x="7063544" y="576011"/>
            <a:ext cx="251950" cy="7001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Bebas Neue"/>
              </a:rPr>
              <a:t>4</a:t>
            </a:r>
            <a:endParaRPr b="1" i="0" dirty="0">
              <a:ln>
                <a:noFill/>
              </a:ln>
              <a:gradFill>
                <a:gsLst>
                  <a:gs pos="0">
                    <a:srgbClr val="FF9F4D"/>
                  </a:gs>
                  <a:gs pos="58000">
                    <a:schemeClr val="accent5"/>
                  </a:gs>
                  <a:gs pos="100000">
                    <a:schemeClr val="accent5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1739161216"/>
      </p:ext>
    </p:extLst>
  </p:cSld>
  <p:clrMapOvr>
    <a:masterClrMapping/>
  </p:clrMapOvr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635</Words>
  <Application>Microsoft Macintosh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Bebas Neue</vt:lpstr>
      <vt:lpstr>Arial</vt:lpstr>
      <vt:lpstr>IBM Plex Sans Condensed</vt:lpstr>
      <vt:lpstr>Flavius template</vt:lpstr>
      <vt:lpstr>IIoT comes to ThunderVolt  Michael Mohle Associate Director of Communications Thundervolt</vt:lpstr>
      <vt:lpstr>Hello!</vt:lpstr>
      <vt:lpstr>AS we go from the past&gt;&gt;&gt;</vt:lpstr>
      <vt:lpstr>&gt;&gt;&gt;To the future</vt:lpstr>
      <vt:lpstr>What is IOT/IIoT?</vt:lpstr>
      <vt:lpstr>Why is IIoT a game changer for ThunderVolt? (1)</vt:lpstr>
      <vt:lpstr>Why is IIoT a game changer for ThunderVolt? (2)</vt:lpstr>
      <vt:lpstr>What implementing IIoT entails</vt:lpstr>
      <vt:lpstr>An example of IIoT in action</vt:lpstr>
      <vt:lpstr>implementing IIoT will allow ThunderVolt to become part of the big data / AI revolution. </vt:lpstr>
      <vt:lpstr>Summary</vt:lpstr>
      <vt:lpstr>PowerPoint Presentation</vt:lpstr>
      <vt:lpstr>Credits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Michael Mohle</cp:lastModifiedBy>
  <cp:revision>14</cp:revision>
  <dcterms:modified xsi:type="dcterms:W3CDTF">2023-06-23T22:21:55Z</dcterms:modified>
</cp:coreProperties>
</file>