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1" r:id="rId3"/>
    <p:sldId id="275" r:id="rId4"/>
    <p:sldId id="277" r:id="rId5"/>
    <p:sldId id="278" r:id="rId6"/>
    <p:sldId id="279" r:id="rId7"/>
    <p:sldId id="280" r:id="rId8"/>
    <p:sldId id="272" r:id="rId9"/>
    <p:sldId id="282" r:id="rId10"/>
    <p:sldId id="281" r:id="rId11"/>
    <p:sldId id="283" r:id="rId12"/>
    <p:sldId id="284" r:id="rId13"/>
    <p:sldId id="273" r:id="rId14"/>
    <p:sldId id="285" r:id="rId15"/>
    <p:sldId id="263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m" id="{B58E6914-6858-467D-930B-06D95DC5531A}">
          <p14:sldIdLst>
            <p14:sldId id="256"/>
            <p14:sldId id="271"/>
            <p14:sldId id="275"/>
          </p14:sldIdLst>
        </p14:section>
        <p14:section name="Christina" id="{78DD3690-5B43-4BBD-A2AA-DD68480EDCA1}">
          <p14:sldIdLst>
            <p14:sldId id="277"/>
            <p14:sldId id="278"/>
            <p14:sldId id="279"/>
            <p14:sldId id="280"/>
          </p14:sldIdLst>
        </p14:section>
        <p14:section name="Rasika" id="{C4CBCE99-63BC-4BF5-8275-AEFAD32A3403}">
          <p14:sldIdLst>
            <p14:sldId id="272"/>
            <p14:sldId id="282"/>
            <p14:sldId id="281"/>
          </p14:sldIdLst>
        </p14:section>
        <p14:section name="Sam" id="{FA225FE3-9D9B-4BDC-8FCF-F72026A23544}">
          <p14:sldIdLst>
            <p14:sldId id="283"/>
            <p14:sldId id="284"/>
          </p14:sldIdLst>
        </p14:section>
        <p14:section name="Nitin" id="{A977D22E-3FFA-49B7-8549-23374E1B3248}">
          <p14:sldIdLst>
            <p14:sldId id="273"/>
            <p14:sldId id="285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5373" autoAdjust="0"/>
  </p:normalViewPr>
  <p:slideViewPr>
    <p:cSldViewPr>
      <p:cViewPr varScale="1">
        <p:scale>
          <a:sx n="151" d="100"/>
          <a:sy n="151" d="100"/>
        </p:scale>
        <p:origin x="536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39D817-A9A6-49AC-91C3-9A9029A1C922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85A8E3F-6673-43E5-BA9F-91131A0B389E}">
      <dgm:prSet/>
      <dgm:spPr/>
      <dgm:t>
        <a:bodyPr/>
        <a:lstStyle/>
        <a:p>
          <a:pPr rtl="0"/>
          <a:r>
            <a:rPr lang="en-US" dirty="0">
              <a:solidFill>
                <a:schemeClr val="tx1"/>
              </a:solidFill>
            </a:rPr>
            <a:t>Python API </a:t>
          </a:r>
        </a:p>
      </dgm:t>
      <dgm:extLst>
        <a:ext uri="{E40237B7-FDA0-4F09-8148-C483321AD2D9}">
          <dgm14:cNvPr xmlns:dgm14="http://schemas.microsoft.com/office/drawing/2010/diagram" id="0" name="" title="Level 1 label and status"/>
        </a:ext>
      </dgm:extLst>
    </dgm:pt>
    <dgm:pt modelId="{A332B8CB-171B-415A-B566-B7038C8A9487}" type="parTrans" cxnId="{8196746A-1BB9-47D0-98BC-902F5A2B3EA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AB13DBF-F1C2-4C94-AED4-855794292BE7}" type="sibTrans" cxnId="{8196746A-1BB9-47D0-98BC-902F5A2B3EA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 title="Curve"/>
        </a:ext>
      </dgm:extLst>
    </dgm:pt>
    <dgm:pt modelId="{FCFBC764-D8CE-44F5-8F4E-BD7B9AE01BBC}">
      <dgm:prSet/>
      <dgm:spPr/>
      <dgm:t>
        <a:bodyPr/>
        <a:lstStyle/>
        <a:p>
          <a:pPr rtl="0"/>
          <a:r>
            <a:rPr lang="en-US" dirty="0">
              <a:solidFill>
                <a:schemeClr val="tx1"/>
              </a:solidFill>
            </a:rPr>
            <a:t>Postgres</a:t>
          </a:r>
        </a:p>
      </dgm:t>
      <dgm:extLst>
        <a:ext uri="{E40237B7-FDA0-4F09-8148-C483321AD2D9}">
          <dgm14:cNvPr xmlns:dgm14="http://schemas.microsoft.com/office/drawing/2010/diagram" id="0" name="" title="Level 2 label and status"/>
        </a:ext>
      </dgm:extLst>
    </dgm:pt>
    <dgm:pt modelId="{53E44837-C6E0-400B-9EF7-D8C370B3B03A}" type="parTrans" cxnId="{EB388E2F-2DDD-4233-9E3F-F2A75D16890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C9669B0-EE9E-45B8-85AC-B743C8A88238}" type="sibTrans" cxnId="{EB388E2F-2DDD-4233-9E3F-F2A75D16890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959EC7B-38DB-48C6-B0F7-2516A839562C}">
      <dgm:prSet/>
      <dgm:spPr/>
      <dgm:t>
        <a:bodyPr/>
        <a:lstStyle/>
        <a:p>
          <a:pPr rtl="0"/>
          <a:r>
            <a:rPr lang="en-US" dirty="0">
              <a:solidFill>
                <a:schemeClr val="tx1"/>
              </a:solidFill>
            </a:rPr>
            <a:t>Python Flask  </a:t>
          </a:r>
        </a:p>
      </dgm:t>
      <dgm:extLst>
        <a:ext uri="{E40237B7-FDA0-4F09-8148-C483321AD2D9}">
          <dgm14:cNvPr xmlns:dgm14="http://schemas.microsoft.com/office/drawing/2010/diagram" id="0" name="" title="Level 3 label and status"/>
        </a:ext>
      </dgm:extLst>
    </dgm:pt>
    <dgm:pt modelId="{874D96F2-18BF-4C59-BBFE-0691D3BD6A93}" type="parTrans" cxnId="{3BD3D71B-7A9D-4761-B3C6-00B57F3DB70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9A33F82-70E1-44CD-AD48-533C222CDAEB}" type="sibTrans" cxnId="{3BD3D71B-7A9D-4761-B3C6-00B57F3DB70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8137C2E-0F5F-45DF-8913-10FB5607A612}">
      <dgm:prSet/>
      <dgm:spPr/>
      <dgm:t>
        <a:bodyPr/>
        <a:lstStyle/>
        <a:p>
          <a:pPr rtl="0"/>
          <a:r>
            <a:rPr lang="en-US" dirty="0">
              <a:solidFill>
                <a:schemeClr val="tx1"/>
              </a:solidFill>
            </a:rPr>
            <a:t>HTML </a:t>
          </a:r>
        </a:p>
      </dgm:t>
      <dgm:extLst>
        <a:ext uri="{E40237B7-FDA0-4F09-8148-C483321AD2D9}">
          <dgm14:cNvPr xmlns:dgm14="http://schemas.microsoft.com/office/drawing/2010/diagram" id="0" name="" title="Level 4 label and status"/>
        </a:ext>
      </dgm:extLst>
    </dgm:pt>
    <dgm:pt modelId="{F003C707-4205-4204-8997-6F4FDC45BE6A}" type="parTrans" cxnId="{B795AE91-2CA6-4F02-A62F-36E6020F2D8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C44F14F-8498-4933-9CFA-CD58734FDFD0}" type="sibTrans" cxnId="{B795AE91-2CA6-4F02-A62F-36E6020F2D8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402745E-8C98-497E-BB6C-70FB14C3A79B}">
      <dgm:prSet/>
      <dgm:spPr/>
      <dgm:t>
        <a:bodyPr/>
        <a:lstStyle/>
        <a:p>
          <a:pPr rtl="0"/>
          <a:r>
            <a:rPr lang="en-US" dirty="0">
              <a:solidFill>
                <a:schemeClr val="tx1"/>
              </a:solidFill>
            </a:rPr>
            <a:t>Java Script</a:t>
          </a:r>
        </a:p>
      </dgm:t>
      <dgm:extLst>
        <a:ext uri="{E40237B7-FDA0-4F09-8148-C483321AD2D9}">
          <dgm14:cNvPr xmlns:dgm14="http://schemas.microsoft.com/office/drawing/2010/diagram" id="0" name="" title="Level 5 label and status"/>
        </a:ext>
      </dgm:extLst>
    </dgm:pt>
    <dgm:pt modelId="{E3196EAE-51B3-4DAE-B88F-7D2BE2DA4E9F}" type="parTrans" cxnId="{B3D93087-6524-4C77-B2F9-91B2BB98F39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E77F66F-98BB-4DC7-A327-B4A5AADDBC44}" type="sibTrans" cxnId="{B3D93087-6524-4C77-B2F9-91B2BB98F39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CFEF338-32DA-467C-9637-1E154DA359AC}">
      <dgm:prSet/>
      <dgm:spPr/>
      <dgm:t>
        <a:bodyPr/>
        <a:lstStyle/>
        <a:p>
          <a:pPr rtl="0"/>
          <a:r>
            <a:rPr lang="en-US" dirty="0">
              <a:solidFill>
                <a:schemeClr val="tx1"/>
              </a:solidFill>
            </a:rPr>
            <a:t>CSS- Cascading Style Sheet</a:t>
          </a:r>
        </a:p>
      </dgm:t>
      <dgm:extLst>
        <a:ext uri="{E40237B7-FDA0-4F09-8148-C483321AD2D9}">
          <dgm14:cNvPr xmlns:dgm14="http://schemas.microsoft.com/office/drawing/2010/diagram" id="0" name="" title="Level 6 label and status"/>
        </a:ext>
      </dgm:extLst>
    </dgm:pt>
    <dgm:pt modelId="{73D4F724-962B-4AB8-BA92-9AA37E509086}" type="parTrans" cxnId="{898B20C3-9DFC-4A85-BB95-140B37F8753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417551-1C51-4DCC-85CD-F1693C025D96}" type="sibTrans" cxnId="{898B20C3-9DFC-4A85-BB95-140B37F8753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C55DA06-EC77-4AF4-A396-3D94F924D29A}" type="pres">
      <dgm:prSet presAssocID="{6539D817-A9A6-49AC-91C3-9A9029A1C922}" presName="Name0" presStyleCnt="0">
        <dgm:presLayoutVars>
          <dgm:chMax val="7"/>
          <dgm:chPref val="7"/>
          <dgm:dir/>
        </dgm:presLayoutVars>
      </dgm:prSet>
      <dgm:spPr/>
    </dgm:pt>
    <dgm:pt modelId="{E71FBC44-5B84-4635-AB49-C5691CF606A6}" type="pres">
      <dgm:prSet presAssocID="{6539D817-A9A6-49AC-91C3-9A9029A1C922}" presName="Name1" presStyleCnt="0"/>
      <dgm:spPr/>
    </dgm:pt>
    <dgm:pt modelId="{EB59A96A-CE84-462F-9493-155F11881A62}" type="pres">
      <dgm:prSet presAssocID="{6539D817-A9A6-49AC-91C3-9A9029A1C922}" presName="cycle" presStyleCnt="0"/>
      <dgm:spPr/>
    </dgm:pt>
    <dgm:pt modelId="{054915B1-085A-4ADC-B653-10081DCD0EA9}" type="pres">
      <dgm:prSet presAssocID="{6539D817-A9A6-49AC-91C3-9A9029A1C922}" presName="srcNode" presStyleLbl="node1" presStyleIdx="0" presStyleCnt="6"/>
      <dgm:spPr/>
    </dgm:pt>
    <dgm:pt modelId="{A5CCEC8E-9174-4C7D-B544-BBD17FE54CB3}" type="pres">
      <dgm:prSet presAssocID="{6539D817-A9A6-49AC-91C3-9A9029A1C922}" presName="conn" presStyleLbl="parChTrans1D2" presStyleIdx="0" presStyleCnt="1"/>
      <dgm:spPr/>
    </dgm:pt>
    <dgm:pt modelId="{E0118591-8FE2-4AB8-B63F-2FA777571D0E}" type="pres">
      <dgm:prSet presAssocID="{6539D817-A9A6-49AC-91C3-9A9029A1C922}" presName="extraNode" presStyleLbl="node1" presStyleIdx="0" presStyleCnt="6"/>
      <dgm:spPr/>
    </dgm:pt>
    <dgm:pt modelId="{B54BF56E-FF7C-462B-BDEF-94A9ECD23A96}" type="pres">
      <dgm:prSet presAssocID="{6539D817-A9A6-49AC-91C3-9A9029A1C922}" presName="dstNode" presStyleLbl="node1" presStyleIdx="0" presStyleCnt="6"/>
      <dgm:spPr/>
    </dgm:pt>
    <dgm:pt modelId="{80334F07-121B-40EE-9400-5E253723EAD5}" type="pres">
      <dgm:prSet presAssocID="{785A8E3F-6673-43E5-BA9F-91131A0B389E}" presName="text_1" presStyleLbl="node1" presStyleIdx="0" presStyleCnt="6">
        <dgm:presLayoutVars>
          <dgm:bulletEnabled val="1"/>
        </dgm:presLayoutVars>
      </dgm:prSet>
      <dgm:spPr/>
    </dgm:pt>
    <dgm:pt modelId="{02E156C6-3C5B-4C75-AD35-1A7F7398D99E}" type="pres">
      <dgm:prSet presAssocID="{785A8E3F-6673-43E5-BA9F-91131A0B389E}" presName="accent_1" presStyleCnt="0"/>
      <dgm:spPr/>
    </dgm:pt>
    <dgm:pt modelId="{C69DE25E-0FEB-4762-8745-9E19317BA790}" type="pres">
      <dgm:prSet presAssocID="{785A8E3F-6673-43E5-BA9F-91131A0B389E}" presName="accentRepeatNode" presStyleLbl="solidFgAcc1" presStyleIdx="0" presStyleCnt="6"/>
      <dgm:spPr/>
      <dgm:extLst>
        <a:ext uri="{E40237B7-FDA0-4F09-8148-C483321AD2D9}">
          <dgm14:cNvPr xmlns:dgm14="http://schemas.microsoft.com/office/drawing/2010/diagram" id="0" name="" title="Circle for level 1"/>
        </a:ext>
      </dgm:extLst>
    </dgm:pt>
    <dgm:pt modelId="{6E9ACDEA-2479-43A3-BC50-5E8DC199105E}" type="pres">
      <dgm:prSet presAssocID="{FCFBC764-D8CE-44F5-8F4E-BD7B9AE01BBC}" presName="text_2" presStyleLbl="node1" presStyleIdx="1" presStyleCnt="6">
        <dgm:presLayoutVars>
          <dgm:bulletEnabled val="1"/>
        </dgm:presLayoutVars>
      </dgm:prSet>
      <dgm:spPr/>
    </dgm:pt>
    <dgm:pt modelId="{F77992BE-49C0-44EF-9EB0-F801267BCF54}" type="pres">
      <dgm:prSet presAssocID="{FCFBC764-D8CE-44F5-8F4E-BD7B9AE01BBC}" presName="accent_2" presStyleCnt="0"/>
      <dgm:spPr/>
    </dgm:pt>
    <dgm:pt modelId="{2735700C-DFC4-47C9-BFDA-A56DEE3AEDB8}" type="pres">
      <dgm:prSet presAssocID="{FCFBC764-D8CE-44F5-8F4E-BD7B9AE01BBC}" presName="accentRepeatNode" presStyleLbl="solidFgAcc1" presStyleIdx="1" presStyleCnt="6"/>
      <dgm:spPr/>
      <dgm:extLst>
        <a:ext uri="{E40237B7-FDA0-4F09-8148-C483321AD2D9}">
          <dgm14:cNvPr xmlns:dgm14="http://schemas.microsoft.com/office/drawing/2010/diagram" id="0" name="" title="Circle for level 2"/>
        </a:ext>
      </dgm:extLst>
    </dgm:pt>
    <dgm:pt modelId="{602E4294-5230-4DC9-A478-6B826AA3E572}" type="pres">
      <dgm:prSet presAssocID="{D959EC7B-38DB-48C6-B0F7-2516A839562C}" presName="text_3" presStyleLbl="node1" presStyleIdx="2" presStyleCnt="6">
        <dgm:presLayoutVars>
          <dgm:bulletEnabled val="1"/>
        </dgm:presLayoutVars>
      </dgm:prSet>
      <dgm:spPr/>
    </dgm:pt>
    <dgm:pt modelId="{05B2EA5A-0A0B-4C0F-A8E4-482B448C2C74}" type="pres">
      <dgm:prSet presAssocID="{D959EC7B-38DB-48C6-B0F7-2516A839562C}" presName="accent_3" presStyleCnt="0"/>
      <dgm:spPr/>
    </dgm:pt>
    <dgm:pt modelId="{E69F6C4C-B70F-43EC-997F-442A2DCD9652}" type="pres">
      <dgm:prSet presAssocID="{D959EC7B-38DB-48C6-B0F7-2516A839562C}" presName="accentRepeatNode" presStyleLbl="solidFgAcc1" presStyleIdx="2" presStyleCnt="6"/>
      <dgm:spPr/>
      <dgm:extLst>
        <a:ext uri="{E40237B7-FDA0-4F09-8148-C483321AD2D9}">
          <dgm14:cNvPr xmlns:dgm14="http://schemas.microsoft.com/office/drawing/2010/diagram" id="0" name="" title="Circle for level 3"/>
        </a:ext>
      </dgm:extLst>
    </dgm:pt>
    <dgm:pt modelId="{F1A77A98-C056-4C94-AAAA-085724BCCFA7}" type="pres">
      <dgm:prSet presAssocID="{48137C2E-0F5F-45DF-8913-10FB5607A612}" presName="text_4" presStyleLbl="node1" presStyleIdx="3" presStyleCnt="6">
        <dgm:presLayoutVars>
          <dgm:bulletEnabled val="1"/>
        </dgm:presLayoutVars>
      </dgm:prSet>
      <dgm:spPr/>
    </dgm:pt>
    <dgm:pt modelId="{8CA85A53-049C-4608-9E46-FC2BE1B1A451}" type="pres">
      <dgm:prSet presAssocID="{48137C2E-0F5F-45DF-8913-10FB5607A612}" presName="accent_4" presStyleCnt="0"/>
      <dgm:spPr/>
    </dgm:pt>
    <dgm:pt modelId="{2BC7BD0A-650B-42E8-899B-065889F4A25D}" type="pres">
      <dgm:prSet presAssocID="{48137C2E-0F5F-45DF-8913-10FB5607A612}" presName="accentRepeatNode" presStyleLbl="solidFgAcc1" presStyleIdx="3" presStyleCnt="6"/>
      <dgm:spPr/>
      <dgm:extLst>
        <a:ext uri="{E40237B7-FDA0-4F09-8148-C483321AD2D9}">
          <dgm14:cNvPr xmlns:dgm14="http://schemas.microsoft.com/office/drawing/2010/diagram" id="0" name="" title="Circle for level 4"/>
        </a:ext>
      </dgm:extLst>
    </dgm:pt>
    <dgm:pt modelId="{039B388F-C082-4B3D-BDF5-570C6874B03D}" type="pres">
      <dgm:prSet presAssocID="{C402745E-8C98-497E-BB6C-70FB14C3A79B}" presName="text_5" presStyleLbl="node1" presStyleIdx="4" presStyleCnt="6">
        <dgm:presLayoutVars>
          <dgm:bulletEnabled val="1"/>
        </dgm:presLayoutVars>
      </dgm:prSet>
      <dgm:spPr/>
    </dgm:pt>
    <dgm:pt modelId="{F87EB766-94BE-499C-BFB5-399A57B3BDEF}" type="pres">
      <dgm:prSet presAssocID="{C402745E-8C98-497E-BB6C-70FB14C3A79B}" presName="accent_5" presStyleCnt="0"/>
      <dgm:spPr/>
    </dgm:pt>
    <dgm:pt modelId="{BC59C54A-67F5-47AE-9AC0-3149B2F58E7B}" type="pres">
      <dgm:prSet presAssocID="{C402745E-8C98-497E-BB6C-70FB14C3A79B}" presName="accentRepeatNode" presStyleLbl="solidFgAcc1" presStyleIdx="4" presStyleCnt="6"/>
      <dgm:spPr/>
      <dgm:extLst>
        <a:ext uri="{E40237B7-FDA0-4F09-8148-C483321AD2D9}">
          <dgm14:cNvPr xmlns:dgm14="http://schemas.microsoft.com/office/drawing/2010/diagram" id="0" name="" title="Circle for level 5"/>
        </a:ext>
      </dgm:extLst>
    </dgm:pt>
    <dgm:pt modelId="{DB3EB870-71CF-44C1-9B59-2164413F01CA}" type="pres">
      <dgm:prSet presAssocID="{DCFEF338-32DA-467C-9637-1E154DA359AC}" presName="text_6" presStyleLbl="node1" presStyleIdx="5" presStyleCnt="6">
        <dgm:presLayoutVars>
          <dgm:bulletEnabled val="1"/>
        </dgm:presLayoutVars>
      </dgm:prSet>
      <dgm:spPr/>
    </dgm:pt>
    <dgm:pt modelId="{AC0E20B2-32B3-44B8-A19E-D3266C696234}" type="pres">
      <dgm:prSet presAssocID="{DCFEF338-32DA-467C-9637-1E154DA359AC}" presName="accent_6" presStyleCnt="0"/>
      <dgm:spPr/>
    </dgm:pt>
    <dgm:pt modelId="{18E36C54-3955-40DF-B5A1-8453BDB07FD6}" type="pres">
      <dgm:prSet presAssocID="{DCFEF338-32DA-467C-9637-1E154DA359AC}" presName="accentRepeatNode" presStyleLbl="solidFgAcc1" presStyleIdx="5" presStyleCnt="6"/>
      <dgm:spPr/>
      <dgm:extLst>
        <a:ext uri="{E40237B7-FDA0-4F09-8148-C483321AD2D9}">
          <dgm14:cNvPr xmlns:dgm14="http://schemas.microsoft.com/office/drawing/2010/diagram" id="0" name="" title="Circle for level 6"/>
        </a:ext>
      </dgm:extLst>
    </dgm:pt>
  </dgm:ptLst>
  <dgm:cxnLst>
    <dgm:cxn modelId="{B08C2500-9BED-49A5-88DA-E528ED9050DF}" type="presOf" srcId="{FCFBC764-D8CE-44F5-8F4E-BD7B9AE01BBC}" destId="{6E9ACDEA-2479-43A3-BC50-5E8DC199105E}" srcOrd="0" destOrd="0" presId="urn:microsoft.com/office/officeart/2008/layout/VerticalCurvedList"/>
    <dgm:cxn modelId="{6C686010-1663-4626-ACDB-5799FDAD8A70}" type="presOf" srcId="{C402745E-8C98-497E-BB6C-70FB14C3A79B}" destId="{039B388F-C082-4B3D-BDF5-570C6874B03D}" srcOrd="0" destOrd="0" presId="urn:microsoft.com/office/officeart/2008/layout/VerticalCurvedList"/>
    <dgm:cxn modelId="{AD018019-DE1F-403D-B011-0CFD48A73DE5}" type="presOf" srcId="{785A8E3F-6673-43E5-BA9F-91131A0B389E}" destId="{80334F07-121B-40EE-9400-5E253723EAD5}" srcOrd="0" destOrd="0" presId="urn:microsoft.com/office/officeart/2008/layout/VerticalCurvedList"/>
    <dgm:cxn modelId="{3BD3D71B-7A9D-4761-B3C6-00B57F3DB706}" srcId="{6539D817-A9A6-49AC-91C3-9A9029A1C922}" destId="{D959EC7B-38DB-48C6-B0F7-2516A839562C}" srcOrd="2" destOrd="0" parTransId="{874D96F2-18BF-4C59-BBFE-0691D3BD6A93}" sibTransId="{69A33F82-70E1-44CD-AD48-533C222CDAEB}"/>
    <dgm:cxn modelId="{EB388E2F-2DDD-4233-9E3F-F2A75D16890B}" srcId="{6539D817-A9A6-49AC-91C3-9A9029A1C922}" destId="{FCFBC764-D8CE-44F5-8F4E-BD7B9AE01BBC}" srcOrd="1" destOrd="0" parTransId="{53E44837-C6E0-400B-9EF7-D8C370B3B03A}" sibTransId="{6C9669B0-EE9E-45B8-85AC-B743C8A88238}"/>
    <dgm:cxn modelId="{F5855761-3E36-4889-A3EC-90ED0F5182CB}" type="presOf" srcId="{DCFEF338-32DA-467C-9637-1E154DA359AC}" destId="{DB3EB870-71CF-44C1-9B59-2164413F01CA}" srcOrd="0" destOrd="0" presId="urn:microsoft.com/office/officeart/2008/layout/VerticalCurvedList"/>
    <dgm:cxn modelId="{8196746A-1BB9-47D0-98BC-902F5A2B3EAC}" srcId="{6539D817-A9A6-49AC-91C3-9A9029A1C922}" destId="{785A8E3F-6673-43E5-BA9F-91131A0B389E}" srcOrd="0" destOrd="0" parTransId="{A332B8CB-171B-415A-B566-B7038C8A9487}" sibTransId="{AAB13DBF-F1C2-4C94-AED4-855794292BE7}"/>
    <dgm:cxn modelId="{B3D93087-6524-4C77-B2F9-91B2BB98F39C}" srcId="{6539D817-A9A6-49AC-91C3-9A9029A1C922}" destId="{C402745E-8C98-497E-BB6C-70FB14C3A79B}" srcOrd="4" destOrd="0" parTransId="{E3196EAE-51B3-4DAE-B88F-7D2BE2DA4E9F}" sibTransId="{EE77F66F-98BB-4DC7-A327-B4A5AADDBC44}"/>
    <dgm:cxn modelId="{B795AE91-2CA6-4F02-A62F-36E6020F2D85}" srcId="{6539D817-A9A6-49AC-91C3-9A9029A1C922}" destId="{48137C2E-0F5F-45DF-8913-10FB5607A612}" srcOrd="3" destOrd="0" parTransId="{F003C707-4205-4204-8997-6F4FDC45BE6A}" sibTransId="{6C44F14F-8498-4933-9CFA-CD58734FDFD0}"/>
    <dgm:cxn modelId="{0C902D97-3353-4A00-B3DC-46F65984FF1E}" type="presOf" srcId="{AAB13DBF-F1C2-4C94-AED4-855794292BE7}" destId="{A5CCEC8E-9174-4C7D-B544-BBD17FE54CB3}" srcOrd="0" destOrd="0" presId="urn:microsoft.com/office/officeart/2008/layout/VerticalCurvedList"/>
    <dgm:cxn modelId="{002A03A7-267F-4EC3-B9AE-B0EF54AB476D}" type="presOf" srcId="{D959EC7B-38DB-48C6-B0F7-2516A839562C}" destId="{602E4294-5230-4DC9-A478-6B826AA3E572}" srcOrd="0" destOrd="0" presId="urn:microsoft.com/office/officeart/2008/layout/VerticalCurvedList"/>
    <dgm:cxn modelId="{898B20C3-9DFC-4A85-BB95-140B37F8753B}" srcId="{6539D817-A9A6-49AC-91C3-9A9029A1C922}" destId="{DCFEF338-32DA-467C-9637-1E154DA359AC}" srcOrd="5" destOrd="0" parTransId="{73D4F724-962B-4AB8-BA92-9AA37E509086}" sibTransId="{21417551-1C51-4DCC-85CD-F1693C025D96}"/>
    <dgm:cxn modelId="{700AC3DB-CBAD-4869-88B3-8EB468F2894D}" type="presOf" srcId="{48137C2E-0F5F-45DF-8913-10FB5607A612}" destId="{F1A77A98-C056-4C94-AAAA-085724BCCFA7}" srcOrd="0" destOrd="0" presId="urn:microsoft.com/office/officeart/2008/layout/VerticalCurvedList"/>
    <dgm:cxn modelId="{28D22EFD-B6C9-4EA5-B206-0B3E871F9DB4}" type="presOf" srcId="{6539D817-A9A6-49AC-91C3-9A9029A1C922}" destId="{2C55DA06-EC77-4AF4-A396-3D94F924D29A}" srcOrd="0" destOrd="0" presId="urn:microsoft.com/office/officeart/2008/layout/VerticalCurvedList"/>
    <dgm:cxn modelId="{918E5510-356A-421E-A6B8-B9839467DAC0}" type="presParOf" srcId="{2C55DA06-EC77-4AF4-A396-3D94F924D29A}" destId="{E71FBC44-5B84-4635-AB49-C5691CF606A6}" srcOrd="0" destOrd="0" presId="urn:microsoft.com/office/officeart/2008/layout/VerticalCurvedList"/>
    <dgm:cxn modelId="{F74A38A3-CFA2-4ED4-8C9E-35C874780CB1}" type="presParOf" srcId="{E71FBC44-5B84-4635-AB49-C5691CF606A6}" destId="{EB59A96A-CE84-462F-9493-155F11881A62}" srcOrd="0" destOrd="0" presId="urn:microsoft.com/office/officeart/2008/layout/VerticalCurvedList"/>
    <dgm:cxn modelId="{A460BCD1-5AE2-4810-A9CF-9FC0C4EBD0EC}" type="presParOf" srcId="{EB59A96A-CE84-462F-9493-155F11881A62}" destId="{054915B1-085A-4ADC-B653-10081DCD0EA9}" srcOrd="0" destOrd="0" presId="urn:microsoft.com/office/officeart/2008/layout/VerticalCurvedList"/>
    <dgm:cxn modelId="{F35A38B8-8994-411F-9CA6-387E5EEE0F32}" type="presParOf" srcId="{EB59A96A-CE84-462F-9493-155F11881A62}" destId="{A5CCEC8E-9174-4C7D-B544-BBD17FE54CB3}" srcOrd="1" destOrd="0" presId="urn:microsoft.com/office/officeart/2008/layout/VerticalCurvedList"/>
    <dgm:cxn modelId="{B61BA2DE-4DB5-4B62-A187-005CE4FB745A}" type="presParOf" srcId="{EB59A96A-CE84-462F-9493-155F11881A62}" destId="{E0118591-8FE2-4AB8-B63F-2FA777571D0E}" srcOrd="2" destOrd="0" presId="urn:microsoft.com/office/officeart/2008/layout/VerticalCurvedList"/>
    <dgm:cxn modelId="{73B97898-8E25-469C-B330-1964F7A4C864}" type="presParOf" srcId="{EB59A96A-CE84-462F-9493-155F11881A62}" destId="{B54BF56E-FF7C-462B-BDEF-94A9ECD23A96}" srcOrd="3" destOrd="0" presId="urn:microsoft.com/office/officeart/2008/layout/VerticalCurvedList"/>
    <dgm:cxn modelId="{23B2151E-5D6D-41CF-8750-55271BA89C65}" type="presParOf" srcId="{E71FBC44-5B84-4635-AB49-C5691CF606A6}" destId="{80334F07-121B-40EE-9400-5E253723EAD5}" srcOrd="1" destOrd="0" presId="urn:microsoft.com/office/officeart/2008/layout/VerticalCurvedList"/>
    <dgm:cxn modelId="{65756408-B8FB-4994-AF85-BBCD33B13E72}" type="presParOf" srcId="{E71FBC44-5B84-4635-AB49-C5691CF606A6}" destId="{02E156C6-3C5B-4C75-AD35-1A7F7398D99E}" srcOrd="2" destOrd="0" presId="urn:microsoft.com/office/officeart/2008/layout/VerticalCurvedList"/>
    <dgm:cxn modelId="{1E107579-4C09-4B63-94C2-C08D2F6DD1B0}" type="presParOf" srcId="{02E156C6-3C5B-4C75-AD35-1A7F7398D99E}" destId="{C69DE25E-0FEB-4762-8745-9E19317BA790}" srcOrd="0" destOrd="0" presId="urn:microsoft.com/office/officeart/2008/layout/VerticalCurvedList"/>
    <dgm:cxn modelId="{F04AAA52-FDD1-42F2-9D2C-52ED3F5DBDE4}" type="presParOf" srcId="{E71FBC44-5B84-4635-AB49-C5691CF606A6}" destId="{6E9ACDEA-2479-43A3-BC50-5E8DC199105E}" srcOrd="3" destOrd="0" presId="urn:microsoft.com/office/officeart/2008/layout/VerticalCurvedList"/>
    <dgm:cxn modelId="{D4DFE2D9-AB41-4EF8-A849-168452A94BBC}" type="presParOf" srcId="{E71FBC44-5B84-4635-AB49-C5691CF606A6}" destId="{F77992BE-49C0-44EF-9EB0-F801267BCF54}" srcOrd="4" destOrd="0" presId="urn:microsoft.com/office/officeart/2008/layout/VerticalCurvedList"/>
    <dgm:cxn modelId="{5DD5DEF9-58C2-4AC2-9C73-C4F3134ED727}" type="presParOf" srcId="{F77992BE-49C0-44EF-9EB0-F801267BCF54}" destId="{2735700C-DFC4-47C9-BFDA-A56DEE3AEDB8}" srcOrd="0" destOrd="0" presId="urn:microsoft.com/office/officeart/2008/layout/VerticalCurvedList"/>
    <dgm:cxn modelId="{7D479D9C-191D-45EB-980B-BB6C3619470A}" type="presParOf" srcId="{E71FBC44-5B84-4635-AB49-C5691CF606A6}" destId="{602E4294-5230-4DC9-A478-6B826AA3E572}" srcOrd="5" destOrd="0" presId="urn:microsoft.com/office/officeart/2008/layout/VerticalCurvedList"/>
    <dgm:cxn modelId="{8C2005F4-F3A0-47ED-B6AC-A0986E94AEBC}" type="presParOf" srcId="{E71FBC44-5B84-4635-AB49-C5691CF606A6}" destId="{05B2EA5A-0A0B-4C0F-A8E4-482B448C2C74}" srcOrd="6" destOrd="0" presId="urn:microsoft.com/office/officeart/2008/layout/VerticalCurvedList"/>
    <dgm:cxn modelId="{A156549E-07CD-47EB-840F-2E5B2C70A915}" type="presParOf" srcId="{05B2EA5A-0A0B-4C0F-A8E4-482B448C2C74}" destId="{E69F6C4C-B70F-43EC-997F-442A2DCD9652}" srcOrd="0" destOrd="0" presId="urn:microsoft.com/office/officeart/2008/layout/VerticalCurvedList"/>
    <dgm:cxn modelId="{48FD987B-4AD2-472C-AC19-7BEED05D8BCB}" type="presParOf" srcId="{E71FBC44-5B84-4635-AB49-C5691CF606A6}" destId="{F1A77A98-C056-4C94-AAAA-085724BCCFA7}" srcOrd="7" destOrd="0" presId="urn:microsoft.com/office/officeart/2008/layout/VerticalCurvedList"/>
    <dgm:cxn modelId="{8BDD9E84-0E94-4BFF-A445-2BF21167D375}" type="presParOf" srcId="{E71FBC44-5B84-4635-AB49-C5691CF606A6}" destId="{8CA85A53-049C-4608-9E46-FC2BE1B1A451}" srcOrd="8" destOrd="0" presId="urn:microsoft.com/office/officeart/2008/layout/VerticalCurvedList"/>
    <dgm:cxn modelId="{54ECF87E-92A3-4CBF-BFC1-BC2F5A08241F}" type="presParOf" srcId="{8CA85A53-049C-4608-9E46-FC2BE1B1A451}" destId="{2BC7BD0A-650B-42E8-899B-065889F4A25D}" srcOrd="0" destOrd="0" presId="urn:microsoft.com/office/officeart/2008/layout/VerticalCurvedList"/>
    <dgm:cxn modelId="{09555F82-61BF-4AD1-B5EA-EB3802FD643A}" type="presParOf" srcId="{E71FBC44-5B84-4635-AB49-C5691CF606A6}" destId="{039B388F-C082-4B3D-BDF5-570C6874B03D}" srcOrd="9" destOrd="0" presId="urn:microsoft.com/office/officeart/2008/layout/VerticalCurvedList"/>
    <dgm:cxn modelId="{ACD02B46-A0CB-4B6C-9F8E-B4ADB41051D6}" type="presParOf" srcId="{E71FBC44-5B84-4635-AB49-C5691CF606A6}" destId="{F87EB766-94BE-499C-BFB5-399A57B3BDEF}" srcOrd="10" destOrd="0" presId="urn:microsoft.com/office/officeart/2008/layout/VerticalCurvedList"/>
    <dgm:cxn modelId="{B187333D-4637-4B12-982C-E3B0F41D3E9E}" type="presParOf" srcId="{F87EB766-94BE-499C-BFB5-399A57B3BDEF}" destId="{BC59C54A-67F5-47AE-9AC0-3149B2F58E7B}" srcOrd="0" destOrd="0" presId="urn:microsoft.com/office/officeart/2008/layout/VerticalCurvedList"/>
    <dgm:cxn modelId="{D3BF2668-7852-4E4C-B3C4-FA7BA248CBF4}" type="presParOf" srcId="{E71FBC44-5B84-4635-AB49-C5691CF606A6}" destId="{DB3EB870-71CF-44C1-9B59-2164413F01CA}" srcOrd="11" destOrd="0" presId="urn:microsoft.com/office/officeart/2008/layout/VerticalCurvedList"/>
    <dgm:cxn modelId="{AFCB9F78-AC39-49A0-93AB-AF484A972853}" type="presParOf" srcId="{E71FBC44-5B84-4635-AB49-C5691CF606A6}" destId="{AC0E20B2-32B3-44B8-A19E-D3266C696234}" srcOrd="12" destOrd="0" presId="urn:microsoft.com/office/officeart/2008/layout/VerticalCurvedList"/>
    <dgm:cxn modelId="{D67EDD80-C748-43A2-91B8-171BAF5DB8DD}" type="presParOf" srcId="{AC0E20B2-32B3-44B8-A19E-D3266C696234}" destId="{18E36C54-3955-40DF-B5A1-8453BDB07FD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CEC8E-9174-4C7D-B544-BBD17FE54CB3}">
      <dsp:nvSpPr>
        <dsp:cNvPr id="0" name=""/>
        <dsp:cNvSpPr/>
      </dsp:nvSpPr>
      <dsp:spPr>
        <a:xfrm>
          <a:off x="-5169077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334F07-121B-40EE-9400-5E253723EAD5}">
      <dsp:nvSpPr>
        <dsp:cNvPr id="0" name=""/>
        <dsp:cNvSpPr/>
      </dsp:nvSpPr>
      <dsp:spPr>
        <a:xfrm>
          <a:off x="367929" y="240761"/>
          <a:ext cx="5207660" cy="4813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Python API </a:t>
          </a:r>
        </a:p>
      </dsp:txBody>
      <dsp:txXfrm>
        <a:off x="367929" y="240761"/>
        <a:ext cx="5207660" cy="481340"/>
      </dsp:txXfrm>
    </dsp:sp>
    <dsp:sp modelId="{C69DE25E-0FEB-4762-8745-9E19317BA790}">
      <dsp:nvSpPr>
        <dsp:cNvPr id="0" name=""/>
        <dsp:cNvSpPr/>
      </dsp:nvSpPr>
      <dsp:spPr>
        <a:xfrm>
          <a:off x="67092" y="180594"/>
          <a:ext cx="601675" cy="6016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ACDEA-2479-43A3-BC50-5E8DC199105E}">
      <dsp:nvSpPr>
        <dsp:cNvPr id="0" name=""/>
        <dsp:cNvSpPr/>
      </dsp:nvSpPr>
      <dsp:spPr>
        <a:xfrm>
          <a:off x="763864" y="962680"/>
          <a:ext cx="4811725" cy="481340"/>
        </a:xfrm>
        <a:prstGeom prst="rect">
          <a:avLst/>
        </a:prstGeom>
        <a:solidFill>
          <a:schemeClr val="accent2">
            <a:hueOff val="390891"/>
            <a:satOff val="-6307"/>
            <a:lumOff val="-1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Postgres</a:t>
          </a:r>
        </a:p>
      </dsp:txBody>
      <dsp:txXfrm>
        <a:off x="763864" y="962680"/>
        <a:ext cx="4811725" cy="481340"/>
      </dsp:txXfrm>
    </dsp:sp>
    <dsp:sp modelId="{2735700C-DFC4-47C9-BFDA-A56DEE3AEDB8}">
      <dsp:nvSpPr>
        <dsp:cNvPr id="0" name=""/>
        <dsp:cNvSpPr/>
      </dsp:nvSpPr>
      <dsp:spPr>
        <a:xfrm>
          <a:off x="463027" y="902512"/>
          <a:ext cx="601675" cy="6016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90891"/>
              <a:satOff val="-6307"/>
              <a:lumOff val="-10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2E4294-5230-4DC9-A478-6B826AA3E572}">
      <dsp:nvSpPr>
        <dsp:cNvPr id="0" name=""/>
        <dsp:cNvSpPr/>
      </dsp:nvSpPr>
      <dsp:spPr>
        <a:xfrm>
          <a:off x="944916" y="1684599"/>
          <a:ext cx="4630674" cy="481340"/>
        </a:xfrm>
        <a:prstGeom prst="rect">
          <a:avLst/>
        </a:prstGeom>
        <a:solidFill>
          <a:schemeClr val="accent2">
            <a:hueOff val="781782"/>
            <a:satOff val="-12614"/>
            <a:lumOff val="-2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Python Flask  </a:t>
          </a:r>
        </a:p>
      </dsp:txBody>
      <dsp:txXfrm>
        <a:off x="944916" y="1684599"/>
        <a:ext cx="4630674" cy="481340"/>
      </dsp:txXfrm>
    </dsp:sp>
    <dsp:sp modelId="{E69F6C4C-B70F-43EC-997F-442A2DCD9652}">
      <dsp:nvSpPr>
        <dsp:cNvPr id="0" name=""/>
        <dsp:cNvSpPr/>
      </dsp:nvSpPr>
      <dsp:spPr>
        <a:xfrm>
          <a:off x="644078" y="1624431"/>
          <a:ext cx="601675" cy="6016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781782"/>
              <a:satOff val="-12614"/>
              <a:lumOff val="-2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A77A98-C056-4C94-AAAA-085724BCCFA7}">
      <dsp:nvSpPr>
        <dsp:cNvPr id="0" name=""/>
        <dsp:cNvSpPr/>
      </dsp:nvSpPr>
      <dsp:spPr>
        <a:xfrm>
          <a:off x="944916" y="2406060"/>
          <a:ext cx="4630674" cy="481340"/>
        </a:xfrm>
        <a:prstGeom prst="rect">
          <a:avLst/>
        </a:prstGeom>
        <a:solidFill>
          <a:schemeClr val="accent2">
            <a:hueOff val="1172672"/>
            <a:satOff val="-18920"/>
            <a:lumOff val="-3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HTML </a:t>
          </a:r>
        </a:p>
      </dsp:txBody>
      <dsp:txXfrm>
        <a:off x="944916" y="2406060"/>
        <a:ext cx="4630674" cy="481340"/>
      </dsp:txXfrm>
    </dsp:sp>
    <dsp:sp modelId="{2BC7BD0A-650B-42E8-899B-065889F4A25D}">
      <dsp:nvSpPr>
        <dsp:cNvPr id="0" name=""/>
        <dsp:cNvSpPr/>
      </dsp:nvSpPr>
      <dsp:spPr>
        <a:xfrm>
          <a:off x="644078" y="2345893"/>
          <a:ext cx="601675" cy="6016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172672"/>
              <a:satOff val="-18920"/>
              <a:lumOff val="-3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9B388F-C082-4B3D-BDF5-570C6874B03D}">
      <dsp:nvSpPr>
        <dsp:cNvPr id="0" name=""/>
        <dsp:cNvSpPr/>
      </dsp:nvSpPr>
      <dsp:spPr>
        <a:xfrm>
          <a:off x="763864" y="3127979"/>
          <a:ext cx="4811725" cy="481340"/>
        </a:xfrm>
        <a:prstGeom prst="rect">
          <a:avLst/>
        </a:prstGeom>
        <a:solidFill>
          <a:schemeClr val="accent2">
            <a:hueOff val="1563563"/>
            <a:satOff val="-25227"/>
            <a:lumOff val="-4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Java Script</a:t>
          </a:r>
        </a:p>
      </dsp:txBody>
      <dsp:txXfrm>
        <a:off x="763864" y="3127979"/>
        <a:ext cx="4811725" cy="481340"/>
      </dsp:txXfrm>
    </dsp:sp>
    <dsp:sp modelId="{BC59C54A-67F5-47AE-9AC0-3149B2F58E7B}">
      <dsp:nvSpPr>
        <dsp:cNvPr id="0" name=""/>
        <dsp:cNvSpPr/>
      </dsp:nvSpPr>
      <dsp:spPr>
        <a:xfrm>
          <a:off x="463027" y="3067812"/>
          <a:ext cx="601675" cy="6016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563563"/>
              <a:satOff val="-25227"/>
              <a:lumOff val="-4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3EB870-71CF-44C1-9B59-2164413F01CA}">
      <dsp:nvSpPr>
        <dsp:cNvPr id="0" name=""/>
        <dsp:cNvSpPr/>
      </dsp:nvSpPr>
      <dsp:spPr>
        <a:xfrm>
          <a:off x="367929" y="3849898"/>
          <a:ext cx="5207660" cy="481340"/>
        </a:xfrm>
        <a:prstGeom prst="rec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064" tIns="63500" rIns="63500" bIns="6350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CSS- Cascading Style Sheet</a:t>
          </a:r>
        </a:p>
      </dsp:txBody>
      <dsp:txXfrm>
        <a:off x="367929" y="3849898"/>
        <a:ext cx="5207660" cy="481340"/>
      </dsp:txXfrm>
    </dsp:sp>
    <dsp:sp modelId="{18E36C54-3955-40DF-B5A1-8453BDB07FD6}">
      <dsp:nvSpPr>
        <dsp:cNvPr id="0" name=""/>
        <dsp:cNvSpPr/>
      </dsp:nvSpPr>
      <dsp:spPr>
        <a:xfrm>
          <a:off x="67092" y="3789730"/>
          <a:ext cx="601675" cy="6016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954454"/>
              <a:satOff val="-31534"/>
              <a:lumOff val="-5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4/30/2022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4/30/2022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73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Rasika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4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2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4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Nitin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50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86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Nitin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51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63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Christina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2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Christina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5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Christina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26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Christina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66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Rasika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46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Rasika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36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4/30/2022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4/30/2022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4/30/2022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4/30/2022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4/30/2022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4/30/2022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4/30/2022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4/30/2022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4/30/2022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4/30/2022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4/30/2022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pi.openweathermap.org/data/2.5/air_pollution/history?lat=%7bla%7d&amp;lon=%7blo%7d&amp;start=%7bstart%7d&amp;end=%7bend%7d&amp;appid=%7bapp_key%7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4419599" cy="2667001"/>
          </a:xfrm>
        </p:spPr>
        <p:txBody>
          <a:bodyPr/>
          <a:lstStyle/>
          <a:p>
            <a:r>
              <a:rPr lang="en-US" dirty="0"/>
              <a:t>Project 3: </a:t>
            </a:r>
            <a:br>
              <a:rPr lang="en-US" dirty="0"/>
            </a:br>
            <a:r>
              <a:rPr lang="en-US" dirty="0"/>
              <a:t>Air Pollution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4724400"/>
            <a:ext cx="7848600" cy="1447800"/>
          </a:xfrm>
        </p:spPr>
        <p:txBody>
          <a:bodyPr>
            <a:normAutofit/>
          </a:bodyPr>
          <a:lstStyle/>
          <a:p>
            <a:r>
              <a:rPr lang="en-US" dirty="0"/>
              <a:t>Christina Chau</a:t>
            </a:r>
          </a:p>
          <a:p>
            <a:r>
              <a:rPr lang="en-US" dirty="0"/>
              <a:t>Nitin Dhiman</a:t>
            </a:r>
          </a:p>
          <a:p>
            <a:r>
              <a:rPr lang="en-US" dirty="0"/>
              <a:t>Rasika Patil</a:t>
            </a:r>
          </a:p>
          <a:p>
            <a:r>
              <a:rPr lang="en-US" dirty="0"/>
              <a:t>Sam Mohan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3 : Carbon Monoxide </a:t>
            </a:r>
            <a:r>
              <a:rPr lang="en-US" dirty="0" err="1"/>
              <a:t>bY</a:t>
            </a:r>
            <a:r>
              <a:rPr lang="en-US" dirty="0"/>
              <a:t> CITY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07A92-9462-71B3-61EF-A5257EB93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The graph below indicates that Los Angeles has higher Carbon Monoxide levels than Manhattan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669BE4-8567-BD03-D98D-691CD872B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1012" y="2584089"/>
            <a:ext cx="7711866" cy="35186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930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4 : Air Pollutants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07A92-9462-71B3-61EF-A5257EB93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lvl="0" indent="0">
              <a:buNone/>
            </a:pPr>
            <a:r>
              <a:rPr lang="en-US" dirty="0"/>
              <a:t>The chart below indicates that Carbon Monoxide levels account for the majority of air pollutants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669BE4-8567-BD03-D98D-691CD872B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5881" y="2584089"/>
            <a:ext cx="7082128" cy="35186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330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View 5 : Levels of Carbon Monoxide </a:t>
            </a:r>
            <a:r>
              <a:rPr lang="en-US" sz="3200" dirty="0" err="1"/>
              <a:t>bY</a:t>
            </a:r>
            <a:r>
              <a:rPr lang="en-US" sz="3200" dirty="0"/>
              <a:t> CITY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07A92-9462-71B3-61EF-A5257EB93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lvl="0" indent="0">
              <a:buNone/>
            </a:pPr>
            <a:r>
              <a:rPr lang="en-US" dirty="0"/>
              <a:t>The chart below indicates that  Los Angeles has more Carbon Monoxide (01-2022) in the air than Manhattan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669BE4-8567-BD03-D98D-691CD872B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7276" y="2584089"/>
            <a:ext cx="6759337" cy="35186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713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Insights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Carbon Monoxide &amp; Nitrogen Dioxide levels</a:t>
            </a:r>
          </a:p>
          <a:p>
            <a:pPr lvl="1"/>
            <a:r>
              <a:rPr lang="en-US" dirty="0"/>
              <a:t>Los Angeles &gt; Manhattan</a:t>
            </a:r>
          </a:p>
          <a:p>
            <a:r>
              <a:rPr lang="en-US" dirty="0"/>
              <a:t>Ozone levels peak in Los Angeles, but have higher averages in Manhattan</a:t>
            </a:r>
          </a:p>
          <a:p>
            <a:r>
              <a:rPr lang="en-US" dirty="0"/>
              <a:t>Carbon Monoxide is more common than Ozone/Nitrogen Dioxide</a:t>
            </a:r>
          </a:p>
          <a:p>
            <a:r>
              <a:rPr lang="en-US" dirty="0"/>
              <a:t>Air pollutant measurements differ (</a:t>
            </a:r>
            <a:r>
              <a:rPr lang="en-US" dirty="0">
                <a:highlight>
                  <a:srgbClr val="FFFF00"/>
                </a:highlight>
              </a:rPr>
              <a:t>1PPM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1,000 Mcg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/>
              <a:t>Parts Per Million (PPM)</a:t>
            </a:r>
          </a:p>
          <a:p>
            <a:pPr lvl="2"/>
            <a:r>
              <a:rPr lang="en-US" dirty="0"/>
              <a:t>Carbon Monoxide</a:t>
            </a:r>
          </a:p>
          <a:p>
            <a:pPr lvl="1"/>
            <a:r>
              <a:rPr lang="en-US" dirty="0"/>
              <a:t>Micrograms (Mcg)</a:t>
            </a:r>
          </a:p>
          <a:p>
            <a:pPr lvl="2"/>
            <a:r>
              <a:rPr lang="en-US" dirty="0"/>
              <a:t>Ozone / Nitrogen Dioxide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All Air Pollutants peak in Los Angeles around 01/14/22</a:t>
            </a:r>
          </a:p>
          <a:p>
            <a:pPr lvl="1"/>
            <a:r>
              <a:rPr lang="en-US" dirty="0"/>
              <a:t>Possibly due to people returning from Winter Vacation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3074" name="Picture 2" descr="transfrom data actionable insights">
            <a:extLst>
              <a:ext uri="{FF2B5EF4-FFF2-40B4-BE49-F238E27FC236}">
                <a16:creationId xmlns:a16="http://schemas.microsoft.com/office/drawing/2014/main" id="{B9F75708-FB73-AD9E-BF19-783EEC25C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3" y="2400300"/>
            <a:ext cx="555625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83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Limitations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8" y="1828800"/>
            <a:ext cx="8747333" cy="1524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Visualization Aesthetics </a:t>
            </a:r>
          </a:p>
          <a:p>
            <a:pPr lvl="1"/>
            <a:r>
              <a:rPr lang="en-US" dirty="0"/>
              <a:t>Pie chart shading / Line graph x-axes (timestamp removal)</a:t>
            </a:r>
          </a:p>
          <a:p>
            <a:r>
              <a:rPr lang="en-US" dirty="0"/>
              <a:t>Only displayed a single month (01-2022)</a:t>
            </a:r>
          </a:p>
          <a:p>
            <a:r>
              <a:rPr lang="en-US" dirty="0"/>
              <a:t>Only investigated 2 major cities (Los Angeles &amp; Manhattan)</a:t>
            </a:r>
          </a:p>
        </p:txBody>
      </p:sp>
      <p:pic>
        <p:nvPicPr>
          <p:cNvPr id="8194" name="Picture 2" descr="characteristics of a project">
            <a:extLst>
              <a:ext uri="{FF2B5EF4-FFF2-40B4-BE49-F238E27FC236}">
                <a16:creationId xmlns:a16="http://schemas.microsoft.com/office/drawing/2014/main" id="{A674AB97-44B3-F0B1-6248-16B647747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12" y="3505201"/>
            <a:ext cx="5472545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80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letting us clear the air</a:t>
            </a:r>
          </a:p>
        </p:txBody>
      </p:sp>
      <p:pic>
        <p:nvPicPr>
          <p:cNvPr id="9218" name="Picture 2" descr="India’s Most-Polluted And Least-Polluted Cities">
            <a:extLst>
              <a:ext uri="{FF2B5EF4-FFF2-40B4-BE49-F238E27FC236}">
                <a16:creationId xmlns:a16="http://schemas.microsoft.com/office/drawing/2014/main" id="{BC60EEFA-EBE7-7DF7-EB5A-A775E4D64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12" y="762000"/>
            <a:ext cx="5638800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Air pollution Levels in Los Angeles and Manhattan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2743200"/>
            <a:ext cx="3809998" cy="1676400"/>
          </a:xfrm>
        </p:spPr>
        <p:txBody>
          <a:bodyPr>
            <a:normAutofit fontScale="92500"/>
          </a:bodyPr>
          <a:lstStyle/>
          <a:p>
            <a:r>
              <a:rPr lang="en-US" dirty="0"/>
              <a:t>Nitrogen Dioxide (NO₂)</a:t>
            </a:r>
          </a:p>
          <a:p>
            <a:r>
              <a:rPr lang="en-US" dirty="0"/>
              <a:t>Ozone (O)</a:t>
            </a:r>
          </a:p>
          <a:p>
            <a:r>
              <a:rPr lang="en-US" dirty="0"/>
              <a:t>Carbon Monoxide (CO)</a:t>
            </a:r>
          </a:p>
        </p:txBody>
      </p:sp>
      <p:pic>
        <p:nvPicPr>
          <p:cNvPr id="1026" name="Picture 2" descr="Factory exhaust ">
            <a:extLst>
              <a:ext uri="{FF2B5EF4-FFF2-40B4-BE49-F238E27FC236}">
                <a16:creationId xmlns:a16="http://schemas.microsoft.com/office/drawing/2014/main" id="{E764C1B1-EE30-5E28-DDB9-C56703015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12" y="1880393"/>
            <a:ext cx="6531796" cy="340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Air pollution Levels in Los Angeles and Manhattan</a:t>
            </a:r>
            <a:endParaRPr lang="en-US" dirty="0"/>
          </a:p>
        </p:txBody>
      </p:sp>
      <p:graphicFrame>
        <p:nvGraphicFramePr>
          <p:cNvPr id="5" name="Content Placeholder 3" descr="Vertical curved list showing population">
            <a:extLst>
              <a:ext uri="{FF2B5EF4-FFF2-40B4-BE49-F238E27FC236}">
                <a16:creationId xmlns:a16="http://schemas.microsoft.com/office/drawing/2014/main" id="{B1CCD491-48EA-8405-9B13-12BBC7F4B2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4752955"/>
              </p:ext>
            </p:extLst>
          </p:nvPr>
        </p:nvGraphicFramePr>
        <p:xfrm>
          <a:off x="5865813" y="1600200"/>
          <a:ext cx="5638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2" name="Picture 4" descr="Best Programming Languages to Learn in 2022">
            <a:extLst>
              <a:ext uri="{FF2B5EF4-FFF2-40B4-BE49-F238E27FC236}">
                <a16:creationId xmlns:a16="http://schemas.microsoft.com/office/drawing/2014/main" id="{025990FA-9E47-18CC-DBAE-E34B72ECC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1" y="2407443"/>
            <a:ext cx="5257801" cy="295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85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Air pollution Levels in Los Angeles and Manhattan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3048000"/>
            <a:ext cx="4571998" cy="1752600"/>
          </a:xfrm>
        </p:spPr>
        <p:txBody>
          <a:bodyPr>
            <a:normAutofit/>
          </a:bodyPr>
          <a:lstStyle/>
          <a:p>
            <a:pPr marL="45720" lvl="0" indent="0" rtl="0">
              <a:buNone/>
            </a:pPr>
            <a:r>
              <a:rPr lang="en-US" sz="3200" dirty="0">
                <a:solidFill>
                  <a:schemeClr val="accent3"/>
                </a:solidFill>
              </a:rPr>
              <a:t>STEP 1</a:t>
            </a:r>
          </a:p>
          <a:p>
            <a:pPr marL="45720" lvl="0" indent="0" rtl="0">
              <a:buNone/>
            </a:pPr>
            <a:r>
              <a:rPr lang="en-US" sz="3200" dirty="0"/>
              <a:t>Use Python to retrieve data from API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366D31-F3CB-41DA-3ABD-6CF288946B87}"/>
              </a:ext>
            </a:extLst>
          </p:cNvPr>
          <p:cNvSpPr txBox="1">
            <a:spLocks/>
          </p:cNvSpPr>
          <p:nvPr/>
        </p:nvSpPr>
        <p:spPr>
          <a:xfrm>
            <a:off x="6246812" y="1828800"/>
            <a:ext cx="4571998" cy="464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dirty="0"/>
              <a:t>Using Python, pull API data from:</a:t>
            </a:r>
          </a:p>
          <a:p>
            <a:pPr marL="685800" lvl="1" indent="-457200">
              <a:lnSpc>
                <a:spcPct val="100000"/>
              </a:lnSpc>
              <a:spcBef>
                <a:spcPts val="0"/>
              </a:spcBef>
              <a:buClrTx/>
              <a:buSzTx/>
              <a:buFont typeface="+mj-lt"/>
              <a:buAutoNum type="alphaLcParenR"/>
              <a:defRPr/>
            </a:pPr>
            <a:r>
              <a:rPr lang="en-US" dirty="0">
                <a:hlinkClick r:id="rId3"/>
              </a:rPr>
              <a:t>http://api.openweathermap.org/data/2.5/air_pollution/history?lat={la}&amp;lon={lo}&amp;start={start}&amp;end={end}&amp;appid={app_key}</a:t>
            </a:r>
            <a:endParaRPr lang="en-US" dirty="0"/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dirty="0"/>
              <a:t>Input to API: </a:t>
            </a:r>
          </a:p>
          <a:p>
            <a:pPr marL="685800" lvl="1" indent="-457200">
              <a:lnSpc>
                <a:spcPct val="100000"/>
              </a:lnSpc>
              <a:spcBef>
                <a:spcPts val="0"/>
              </a:spcBef>
              <a:buClrTx/>
              <a:buSzTx/>
              <a:buFont typeface="+mj-lt"/>
              <a:buAutoNum type="alphaLcParenR"/>
              <a:defRPr/>
            </a:pPr>
            <a:r>
              <a:rPr lang="en-US" dirty="0"/>
              <a:t>Longitude, Latitude, Date Range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dirty="0"/>
              <a:t>Receive Data from API</a:t>
            </a:r>
          </a:p>
          <a:p>
            <a:pPr marL="685800" lvl="1" indent="-457200">
              <a:lnSpc>
                <a:spcPct val="100000"/>
              </a:lnSpc>
              <a:spcBef>
                <a:spcPts val="0"/>
              </a:spcBef>
              <a:buClrTx/>
              <a:buSzTx/>
              <a:buFont typeface="+mj-lt"/>
              <a:buAutoNum type="alphaLcParenR"/>
              <a:defRPr/>
            </a:pPr>
            <a:r>
              <a:rPr lang="en-US" dirty="0"/>
              <a:t>Carbon Monoxide, Nitrogen, and Ozone levels (Daily)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dirty="0"/>
              <a:t>Data Modification: Add “city” names based on Longitude/Latitude (LA-Manhattan) and converted Unix Date </a:t>
            </a:r>
            <a:r>
              <a:rPr lang="en-US" dirty="0">
                <a:sym typeface="Wingdings" panose="05000000000000000000" pitchFamily="2" charset="2"/>
              </a:rPr>
              <a:t> Datetime</a:t>
            </a:r>
            <a:endParaRPr lang="en-US" dirty="0"/>
          </a:p>
          <a:p>
            <a:pPr marL="685800" lvl="1" indent="-457200">
              <a:lnSpc>
                <a:spcPct val="100000"/>
              </a:lnSpc>
              <a:spcBef>
                <a:spcPts val="0"/>
              </a:spcBef>
              <a:buClrTx/>
              <a:buSzTx/>
              <a:buFont typeface="+mj-lt"/>
              <a:buAutoNum type="alphaLcParenR"/>
              <a:defRPr/>
            </a:pPr>
            <a:endParaRPr lang="en-US" dirty="0"/>
          </a:p>
          <a:p>
            <a:pPr marL="228600" lvl="1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US" dirty="0"/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56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Air pollution Levels in Los Angeles and Manhattan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3048000"/>
            <a:ext cx="4571998" cy="1752600"/>
          </a:xfrm>
        </p:spPr>
        <p:txBody>
          <a:bodyPr>
            <a:normAutofit/>
          </a:bodyPr>
          <a:lstStyle/>
          <a:p>
            <a:pPr marL="45720" lvl="0" indent="0" rtl="0">
              <a:buNone/>
            </a:pPr>
            <a:r>
              <a:rPr lang="en-US" sz="3200" dirty="0">
                <a:solidFill>
                  <a:schemeClr val="accent3"/>
                </a:solidFill>
              </a:rPr>
              <a:t>STEP 2</a:t>
            </a:r>
          </a:p>
          <a:p>
            <a:pPr marL="45720" lvl="0" indent="0" rtl="0">
              <a:buNone/>
            </a:pPr>
            <a:r>
              <a:rPr lang="en-US" sz="3200" dirty="0"/>
              <a:t>Store API data in Postgres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366D31-F3CB-41DA-3ABD-6CF288946B87}"/>
              </a:ext>
            </a:extLst>
          </p:cNvPr>
          <p:cNvSpPr txBox="1">
            <a:spLocks/>
          </p:cNvSpPr>
          <p:nvPr/>
        </p:nvSpPr>
        <p:spPr>
          <a:xfrm>
            <a:off x="6246812" y="3009900"/>
            <a:ext cx="4571998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dirty="0"/>
              <a:t>Using SQL, create a table, and store API data into Postgres</a:t>
            </a:r>
          </a:p>
          <a:p>
            <a:pPr marL="685800" lvl="1" indent="-457200">
              <a:lnSpc>
                <a:spcPct val="100000"/>
              </a:lnSpc>
              <a:spcBef>
                <a:spcPts val="0"/>
              </a:spcBef>
              <a:buClrTx/>
              <a:buSzTx/>
              <a:buFont typeface="+mj-lt"/>
              <a:buAutoNum type="alphaLcParenR"/>
              <a:defRPr/>
            </a:pPr>
            <a:r>
              <a:rPr lang="en-US" dirty="0"/>
              <a:t>Server: </a:t>
            </a:r>
            <a:r>
              <a:rPr lang="en-US" dirty="0" err="1"/>
              <a:t>air_pollution</a:t>
            </a:r>
            <a:endParaRPr lang="en-US" dirty="0"/>
          </a:p>
          <a:p>
            <a:pPr marL="685800" lvl="1" indent="-457200">
              <a:lnSpc>
                <a:spcPct val="100000"/>
              </a:lnSpc>
              <a:spcBef>
                <a:spcPts val="0"/>
              </a:spcBef>
              <a:buClrTx/>
              <a:buSzTx/>
              <a:buFont typeface="+mj-lt"/>
              <a:buAutoNum type="alphaLcParenR"/>
              <a:defRPr/>
            </a:pPr>
            <a:r>
              <a:rPr lang="en-US" dirty="0"/>
              <a:t>Table: </a:t>
            </a:r>
            <a:r>
              <a:rPr lang="en-US" dirty="0" err="1"/>
              <a:t>air_pollution_forecast</a:t>
            </a:r>
            <a:endParaRPr lang="en-US" dirty="0"/>
          </a:p>
          <a:p>
            <a:pPr marL="228600" lvl="1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US" dirty="0"/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28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Air pollution Levels in Los Angeles and Manhattan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3048000"/>
            <a:ext cx="4571998" cy="1752600"/>
          </a:xfrm>
        </p:spPr>
        <p:txBody>
          <a:bodyPr>
            <a:normAutofit/>
          </a:bodyPr>
          <a:lstStyle/>
          <a:p>
            <a:pPr marL="45720" lvl="0" indent="0" rtl="0">
              <a:buNone/>
            </a:pPr>
            <a:r>
              <a:rPr lang="en-US" sz="3200" dirty="0">
                <a:solidFill>
                  <a:schemeClr val="accent3"/>
                </a:solidFill>
              </a:rPr>
              <a:t>STEP 3</a:t>
            </a:r>
          </a:p>
          <a:p>
            <a:pPr marL="45720" lvl="0" indent="0" rtl="0">
              <a:buNone/>
            </a:pPr>
            <a:r>
              <a:rPr lang="en-US" sz="3200" dirty="0"/>
              <a:t>Python Flask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366D31-F3CB-41DA-3ABD-6CF288946B87}"/>
              </a:ext>
            </a:extLst>
          </p:cNvPr>
          <p:cNvSpPr txBox="1">
            <a:spLocks/>
          </p:cNvSpPr>
          <p:nvPr/>
        </p:nvSpPr>
        <p:spPr>
          <a:xfrm>
            <a:off x="6246812" y="1828800"/>
            <a:ext cx="457199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dirty="0"/>
              <a:t>Use Python Flask to publish API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dirty="0"/>
              <a:t>Created 2 APIs</a:t>
            </a:r>
          </a:p>
          <a:p>
            <a:pPr marL="685800" lvl="1" indent="-457200">
              <a:lnSpc>
                <a:spcPct val="100000"/>
              </a:lnSpc>
              <a:spcBef>
                <a:spcPts val="0"/>
              </a:spcBef>
              <a:buClrTx/>
              <a:buSzTx/>
              <a:buFont typeface="+mj-lt"/>
              <a:buAutoNum type="alphaLcParenR"/>
              <a:defRPr/>
            </a:pPr>
            <a:r>
              <a:rPr lang="en-US" dirty="0" err="1"/>
              <a:t>get_air_pollution</a:t>
            </a:r>
            <a:r>
              <a:rPr lang="en-US" dirty="0"/>
              <a:t>: call to this API to send CO, NO₂, Ozone, City, and Date to the caller application</a:t>
            </a:r>
          </a:p>
          <a:p>
            <a:pPr marL="685800" lvl="1" indent="-457200">
              <a:lnSpc>
                <a:spcPct val="100000"/>
              </a:lnSpc>
              <a:spcBef>
                <a:spcPts val="0"/>
              </a:spcBef>
              <a:buClrTx/>
              <a:buSzTx/>
              <a:buFont typeface="+mj-lt"/>
              <a:buAutoNum type="alphaLcParenR"/>
              <a:defRPr/>
            </a:pPr>
            <a:r>
              <a:rPr lang="en-US" dirty="0" err="1"/>
              <a:t>get_max_by_city</a:t>
            </a:r>
            <a:r>
              <a:rPr lang="en-US" dirty="0"/>
              <a:t> 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  <a:buClrTx/>
              <a:buSzTx/>
              <a:buFont typeface="+mj-lt"/>
              <a:buAutoNum type="alphaLcParenR"/>
              <a:defRPr/>
            </a:pPr>
            <a:r>
              <a:rPr lang="en-US" dirty="0"/>
              <a:t>Calling this API sends maximum CO levels for Los Angeles &amp; Manhattan</a:t>
            </a:r>
          </a:p>
          <a:p>
            <a:pPr marL="685800" lvl="1" indent="-457200">
              <a:lnSpc>
                <a:spcPct val="100000"/>
              </a:lnSpc>
              <a:spcBef>
                <a:spcPts val="0"/>
              </a:spcBef>
              <a:buClrTx/>
              <a:buSzTx/>
              <a:buFont typeface="+mj-lt"/>
              <a:buAutoNum type="alphaLcParenR"/>
              <a:defRPr/>
            </a:pPr>
            <a:endParaRPr lang="en-US" dirty="0"/>
          </a:p>
          <a:p>
            <a:pPr marL="228600" lvl="1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US" dirty="0"/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58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Air pollution Levels in Los Angeles and Manhattan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3048000"/>
            <a:ext cx="4571998" cy="1752600"/>
          </a:xfrm>
        </p:spPr>
        <p:txBody>
          <a:bodyPr>
            <a:normAutofit/>
          </a:bodyPr>
          <a:lstStyle/>
          <a:p>
            <a:pPr marL="45720" lvl="0" indent="0" rtl="0">
              <a:buNone/>
            </a:pPr>
            <a:r>
              <a:rPr lang="en-US" sz="3200" dirty="0">
                <a:solidFill>
                  <a:schemeClr val="accent3"/>
                </a:solidFill>
              </a:rPr>
              <a:t>STEP 4</a:t>
            </a:r>
          </a:p>
          <a:p>
            <a:pPr marL="45720" lvl="0" indent="0" rtl="0">
              <a:buNone/>
            </a:pPr>
            <a:r>
              <a:rPr lang="en-US" sz="3200" dirty="0"/>
              <a:t>HTML,CSS and  JavaScript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366D31-F3CB-41DA-3ABD-6CF288946B87}"/>
              </a:ext>
            </a:extLst>
          </p:cNvPr>
          <p:cNvSpPr txBox="1">
            <a:spLocks/>
          </p:cNvSpPr>
          <p:nvPr/>
        </p:nvSpPr>
        <p:spPr>
          <a:xfrm>
            <a:off x="6246812" y="1828800"/>
            <a:ext cx="4571998" cy="464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dirty="0"/>
              <a:t>Used Html to render the data 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dirty="0"/>
              <a:t>Used CSS to style and layout the data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dirty="0"/>
              <a:t>Used Java Script to read the data from Flask API  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dirty="0"/>
              <a:t>JavaScript libraries used are</a:t>
            </a:r>
          </a:p>
          <a:p>
            <a:pPr marL="685800" lvl="1" indent="-457200">
              <a:lnSpc>
                <a:spcPct val="100000"/>
              </a:lnSpc>
              <a:spcBef>
                <a:spcPts val="0"/>
              </a:spcBef>
              <a:buClrTx/>
              <a:buSzTx/>
              <a:buFont typeface="+mj-lt"/>
              <a:buAutoNum type="alphaLcParenR"/>
              <a:defRPr/>
            </a:pPr>
            <a:r>
              <a:rPr lang="en-US" dirty="0" err="1"/>
              <a:t>Plotly</a:t>
            </a:r>
            <a:endParaRPr lang="en-US" dirty="0"/>
          </a:p>
          <a:p>
            <a:pPr marL="685800" lvl="1" indent="-457200">
              <a:lnSpc>
                <a:spcPct val="100000"/>
              </a:lnSpc>
              <a:spcBef>
                <a:spcPts val="0"/>
              </a:spcBef>
              <a:buClrTx/>
              <a:buSzTx/>
              <a:buFont typeface="+mj-lt"/>
              <a:buAutoNum type="alphaLcParenR"/>
              <a:defRPr/>
            </a:pPr>
            <a:r>
              <a:rPr lang="en-US" dirty="0"/>
              <a:t>Fusion Chart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dirty="0"/>
              <a:t>Added a dropdown for user to select various types of air pollutant </a:t>
            </a:r>
          </a:p>
          <a:p>
            <a:pPr marL="685800" lvl="1" indent="-457200">
              <a:lnSpc>
                <a:spcPct val="100000"/>
              </a:lnSpc>
              <a:spcBef>
                <a:spcPts val="0"/>
              </a:spcBef>
              <a:buClrTx/>
              <a:buSzTx/>
              <a:buFont typeface="+mj-lt"/>
              <a:buAutoNum type="alphaLcParenR"/>
              <a:defRPr/>
            </a:pPr>
            <a:endParaRPr lang="en-US" dirty="0"/>
          </a:p>
          <a:p>
            <a:pPr marL="228600" lvl="1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US" dirty="0"/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60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1 : Nitrogen DIOXIDE </a:t>
            </a:r>
            <a:r>
              <a:rPr lang="en-US" dirty="0" err="1"/>
              <a:t>bY</a:t>
            </a:r>
            <a:r>
              <a:rPr lang="en-US" dirty="0"/>
              <a:t> CITY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07A92-9462-71B3-61EF-A5257EB93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The graph below indicates that Los Angeles has a higher average Nitrogen dioxide level than Manhattan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669BE4-8567-BD03-D98D-691CD872B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745" y="2584089"/>
            <a:ext cx="8534401" cy="35186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2 : Ozone LEVEL </a:t>
            </a:r>
            <a:r>
              <a:rPr lang="en-US" dirty="0" err="1"/>
              <a:t>bY</a:t>
            </a:r>
            <a:r>
              <a:rPr lang="en-US" dirty="0"/>
              <a:t> CITY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07A92-9462-71B3-61EF-A5257EB93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The graph below indicates that Los Angeles has a higher peaks of Ozone, but also lower valleys than Manhattan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669BE4-8567-BD03-D98D-691CD872B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2412" y="2584089"/>
            <a:ext cx="8169066" cy="35186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510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World  presentation (widescreen).potx" id="{6FD2C32E-565A-4F51-8C38-826F1B24AA7D}" vid="{06379D18-BA11-4F05-84DF-EB681B68D4FA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79</TotalTime>
  <Words>603</Words>
  <Application>Microsoft Office PowerPoint</Application>
  <PresentationFormat>Custom</PresentationFormat>
  <Paragraphs>114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World Presentation 16x9</vt:lpstr>
      <vt:lpstr>Project 3:  Air Pollution </vt:lpstr>
      <vt:lpstr>Air pollution Levels in Los Angeles and Manhattan</vt:lpstr>
      <vt:lpstr>Air pollution Levels in Los Angeles and Manhattan</vt:lpstr>
      <vt:lpstr>Air pollution Levels in Los Angeles and Manhattan</vt:lpstr>
      <vt:lpstr>Air pollution Levels in Los Angeles and Manhattan</vt:lpstr>
      <vt:lpstr>Air pollution Levels in Los Angeles and Manhattan</vt:lpstr>
      <vt:lpstr>Air pollution Levels in Los Angeles and Manhattan</vt:lpstr>
      <vt:lpstr>View 1 : Nitrogen DIOXIDE bY CITY </vt:lpstr>
      <vt:lpstr>View 2 : Ozone LEVEL bY CITY </vt:lpstr>
      <vt:lpstr>View 3 : Carbon Monoxide bY CITY </vt:lpstr>
      <vt:lpstr>View 4 : Air Pollutants</vt:lpstr>
      <vt:lpstr>View 5 : Levels of Carbon Monoxide bY CITY </vt:lpstr>
      <vt:lpstr>Data Insights </vt:lpstr>
      <vt:lpstr>Project Limitations </vt:lpstr>
      <vt:lpstr>Thank you for letting us clear the air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 Air Pollution </dc:title>
  <dc:creator>Nitin Dhiman</dc:creator>
  <cp:lastModifiedBy>Nitin Dhiman</cp:lastModifiedBy>
  <cp:revision>16</cp:revision>
  <dcterms:created xsi:type="dcterms:W3CDTF">2022-04-30T15:57:18Z</dcterms:created>
  <dcterms:modified xsi:type="dcterms:W3CDTF">2022-04-30T17:16:40Z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