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Default Extension="doc" ContentType="application/msword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1" r:id="rId1"/>
  </p:sldMasterIdLst>
  <p:notesMasterIdLst>
    <p:notesMasterId r:id="rId39"/>
  </p:notesMasterIdLst>
  <p:handoutMasterIdLst>
    <p:handoutMasterId r:id="rId40"/>
  </p:handoutMasterIdLst>
  <p:sldIdLst>
    <p:sldId id="256" r:id="rId2"/>
    <p:sldId id="277" r:id="rId3"/>
    <p:sldId id="450" r:id="rId4"/>
    <p:sldId id="451" r:id="rId5"/>
    <p:sldId id="283" r:id="rId6"/>
    <p:sldId id="367" r:id="rId7"/>
    <p:sldId id="368" r:id="rId8"/>
    <p:sldId id="369" r:id="rId9"/>
    <p:sldId id="370" r:id="rId10"/>
    <p:sldId id="371" r:id="rId11"/>
    <p:sldId id="372" r:id="rId12"/>
    <p:sldId id="373" r:id="rId13"/>
    <p:sldId id="374" r:id="rId14"/>
    <p:sldId id="375" r:id="rId15"/>
    <p:sldId id="376" r:id="rId16"/>
    <p:sldId id="377" r:id="rId17"/>
    <p:sldId id="378" r:id="rId18"/>
    <p:sldId id="448" r:id="rId19"/>
    <p:sldId id="379" r:id="rId20"/>
    <p:sldId id="447" r:id="rId21"/>
    <p:sldId id="380" r:id="rId22"/>
    <p:sldId id="381" r:id="rId23"/>
    <p:sldId id="382" r:id="rId24"/>
    <p:sldId id="461" r:id="rId25"/>
    <p:sldId id="478" r:id="rId26"/>
    <p:sldId id="468" r:id="rId27"/>
    <p:sldId id="469" r:id="rId28"/>
    <p:sldId id="470" r:id="rId29"/>
    <p:sldId id="471" r:id="rId30"/>
    <p:sldId id="472" r:id="rId31"/>
    <p:sldId id="473" r:id="rId32"/>
    <p:sldId id="474" r:id="rId33"/>
    <p:sldId id="475" r:id="rId34"/>
    <p:sldId id="476" r:id="rId35"/>
    <p:sldId id="477" r:id="rId36"/>
    <p:sldId id="479" r:id="rId37"/>
    <p:sldId id="467" r:id="rId38"/>
  </p:sldIdLst>
  <p:sldSz cx="9144000" cy="6858000" type="screen4x3"/>
  <p:notesSz cx="9588500" cy="73025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E815B"/>
    <a:srgbClr val="CC0000"/>
    <a:srgbClr val="DDDDDD"/>
    <a:srgbClr val="C0C0C0"/>
    <a:srgbClr val="EAEAEA"/>
    <a:srgbClr val="000000"/>
    <a:srgbClr val="46ACAE"/>
    <a:srgbClr val="7EA5D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2003" autoAdjust="0"/>
    <p:restoredTop sz="91000" autoAdjust="0"/>
  </p:normalViewPr>
  <p:slideViewPr>
    <p:cSldViewPr>
      <p:cViewPr>
        <p:scale>
          <a:sx n="60" d="100"/>
          <a:sy n="60" d="100"/>
        </p:scale>
        <p:origin x="-979" y="3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0" d="100"/>
        <a:sy n="60" d="100"/>
      </p:scale>
      <p:origin x="0" y="331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154488" cy="365125"/>
          </a:xfrm>
          <a:prstGeom prst="rect">
            <a:avLst/>
          </a:prstGeom>
        </p:spPr>
        <p:txBody>
          <a:bodyPr vert="horz" lIns="96515" tIns="48257" rIns="96515" bIns="48257" rtlCol="0"/>
          <a:lstStyle>
            <a:lvl1pPr algn="l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432425" y="0"/>
            <a:ext cx="4154488" cy="365125"/>
          </a:xfrm>
          <a:prstGeom prst="rect">
            <a:avLst/>
          </a:prstGeom>
        </p:spPr>
        <p:txBody>
          <a:bodyPr vert="horz" lIns="96515" tIns="48257" rIns="96515" bIns="48257" rtlCol="0"/>
          <a:lstStyle>
            <a:lvl1pPr algn="r">
              <a:defRPr sz="1300"/>
            </a:lvl1pPr>
          </a:lstStyle>
          <a:p>
            <a:pPr>
              <a:defRPr/>
            </a:pPr>
            <a:fld id="{98268829-2E9A-4284-85EE-CB39DEC5E01B}" type="datetimeFigureOut">
              <a:rPr lang="en-US"/>
              <a:pPr>
                <a:defRPr/>
              </a:pPr>
              <a:t>3/5/2013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935788"/>
            <a:ext cx="4154488" cy="365125"/>
          </a:xfrm>
          <a:prstGeom prst="rect">
            <a:avLst/>
          </a:prstGeom>
        </p:spPr>
        <p:txBody>
          <a:bodyPr vert="horz" lIns="96515" tIns="48257" rIns="96515" bIns="48257" rtlCol="0" anchor="b"/>
          <a:lstStyle>
            <a:lvl1pPr algn="l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432425" y="6935788"/>
            <a:ext cx="4154488" cy="365125"/>
          </a:xfrm>
          <a:prstGeom prst="rect">
            <a:avLst/>
          </a:prstGeom>
        </p:spPr>
        <p:txBody>
          <a:bodyPr vert="horz" lIns="96515" tIns="48257" rIns="96515" bIns="48257" rtlCol="0" anchor="b"/>
          <a:lstStyle>
            <a:lvl1pPr algn="r">
              <a:defRPr sz="1300"/>
            </a:lvl1pPr>
          </a:lstStyle>
          <a:p>
            <a:pPr>
              <a:defRPr/>
            </a:pPr>
            <a:fld id="{67681A59-679A-4094-8EC8-159A3601FB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154488" cy="365125"/>
          </a:xfrm>
          <a:prstGeom prst="rect">
            <a:avLst/>
          </a:prstGeom>
        </p:spPr>
        <p:txBody>
          <a:bodyPr vert="horz" lIns="96515" tIns="48257" rIns="96515" bIns="48257" rtlCol="0"/>
          <a:lstStyle>
            <a:lvl1pPr algn="l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432425" y="0"/>
            <a:ext cx="4154488" cy="365125"/>
          </a:xfrm>
          <a:prstGeom prst="rect">
            <a:avLst/>
          </a:prstGeom>
        </p:spPr>
        <p:txBody>
          <a:bodyPr vert="horz" lIns="96515" tIns="48257" rIns="96515" bIns="48257" rtlCol="0"/>
          <a:lstStyle>
            <a:lvl1pPr algn="r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CABA257F-FDD1-433E-AE1F-8630B7CBB1F8}" type="datetimeFigureOut">
              <a:rPr lang="en-US"/>
              <a:pPr>
                <a:defRPr/>
              </a:pPr>
              <a:t>3/5/2013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68625" y="547688"/>
            <a:ext cx="3651250" cy="27384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515" tIns="48257" rIns="96515" bIns="4825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58850" y="3468688"/>
            <a:ext cx="7670800" cy="3286125"/>
          </a:xfrm>
          <a:prstGeom prst="rect">
            <a:avLst/>
          </a:prstGeom>
        </p:spPr>
        <p:txBody>
          <a:bodyPr vert="horz" lIns="96515" tIns="48257" rIns="96515" bIns="48257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935788"/>
            <a:ext cx="4154488" cy="365125"/>
          </a:xfrm>
          <a:prstGeom prst="rect">
            <a:avLst/>
          </a:prstGeom>
        </p:spPr>
        <p:txBody>
          <a:bodyPr vert="horz" lIns="96515" tIns="48257" rIns="96515" bIns="48257" rtlCol="0" anchor="b"/>
          <a:lstStyle>
            <a:lvl1pPr algn="l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432425" y="6935788"/>
            <a:ext cx="4154488" cy="365125"/>
          </a:xfrm>
          <a:prstGeom prst="rect">
            <a:avLst/>
          </a:prstGeom>
        </p:spPr>
        <p:txBody>
          <a:bodyPr vert="horz" lIns="96515" tIns="48257" rIns="96515" bIns="48257" rtlCol="0" anchor="b"/>
          <a:lstStyle>
            <a:lvl1pPr algn="r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1802A87F-21AA-4473-8C6E-9A506C3A76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31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4070B3F4-09EF-4828-A636-3B1472456CAA}" type="slidenum">
              <a:rPr lang="en-US" smtClean="0">
                <a:latin typeface="Arial" pitchFamily="34" charset="0"/>
              </a:rPr>
              <a:pPr>
                <a:defRPr/>
              </a:pPr>
              <a:t>1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5D469C8-6410-4715-A62E-AF042181E8E4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52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728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830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55429CB4-CE44-4089-AA58-52C0E8B3B9F2}" type="slidenum">
              <a:rPr lang="en-US" smtClean="0">
                <a:latin typeface="Arial" pitchFamily="34" charset="0"/>
              </a:rPr>
              <a:pPr>
                <a:defRPr/>
              </a:pPr>
              <a:t>30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93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B0CCE266-43B6-41C1-AE23-097FA8CE76F4}" type="slidenum">
              <a:rPr lang="en-US" smtClean="0">
                <a:latin typeface="Arial" pitchFamily="34" charset="0"/>
              </a:rPr>
              <a:pPr>
                <a:defRPr/>
              </a:pPr>
              <a:t>31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03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FB96CC5F-1F3D-44DC-B0E3-27719CBDEE25}" type="slidenum">
              <a:rPr lang="en-US" smtClean="0">
                <a:latin typeface="Arial" pitchFamily="34" charset="0"/>
              </a:rPr>
              <a:pPr>
                <a:defRPr/>
              </a:pPr>
              <a:t>32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4"/>
          <p:cNvSpPr txBox="1">
            <a:spLocks noChangeArrowheads="1"/>
          </p:cNvSpPr>
          <p:nvPr/>
        </p:nvSpPr>
        <p:spPr bwMode="gray">
          <a:xfrm>
            <a:off x="7239000" y="0"/>
            <a:ext cx="1536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400" b="1" i="1">
                <a:solidFill>
                  <a:srgbClr val="CC0000"/>
                </a:solidFill>
                <a:latin typeface="Verdana" pitchFamily="34" charset="0"/>
                <a:cs typeface="+mn-cs"/>
              </a:rPr>
              <a:t>LOGO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19400" y="3365500"/>
            <a:ext cx="6019800" cy="5969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819400" y="2743200"/>
            <a:ext cx="5715000" cy="5334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18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</p:spPr>
        <p:txBody>
          <a:bodyPr/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77000"/>
            <a:ext cx="2895600" cy="244475"/>
          </a:xfrm>
        </p:spPr>
        <p:txBody>
          <a:bodyPr/>
          <a:lstStyle>
            <a:lvl1pPr algn="ctr">
              <a:defRPr sz="1200">
                <a:latin typeface="Arial" charset="0"/>
              </a:defRPr>
            </a:lvl1pPr>
          </a:lstStyle>
          <a:p>
            <a:pPr>
              <a:defRPr/>
            </a:pPr>
            <a:r>
              <a:rPr lang="vi-VN"/>
              <a:t>Cơ sở Logic  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77000"/>
            <a:ext cx="2133600" cy="244475"/>
          </a:xfrm>
        </p:spPr>
        <p:txBody>
          <a:bodyPr/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fld id="{23D74DF3-CA9D-4011-A053-FEE38F3B91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/>
              <a:t>Cơ sở Logic  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E55E03-839E-4604-B611-C1B1E05CFE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0"/>
            <a:ext cx="2057400" cy="5715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33400"/>
            <a:ext cx="6019800" cy="5715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/>
              <a:t>Cơ sở Logic  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93B0B8-ECF5-4754-A6C1-0A16F2C534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7696200" cy="563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447800"/>
            <a:ext cx="8229600" cy="4800600"/>
          </a:xfrm>
        </p:spPr>
        <p:txBody>
          <a:bodyPr/>
          <a:lstStyle/>
          <a:p>
            <a:pPr lvl="0"/>
            <a:r>
              <a:rPr lang="en-US" noProof="0" smtClean="0"/>
              <a:t>Click icon to add table</a:t>
            </a:r>
            <a:endParaRPr 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/>
              <a:t>Cơ sở Logic  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F1A9DE-5E15-46C4-8948-5A6E9ADE82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/>
              <a:t>Cơ sở Logic  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0AB88C-7D08-44CC-8117-D687390F2D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/>
              <a:t>Cơ sở Logic  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A56917-99D7-4292-9F1D-98B5AC8DD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47800"/>
            <a:ext cx="40386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40386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/>
              <a:t>Cơ sở Logic  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901D06-5E56-44A5-9030-C4E569A602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/>
              <a:t>Cơ sở Logic  </a:t>
            </a: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84F906-E46B-4986-93C9-62C3587203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/>
              <a:t>Cơ sở Logic  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31CA47-EDE4-4E52-B756-EE71B4A95E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/>
              <a:t>Cơ sở Logic  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EFAB28-EF53-4E95-83EB-5EF6B9219B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/>
              <a:t>Cơ sở Logic  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1C8E7B-8509-4EFE-BE87-AEB734B2D7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/>
              <a:t>Cơ sở Logic  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190645-3555-4B69-ABF5-ADB4B47AA1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457200" y="1447800"/>
            <a:ext cx="82296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457200" y="6556375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7162800" y="152400"/>
            <a:ext cx="1752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vi-VN"/>
              <a:t>Cơ sở Logic  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3429000" y="6556375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BFD72955-E23B-4613-A216-A16F11AFF8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765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7200" y="533400"/>
            <a:ext cx="769620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grpSp>
        <p:nvGrpSpPr>
          <p:cNvPr id="27655" name="Group 35"/>
          <p:cNvGrpSpPr>
            <a:grpSpLocks/>
          </p:cNvGrpSpPr>
          <p:nvPr/>
        </p:nvGrpSpPr>
        <p:grpSpPr bwMode="auto">
          <a:xfrm>
            <a:off x="0" y="1143000"/>
            <a:ext cx="7086600" cy="22225"/>
            <a:chOff x="0" y="720"/>
            <a:chExt cx="4464" cy="14"/>
          </a:xfrm>
        </p:grpSpPr>
        <p:sp>
          <p:nvSpPr>
            <p:cNvPr id="1055" name="Line 31"/>
            <p:cNvSpPr>
              <a:spLocks noChangeShapeType="1"/>
            </p:cNvSpPr>
            <p:nvPr userDrawn="1"/>
          </p:nvSpPr>
          <p:spPr bwMode="auto">
            <a:xfrm flipH="1">
              <a:off x="0" y="720"/>
              <a:ext cx="446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+mn-cs"/>
              </a:endParaRPr>
            </a:p>
          </p:txBody>
        </p:sp>
        <p:sp>
          <p:nvSpPr>
            <p:cNvPr id="1058" name="Line 34"/>
            <p:cNvSpPr>
              <a:spLocks noChangeShapeType="1"/>
            </p:cNvSpPr>
            <p:nvPr userDrawn="1"/>
          </p:nvSpPr>
          <p:spPr bwMode="auto">
            <a:xfrm>
              <a:off x="0" y="734"/>
              <a:ext cx="1968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+mn-cs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46" r:id="rId1"/>
    <p:sldLayoutId id="2147484135" r:id="rId2"/>
    <p:sldLayoutId id="2147484136" r:id="rId3"/>
    <p:sldLayoutId id="2147484137" r:id="rId4"/>
    <p:sldLayoutId id="2147484138" r:id="rId5"/>
    <p:sldLayoutId id="2147484139" r:id="rId6"/>
    <p:sldLayoutId id="2147484140" r:id="rId7"/>
    <p:sldLayoutId id="2147484141" r:id="rId8"/>
    <p:sldLayoutId id="2147484142" r:id="rId9"/>
    <p:sldLayoutId id="2147484143" r:id="rId10"/>
    <p:sldLayoutId id="2147484144" r:id="rId11"/>
    <p:sldLayoutId id="2147484145" r:id="rId12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800" b="1">
          <a:solidFill>
            <a:schemeClr val="hlink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Arial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Arial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1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2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3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4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5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CC0000"/>
                </a:solidFill>
                <a:latin typeface="Arial" pitchFamily="34" charset="0"/>
                <a:cs typeface="Arial" pitchFamily="34" charset="0"/>
              </a:rPr>
              <a:t>TOÁN RỜI RẠC</a:t>
            </a:r>
            <a:endParaRPr lang="en-US" b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895600" y="2590800"/>
            <a:ext cx="5715000" cy="533400"/>
          </a:xfrm>
        </p:spPr>
        <p:txBody>
          <a:bodyPr/>
          <a:lstStyle/>
          <a:p>
            <a:pPr eaLnBrk="1" hangingPunct="1"/>
            <a:r>
              <a:rPr lang="en-US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Nguyễn Thành Nhựt</a:t>
            </a:r>
          </a:p>
        </p:txBody>
      </p:sp>
      <p:sp>
        <p:nvSpPr>
          <p:cNvPr id="9" name="Rectangle 8"/>
          <p:cNvSpPr/>
          <p:nvPr/>
        </p:nvSpPr>
        <p:spPr>
          <a:xfrm>
            <a:off x="7315200" y="0"/>
            <a:ext cx="1371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gray">
          <a:xfrm>
            <a:off x="2895600" y="3962400"/>
            <a:ext cx="5715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>
              <a:spcBef>
                <a:spcPct val="20000"/>
              </a:spcBef>
              <a:buClr>
                <a:schemeClr val="hlink"/>
              </a:buClr>
            </a:pPr>
            <a:r>
              <a:rPr lang="en-US" kern="0">
                <a:solidFill>
                  <a:srgbClr val="000000"/>
                </a:solidFill>
              </a:rPr>
              <a:t>https://sites.google.com/site/nhutclass/toanroirac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I. Mệnh đề</a:t>
            </a:r>
            <a:endParaRPr 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29718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2400" b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3. </a:t>
            </a:r>
            <a:r>
              <a:rPr lang="en-US" sz="240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Các phép toán: </a:t>
            </a:r>
            <a:r>
              <a:rPr lang="en-US" sz="2400" b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có 5 phép toán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b="0" smtClean="0">
                <a:latin typeface="Arial" pitchFamily="34" charset="0"/>
                <a:cs typeface="Arial" pitchFamily="34" charset="0"/>
              </a:rPr>
              <a:t>     </a:t>
            </a:r>
            <a:r>
              <a:rPr lang="en-US" sz="2400" b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a. </a:t>
            </a:r>
            <a:r>
              <a:rPr lang="en-US" sz="2400" u="sng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Phép phủ định:</a:t>
            </a:r>
            <a:r>
              <a:rPr lang="en-US" sz="2400" b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phủ định của mệnh đề P được ký hiệu là </a:t>
            </a:r>
            <a:r>
              <a:rPr lang="en-US" sz="2400" b="0" smtClean="0">
                <a:solidFill>
                  <a:schemeClr val="tx1"/>
                </a:solidFill>
                <a:sym typeface="Symbol" pitchFamily="18" charset="2"/>
              </a:rPr>
              <a:t>P hay    (đọc là </a:t>
            </a:r>
            <a:r>
              <a:rPr lang="en-US" sz="2400" b="0" smtClean="0">
                <a:solidFill>
                  <a:srgbClr val="C00000"/>
                </a:solidFill>
                <a:sym typeface="Symbol" pitchFamily="18" charset="2"/>
              </a:rPr>
              <a:t>“không” </a:t>
            </a:r>
            <a:r>
              <a:rPr lang="en-US" sz="2400" b="0" smtClean="0">
                <a:solidFill>
                  <a:schemeClr val="tx1"/>
                </a:solidFill>
                <a:sym typeface="Symbol" pitchFamily="18" charset="2"/>
              </a:rPr>
              <a:t>P hay </a:t>
            </a:r>
            <a:r>
              <a:rPr lang="en-US" sz="2400" b="0" smtClean="0">
                <a:solidFill>
                  <a:srgbClr val="C00000"/>
                </a:solidFill>
                <a:sym typeface="Symbol" pitchFamily="18" charset="2"/>
              </a:rPr>
              <a:t>“phủ định của”  </a:t>
            </a:r>
            <a:r>
              <a:rPr lang="en-US" sz="2400" b="0" smtClean="0">
                <a:solidFill>
                  <a:schemeClr val="tx1"/>
                </a:solidFill>
                <a:sym typeface="Symbol" pitchFamily="18" charset="2"/>
              </a:rPr>
              <a:t>P).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b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        Bảng chân trị </a:t>
            </a:r>
            <a:r>
              <a:rPr lang="en-US" sz="2400" b="0" smtClean="0">
                <a:latin typeface="Arial" pitchFamily="34" charset="0"/>
                <a:cs typeface="Arial" pitchFamily="34" charset="0"/>
                <a:sym typeface="Symbol" pitchFamily="18" charset="2"/>
              </a:rPr>
              <a:t>: </a:t>
            </a:r>
            <a:endParaRPr lang="en-US" sz="2400" b="0" smtClean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/>
        </p:nvGraphicFramePr>
        <p:xfrm>
          <a:off x="3730625" y="2860675"/>
          <a:ext cx="1635125" cy="1558925"/>
        </p:xfrm>
        <a:graphic>
          <a:graphicData uri="http://schemas.openxmlformats.org/presentationml/2006/ole">
            <p:oleObj spid="_x0000_s2050" name="Document" r:id="rId3" imgW="1854581" imgH="1615473" progId="Word.Document.8">
              <p:embed/>
            </p:oleObj>
          </a:graphicData>
        </a:graphic>
      </p:graphicFrame>
      <p:sp>
        <p:nvSpPr>
          <p:cNvPr id="8" name="Content Placeholder 2"/>
          <p:cNvSpPr txBox="1">
            <a:spLocks/>
          </p:cNvSpPr>
          <p:nvPr/>
        </p:nvSpPr>
        <p:spPr bwMode="gray">
          <a:xfrm>
            <a:off x="457200" y="3886200"/>
            <a:ext cx="82296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en-US" sz="2400" kern="0" dirty="0" err="1">
                <a:solidFill>
                  <a:srgbClr val="C00000"/>
                </a:solidFill>
              </a:rPr>
              <a:t>Ví</a:t>
            </a:r>
            <a:r>
              <a:rPr lang="en-US" sz="2400" kern="0" dirty="0">
                <a:solidFill>
                  <a:srgbClr val="C00000"/>
                </a:solidFill>
              </a:rPr>
              <a:t> </a:t>
            </a:r>
            <a:r>
              <a:rPr lang="en-US" sz="2400" kern="0" dirty="0" err="1">
                <a:solidFill>
                  <a:srgbClr val="C00000"/>
                </a:solidFill>
              </a:rPr>
              <a:t>dụ</a:t>
            </a:r>
            <a:r>
              <a:rPr lang="en-US" sz="2400" kern="0" dirty="0">
                <a:solidFill>
                  <a:srgbClr val="C00000"/>
                </a:solidFill>
              </a:rPr>
              <a:t> :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defRPr/>
            </a:pPr>
            <a:r>
              <a:rPr lang="en-US" sz="2400" kern="0" dirty="0"/>
              <a:t>+  2 </a:t>
            </a:r>
            <a:r>
              <a:rPr lang="en-US" sz="2400" kern="0" dirty="0" err="1"/>
              <a:t>là</a:t>
            </a:r>
            <a:r>
              <a:rPr lang="en-US" sz="2400" kern="0" dirty="0"/>
              <a:t> </a:t>
            </a:r>
            <a:r>
              <a:rPr lang="en-US" sz="2400" kern="0" dirty="0" err="1"/>
              <a:t>số</a:t>
            </a:r>
            <a:r>
              <a:rPr lang="en-US" sz="2400" kern="0" dirty="0"/>
              <a:t> </a:t>
            </a:r>
            <a:r>
              <a:rPr lang="en-US" sz="2400" kern="0" dirty="0" err="1"/>
              <a:t>nguyên</a:t>
            </a:r>
            <a:r>
              <a:rPr lang="en-US" sz="2400" kern="0" dirty="0"/>
              <a:t> </a:t>
            </a:r>
            <a:r>
              <a:rPr lang="en-US" sz="2400" kern="0" dirty="0" err="1"/>
              <a:t>tố</a:t>
            </a:r>
            <a:endParaRPr lang="en-US" sz="2400" kern="0" dirty="0"/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defRPr/>
            </a:pPr>
            <a:r>
              <a:rPr lang="en-US" sz="2400" kern="0" dirty="0"/>
              <a:t>     </a:t>
            </a:r>
            <a:r>
              <a:rPr lang="en-US" sz="2400" kern="0" dirty="0" err="1"/>
              <a:t>Phủ</a:t>
            </a:r>
            <a:r>
              <a:rPr lang="en-US" sz="2400" kern="0" dirty="0"/>
              <a:t> </a:t>
            </a:r>
            <a:r>
              <a:rPr lang="en-US" sz="2400" kern="0" dirty="0" err="1"/>
              <a:t>định</a:t>
            </a:r>
            <a:r>
              <a:rPr lang="en-US" sz="2400" kern="0" dirty="0"/>
              <a:t>: 2 </a:t>
            </a:r>
            <a:r>
              <a:rPr lang="en-US" sz="2400" b="1" kern="0" dirty="0" err="1"/>
              <a:t>không</a:t>
            </a:r>
            <a:r>
              <a:rPr lang="en-US" sz="2400" kern="0" dirty="0"/>
              <a:t> </a:t>
            </a:r>
            <a:r>
              <a:rPr lang="en-US" sz="2400" kern="0" dirty="0" err="1"/>
              <a:t>là</a:t>
            </a:r>
            <a:r>
              <a:rPr lang="en-US" sz="2400" kern="0" dirty="0"/>
              <a:t> </a:t>
            </a:r>
            <a:r>
              <a:rPr lang="en-US" sz="2400" kern="0" dirty="0" err="1"/>
              <a:t>số</a:t>
            </a:r>
            <a:r>
              <a:rPr lang="en-US" sz="2400" kern="0" dirty="0"/>
              <a:t> </a:t>
            </a:r>
            <a:r>
              <a:rPr lang="en-US" sz="2400" kern="0" dirty="0" err="1"/>
              <a:t>nguyên</a:t>
            </a:r>
            <a:r>
              <a:rPr lang="en-US" sz="2400" kern="0" dirty="0"/>
              <a:t> </a:t>
            </a:r>
            <a:r>
              <a:rPr lang="en-US" sz="2400" kern="0" dirty="0" err="1"/>
              <a:t>tố</a:t>
            </a:r>
            <a:endParaRPr lang="en-US" sz="2400" kern="0" dirty="0"/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defRPr/>
            </a:pPr>
            <a:r>
              <a:rPr lang="en-US" sz="2400" kern="0" dirty="0"/>
              <a:t>+  1 </a:t>
            </a:r>
            <a:r>
              <a:rPr lang="en-US" sz="2400" kern="0" dirty="0" smtClean="0"/>
              <a:t>&gt; 2 </a:t>
            </a:r>
            <a:endParaRPr lang="en-US" sz="2400" kern="0" dirty="0"/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defRPr/>
            </a:pPr>
            <a:r>
              <a:rPr lang="en-US" sz="2400" kern="0" dirty="0"/>
              <a:t>    </a:t>
            </a:r>
            <a:r>
              <a:rPr lang="en-US" sz="2400" kern="0" dirty="0" err="1"/>
              <a:t>Phủ</a:t>
            </a:r>
            <a:r>
              <a:rPr lang="en-US" sz="2400" kern="0" dirty="0"/>
              <a:t> </a:t>
            </a:r>
            <a:r>
              <a:rPr lang="en-US" sz="2400" kern="0" dirty="0" err="1"/>
              <a:t>định</a:t>
            </a:r>
            <a:r>
              <a:rPr lang="en-US" sz="2400" kern="0" dirty="0"/>
              <a:t> : </a:t>
            </a:r>
            <a:r>
              <a:rPr lang="en-US" sz="2400" kern="0" dirty="0" smtClean="0"/>
              <a:t>1 ≤ </a:t>
            </a:r>
            <a:r>
              <a:rPr lang="en-US" sz="2400" kern="0" dirty="0"/>
              <a:t>2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FontTx/>
              <a:buChar char="-"/>
              <a:defRPr/>
            </a:pPr>
            <a:endParaRPr lang="en-US" sz="2400" kern="0" dirty="0">
              <a:solidFill>
                <a:schemeClr val="hlink"/>
              </a:solidFill>
            </a:endParaRPr>
          </a:p>
        </p:txBody>
      </p:sp>
      <p:graphicFrame>
        <p:nvGraphicFramePr>
          <p:cNvPr id="2051" name="Object 4"/>
          <p:cNvGraphicFramePr>
            <a:graphicFrameLocks noChangeAspect="1"/>
          </p:cNvGraphicFramePr>
          <p:nvPr/>
        </p:nvGraphicFramePr>
        <p:xfrm>
          <a:off x="4114800" y="2032000"/>
          <a:ext cx="914400" cy="198438"/>
        </p:xfrm>
        <a:graphic>
          <a:graphicData uri="http://schemas.openxmlformats.org/presentationml/2006/ole">
            <p:oleObj spid="_x0000_s2051" name="Equation" r:id="rId4" imgW="914400" imgH="198720" progId="">
              <p:embed/>
            </p:oleObj>
          </a:graphicData>
        </a:graphic>
      </p:graphicFrame>
      <p:graphicFrame>
        <p:nvGraphicFramePr>
          <p:cNvPr id="3076" name="Object 5"/>
          <p:cNvGraphicFramePr>
            <a:graphicFrameLocks noChangeAspect="1"/>
          </p:cNvGraphicFramePr>
          <p:nvPr/>
        </p:nvGraphicFramePr>
        <p:xfrm>
          <a:off x="2963863" y="2268538"/>
          <a:ext cx="465137" cy="412750"/>
        </p:xfrm>
        <a:graphic>
          <a:graphicData uri="http://schemas.openxmlformats.org/presentationml/2006/ole">
            <p:oleObj spid="_x0000_s2052" name="Equation" r:id="rId5" imgW="152280" imgH="20304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I. Mệnh đề</a:t>
            </a:r>
            <a:endParaRPr 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34290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2400" b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b. </a:t>
            </a:r>
            <a:r>
              <a:rPr lang="en-US" sz="2400" u="sng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Phép nối liền</a:t>
            </a:r>
            <a:r>
              <a:rPr lang="en-US" sz="240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(hội, giao): </a:t>
            </a:r>
            <a:r>
              <a:rPr lang="vi-VN" sz="2400" b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của hai mệnh đề P, Q được kí hiệu bởi </a:t>
            </a:r>
            <a:r>
              <a:rPr lang="vi-VN" sz="24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 </a:t>
            </a:r>
            <a:r>
              <a:rPr lang="ko-KR" altLang="en-US" sz="2400" smtClean="0">
                <a:solidFill>
                  <a:schemeClr val="tx1"/>
                </a:solidFill>
                <a:latin typeface="Arial" pitchFamily="34" charset="0"/>
                <a:ea typeface="굴림" pitchFamily="34" charset="-127"/>
                <a:cs typeface="Arial" pitchFamily="34" charset="0"/>
                <a:sym typeface="Symbol" pitchFamily="18" charset="2"/>
              </a:rPr>
              <a:t> </a:t>
            </a:r>
            <a:r>
              <a:rPr lang="vi-VN" altLang="ko-KR" sz="2400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Q </a:t>
            </a:r>
            <a:r>
              <a:rPr lang="vi-VN" altLang="ko-KR" sz="2400" b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(đọc </a:t>
            </a:r>
            <a:r>
              <a:rPr lang="en-US" altLang="ko-KR" sz="2400" b="0" smtClean="0">
                <a:solidFill>
                  <a:schemeClr val="tx1"/>
                </a:solidFill>
                <a:latin typeface="Arial" pitchFamily="34" charset="0"/>
                <a:ea typeface="굴림" pitchFamily="34" charset="-127"/>
                <a:sym typeface="Symbol" pitchFamily="18" charset="2"/>
              </a:rPr>
              <a:t>là</a:t>
            </a:r>
            <a:r>
              <a:rPr lang="vi-VN" altLang="ko-KR" sz="2400" b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 “</a:t>
            </a:r>
            <a:r>
              <a:rPr lang="vi-VN" altLang="ko-KR" sz="2400" b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P </a:t>
            </a:r>
            <a:r>
              <a:rPr lang="en-US" altLang="ko-KR" sz="2400" b="0" smtClean="0">
                <a:solidFill>
                  <a:srgbClr val="C00000"/>
                </a:solidFill>
                <a:latin typeface="Arial" pitchFamily="34" charset="0"/>
                <a:ea typeface="굴림" pitchFamily="34" charset="-127"/>
                <a:sym typeface="Symbol" pitchFamily="18" charset="2"/>
              </a:rPr>
              <a:t>và</a:t>
            </a:r>
            <a:r>
              <a:rPr lang="vi-VN" altLang="ko-KR" sz="2400" b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 Q</a:t>
            </a:r>
            <a:r>
              <a:rPr lang="vi-VN" altLang="ko-KR" sz="2400" b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”), l</a:t>
            </a:r>
            <a:r>
              <a:rPr lang="en-US" altLang="ko-KR" sz="2400" b="0" smtClean="0">
                <a:solidFill>
                  <a:schemeClr val="tx1"/>
                </a:solidFill>
                <a:latin typeface="Arial" pitchFamily="34" charset="0"/>
                <a:ea typeface="굴림" pitchFamily="34" charset="-127"/>
                <a:sym typeface="Symbol" pitchFamily="18" charset="2"/>
              </a:rPr>
              <a:t>à </a:t>
            </a:r>
            <a:r>
              <a:rPr lang="vi-VN" altLang="ko-KR" sz="2400" b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mệnh đề được định bởi : </a:t>
            </a:r>
            <a:r>
              <a:rPr lang="en-US" sz="2400" b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 </a:t>
            </a:r>
            <a:r>
              <a:rPr lang="ko-KR" altLang="en-US" sz="2400" b="0" smtClean="0">
                <a:solidFill>
                  <a:schemeClr val="tx1"/>
                </a:solidFill>
                <a:latin typeface="Arial" pitchFamily="34" charset="0"/>
                <a:ea typeface="굴림" pitchFamily="34" charset="-127"/>
                <a:sym typeface="Symbol" pitchFamily="18" charset="2"/>
              </a:rPr>
              <a:t> </a:t>
            </a:r>
            <a:r>
              <a:rPr lang="vi-VN" altLang="ko-KR" sz="2400" b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Q đúng</a:t>
            </a:r>
            <a:r>
              <a:rPr lang="ko-KR" altLang="en-US" sz="2400" b="0" smtClean="0">
                <a:solidFill>
                  <a:schemeClr val="tx1"/>
                </a:solidFill>
                <a:latin typeface="Arial" pitchFamily="34" charset="0"/>
                <a:ea typeface="굴림" pitchFamily="34" charset="-127"/>
                <a:sym typeface="Symbol" pitchFamily="18" charset="2"/>
              </a:rPr>
              <a:t> </a:t>
            </a:r>
            <a:r>
              <a:rPr lang="en-US" altLang="ko-KR" sz="2400" b="0" smtClean="0">
                <a:solidFill>
                  <a:schemeClr val="tx1"/>
                </a:solidFill>
                <a:latin typeface="Arial" pitchFamily="34" charset="0"/>
                <a:ea typeface="굴림" pitchFamily="34" charset="-127"/>
                <a:sym typeface="Symbol" pitchFamily="18" charset="2"/>
              </a:rPr>
              <a:t>khi</a:t>
            </a:r>
            <a:r>
              <a:rPr lang="ko-KR" altLang="en-US" sz="2400" b="0" smtClean="0">
                <a:solidFill>
                  <a:schemeClr val="tx1"/>
                </a:solidFill>
                <a:latin typeface="Arial" pitchFamily="34" charset="0"/>
                <a:ea typeface="굴림" pitchFamily="34" charset="-127"/>
                <a:sym typeface="Symbol" pitchFamily="18" charset="2"/>
              </a:rPr>
              <a:t> </a:t>
            </a:r>
            <a:r>
              <a:rPr lang="vi-VN" altLang="ko-KR" sz="2400" b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v</a:t>
            </a:r>
            <a:r>
              <a:rPr lang="en-US" altLang="ko-KR" sz="2400" b="0" smtClean="0">
                <a:solidFill>
                  <a:schemeClr val="tx1"/>
                </a:solidFill>
                <a:latin typeface="Arial" pitchFamily="34" charset="0"/>
                <a:ea typeface="굴림" pitchFamily="34" charset="-127"/>
                <a:sym typeface="Symbol" pitchFamily="18" charset="2"/>
              </a:rPr>
              <a:t>à</a:t>
            </a:r>
            <a:r>
              <a:rPr lang="vi-VN" altLang="ko-KR" sz="2400" b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 chỉ khi P </a:t>
            </a:r>
            <a:r>
              <a:rPr lang="en-US" altLang="ko-KR" sz="2400" b="0" smtClean="0">
                <a:solidFill>
                  <a:schemeClr val="tx1"/>
                </a:solidFill>
                <a:latin typeface="Arial" pitchFamily="34" charset="0"/>
                <a:ea typeface="굴림" pitchFamily="34" charset="-127"/>
                <a:sym typeface="Symbol" pitchFamily="18" charset="2"/>
              </a:rPr>
              <a:t>và</a:t>
            </a:r>
            <a:r>
              <a:rPr lang="vi-VN" altLang="ko-KR" sz="2400" b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 Q đồng thời đúng</a:t>
            </a:r>
            <a:r>
              <a:rPr lang="en-US" altLang="ko-KR" sz="2400" b="0" smtClean="0">
                <a:solidFill>
                  <a:schemeClr val="tx1"/>
                </a:solidFill>
                <a:latin typeface="Arial" pitchFamily="34" charset="0"/>
                <a:ea typeface="굴림" pitchFamily="34" charset="-127"/>
                <a:sym typeface="Symbol" pitchFamily="18" charset="2"/>
              </a:rPr>
              <a:t>.</a:t>
            </a:r>
          </a:p>
          <a:p>
            <a:pPr eaLnBrk="1" hangingPunct="1">
              <a:buFont typeface="Wingdings" pitchFamily="2" charset="2"/>
              <a:buNone/>
            </a:pPr>
            <a:endParaRPr lang="en-US" altLang="ko-KR" sz="2400" b="0" smtClean="0">
              <a:solidFill>
                <a:schemeClr val="tx1"/>
              </a:solidFill>
              <a:latin typeface="Arial" pitchFamily="34" charset="0"/>
              <a:ea typeface="굴림" pitchFamily="34" charset="-127"/>
              <a:sym typeface="Symbol" pitchFamily="18" charset="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sz="2400" smtClean="0">
                <a:solidFill>
                  <a:srgbClr val="C00000"/>
                </a:solidFill>
              </a:rPr>
              <a:t>    Bảng chân trị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ko-KR" sz="2400" b="0" smtClean="0">
                <a:solidFill>
                  <a:schemeClr val="tx1"/>
                </a:solidFill>
                <a:latin typeface="Arial" pitchFamily="34" charset="0"/>
                <a:ea typeface="굴림" pitchFamily="34" charset="-127"/>
                <a:sym typeface="Symbol" pitchFamily="18" charset="2"/>
              </a:rPr>
              <a:t> </a:t>
            </a:r>
            <a:endParaRPr lang="vi-VN" altLang="ko-KR" sz="2400" b="0" smtClean="0">
              <a:solidFill>
                <a:schemeClr val="tx1"/>
              </a:solidFill>
              <a:latin typeface="Arial" pitchFamily="34" charset="0"/>
              <a:cs typeface="Arial" pitchFamily="34" charset="0"/>
              <a:sym typeface="Symbol" pitchFamily="18" charset="2"/>
            </a:endParaRPr>
          </a:p>
        </p:txBody>
      </p:sp>
      <p:graphicFrame>
        <p:nvGraphicFramePr>
          <p:cNvPr id="103427" name="Object 2"/>
          <p:cNvGraphicFramePr>
            <a:graphicFrameLocks noChangeAspect="1"/>
          </p:cNvGraphicFramePr>
          <p:nvPr/>
        </p:nvGraphicFramePr>
        <p:xfrm>
          <a:off x="3886200" y="2743200"/>
          <a:ext cx="2667000" cy="2003425"/>
        </p:xfrm>
        <a:graphic>
          <a:graphicData uri="http://schemas.openxmlformats.org/presentationml/2006/ole">
            <p:oleObj spid="_x0000_s3074" name="Document" r:id="rId3" imgW="3688591" imgH="2652187" progId="Word.Document.8">
              <p:embed/>
            </p:oleObj>
          </a:graphicData>
        </a:graphic>
      </p:graphicFrame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609600" y="4419600"/>
            <a:ext cx="7848600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dirty="0" err="1">
                <a:solidFill>
                  <a:srgbClr val="C00000"/>
                </a:solidFill>
              </a:rPr>
              <a:t>Ví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 err="1">
                <a:solidFill>
                  <a:srgbClr val="C00000"/>
                </a:solidFill>
              </a:rPr>
              <a:t>dụ</a:t>
            </a:r>
            <a:r>
              <a:rPr lang="en-US" sz="2400" dirty="0">
                <a:solidFill>
                  <a:srgbClr val="C00000"/>
                </a:solidFill>
              </a:rPr>
              <a:t>:</a:t>
            </a:r>
          </a:p>
          <a:p>
            <a:r>
              <a:rPr lang="en-US" sz="2400" dirty="0"/>
              <a:t>   -  </a:t>
            </a:r>
            <a:r>
              <a:rPr lang="en-US" sz="2400" dirty="0" smtClean="0"/>
              <a:t>3 &gt; 4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Trần</a:t>
            </a:r>
            <a:r>
              <a:rPr lang="en-US" sz="2400" dirty="0"/>
              <a:t> </a:t>
            </a:r>
            <a:r>
              <a:rPr lang="en-US" sz="2400" dirty="0" err="1"/>
              <a:t>Hưng</a:t>
            </a:r>
            <a:r>
              <a:rPr lang="en-US" sz="2400" dirty="0"/>
              <a:t> </a:t>
            </a:r>
            <a:r>
              <a:rPr lang="en-US" sz="2400" dirty="0" err="1"/>
              <a:t>Đạo</a:t>
            </a:r>
            <a:r>
              <a:rPr lang="en-US" sz="2400" dirty="0"/>
              <a:t> </a:t>
            </a:r>
            <a:r>
              <a:rPr lang="en-US" sz="2400" dirty="0" err="1"/>
              <a:t>là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vị</a:t>
            </a:r>
            <a:r>
              <a:rPr lang="en-US" sz="2400" dirty="0"/>
              <a:t> </a:t>
            </a:r>
            <a:r>
              <a:rPr lang="en-US" sz="2400" dirty="0" err="1"/>
              <a:t>tướng</a:t>
            </a:r>
            <a:endParaRPr lang="en-US" sz="2400" dirty="0"/>
          </a:p>
          <a:p>
            <a:r>
              <a:rPr lang="en-US" sz="2400" dirty="0"/>
              <a:t>   -  2 </a:t>
            </a:r>
            <a:r>
              <a:rPr lang="en-US" sz="2400" dirty="0" err="1"/>
              <a:t>là</a:t>
            </a:r>
            <a:r>
              <a:rPr lang="en-US" sz="2400" dirty="0"/>
              <a:t> </a:t>
            </a:r>
            <a:r>
              <a:rPr lang="en-US" sz="2400" dirty="0" err="1"/>
              <a:t>số</a:t>
            </a:r>
            <a:r>
              <a:rPr lang="en-US" sz="2400" dirty="0"/>
              <a:t> </a:t>
            </a:r>
            <a:r>
              <a:rPr lang="en-US" sz="2400" dirty="0" err="1"/>
              <a:t>nguyên</a:t>
            </a:r>
            <a:r>
              <a:rPr lang="en-US" sz="2400" dirty="0"/>
              <a:t> </a:t>
            </a:r>
            <a:r>
              <a:rPr lang="en-US" sz="2400" dirty="0" err="1"/>
              <a:t>tố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2 </a:t>
            </a:r>
            <a:r>
              <a:rPr lang="en-US" sz="2400" dirty="0" err="1"/>
              <a:t>là</a:t>
            </a:r>
            <a:r>
              <a:rPr lang="en-US" sz="2400" dirty="0"/>
              <a:t> </a:t>
            </a:r>
            <a:r>
              <a:rPr lang="en-US" sz="2400" dirty="0" err="1"/>
              <a:t>số</a:t>
            </a:r>
            <a:r>
              <a:rPr lang="en-US" sz="2400" dirty="0"/>
              <a:t> </a:t>
            </a:r>
            <a:r>
              <a:rPr lang="en-US" sz="2400" dirty="0" err="1"/>
              <a:t>chẵn</a:t>
            </a:r>
            <a:endParaRPr lang="en-US" sz="2400" dirty="0"/>
          </a:p>
          <a:p>
            <a:r>
              <a:rPr lang="en-US" sz="2400" dirty="0"/>
              <a:t>   -  An </a:t>
            </a:r>
            <a:r>
              <a:rPr lang="en-US" sz="2400" dirty="0" err="1"/>
              <a:t>đang</a:t>
            </a:r>
            <a:r>
              <a:rPr lang="en-US" sz="2400" dirty="0"/>
              <a:t> </a:t>
            </a:r>
            <a:r>
              <a:rPr lang="en-US" sz="2400" dirty="0" err="1"/>
              <a:t>hát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uống</a:t>
            </a:r>
            <a:r>
              <a:rPr lang="en-US" sz="2400" dirty="0"/>
              <a:t> </a:t>
            </a:r>
            <a:r>
              <a:rPr lang="en-US" sz="2400" dirty="0" err="1"/>
              <a:t>nước</a:t>
            </a:r>
            <a:r>
              <a:rPr lang="en-US" sz="2400" dirty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03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I. Mệnh đề</a:t>
            </a:r>
            <a:endParaRPr 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34290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2400" b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c. </a:t>
            </a:r>
            <a:r>
              <a:rPr lang="en-US" sz="2400" u="sng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Phép nối rời</a:t>
            </a:r>
            <a:r>
              <a:rPr lang="en-US" sz="2400" b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(tuyển, hợp): </a:t>
            </a:r>
            <a:r>
              <a:rPr lang="vi-VN" sz="2400" b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của hai mệnh đề P, Q được kí hiệu bởi </a:t>
            </a:r>
            <a:r>
              <a:rPr lang="vi-VN" sz="24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 </a:t>
            </a:r>
            <a:r>
              <a:rPr lang="en-US" altLang="ko-KR" sz="2000" smtClean="0">
                <a:ea typeface="굴림" pitchFamily="34" charset="-127"/>
                <a:sym typeface="Symbol" pitchFamily="18" charset="2"/>
              </a:rPr>
              <a:t></a:t>
            </a:r>
            <a:r>
              <a:rPr lang="ko-KR" altLang="en-US" sz="2400" smtClean="0">
                <a:solidFill>
                  <a:schemeClr val="tx1"/>
                </a:solidFill>
                <a:latin typeface="Arial" pitchFamily="34" charset="0"/>
                <a:ea typeface="굴림" pitchFamily="34" charset="-127"/>
                <a:cs typeface="Arial" pitchFamily="34" charset="0"/>
                <a:sym typeface="Symbol" pitchFamily="18" charset="2"/>
              </a:rPr>
              <a:t> </a:t>
            </a:r>
            <a:r>
              <a:rPr lang="vi-VN" altLang="ko-KR" sz="2400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Q </a:t>
            </a:r>
            <a:r>
              <a:rPr lang="vi-VN" altLang="ko-KR" sz="2400" b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(đọc </a:t>
            </a:r>
            <a:r>
              <a:rPr lang="en-US" altLang="ko-KR" sz="2400" b="0" smtClean="0">
                <a:solidFill>
                  <a:schemeClr val="tx1"/>
                </a:solidFill>
                <a:latin typeface="Arial" pitchFamily="34" charset="0"/>
                <a:ea typeface="굴림" pitchFamily="34" charset="-127"/>
                <a:sym typeface="Symbol" pitchFamily="18" charset="2"/>
              </a:rPr>
              <a:t>là</a:t>
            </a:r>
            <a:r>
              <a:rPr lang="vi-VN" altLang="ko-KR" sz="2400" b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 “</a:t>
            </a:r>
            <a:r>
              <a:rPr lang="vi-VN" altLang="ko-KR" sz="2400" b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P </a:t>
            </a:r>
            <a:r>
              <a:rPr lang="en-US" altLang="ko-KR" sz="2400" b="0" smtClean="0">
                <a:solidFill>
                  <a:srgbClr val="C00000"/>
                </a:solidFill>
                <a:latin typeface="Arial" pitchFamily="34" charset="0"/>
                <a:ea typeface="굴림" pitchFamily="34" charset="-127"/>
                <a:sym typeface="Symbol" pitchFamily="18" charset="2"/>
              </a:rPr>
              <a:t>hay</a:t>
            </a:r>
            <a:r>
              <a:rPr lang="vi-VN" altLang="ko-KR" sz="2400" b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 Q</a:t>
            </a:r>
            <a:r>
              <a:rPr lang="vi-VN" altLang="ko-KR" sz="2400" b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”), l</a:t>
            </a:r>
            <a:r>
              <a:rPr lang="en-US" altLang="ko-KR" sz="2400" b="0" smtClean="0">
                <a:solidFill>
                  <a:schemeClr val="tx1"/>
                </a:solidFill>
                <a:latin typeface="Arial" pitchFamily="34" charset="0"/>
                <a:ea typeface="굴림" pitchFamily="34" charset="-127"/>
                <a:sym typeface="Symbol" pitchFamily="18" charset="2"/>
              </a:rPr>
              <a:t>à </a:t>
            </a:r>
            <a:r>
              <a:rPr lang="vi-VN" altLang="ko-KR" sz="2400" b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mệnh đề được định bởi : </a:t>
            </a:r>
            <a:r>
              <a:rPr lang="en-US" sz="2400" b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 </a:t>
            </a:r>
            <a:r>
              <a:rPr lang="en-US" altLang="ko-KR" sz="2400" smtClean="0">
                <a:ea typeface="굴림" pitchFamily="34" charset="-127"/>
                <a:sym typeface="Symbol" pitchFamily="18" charset="2"/>
              </a:rPr>
              <a:t></a:t>
            </a:r>
            <a:r>
              <a:rPr lang="ko-KR" altLang="en-US" sz="2400" b="0" smtClean="0">
                <a:solidFill>
                  <a:schemeClr val="tx1"/>
                </a:solidFill>
                <a:latin typeface="Arial" pitchFamily="34" charset="0"/>
                <a:ea typeface="굴림" pitchFamily="34" charset="-127"/>
                <a:sym typeface="Symbol" pitchFamily="18" charset="2"/>
              </a:rPr>
              <a:t> </a:t>
            </a:r>
            <a:r>
              <a:rPr lang="vi-VN" altLang="ko-KR" sz="2400" b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Q </a:t>
            </a:r>
            <a:r>
              <a:rPr lang="en-US" altLang="ko-KR" sz="2400" b="0" smtClean="0">
                <a:solidFill>
                  <a:schemeClr val="tx1"/>
                </a:solidFill>
                <a:latin typeface="Arial" pitchFamily="34" charset="0"/>
                <a:ea typeface="굴림" pitchFamily="34" charset="-127"/>
                <a:sym typeface="Symbol" pitchFamily="18" charset="2"/>
              </a:rPr>
              <a:t>sai</a:t>
            </a:r>
            <a:r>
              <a:rPr lang="ko-KR" altLang="en-US" sz="2400" b="0" smtClean="0">
                <a:solidFill>
                  <a:schemeClr val="tx1"/>
                </a:solidFill>
                <a:latin typeface="Arial" pitchFamily="34" charset="0"/>
                <a:ea typeface="굴림" pitchFamily="34" charset="-127"/>
                <a:sym typeface="Symbol" pitchFamily="18" charset="2"/>
              </a:rPr>
              <a:t> </a:t>
            </a:r>
            <a:r>
              <a:rPr lang="en-US" altLang="ko-KR" sz="2400" b="0" smtClean="0">
                <a:solidFill>
                  <a:schemeClr val="tx1"/>
                </a:solidFill>
                <a:latin typeface="Arial" pitchFamily="34" charset="0"/>
                <a:ea typeface="굴림" pitchFamily="34" charset="-127"/>
                <a:sym typeface="Symbol" pitchFamily="18" charset="2"/>
              </a:rPr>
              <a:t>khi</a:t>
            </a:r>
            <a:r>
              <a:rPr lang="ko-KR" altLang="en-US" sz="2400" b="0" smtClean="0">
                <a:solidFill>
                  <a:schemeClr val="tx1"/>
                </a:solidFill>
                <a:latin typeface="Arial" pitchFamily="34" charset="0"/>
                <a:ea typeface="굴림" pitchFamily="34" charset="-127"/>
                <a:sym typeface="Symbol" pitchFamily="18" charset="2"/>
              </a:rPr>
              <a:t> </a:t>
            </a:r>
            <a:r>
              <a:rPr lang="vi-VN" altLang="ko-KR" sz="2400" b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v</a:t>
            </a:r>
            <a:r>
              <a:rPr lang="en-US" altLang="ko-KR" sz="2400" b="0" smtClean="0">
                <a:solidFill>
                  <a:schemeClr val="tx1"/>
                </a:solidFill>
                <a:latin typeface="Arial" pitchFamily="34" charset="0"/>
                <a:ea typeface="굴림" pitchFamily="34" charset="-127"/>
                <a:sym typeface="Symbol" pitchFamily="18" charset="2"/>
              </a:rPr>
              <a:t>à</a:t>
            </a:r>
            <a:r>
              <a:rPr lang="vi-VN" altLang="ko-KR" sz="2400" b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 chỉ khi P </a:t>
            </a:r>
            <a:r>
              <a:rPr lang="en-US" altLang="ko-KR" sz="2400" b="0" smtClean="0">
                <a:solidFill>
                  <a:schemeClr val="tx1"/>
                </a:solidFill>
                <a:latin typeface="Arial" pitchFamily="34" charset="0"/>
                <a:ea typeface="굴림" pitchFamily="34" charset="-127"/>
                <a:sym typeface="Symbol" pitchFamily="18" charset="2"/>
              </a:rPr>
              <a:t>và</a:t>
            </a:r>
            <a:r>
              <a:rPr lang="vi-VN" altLang="ko-KR" sz="2400" b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 Q đồng thời </a:t>
            </a:r>
            <a:r>
              <a:rPr lang="en-US" altLang="ko-KR" sz="2400" b="0" smtClean="0">
                <a:solidFill>
                  <a:schemeClr val="tx1"/>
                </a:solidFill>
                <a:latin typeface="Arial" pitchFamily="34" charset="0"/>
                <a:ea typeface="굴림" pitchFamily="34" charset="-127"/>
                <a:sym typeface="Symbol" pitchFamily="18" charset="2"/>
              </a:rPr>
              <a:t>sai.</a:t>
            </a:r>
          </a:p>
          <a:p>
            <a:pPr eaLnBrk="1" hangingPunct="1">
              <a:buFont typeface="Wingdings" pitchFamily="2" charset="2"/>
              <a:buNone/>
            </a:pPr>
            <a:endParaRPr lang="en-US" altLang="ko-KR" sz="2400" b="0" smtClean="0">
              <a:solidFill>
                <a:schemeClr val="tx1"/>
              </a:solidFill>
              <a:latin typeface="Arial" pitchFamily="34" charset="0"/>
              <a:ea typeface="굴림" pitchFamily="34" charset="-127"/>
              <a:sym typeface="Symbol" pitchFamily="18" charset="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sz="2400" smtClean="0">
                <a:solidFill>
                  <a:srgbClr val="C00000"/>
                </a:solidFill>
              </a:rPr>
              <a:t>   </a:t>
            </a:r>
            <a:r>
              <a:rPr lang="en-US" sz="2400" b="0" smtClean="0">
                <a:solidFill>
                  <a:srgbClr val="C00000"/>
                </a:solidFill>
              </a:rPr>
              <a:t>Bảng chân trị</a:t>
            </a:r>
          </a:p>
          <a:p>
            <a:pPr eaLnBrk="1" hangingPunct="1">
              <a:buFont typeface="Wingdings" pitchFamily="2" charset="2"/>
              <a:buNone/>
            </a:pPr>
            <a:endParaRPr lang="vi-VN" altLang="ko-KR" sz="2400" b="0" smtClean="0">
              <a:solidFill>
                <a:schemeClr val="tx1"/>
              </a:solidFill>
              <a:latin typeface="Arial" pitchFamily="34" charset="0"/>
              <a:cs typeface="Arial" pitchFamily="34" charset="0"/>
              <a:sym typeface="Symbol" pitchFamily="18" charset="2"/>
            </a:endParaRPr>
          </a:p>
        </p:txBody>
      </p:sp>
      <p:graphicFrame>
        <p:nvGraphicFramePr>
          <p:cNvPr id="103427" name="Object 2"/>
          <p:cNvGraphicFramePr>
            <a:graphicFrameLocks noChangeAspect="1"/>
          </p:cNvGraphicFramePr>
          <p:nvPr/>
        </p:nvGraphicFramePr>
        <p:xfrm>
          <a:off x="3898900" y="2895600"/>
          <a:ext cx="3200400" cy="2235200"/>
        </p:xfrm>
        <a:graphic>
          <a:graphicData uri="http://schemas.openxmlformats.org/presentationml/2006/ole">
            <p:oleObj spid="_x0000_s4098" name="Document" r:id="rId3" imgW="3975793" imgH="2669463" progId="Word.Document.8">
              <p:embed/>
            </p:oleObj>
          </a:graphicData>
        </a:graphic>
      </p:graphicFrame>
      <p:sp>
        <p:nvSpPr>
          <p:cNvPr id="4101" name="TextBox 6"/>
          <p:cNvSpPr txBox="1">
            <a:spLocks noChangeArrowheads="1"/>
          </p:cNvSpPr>
          <p:nvPr/>
        </p:nvSpPr>
        <p:spPr bwMode="auto">
          <a:xfrm>
            <a:off x="1066800" y="2819400"/>
            <a:ext cx="29718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240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685800" y="4572000"/>
            <a:ext cx="7848600" cy="150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ts val="1200"/>
              </a:spcBef>
            </a:pPr>
            <a:r>
              <a:rPr lang="en-US" sz="2400" dirty="0" err="1">
                <a:solidFill>
                  <a:srgbClr val="C00000"/>
                </a:solidFill>
              </a:rPr>
              <a:t>Ví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 err="1">
                <a:solidFill>
                  <a:srgbClr val="C00000"/>
                </a:solidFill>
              </a:rPr>
              <a:t>dụ</a:t>
            </a:r>
            <a:r>
              <a:rPr lang="en-US" sz="2400" dirty="0">
                <a:solidFill>
                  <a:srgbClr val="C00000"/>
                </a:solidFill>
              </a:rPr>
              <a:t>:</a:t>
            </a:r>
          </a:p>
          <a:p>
            <a:pPr>
              <a:spcBef>
                <a:spcPts val="1200"/>
              </a:spcBef>
            </a:pPr>
            <a:r>
              <a:rPr lang="en-US" sz="2400" dirty="0"/>
              <a:t>   - </a:t>
            </a:r>
            <a:r>
              <a:rPr lang="en-US" sz="2400" dirty="0">
                <a:latin typeface="Symbol" pitchFamily="18" charset="2"/>
                <a:ea typeface="Osaka"/>
                <a:cs typeface="Osaka"/>
                <a:sym typeface="Symbol" pitchFamily="18" charset="2"/>
              </a:rPr>
              <a:t>p </a:t>
            </a:r>
            <a:r>
              <a:rPr lang="en-US" sz="2400" dirty="0" smtClean="0"/>
              <a:t>&gt; 4 </a:t>
            </a:r>
            <a:r>
              <a:rPr lang="en-US" sz="2400" dirty="0"/>
              <a:t>hay </a:t>
            </a:r>
            <a:r>
              <a:rPr lang="en-US" sz="2400" dirty="0">
                <a:latin typeface="Symbol" pitchFamily="18" charset="2"/>
                <a:ea typeface="Osaka"/>
                <a:cs typeface="Osaka"/>
                <a:sym typeface="Symbol" pitchFamily="18" charset="2"/>
              </a:rPr>
              <a:t>p</a:t>
            </a:r>
            <a:r>
              <a:rPr lang="en-US" sz="2400" dirty="0"/>
              <a:t> </a:t>
            </a:r>
            <a:r>
              <a:rPr lang="en-US" sz="2400" dirty="0" smtClean="0"/>
              <a:t>&gt; 5</a:t>
            </a:r>
            <a:endParaRPr lang="en-US" sz="2400" dirty="0"/>
          </a:p>
          <a:p>
            <a:pPr>
              <a:spcBef>
                <a:spcPts val="1200"/>
              </a:spcBef>
            </a:pPr>
            <a:r>
              <a:rPr lang="en-US" sz="2400" dirty="0"/>
              <a:t>   -  2 </a:t>
            </a:r>
            <a:r>
              <a:rPr lang="en-US" sz="2400" dirty="0" err="1"/>
              <a:t>là</a:t>
            </a:r>
            <a:r>
              <a:rPr lang="en-US" sz="2400" dirty="0"/>
              <a:t> </a:t>
            </a:r>
            <a:r>
              <a:rPr lang="en-US" sz="2400" dirty="0" err="1"/>
              <a:t>số</a:t>
            </a:r>
            <a:r>
              <a:rPr lang="en-US" sz="2400" dirty="0"/>
              <a:t> </a:t>
            </a:r>
            <a:r>
              <a:rPr lang="en-US" sz="2400" dirty="0" err="1"/>
              <a:t>nguyên</a:t>
            </a:r>
            <a:r>
              <a:rPr lang="en-US" sz="2400" dirty="0"/>
              <a:t> </a:t>
            </a:r>
            <a:r>
              <a:rPr lang="en-US" sz="2400" dirty="0" err="1"/>
              <a:t>tố</a:t>
            </a:r>
            <a:r>
              <a:rPr lang="en-US" sz="2400" dirty="0"/>
              <a:t> hay 2 </a:t>
            </a:r>
            <a:r>
              <a:rPr lang="en-US" sz="2400" dirty="0" err="1"/>
              <a:t>là</a:t>
            </a:r>
            <a:r>
              <a:rPr lang="en-US" sz="2400" dirty="0"/>
              <a:t> </a:t>
            </a:r>
            <a:r>
              <a:rPr lang="en-US" sz="2400" dirty="0" err="1"/>
              <a:t>số</a:t>
            </a:r>
            <a:r>
              <a:rPr lang="en-US" sz="2400" dirty="0"/>
              <a:t> </a:t>
            </a:r>
            <a:r>
              <a:rPr lang="en-US" sz="2400" dirty="0" err="1"/>
              <a:t>chẵn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03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I. Mệnh đề</a:t>
            </a:r>
            <a:endParaRPr 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ts val="1800"/>
              </a:spcBef>
              <a:buFont typeface="Wingdings" pitchFamily="2" charset="2"/>
              <a:buNone/>
            </a:pPr>
            <a:r>
              <a:rPr lang="en-US" sz="24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Ví dụ</a:t>
            </a:r>
          </a:p>
          <a:p>
            <a:pPr eaLnBrk="1" hangingPunct="1">
              <a:spcBef>
                <a:spcPts val="1800"/>
              </a:spcBef>
              <a:buFontTx/>
              <a:buChar char="-"/>
            </a:pPr>
            <a:r>
              <a:rPr lang="en-US" sz="2400" b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“</a:t>
            </a:r>
            <a:r>
              <a:rPr lang="vi-VN" sz="2400" b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Hôm nay, An giúp mẹ lau nhà và rửa chén”</a:t>
            </a:r>
            <a:endParaRPr lang="en-US" sz="2400" b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spcBef>
                <a:spcPts val="1800"/>
              </a:spcBef>
              <a:buFontTx/>
              <a:buChar char="-"/>
            </a:pPr>
            <a:r>
              <a:rPr lang="en-US" sz="2400" b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“Hôm nay, cô ấy đẹp và thông minh ”</a:t>
            </a:r>
          </a:p>
          <a:p>
            <a:pPr eaLnBrk="1" hangingPunct="1">
              <a:spcBef>
                <a:spcPts val="1800"/>
              </a:spcBef>
              <a:buFontTx/>
              <a:buChar char="-"/>
            </a:pPr>
            <a:r>
              <a:rPr lang="en-US" sz="2400" b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“Ba đang đọc báo hay xem phim”</a:t>
            </a:r>
          </a:p>
          <a:p>
            <a:pPr eaLnBrk="1" hangingPunct="1">
              <a:buFont typeface="Wingdings" pitchFamily="2" charset="2"/>
              <a:buNone/>
            </a:pPr>
            <a:endParaRPr lang="vi-VN" sz="2400" smtClean="0"/>
          </a:p>
          <a:p>
            <a:pPr eaLnBrk="1" hangingPunct="1">
              <a:buFont typeface="Wingdings" pitchFamily="2" charset="2"/>
              <a:buNone/>
            </a:pPr>
            <a:endParaRPr lang="en-US" sz="240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I. Mệnh đề</a:t>
            </a:r>
            <a:endParaRPr 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3429000"/>
          </a:xfrm>
        </p:spPr>
        <p:txBody>
          <a:bodyPr/>
          <a:lstStyle/>
          <a:p>
            <a:pPr eaLnBrk="1" hangingPunct="1">
              <a:spcBef>
                <a:spcPts val="1200"/>
              </a:spcBef>
              <a:buFont typeface="Wingdings" pitchFamily="2" charset="2"/>
              <a:buNone/>
            </a:pPr>
            <a:r>
              <a:rPr lang="en-US" sz="2400" b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d. </a:t>
            </a:r>
            <a:r>
              <a:rPr lang="en-US" sz="2400" u="sng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Phép kéo theo:</a:t>
            </a:r>
            <a:r>
              <a:rPr lang="en-US" sz="240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vi-VN" sz="2400" b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Mệnh đề P k</a:t>
            </a:r>
            <a:r>
              <a:rPr lang="en-US" sz="2400" b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éo</a:t>
            </a:r>
            <a:r>
              <a:rPr lang="vi-VN" sz="2400" b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theo Q của hai mệnh đề P v</a:t>
            </a:r>
            <a:r>
              <a:rPr lang="en-US" sz="2400" b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à</a:t>
            </a:r>
            <a:r>
              <a:rPr lang="vi-VN" sz="2400" b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Q, k</a:t>
            </a:r>
            <a:r>
              <a:rPr lang="en-US" sz="2400" b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ý</a:t>
            </a:r>
            <a:r>
              <a:rPr lang="vi-VN" sz="2400" b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hiệu bởi </a:t>
            </a:r>
            <a:r>
              <a:rPr lang="vi-VN" sz="240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P </a:t>
            </a:r>
            <a:r>
              <a:rPr lang="vi-VN" sz="2400" smtClean="0">
                <a:solidFill>
                  <a:srgbClr val="002060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 Q</a:t>
            </a:r>
            <a:r>
              <a:rPr lang="en-US" sz="2400" smtClean="0">
                <a:solidFill>
                  <a:srgbClr val="002060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 </a:t>
            </a:r>
            <a:r>
              <a:rPr lang="vi-VN" sz="2400" b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(đọc </a:t>
            </a:r>
            <a:r>
              <a:rPr lang="en-US" sz="2400" b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là </a:t>
            </a:r>
            <a:r>
              <a:rPr lang="vi-VN" sz="2400" b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 “</a:t>
            </a:r>
            <a:r>
              <a:rPr lang="vi-VN" sz="2400" b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P k</a:t>
            </a:r>
            <a:r>
              <a:rPr lang="en-US" sz="2400" b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éo</a:t>
            </a:r>
            <a:r>
              <a:rPr lang="vi-VN" sz="2400" b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 theo Q</a:t>
            </a:r>
            <a:r>
              <a:rPr lang="vi-VN" sz="2400" b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” hay “</a:t>
            </a:r>
            <a:r>
              <a:rPr lang="vi-VN" sz="2400" b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Nếu P thì Q</a:t>
            </a:r>
            <a:r>
              <a:rPr lang="vi-VN" sz="2400" b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” hay “</a:t>
            </a:r>
            <a:r>
              <a:rPr lang="vi-VN" sz="2400" b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P l</a:t>
            </a:r>
            <a:r>
              <a:rPr lang="en-US" sz="2400" b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à</a:t>
            </a:r>
            <a:r>
              <a:rPr lang="vi-VN" sz="2400" b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 điều kiện đủ của Q</a:t>
            </a:r>
            <a:r>
              <a:rPr lang="vi-VN" sz="2400" b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” hay “</a:t>
            </a:r>
            <a:r>
              <a:rPr lang="vi-VN" sz="2400" b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Q l</a:t>
            </a:r>
            <a:r>
              <a:rPr lang="en-US" sz="2400" b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à</a:t>
            </a:r>
            <a:r>
              <a:rPr lang="vi-VN" sz="2400" b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 điều kiện cần của P</a:t>
            </a:r>
            <a:r>
              <a:rPr lang="vi-VN" sz="2400" b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”) l</a:t>
            </a:r>
            <a:r>
              <a:rPr lang="en-US" sz="2400" b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à</a:t>
            </a:r>
            <a:r>
              <a:rPr lang="vi-VN" sz="2400" b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 mệnh đề được định bởi: </a:t>
            </a:r>
            <a:r>
              <a:rPr lang="en-US" sz="2400" b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/>
            </a:r>
            <a:br>
              <a:rPr lang="en-US" sz="2400" b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</a:br>
            <a:r>
              <a:rPr lang="en-US" sz="2400" b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     </a:t>
            </a:r>
            <a:r>
              <a:rPr lang="vi-VN" sz="2400" b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 </a:t>
            </a:r>
            <a:r>
              <a:rPr lang="vi-VN" sz="2400" b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 Q sai khi </a:t>
            </a:r>
            <a:r>
              <a:rPr lang="en-US" sz="2400" b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và</a:t>
            </a:r>
            <a:r>
              <a:rPr lang="vi-VN" sz="2400" b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 chỉ khi P đúng m</a:t>
            </a:r>
            <a:r>
              <a:rPr lang="en-US" sz="2400" b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à</a:t>
            </a:r>
            <a:r>
              <a:rPr lang="vi-VN" sz="2400" b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 Q sai</a:t>
            </a:r>
            <a:r>
              <a:rPr lang="en-US" sz="2400" b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.</a:t>
            </a:r>
          </a:p>
          <a:p>
            <a:pPr eaLnBrk="1" hangingPunct="1">
              <a:spcBef>
                <a:spcPts val="1200"/>
              </a:spcBef>
              <a:buFont typeface="Wingdings" pitchFamily="2" charset="2"/>
              <a:buNone/>
            </a:pPr>
            <a:r>
              <a:rPr lang="en-US" sz="2400" b="0" smtClean="0">
                <a:solidFill>
                  <a:srgbClr val="C00000"/>
                </a:solidFill>
              </a:rPr>
              <a:t> </a:t>
            </a:r>
          </a:p>
          <a:p>
            <a:pPr eaLnBrk="1" hangingPunct="1">
              <a:spcBef>
                <a:spcPts val="1200"/>
              </a:spcBef>
              <a:buFont typeface="Wingdings" pitchFamily="2" charset="2"/>
              <a:buNone/>
            </a:pPr>
            <a:r>
              <a:rPr lang="en-US" sz="2400" b="0" smtClean="0">
                <a:solidFill>
                  <a:srgbClr val="C00000"/>
                </a:solidFill>
              </a:rPr>
              <a:t>   Bảng chân trị</a:t>
            </a:r>
          </a:p>
          <a:p>
            <a:pPr eaLnBrk="1" hangingPunct="1">
              <a:spcBef>
                <a:spcPts val="1200"/>
              </a:spcBef>
              <a:buFont typeface="Wingdings" pitchFamily="2" charset="2"/>
              <a:buNone/>
            </a:pPr>
            <a:endParaRPr lang="vi-VN" altLang="ko-KR" sz="2400" b="0" smtClean="0">
              <a:solidFill>
                <a:schemeClr val="tx1"/>
              </a:solidFill>
              <a:latin typeface="Arial" pitchFamily="34" charset="0"/>
              <a:cs typeface="Arial" pitchFamily="34" charset="0"/>
              <a:sym typeface="Symbol" pitchFamily="18" charset="2"/>
            </a:endParaRPr>
          </a:p>
        </p:txBody>
      </p:sp>
      <p:graphicFrame>
        <p:nvGraphicFramePr>
          <p:cNvPr id="105475" name="Object 2"/>
          <p:cNvGraphicFramePr>
            <a:graphicFrameLocks noChangeAspect="1"/>
          </p:cNvGraphicFramePr>
          <p:nvPr/>
        </p:nvGraphicFramePr>
        <p:xfrm>
          <a:off x="3657600" y="3810000"/>
          <a:ext cx="1892300" cy="1816100"/>
        </p:xfrm>
        <a:graphic>
          <a:graphicData uri="http://schemas.openxmlformats.org/presentationml/2006/ole">
            <p:oleObj spid="_x0000_s5122" name="Document" r:id="rId3" imgW="3127158" imgH="2851938" progId="Word.Document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05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I. Mệnh đề</a:t>
            </a:r>
            <a:endParaRPr lang="en-US" smtClean="0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81000" y="1600200"/>
            <a:ext cx="8458200" cy="341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err="1">
                <a:solidFill>
                  <a:srgbClr val="C00000"/>
                </a:solidFill>
              </a:rPr>
              <a:t>Ví</a:t>
            </a:r>
            <a:r>
              <a:rPr lang="en-US" sz="2400" b="1" dirty="0">
                <a:solidFill>
                  <a:srgbClr val="C00000"/>
                </a:solidFill>
              </a:rPr>
              <a:t> </a:t>
            </a:r>
            <a:r>
              <a:rPr lang="en-US" sz="2400" b="1" dirty="0" err="1">
                <a:solidFill>
                  <a:srgbClr val="C00000"/>
                </a:solidFill>
              </a:rPr>
              <a:t>dụ</a:t>
            </a:r>
            <a:r>
              <a:rPr lang="en-US" sz="2400" b="1" dirty="0">
                <a:solidFill>
                  <a:srgbClr val="C00000"/>
                </a:solidFill>
              </a:rPr>
              <a:t>: 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sz="2400" dirty="0"/>
              <a:t> </a:t>
            </a:r>
            <a:r>
              <a:rPr lang="en-US" sz="2400" dirty="0" err="1"/>
              <a:t>Nếu</a:t>
            </a:r>
            <a:r>
              <a:rPr lang="en-US" sz="2400" dirty="0"/>
              <a:t> 1 = 2 </a:t>
            </a:r>
            <a:r>
              <a:rPr lang="en-US" sz="2400" dirty="0" err="1"/>
              <a:t>thì</a:t>
            </a:r>
            <a:r>
              <a:rPr lang="en-US" sz="2400" dirty="0"/>
              <a:t> Lenin </a:t>
            </a:r>
            <a:r>
              <a:rPr lang="en-US" sz="2400" dirty="0" err="1"/>
              <a:t>là</a:t>
            </a:r>
            <a:r>
              <a:rPr lang="en-US" sz="2400" dirty="0"/>
              <a:t> </a:t>
            </a:r>
            <a:r>
              <a:rPr lang="en-US" sz="2400" dirty="0" err="1"/>
              <a:t>người</a:t>
            </a:r>
            <a:r>
              <a:rPr lang="en-US" sz="2400" dirty="0"/>
              <a:t> </a:t>
            </a:r>
            <a:r>
              <a:rPr lang="en-US" sz="2400" dirty="0" err="1"/>
              <a:t>Việt</a:t>
            </a:r>
            <a:r>
              <a:rPr lang="en-US" sz="2400" dirty="0"/>
              <a:t> Nam 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sz="2400" dirty="0"/>
              <a:t> </a:t>
            </a:r>
            <a:r>
              <a:rPr lang="en-US" sz="2400" dirty="0" err="1"/>
              <a:t>Nếu</a:t>
            </a:r>
            <a:r>
              <a:rPr lang="en-US" sz="2400" dirty="0"/>
              <a:t> </a:t>
            </a:r>
            <a:r>
              <a:rPr lang="en-US" sz="2400" dirty="0" err="1"/>
              <a:t>trái</a:t>
            </a:r>
            <a:r>
              <a:rPr lang="en-US" sz="2400" dirty="0"/>
              <a:t> </a:t>
            </a:r>
            <a:r>
              <a:rPr lang="en-US" sz="2400" dirty="0" err="1"/>
              <a:t>đất</a:t>
            </a:r>
            <a:r>
              <a:rPr lang="en-US" sz="2400" dirty="0"/>
              <a:t> quay </a:t>
            </a:r>
            <a:r>
              <a:rPr lang="en-US" sz="2400" dirty="0" err="1"/>
              <a:t>quanh</a:t>
            </a:r>
            <a:r>
              <a:rPr lang="en-US" sz="2400" dirty="0"/>
              <a:t> </a:t>
            </a:r>
            <a:r>
              <a:rPr lang="en-US" sz="2400" dirty="0" err="1"/>
              <a:t>mặt</a:t>
            </a:r>
            <a:r>
              <a:rPr lang="en-US" sz="2400" dirty="0"/>
              <a:t> </a:t>
            </a:r>
            <a:r>
              <a:rPr lang="en-US" sz="2400" dirty="0" err="1"/>
              <a:t>trời</a:t>
            </a:r>
            <a:r>
              <a:rPr lang="en-US" sz="2400" dirty="0"/>
              <a:t> </a:t>
            </a:r>
            <a:r>
              <a:rPr lang="en-US" sz="2400" dirty="0" err="1"/>
              <a:t>thì</a:t>
            </a:r>
            <a:r>
              <a:rPr lang="en-US" sz="2400" dirty="0"/>
              <a:t> 1 </a:t>
            </a:r>
            <a:r>
              <a:rPr lang="en-US" sz="2400" dirty="0" smtClean="0"/>
              <a:t>+ 3 = 5 </a:t>
            </a:r>
            <a:endParaRPr lang="en-US" sz="2400" dirty="0"/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sz="2400" dirty="0"/>
              <a:t> </a:t>
            </a:r>
            <a:r>
              <a:rPr lang="en-US" sz="2400" dirty="0">
                <a:latin typeface="Symbol" pitchFamily="18" charset="2"/>
                <a:ea typeface="Osaka"/>
                <a:cs typeface="Osaka"/>
                <a:sym typeface="Symbol" pitchFamily="18" charset="2"/>
              </a:rPr>
              <a:t>p</a:t>
            </a:r>
            <a:r>
              <a:rPr lang="en-US" sz="2400" dirty="0"/>
              <a:t> </a:t>
            </a:r>
            <a:r>
              <a:rPr lang="en-US" sz="2400" dirty="0" smtClean="0"/>
              <a:t>&gt; 4 </a:t>
            </a:r>
            <a:r>
              <a:rPr lang="en-US" sz="2400" dirty="0" err="1"/>
              <a:t>kéo</a:t>
            </a:r>
            <a:r>
              <a:rPr lang="en-US" sz="2400" dirty="0"/>
              <a:t> </a:t>
            </a:r>
            <a:r>
              <a:rPr lang="en-US" sz="2400" dirty="0" err="1"/>
              <a:t>theo</a:t>
            </a:r>
            <a:r>
              <a:rPr lang="en-US" sz="2400" dirty="0"/>
              <a:t> </a:t>
            </a:r>
            <a:r>
              <a:rPr lang="en-US" sz="2400" dirty="0" smtClean="0"/>
              <a:t>5 &gt; 6 </a:t>
            </a:r>
            <a:endParaRPr lang="en-US" sz="2400" dirty="0"/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sz="2400" dirty="0"/>
              <a:t> </a:t>
            </a:r>
            <a:r>
              <a:rPr lang="en-US" sz="2400" dirty="0">
                <a:latin typeface="Symbol" pitchFamily="18" charset="2"/>
                <a:ea typeface="Osaka"/>
                <a:cs typeface="Osaka"/>
                <a:sym typeface="Symbol" pitchFamily="18" charset="2"/>
              </a:rPr>
              <a:t>p</a:t>
            </a:r>
            <a:r>
              <a:rPr lang="en-US" sz="2400" dirty="0"/>
              <a:t> &lt; 4 </a:t>
            </a:r>
            <a:r>
              <a:rPr lang="en-US" sz="2400" dirty="0" err="1"/>
              <a:t>thì</a:t>
            </a:r>
            <a:r>
              <a:rPr lang="en-US" sz="2400" dirty="0"/>
              <a:t> </a:t>
            </a:r>
            <a:r>
              <a:rPr lang="en-US" sz="2400" dirty="0" err="1"/>
              <a:t>trời</a:t>
            </a:r>
            <a:r>
              <a:rPr lang="en-US" sz="2400" dirty="0"/>
              <a:t> </a:t>
            </a:r>
            <a:r>
              <a:rPr lang="en-US" sz="2400" dirty="0" err="1"/>
              <a:t>mưa</a:t>
            </a:r>
            <a:r>
              <a:rPr lang="en-US" sz="2400" dirty="0"/>
              <a:t> 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sz="2400" dirty="0"/>
              <a:t> </a:t>
            </a:r>
            <a:r>
              <a:rPr lang="en-US" sz="2400" dirty="0" err="1"/>
              <a:t>Nếu</a:t>
            </a:r>
            <a:r>
              <a:rPr lang="en-US" sz="2400" dirty="0"/>
              <a:t> </a:t>
            </a:r>
            <a:r>
              <a:rPr lang="en-US" sz="2400" dirty="0" smtClean="0"/>
              <a:t>2 + 1 = 0 </a:t>
            </a:r>
            <a:r>
              <a:rPr lang="en-US" sz="2400" dirty="0" err="1"/>
              <a:t>thì</a:t>
            </a:r>
            <a:r>
              <a:rPr lang="en-US" sz="2400" dirty="0"/>
              <a:t> </a:t>
            </a:r>
            <a:r>
              <a:rPr lang="en-US" sz="2400" dirty="0" err="1"/>
              <a:t>tôi</a:t>
            </a:r>
            <a:r>
              <a:rPr lang="en-US" sz="2400" dirty="0"/>
              <a:t> </a:t>
            </a:r>
            <a:r>
              <a:rPr lang="en-US" sz="2400" dirty="0" err="1"/>
              <a:t>là</a:t>
            </a:r>
            <a:r>
              <a:rPr lang="en-US" sz="2400" dirty="0"/>
              <a:t> </a:t>
            </a:r>
            <a:r>
              <a:rPr lang="en-US" sz="2400" dirty="0" err="1"/>
              <a:t>chủ</a:t>
            </a:r>
            <a:r>
              <a:rPr lang="en-US" sz="2400" dirty="0"/>
              <a:t> </a:t>
            </a:r>
            <a:r>
              <a:rPr lang="en-US" sz="2400" dirty="0" err="1"/>
              <a:t>tịch</a:t>
            </a:r>
            <a:r>
              <a:rPr lang="en-US" sz="2400" dirty="0"/>
              <a:t> </a:t>
            </a:r>
            <a:r>
              <a:rPr lang="en-US" sz="2400" dirty="0" err="1"/>
              <a:t>nước</a:t>
            </a:r>
            <a:r>
              <a:rPr lang="en-US" sz="2400" dirty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I. Mệnh đề</a:t>
            </a:r>
            <a:endParaRPr 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34290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2400" b="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e. </a:t>
            </a:r>
            <a:r>
              <a:rPr lang="en-US" sz="2400" u="sng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Phép</a:t>
            </a:r>
            <a:r>
              <a:rPr lang="en-US" sz="2400" u="sng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u="sng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kéo</a:t>
            </a:r>
            <a:r>
              <a:rPr lang="en-US" sz="2400" u="sng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u="sng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theo</a:t>
            </a:r>
            <a:r>
              <a:rPr lang="en-US" sz="2400" u="sng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u="sng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hai</a:t>
            </a:r>
            <a:r>
              <a:rPr lang="en-US" sz="2400" u="sng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u="sng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chiều</a:t>
            </a:r>
            <a:r>
              <a:rPr lang="en-US" sz="2400" i="1" u="sng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:</a:t>
            </a:r>
            <a:r>
              <a:rPr lang="en-US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</a:t>
            </a:r>
            <a:r>
              <a:rPr lang="vi-VN" sz="2400" b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ệnh đề P k</a:t>
            </a:r>
            <a:r>
              <a:rPr lang="en-US" sz="2400" b="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éo</a:t>
            </a:r>
            <a:r>
              <a:rPr lang="vi-VN" sz="2400" b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theo Q </a:t>
            </a:r>
            <a:r>
              <a:rPr lang="en-US" sz="2400" b="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và</a:t>
            </a:r>
            <a:r>
              <a:rPr lang="vi-VN" sz="2400" b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ngược lại của hai mệnh</a:t>
            </a:r>
            <a:r>
              <a:rPr lang="en-US" sz="2400" b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vi-VN" sz="2400" b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đề</a:t>
            </a:r>
            <a:r>
              <a:rPr lang="en-US" sz="2400" b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vi-VN" sz="2400" b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 </a:t>
            </a:r>
            <a:r>
              <a:rPr lang="en-US" sz="2400" b="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và</a:t>
            </a:r>
            <a:r>
              <a:rPr lang="vi-VN" sz="2400" b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Q, ký hiệu bởi </a:t>
            </a:r>
            <a:r>
              <a:rPr lang="vi-VN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 </a:t>
            </a:r>
            <a:r>
              <a:rPr lang="vi-VN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 Q </a:t>
            </a:r>
            <a:r>
              <a:rPr lang="vi-VN" sz="2400" b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(đọc l</a:t>
            </a:r>
            <a:r>
              <a:rPr lang="en-US" sz="2400" b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à</a:t>
            </a:r>
            <a:r>
              <a:rPr lang="vi-VN" sz="2400" b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 “</a:t>
            </a:r>
            <a:r>
              <a:rPr lang="vi-VN" sz="2400" b="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P nếu </a:t>
            </a:r>
            <a:r>
              <a:rPr lang="en-US" sz="2400" b="0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và</a:t>
            </a:r>
            <a:r>
              <a:rPr lang="vi-VN" sz="2400" b="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 chỉ nếu</a:t>
            </a:r>
            <a:r>
              <a:rPr lang="en-US" sz="2400" b="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 </a:t>
            </a:r>
            <a:r>
              <a:rPr lang="vi-VN" sz="2400" b="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Q</a:t>
            </a:r>
            <a:r>
              <a:rPr lang="vi-VN" sz="2400" b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” hay </a:t>
            </a:r>
            <a:r>
              <a:rPr lang="en-US" sz="2400" b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“</a:t>
            </a:r>
            <a:r>
              <a:rPr lang="vi-VN" sz="2400" b="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P khi </a:t>
            </a:r>
            <a:r>
              <a:rPr lang="en-US" sz="2400" b="0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và</a:t>
            </a:r>
            <a:r>
              <a:rPr lang="vi-VN" sz="2400" b="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chỉ khi Q</a:t>
            </a:r>
            <a:r>
              <a:rPr lang="vi-VN" sz="2400" b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” hay “</a:t>
            </a:r>
            <a:r>
              <a:rPr lang="vi-VN" sz="2400" b="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P l</a:t>
            </a:r>
            <a:r>
              <a:rPr lang="en-US" sz="2400" b="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à</a:t>
            </a:r>
            <a:r>
              <a:rPr lang="vi-VN" sz="2400" b="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điều  kiện cần</a:t>
            </a:r>
            <a:r>
              <a:rPr lang="en-US" sz="2400" b="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và</a:t>
            </a:r>
            <a:r>
              <a:rPr lang="en-US" sz="2400" b="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vi-VN" sz="2400" b="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đủ của Q</a:t>
            </a:r>
            <a:r>
              <a:rPr lang="vi-VN" sz="2400" b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”</a:t>
            </a:r>
            <a:r>
              <a:rPr lang="en-US" sz="2400" b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vi-VN" sz="2400" b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hay </a:t>
            </a:r>
            <a:r>
              <a:rPr lang="en-US" sz="2400" b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“</a:t>
            </a:r>
            <a:r>
              <a:rPr lang="vi-VN" sz="2400" b="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P </a:t>
            </a:r>
            <a:r>
              <a:rPr lang="en-US" sz="2400" b="0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tương</a:t>
            </a:r>
            <a:r>
              <a:rPr lang="en-US" sz="2400" b="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đương</a:t>
            </a:r>
            <a:r>
              <a:rPr lang="en-US" sz="2400" b="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với</a:t>
            </a:r>
            <a:r>
              <a:rPr lang="vi-VN" sz="2400" b="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Q</a:t>
            </a:r>
            <a:r>
              <a:rPr lang="vi-VN" sz="2400" b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”), l</a:t>
            </a:r>
            <a:r>
              <a:rPr lang="en-US" sz="2400" b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à </a:t>
            </a:r>
            <a:r>
              <a:rPr lang="vi-VN" sz="2400" b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mệnh đề x</a:t>
            </a:r>
            <a:r>
              <a:rPr lang="en-US" sz="2400" b="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ác</a:t>
            </a:r>
            <a:r>
              <a:rPr lang="en-US" sz="2400" b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vi-VN" sz="2400" b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định bởi:</a:t>
            </a:r>
            <a:r>
              <a:rPr lang="en-US" sz="2400" b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2400" b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r>
              <a:rPr lang="en-US" sz="2400" b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  </a:t>
            </a:r>
            <a:r>
              <a:rPr lang="vi-VN" sz="2400" b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 </a:t>
            </a:r>
            <a:r>
              <a:rPr lang="vi-VN" sz="2400" b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 Q đúng khi </a:t>
            </a:r>
            <a:r>
              <a:rPr lang="en-US" sz="2400" b="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và</a:t>
            </a:r>
            <a:r>
              <a:rPr lang="vi-VN" sz="2400" b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 chỉ khi P </a:t>
            </a:r>
            <a:r>
              <a:rPr lang="en-US" sz="2400" b="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và</a:t>
            </a:r>
            <a:r>
              <a:rPr lang="vi-VN" sz="2400" b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 Q c</a:t>
            </a:r>
            <a:r>
              <a:rPr lang="en-US" sz="2400" b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ó</a:t>
            </a:r>
            <a:r>
              <a:rPr lang="vi-VN" sz="2400" b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 </a:t>
            </a:r>
            <a:r>
              <a:rPr lang="en-US" sz="2400" b="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cùng</a:t>
            </a:r>
            <a:r>
              <a:rPr lang="en-US" sz="2400" b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 </a:t>
            </a:r>
            <a:r>
              <a:rPr lang="en-US" sz="2400" b="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chân</a:t>
            </a:r>
            <a:r>
              <a:rPr lang="en-US" sz="2400" b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 </a:t>
            </a:r>
            <a:r>
              <a:rPr lang="en-US" sz="2400" b="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trị</a:t>
            </a:r>
            <a:r>
              <a:rPr lang="en-US" sz="2400" b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dirty="0" smtClean="0">
                <a:solidFill>
                  <a:srgbClr val="C00000"/>
                </a:solidFill>
              </a:rPr>
              <a:t> 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b="0" dirty="0" smtClean="0">
                <a:solidFill>
                  <a:srgbClr val="C00000"/>
                </a:solidFill>
              </a:rPr>
              <a:t>    </a:t>
            </a:r>
            <a:r>
              <a:rPr lang="en-US" sz="2400" b="0" dirty="0" err="1" smtClean="0">
                <a:solidFill>
                  <a:srgbClr val="C00000"/>
                </a:solidFill>
              </a:rPr>
              <a:t>Bảng</a:t>
            </a:r>
            <a:r>
              <a:rPr lang="en-US" sz="2400" b="0" dirty="0" smtClean="0">
                <a:solidFill>
                  <a:srgbClr val="C00000"/>
                </a:solidFill>
              </a:rPr>
              <a:t> </a:t>
            </a:r>
            <a:r>
              <a:rPr lang="en-US" sz="2400" b="0" dirty="0" err="1" smtClean="0">
                <a:solidFill>
                  <a:srgbClr val="C00000"/>
                </a:solidFill>
              </a:rPr>
              <a:t>chân</a:t>
            </a:r>
            <a:r>
              <a:rPr lang="en-US" sz="2400" b="0" dirty="0" smtClean="0">
                <a:solidFill>
                  <a:srgbClr val="C00000"/>
                </a:solidFill>
              </a:rPr>
              <a:t> </a:t>
            </a:r>
            <a:r>
              <a:rPr lang="en-US" sz="2400" b="0" dirty="0" err="1" smtClean="0">
                <a:solidFill>
                  <a:srgbClr val="C00000"/>
                </a:solidFill>
              </a:rPr>
              <a:t>trị</a:t>
            </a:r>
            <a:endParaRPr lang="en-US" sz="2400" b="0" dirty="0" smtClean="0">
              <a:solidFill>
                <a:srgbClr val="C00000"/>
              </a:solidFill>
            </a:endParaRPr>
          </a:p>
          <a:p>
            <a:pPr eaLnBrk="1" hangingPunct="1">
              <a:buFont typeface="Wingdings" pitchFamily="2" charset="2"/>
              <a:buNone/>
            </a:pPr>
            <a:endParaRPr lang="vi-VN" sz="2400" b="0" dirty="0" smtClean="0">
              <a:solidFill>
                <a:schemeClr val="tx1"/>
              </a:solidFill>
              <a:latin typeface="Arial" pitchFamily="34" charset="0"/>
              <a:cs typeface="Arial" pitchFamily="34" charset="0"/>
              <a:sym typeface="Symbol" pitchFamily="18" charset="2"/>
            </a:endParaRPr>
          </a:p>
        </p:txBody>
      </p:sp>
      <p:graphicFrame>
        <p:nvGraphicFramePr>
          <p:cNvPr id="105475" name="Object 2"/>
          <p:cNvGraphicFramePr>
            <a:graphicFrameLocks noChangeAspect="1"/>
          </p:cNvGraphicFramePr>
          <p:nvPr/>
        </p:nvGraphicFramePr>
        <p:xfrm>
          <a:off x="3886200" y="4114800"/>
          <a:ext cx="2197100" cy="2197100"/>
        </p:xfrm>
        <a:graphic>
          <a:graphicData uri="http://schemas.openxmlformats.org/presentationml/2006/ole">
            <p:oleObj spid="_x0000_s6146" name="Document" r:id="rId3" imgW="3279948" imgH="3113594" progId="Word.Document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05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I. Mệnh đề</a:t>
            </a:r>
            <a:endParaRPr lang="en-US" smtClean="0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81000" y="1219200"/>
            <a:ext cx="8458200" cy="341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err="1">
                <a:solidFill>
                  <a:srgbClr val="C00000"/>
                </a:solidFill>
              </a:rPr>
              <a:t>Ví</a:t>
            </a:r>
            <a:r>
              <a:rPr lang="en-US" sz="2400" b="1" dirty="0">
                <a:solidFill>
                  <a:srgbClr val="C00000"/>
                </a:solidFill>
              </a:rPr>
              <a:t> </a:t>
            </a:r>
            <a:r>
              <a:rPr lang="en-US" sz="2400" b="1" dirty="0" err="1">
                <a:solidFill>
                  <a:srgbClr val="C00000"/>
                </a:solidFill>
              </a:rPr>
              <a:t>dụ</a:t>
            </a:r>
            <a:r>
              <a:rPr lang="en-US" sz="2400" b="1" dirty="0">
                <a:solidFill>
                  <a:srgbClr val="C00000"/>
                </a:solidFill>
              </a:rPr>
              <a:t>: 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sz="2400" dirty="0"/>
              <a:t>  2=4 </a:t>
            </a:r>
            <a:r>
              <a:rPr lang="en-US" sz="2400" dirty="0" err="1"/>
              <a:t>khi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chỉ</a:t>
            </a:r>
            <a:r>
              <a:rPr lang="en-US" sz="2400" dirty="0"/>
              <a:t> </a:t>
            </a:r>
            <a:r>
              <a:rPr lang="en-US" sz="2400" dirty="0" err="1"/>
              <a:t>khi</a:t>
            </a:r>
            <a:r>
              <a:rPr lang="en-US" sz="2400" dirty="0"/>
              <a:t> 2+1=0 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sz="2400" dirty="0"/>
              <a:t>  6 </a:t>
            </a:r>
            <a:r>
              <a:rPr lang="en-US" sz="2400" dirty="0" err="1"/>
              <a:t>chia</a:t>
            </a:r>
            <a:r>
              <a:rPr lang="en-US" sz="2400" dirty="0"/>
              <a:t> </a:t>
            </a:r>
            <a:r>
              <a:rPr lang="en-US" sz="2400" dirty="0" err="1"/>
              <a:t>hết</a:t>
            </a:r>
            <a:r>
              <a:rPr lang="en-US" sz="2400" dirty="0"/>
              <a:t> </a:t>
            </a:r>
            <a:r>
              <a:rPr lang="en-US" sz="2400" dirty="0" err="1"/>
              <a:t>cho</a:t>
            </a:r>
            <a:r>
              <a:rPr lang="en-US" sz="2400" dirty="0"/>
              <a:t> 3 </a:t>
            </a:r>
            <a:r>
              <a:rPr lang="en-US" sz="2400" dirty="0" err="1"/>
              <a:t>khi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chi </a:t>
            </a:r>
            <a:r>
              <a:rPr lang="en-US" sz="2400" dirty="0" err="1"/>
              <a:t>khi</a:t>
            </a:r>
            <a:r>
              <a:rPr lang="en-US" sz="2400" dirty="0"/>
              <a:t> 6 </a:t>
            </a:r>
            <a:r>
              <a:rPr lang="en-US" sz="2400" dirty="0" err="1"/>
              <a:t>chia</a:t>
            </a:r>
            <a:r>
              <a:rPr lang="en-US" sz="2400" dirty="0"/>
              <a:t> </a:t>
            </a:r>
            <a:r>
              <a:rPr lang="en-US" sz="2400" dirty="0" err="1"/>
              <a:t>hết</a:t>
            </a:r>
            <a:r>
              <a:rPr lang="en-US" sz="2400" dirty="0"/>
              <a:t> </a:t>
            </a:r>
            <a:r>
              <a:rPr lang="en-US" sz="2400" dirty="0" err="1"/>
              <a:t>cho</a:t>
            </a:r>
            <a:r>
              <a:rPr lang="en-US" sz="2400" dirty="0"/>
              <a:t> 2 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sz="2400" dirty="0"/>
              <a:t>  London </a:t>
            </a:r>
            <a:r>
              <a:rPr lang="en-US" sz="2400" dirty="0" err="1"/>
              <a:t>là</a:t>
            </a:r>
            <a:r>
              <a:rPr lang="en-US" sz="2400" dirty="0"/>
              <a:t> </a:t>
            </a:r>
            <a:r>
              <a:rPr lang="en-US" sz="2400" dirty="0" err="1"/>
              <a:t>thành</a:t>
            </a:r>
            <a:r>
              <a:rPr lang="en-US" sz="2400" dirty="0"/>
              <a:t> </a:t>
            </a:r>
            <a:r>
              <a:rPr lang="en-US" sz="2400" dirty="0" err="1"/>
              <a:t>phố</a:t>
            </a:r>
            <a:r>
              <a:rPr lang="en-US" sz="2400" dirty="0"/>
              <a:t> </a:t>
            </a:r>
            <a:r>
              <a:rPr lang="en-US" sz="2400" dirty="0" err="1"/>
              <a:t>nước</a:t>
            </a:r>
            <a:r>
              <a:rPr lang="en-US" sz="2400" dirty="0"/>
              <a:t> </a:t>
            </a:r>
            <a:r>
              <a:rPr lang="en-US" sz="2400" dirty="0" err="1"/>
              <a:t>Anh</a:t>
            </a:r>
            <a:r>
              <a:rPr lang="en-US" sz="2400" dirty="0"/>
              <a:t> </a:t>
            </a:r>
            <a:r>
              <a:rPr lang="en-US" sz="2400" dirty="0" err="1"/>
              <a:t>nếu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chỉ</a:t>
            </a:r>
            <a:r>
              <a:rPr lang="en-US" sz="2400" dirty="0"/>
              <a:t> </a:t>
            </a:r>
            <a:r>
              <a:rPr lang="en-US" sz="2400" dirty="0" err="1"/>
              <a:t>nếu</a:t>
            </a:r>
            <a:r>
              <a:rPr lang="en-US" sz="2400" dirty="0"/>
              <a:t>  </a:t>
            </a:r>
            <a:r>
              <a:rPr lang="en-US" sz="2400" dirty="0" err="1"/>
              <a:t>thành</a:t>
            </a:r>
            <a:r>
              <a:rPr lang="en-US" sz="2400" dirty="0"/>
              <a:t> </a:t>
            </a:r>
            <a:r>
              <a:rPr lang="en-US" sz="2400" dirty="0" err="1"/>
              <a:t>phố</a:t>
            </a:r>
            <a:r>
              <a:rPr lang="en-US" sz="2400" dirty="0"/>
              <a:t> HCM </a:t>
            </a:r>
            <a:r>
              <a:rPr lang="en-US" sz="2400" dirty="0" err="1"/>
              <a:t>là</a:t>
            </a:r>
            <a:r>
              <a:rPr lang="en-US" sz="2400" dirty="0"/>
              <a:t> </a:t>
            </a:r>
            <a:r>
              <a:rPr lang="en-US" sz="2400" dirty="0" err="1"/>
              <a:t>thủ</a:t>
            </a:r>
            <a:r>
              <a:rPr lang="en-US" sz="2400" dirty="0"/>
              <a:t> </a:t>
            </a:r>
            <a:r>
              <a:rPr lang="en-US" sz="2400" dirty="0" err="1"/>
              <a:t>đô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VN 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sz="2400" dirty="0"/>
              <a:t> </a:t>
            </a:r>
            <a:r>
              <a:rPr lang="en-US" sz="2400" dirty="0" smtClean="0">
                <a:latin typeface="Symbol" pitchFamily="18" charset="2"/>
                <a:ea typeface="Osaka"/>
                <a:cs typeface="Osaka"/>
                <a:sym typeface="Symbol" pitchFamily="18" charset="2"/>
              </a:rPr>
              <a:t>p</a:t>
            </a:r>
            <a:r>
              <a:rPr lang="en-US" sz="2400" dirty="0" smtClean="0"/>
              <a:t>&gt;4 </a:t>
            </a:r>
            <a:r>
              <a:rPr lang="en-US" sz="2400" dirty="0" err="1"/>
              <a:t>là</a:t>
            </a:r>
            <a:r>
              <a:rPr lang="en-US" sz="2400" dirty="0"/>
              <a:t> </a:t>
            </a:r>
            <a:r>
              <a:rPr lang="en-US" sz="2400" dirty="0" err="1"/>
              <a:t>điều</a:t>
            </a:r>
            <a:r>
              <a:rPr lang="en-US" sz="2400" dirty="0"/>
              <a:t> </a:t>
            </a:r>
            <a:r>
              <a:rPr lang="en-US" sz="2400" dirty="0" err="1"/>
              <a:t>kiện</a:t>
            </a:r>
            <a:r>
              <a:rPr lang="en-US" sz="2400" dirty="0"/>
              <a:t> </a:t>
            </a:r>
            <a:r>
              <a:rPr lang="en-US" sz="2400" dirty="0" err="1"/>
              <a:t>cần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đủ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smtClean="0"/>
              <a:t>5&gt;6 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Bài tập</a:t>
            </a:r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Tại lớp: 1, 2, 4ab, 5</a:t>
            </a:r>
          </a:p>
          <a:p>
            <a:endParaRPr lang="en-US" smtClean="0"/>
          </a:p>
          <a:p>
            <a:r>
              <a:rPr lang="en-US" smtClean="0"/>
              <a:t>Về nhà: 3, 4cde, 6, 7, 8, 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II. </a:t>
            </a:r>
            <a:r>
              <a:rPr lang="vi-VN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Dạng mệnh đề</a:t>
            </a:r>
            <a:endParaRPr lang="en-US" smtClean="0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81000" y="1295400"/>
            <a:ext cx="8458200" cy="28702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en-US" sz="2400">
                <a:solidFill>
                  <a:srgbClr val="C00000"/>
                </a:solidFill>
              </a:rPr>
              <a:t>1. </a:t>
            </a:r>
            <a:r>
              <a:rPr lang="en-US" sz="2400" b="1">
                <a:solidFill>
                  <a:srgbClr val="C00000"/>
                </a:solidFill>
              </a:rPr>
              <a:t>Định nghĩa: </a:t>
            </a:r>
            <a:r>
              <a:rPr lang="vi-VN" sz="2400" b="1">
                <a:solidFill>
                  <a:srgbClr val="C00000"/>
                </a:solidFill>
              </a:rPr>
              <a:t>Dạng mệnh đề</a:t>
            </a:r>
            <a:r>
              <a:rPr lang="en-US" sz="2400" b="1">
                <a:solidFill>
                  <a:srgbClr val="C00000"/>
                </a:solidFill>
              </a:rPr>
              <a:t> </a:t>
            </a:r>
            <a:r>
              <a:rPr lang="vi-VN" sz="2400"/>
              <a:t>là một biểu thức được cấu tạo từ:</a:t>
            </a: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en-US" sz="2400"/>
              <a:t>  -  Các hằng mệnh đề</a:t>
            </a:r>
            <a:endParaRPr lang="vi-VN" sz="2400"/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en-US" sz="2400"/>
              <a:t>  -  </a:t>
            </a:r>
            <a:r>
              <a:rPr lang="vi-VN" sz="2400"/>
              <a:t>Các biến mệnh đề</a:t>
            </a:r>
            <a:r>
              <a:rPr lang="en-US" sz="2400"/>
              <a:t> </a:t>
            </a:r>
            <a:r>
              <a:rPr lang="en-US" sz="2400" i="1"/>
              <a:t>p, q, r, …</a:t>
            </a:r>
            <a:r>
              <a:rPr lang="vi-VN" sz="2400" i="1"/>
              <a:t>, </a:t>
            </a:r>
            <a:r>
              <a:rPr lang="vi-VN" sz="2400"/>
              <a:t>tức là các biến lấy giá trị là các mệnh đề</a:t>
            </a:r>
            <a:r>
              <a:rPr lang="en-US" sz="2400"/>
              <a:t> nào đó</a:t>
            </a:r>
          </a:p>
          <a:p>
            <a:pPr>
              <a:defRPr/>
            </a:pPr>
            <a:r>
              <a:rPr lang="en-US" sz="2400"/>
              <a:t>  -  Các phép toán </a:t>
            </a:r>
            <a:r>
              <a:rPr lang="vi-VN" sz="2400"/>
              <a:t> </a:t>
            </a:r>
            <a:r>
              <a:rPr lang="en-US" sz="2400">
                <a:sym typeface="Symbol" pitchFamily="18" charset="2"/>
              </a:rPr>
              <a:t>, , , ,  và dấu đóng mở ngoặc ().</a:t>
            </a:r>
            <a:endParaRPr lang="vi-VN" sz="2400"/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228600" y="4343400"/>
            <a:ext cx="8686800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vi-VN" sz="2400"/>
              <a:t>Dạng mệnh đề</a:t>
            </a:r>
            <a:r>
              <a:rPr lang="en-US" sz="2400"/>
              <a:t> được gọi là </a:t>
            </a:r>
            <a:r>
              <a:rPr lang="en-US" sz="2400">
                <a:solidFill>
                  <a:srgbClr val="C00000"/>
                </a:solidFill>
              </a:rPr>
              <a:t>hằng đúng </a:t>
            </a:r>
            <a:r>
              <a:rPr lang="en-US" sz="2400"/>
              <a:t>nếu nó luôn lấy giá trị </a:t>
            </a:r>
            <a:r>
              <a:rPr lang="en-US" sz="2400" b="1">
                <a:solidFill>
                  <a:srgbClr val="C00000"/>
                </a:solidFill>
              </a:rPr>
              <a:t>1</a:t>
            </a:r>
          </a:p>
          <a:p>
            <a:endParaRPr lang="en-US" sz="2400"/>
          </a:p>
          <a:p>
            <a:r>
              <a:rPr lang="vi-VN" sz="2400"/>
              <a:t>Dạng mệnh đề</a:t>
            </a:r>
            <a:r>
              <a:rPr lang="en-US" sz="2400"/>
              <a:t> gọi là </a:t>
            </a:r>
            <a:r>
              <a:rPr lang="en-US" sz="2400">
                <a:solidFill>
                  <a:srgbClr val="C00000"/>
                </a:solidFill>
              </a:rPr>
              <a:t>hằng sai </a:t>
            </a:r>
            <a:r>
              <a:rPr lang="en-US" sz="2400"/>
              <a:t>(hay mâu thuẫn) nếu nó luôn lấy giá trị </a:t>
            </a:r>
            <a:r>
              <a:rPr lang="en-US" sz="2400">
                <a:solidFill>
                  <a:srgbClr val="C00000"/>
                </a:solidFill>
              </a:rPr>
              <a:t>0</a:t>
            </a:r>
            <a:r>
              <a:rPr lang="en-US" sz="240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C00000"/>
                </a:solidFill>
              </a:rPr>
              <a:t>Nội dung: </a:t>
            </a:r>
            <a:r>
              <a:rPr lang="en-US" smtClean="0"/>
              <a:t>gồm 5 phần</a:t>
            </a:r>
            <a:endParaRPr lang="en-US" smtClean="0">
              <a:solidFill>
                <a:schemeClr val="accent1"/>
              </a:solidFill>
            </a:endParaRPr>
          </a:p>
        </p:txBody>
      </p:sp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2057400" y="1447800"/>
            <a:ext cx="4267200" cy="332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514350" indent="-514350">
              <a:lnSpc>
                <a:spcPct val="150000"/>
              </a:lnSpc>
              <a:buFont typeface="Verdana" pitchFamily="34" charset="0"/>
              <a:buAutoNum type="arabicPeriod"/>
            </a:pPr>
            <a:r>
              <a:rPr lang="en-US" sz="2800" b="1"/>
              <a:t>  Cơ sở logic</a:t>
            </a:r>
          </a:p>
          <a:p>
            <a:pPr marL="514350" indent="-514350">
              <a:lnSpc>
                <a:spcPct val="150000"/>
              </a:lnSpc>
              <a:buFont typeface="Verdana" pitchFamily="34" charset="0"/>
              <a:buAutoNum type="arabicPeriod"/>
            </a:pPr>
            <a:r>
              <a:rPr lang="en-US" sz="2800" b="1"/>
              <a:t>  Quan hệ </a:t>
            </a:r>
          </a:p>
          <a:p>
            <a:pPr marL="514350" indent="-514350">
              <a:lnSpc>
                <a:spcPct val="150000"/>
              </a:lnSpc>
              <a:buFont typeface="Verdana" pitchFamily="34" charset="0"/>
              <a:buAutoNum type="arabicPeriod"/>
            </a:pPr>
            <a:r>
              <a:rPr lang="en-US" sz="2800" b="1"/>
              <a:t>  Phép đếm</a:t>
            </a:r>
          </a:p>
          <a:p>
            <a:pPr marL="514350" indent="-514350">
              <a:lnSpc>
                <a:spcPct val="150000"/>
              </a:lnSpc>
              <a:buFont typeface="Verdana" pitchFamily="34" charset="0"/>
              <a:buAutoNum type="arabicPeriod"/>
            </a:pPr>
            <a:r>
              <a:rPr lang="en-US" sz="2800" b="1"/>
              <a:t>  Hàm Bool</a:t>
            </a:r>
          </a:p>
          <a:p>
            <a:pPr marL="514350" indent="-514350">
              <a:lnSpc>
                <a:spcPct val="150000"/>
              </a:lnSpc>
              <a:buFont typeface="Verdana" pitchFamily="34" charset="0"/>
              <a:buAutoNum type="arabicPeriod"/>
            </a:pPr>
            <a:r>
              <a:rPr lang="en-US" sz="2800" b="1"/>
              <a:t>  Đồ thị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28600" y="1905000"/>
            <a:ext cx="86868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solidFill>
                  <a:srgbClr val="C00000"/>
                </a:solidFill>
              </a:rPr>
              <a:t>Ví dụ:</a:t>
            </a:r>
          </a:p>
          <a:p>
            <a:r>
              <a:rPr lang="en-US" sz="2400">
                <a:sym typeface="Symbol" pitchFamily="18" charset="2"/>
              </a:rPr>
              <a:t>   E(p,q) = (p q)</a:t>
            </a:r>
          </a:p>
          <a:p>
            <a:r>
              <a:rPr lang="en-US" sz="2400"/>
              <a:t>   F(p,q,r) = (p </a:t>
            </a:r>
            <a:r>
              <a:rPr lang="en-US" sz="2400">
                <a:sym typeface="Symbol" pitchFamily="18" charset="2"/>
              </a:rPr>
              <a:t> q)  (q r)  </a:t>
            </a:r>
            <a:endParaRPr 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II. </a:t>
            </a:r>
            <a:r>
              <a:rPr lang="vi-VN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Dạng mệnh đề</a:t>
            </a:r>
            <a:endParaRPr lang="en-US" smtClean="0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81000" y="1219200"/>
            <a:ext cx="8458200" cy="2862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vi-VN" sz="2400">
                <a:solidFill>
                  <a:srgbClr val="C00000"/>
                </a:solidFill>
              </a:rPr>
              <a:t>Bảng c</a:t>
            </a:r>
            <a:r>
              <a:rPr lang="en-US" sz="2400">
                <a:solidFill>
                  <a:srgbClr val="C00000"/>
                </a:solidFill>
              </a:rPr>
              <a:t>hân trị</a:t>
            </a:r>
            <a:r>
              <a:rPr lang="vi-VN" sz="2400">
                <a:solidFill>
                  <a:srgbClr val="C00000"/>
                </a:solidFill>
              </a:rPr>
              <a:t> </a:t>
            </a:r>
            <a:r>
              <a:rPr lang="en-US" sz="2400">
                <a:solidFill>
                  <a:srgbClr val="C00000"/>
                </a:solidFill>
              </a:rPr>
              <a:t>của </a:t>
            </a:r>
            <a:r>
              <a:rPr lang="vi-VN" sz="2400">
                <a:solidFill>
                  <a:srgbClr val="C00000"/>
                </a:solidFill>
              </a:rPr>
              <a:t>dạng mệnh đề</a:t>
            </a:r>
            <a:r>
              <a:rPr lang="en-US" sz="2400">
                <a:solidFill>
                  <a:srgbClr val="C00000"/>
                </a:solidFill>
              </a:rPr>
              <a:t> E(p,q,r): </a:t>
            </a:r>
            <a:r>
              <a:rPr lang="en-US" sz="2400"/>
              <a:t>là</a:t>
            </a:r>
            <a:r>
              <a:rPr lang="vi-VN" sz="2400"/>
              <a:t> bảng ghi tất cả </a:t>
            </a:r>
            <a:r>
              <a:rPr lang="en-US" sz="2400"/>
              <a:t>các </a:t>
            </a:r>
            <a:r>
              <a:rPr lang="vi-VN" sz="2400"/>
              <a:t>trường hợp </a:t>
            </a:r>
            <a:r>
              <a:rPr lang="en-US" sz="2400"/>
              <a:t>chân trị có </a:t>
            </a:r>
            <a:r>
              <a:rPr lang="vi-VN" sz="2400"/>
              <a:t>thể xảy ra đối với dạng mệnh đề E theo ch</a:t>
            </a:r>
            <a:r>
              <a:rPr lang="en-US" sz="2400"/>
              <a:t>ân</a:t>
            </a:r>
            <a:r>
              <a:rPr lang="vi-VN" sz="2400"/>
              <a:t> trị của </a:t>
            </a:r>
            <a:r>
              <a:rPr lang="en-US" sz="2400"/>
              <a:t>các</a:t>
            </a:r>
            <a:r>
              <a:rPr lang="vi-VN" sz="2400"/>
              <a:t> biến mệnh đề p, q, r. </a:t>
            </a:r>
            <a:endParaRPr lang="en-US" sz="2400"/>
          </a:p>
          <a:p>
            <a:pPr>
              <a:lnSpc>
                <a:spcPct val="150000"/>
              </a:lnSpc>
            </a:pPr>
            <a:r>
              <a:rPr lang="en-US" sz="2400"/>
              <a:t>       </a:t>
            </a:r>
            <a:r>
              <a:rPr lang="vi-VN" sz="2400"/>
              <a:t>Nếu </a:t>
            </a:r>
            <a:r>
              <a:rPr lang="en-US" sz="2400"/>
              <a:t>có</a:t>
            </a:r>
            <a:r>
              <a:rPr lang="vi-VN" sz="2400"/>
              <a:t> n biến, bảng </a:t>
            </a:r>
            <a:r>
              <a:rPr lang="en-US" sz="2400"/>
              <a:t>này sẽ có </a:t>
            </a:r>
            <a:r>
              <a:rPr lang="vi-VN" sz="2400"/>
              <a:t>2</a:t>
            </a:r>
            <a:r>
              <a:rPr lang="vi-VN" sz="2400" baseline="30000"/>
              <a:t>n</a:t>
            </a:r>
            <a:r>
              <a:rPr lang="vi-VN" sz="2400"/>
              <a:t> d</a:t>
            </a:r>
            <a:r>
              <a:rPr lang="en-US" sz="2400"/>
              <a:t>òng</a:t>
            </a:r>
            <a:r>
              <a:rPr lang="vi-VN" sz="2400"/>
              <a:t>, chưa kể d</a:t>
            </a:r>
            <a:r>
              <a:rPr lang="en-US" sz="2400"/>
              <a:t>òn</a:t>
            </a:r>
            <a:r>
              <a:rPr lang="vi-VN" sz="2400"/>
              <a:t>g t</a:t>
            </a:r>
            <a:r>
              <a:rPr lang="en-US" sz="2400"/>
              <a:t>iêu</a:t>
            </a:r>
            <a:r>
              <a:rPr lang="vi-VN" sz="2400"/>
              <a:t> đề.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304800" y="4275138"/>
            <a:ext cx="8686800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solidFill>
                  <a:srgbClr val="C00000"/>
                </a:solidFill>
              </a:rPr>
              <a:t>Ví dụ:</a:t>
            </a:r>
          </a:p>
          <a:p>
            <a:r>
              <a:rPr lang="en-US" sz="2400">
                <a:sym typeface="Symbol" pitchFamily="18" charset="2"/>
              </a:rPr>
              <a:t>     E(p,q,r) =(p q) r . Ta có bảng chân trị sau</a:t>
            </a:r>
            <a:endParaRPr 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II. </a:t>
            </a:r>
            <a:r>
              <a:rPr lang="vi-VN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Dạng mệnh đề</a:t>
            </a:r>
            <a:endParaRPr lang="en-US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828800" y="2362200"/>
          <a:ext cx="5257800" cy="3733798"/>
        </p:xfrm>
        <a:graphic>
          <a:graphicData uri="http://schemas.openxmlformats.org/drawingml/2006/table">
            <a:tbl>
              <a:tblPr/>
              <a:tblGrid>
                <a:gridCol w="744086"/>
                <a:gridCol w="679382"/>
                <a:gridCol w="882928"/>
                <a:gridCol w="1118150"/>
                <a:gridCol w="1833254"/>
              </a:tblGrid>
              <a:tr h="4593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latin typeface="Arial"/>
                          <a:ea typeface="Calibri"/>
                          <a:cs typeface="Times New Roman"/>
                        </a:rPr>
                        <a:t>p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latin typeface="Arial"/>
                          <a:ea typeface="Calibri"/>
                          <a:cs typeface="Times New Roman"/>
                        </a:rPr>
                        <a:t>q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latin typeface="Arial"/>
                          <a:ea typeface="Calibri"/>
                          <a:cs typeface="Times New Roman"/>
                        </a:rPr>
                        <a:t>r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latin typeface="Arial"/>
                          <a:ea typeface="Calibri"/>
                          <a:cs typeface="Times New Roman"/>
                        </a:rPr>
                        <a:t>p</a:t>
                      </a:r>
                      <a:r>
                        <a:rPr lang="en-US" sz="2300" kern="1200">
                          <a:solidFill>
                            <a:srgbClr val="003366"/>
                          </a:solidFill>
                          <a:latin typeface="Arial"/>
                          <a:ea typeface="+mn-ea"/>
                          <a:cs typeface="Arial"/>
                          <a:sym typeface="Symbol"/>
                        </a:rPr>
                        <a:t></a:t>
                      </a:r>
                      <a:r>
                        <a:rPr lang="en-US" sz="2300" kern="1200">
                          <a:solidFill>
                            <a:srgbClr val="003366"/>
                          </a:solidFill>
                          <a:latin typeface="Arial"/>
                          <a:ea typeface="+mn-ea"/>
                          <a:cs typeface="Times New Roman"/>
                        </a:rPr>
                        <a:t>q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kern="1200">
                          <a:solidFill>
                            <a:srgbClr val="003366"/>
                          </a:solidFill>
                          <a:latin typeface="Arial"/>
                          <a:ea typeface="+mn-ea"/>
                          <a:cs typeface="Times New Roman"/>
                        </a:rPr>
                        <a:t>(p </a:t>
                      </a:r>
                      <a:r>
                        <a:rPr lang="en-US" sz="2300" kern="1200">
                          <a:solidFill>
                            <a:srgbClr val="003366"/>
                          </a:solidFill>
                          <a:latin typeface="Arial"/>
                          <a:ea typeface="+mn-ea"/>
                          <a:cs typeface="Arial"/>
                          <a:sym typeface="Symbol"/>
                        </a:rPr>
                        <a:t></a:t>
                      </a:r>
                      <a:r>
                        <a:rPr lang="en-US" sz="2300" kern="1200">
                          <a:solidFill>
                            <a:srgbClr val="003366"/>
                          </a:solidFill>
                          <a:latin typeface="Arial"/>
                          <a:ea typeface="+mn-ea"/>
                          <a:cs typeface="Times New Roman"/>
                        </a:rPr>
                        <a:t>q) </a:t>
                      </a:r>
                      <a:r>
                        <a:rPr lang="en-US" sz="2300" kern="1200">
                          <a:solidFill>
                            <a:srgbClr val="003366"/>
                          </a:solidFill>
                          <a:latin typeface="Arial"/>
                          <a:ea typeface="+mn-ea"/>
                          <a:cs typeface="Arial"/>
                          <a:sym typeface="Symbol"/>
                        </a:rPr>
                        <a:t></a:t>
                      </a:r>
                      <a:r>
                        <a:rPr lang="en-US" sz="2300" kern="1200">
                          <a:solidFill>
                            <a:srgbClr val="003366"/>
                          </a:solidFill>
                          <a:latin typeface="Arial"/>
                          <a:ea typeface="+mn-ea"/>
                          <a:cs typeface="Times New Roman"/>
                        </a:rPr>
                        <a:t>r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4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latin typeface="Arial"/>
                          <a:ea typeface="Calibri"/>
                          <a:cs typeface="Times New Roman"/>
                        </a:rPr>
                        <a:t>0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latin typeface="Arial"/>
                          <a:ea typeface="Calibri"/>
                          <a:cs typeface="Times New Roman"/>
                        </a:rPr>
                        <a:t>0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latin typeface="Arial"/>
                          <a:ea typeface="Calibri"/>
                          <a:cs typeface="Times New Roman"/>
                        </a:rPr>
                        <a:t>0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latin typeface="Arial"/>
                          <a:ea typeface="Calibri"/>
                          <a:cs typeface="Times New Roman"/>
                        </a:rPr>
                        <a:t>0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4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latin typeface="Arial"/>
                          <a:ea typeface="Calibri"/>
                          <a:cs typeface="Times New Roman"/>
                        </a:rPr>
                        <a:t>0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latin typeface="Arial"/>
                          <a:ea typeface="Calibri"/>
                          <a:cs typeface="Times New Roman"/>
                        </a:rPr>
                        <a:t>0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latin typeface="Arial"/>
                          <a:ea typeface="Calibri"/>
                          <a:cs typeface="Times New Roman"/>
                        </a:rPr>
                        <a:t>0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243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solidFill>
                            <a:srgbClr val="FF0000"/>
                          </a:solidFill>
                          <a:latin typeface="Arial"/>
                          <a:ea typeface="Calibri"/>
                          <a:cs typeface="Times New Roman"/>
                        </a:rPr>
                        <a:t>0</a:t>
                      </a:r>
                      <a:endParaRPr lang="en-US" sz="1100">
                        <a:solidFill>
                          <a:srgbClr val="FF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solidFill>
                            <a:srgbClr val="FF0000"/>
                          </a:solidFill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1100">
                        <a:solidFill>
                          <a:srgbClr val="FF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solidFill>
                            <a:srgbClr val="FF0000"/>
                          </a:solidFill>
                          <a:latin typeface="Arial"/>
                          <a:ea typeface="Calibri"/>
                          <a:cs typeface="Times New Roman"/>
                        </a:rPr>
                        <a:t>0</a:t>
                      </a:r>
                      <a:endParaRPr lang="en-US" sz="1100">
                        <a:solidFill>
                          <a:srgbClr val="FF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solidFill>
                            <a:srgbClr val="FF0000"/>
                          </a:solidFill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1100">
                        <a:solidFill>
                          <a:srgbClr val="FF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solidFill>
                            <a:srgbClr val="FF0000"/>
                          </a:solidFill>
                          <a:latin typeface="Arial"/>
                          <a:ea typeface="Calibri"/>
                          <a:cs typeface="Times New Roman"/>
                        </a:rPr>
                        <a:t>0</a:t>
                      </a:r>
                      <a:endParaRPr lang="en-US" sz="1100">
                        <a:solidFill>
                          <a:srgbClr val="FF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4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latin typeface="Arial"/>
                          <a:ea typeface="Calibri"/>
                          <a:cs typeface="Times New Roman"/>
                        </a:rPr>
                        <a:t>0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243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solidFill>
                            <a:srgbClr val="FF0000"/>
                          </a:solidFill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1100">
                        <a:solidFill>
                          <a:srgbClr val="FF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solidFill>
                            <a:srgbClr val="FF0000"/>
                          </a:solidFill>
                          <a:latin typeface="Arial"/>
                          <a:ea typeface="Calibri"/>
                          <a:cs typeface="Times New Roman"/>
                        </a:rPr>
                        <a:t>0</a:t>
                      </a:r>
                      <a:endParaRPr lang="en-US" sz="1100">
                        <a:solidFill>
                          <a:srgbClr val="FF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solidFill>
                            <a:srgbClr val="FF0000"/>
                          </a:solidFill>
                          <a:latin typeface="Arial"/>
                          <a:ea typeface="Calibri"/>
                          <a:cs typeface="Times New Roman"/>
                        </a:rPr>
                        <a:t>0</a:t>
                      </a:r>
                      <a:endParaRPr lang="en-US" sz="1100">
                        <a:solidFill>
                          <a:srgbClr val="FF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solidFill>
                            <a:srgbClr val="FF0000"/>
                          </a:solidFill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1100">
                        <a:solidFill>
                          <a:srgbClr val="FF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solidFill>
                            <a:srgbClr val="FF0000"/>
                          </a:solidFill>
                          <a:latin typeface="Arial"/>
                          <a:ea typeface="Calibri"/>
                          <a:cs typeface="Times New Roman"/>
                        </a:rPr>
                        <a:t>0</a:t>
                      </a:r>
                      <a:endParaRPr lang="en-US" sz="1100">
                        <a:solidFill>
                          <a:srgbClr val="FF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4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latin typeface="Arial"/>
                          <a:ea typeface="Calibri"/>
                          <a:cs typeface="Times New Roman"/>
                        </a:rPr>
                        <a:t>0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243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solidFill>
                            <a:srgbClr val="FF0000"/>
                          </a:solidFill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1100">
                        <a:solidFill>
                          <a:srgbClr val="FF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solidFill>
                            <a:srgbClr val="FF0000"/>
                          </a:solidFill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1100">
                        <a:solidFill>
                          <a:srgbClr val="FF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solidFill>
                            <a:srgbClr val="FF0000"/>
                          </a:solidFill>
                          <a:latin typeface="Arial"/>
                          <a:ea typeface="Calibri"/>
                          <a:cs typeface="Times New Roman"/>
                        </a:rPr>
                        <a:t>0</a:t>
                      </a:r>
                      <a:endParaRPr lang="en-US" sz="1100">
                        <a:solidFill>
                          <a:srgbClr val="FF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solidFill>
                            <a:srgbClr val="FF0000"/>
                          </a:solidFill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1100">
                        <a:solidFill>
                          <a:srgbClr val="FF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solidFill>
                            <a:srgbClr val="FF0000"/>
                          </a:solidFill>
                          <a:latin typeface="Arial"/>
                          <a:ea typeface="Calibri"/>
                          <a:cs typeface="Times New Roman"/>
                        </a:rPr>
                        <a:t>0</a:t>
                      </a:r>
                      <a:endParaRPr lang="en-US" sz="1100">
                        <a:solidFill>
                          <a:srgbClr val="FF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4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7169" name="TextBox 6"/>
          <p:cNvSpPr txBox="1">
            <a:spLocks noChangeArrowheads="1"/>
          </p:cNvSpPr>
          <p:nvPr/>
        </p:nvSpPr>
        <p:spPr bwMode="auto">
          <a:xfrm>
            <a:off x="381000" y="1447800"/>
            <a:ext cx="84582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/>
              <a:t>Mệnh đề </a:t>
            </a:r>
            <a:r>
              <a:rPr lang="en-US" sz="2400" b="1">
                <a:sym typeface="Symbol" pitchFamily="18" charset="2"/>
              </a:rPr>
              <a:t>E(p,q,r) =(p q) r </a:t>
            </a:r>
            <a:r>
              <a:rPr lang="en-US" sz="2400">
                <a:sym typeface="Symbol" pitchFamily="18" charset="2"/>
              </a:rPr>
              <a:t>theo 3 biến p,q,r có bảng chân trị sau</a:t>
            </a:r>
            <a:r>
              <a:rPr lang="en-US" sz="240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II. </a:t>
            </a:r>
            <a:r>
              <a:rPr lang="vi-VN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Dạng mệnh đề</a:t>
            </a:r>
            <a:endParaRPr lang="en-US" smtClean="0"/>
          </a:p>
        </p:txBody>
      </p:sp>
      <p:sp>
        <p:nvSpPr>
          <p:cNvPr id="48131" name="TextBox 4"/>
          <p:cNvSpPr txBox="1">
            <a:spLocks noChangeArrowheads="1"/>
          </p:cNvSpPr>
          <p:nvPr/>
        </p:nvSpPr>
        <p:spPr bwMode="auto">
          <a:xfrm>
            <a:off x="457200" y="1447800"/>
            <a:ext cx="8153400" cy="267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>
                <a:solidFill>
                  <a:srgbClr val="00B050"/>
                </a:solidFill>
              </a:rPr>
              <a:t>Bài tập: </a:t>
            </a:r>
            <a:r>
              <a:rPr lang="en-US" sz="2400"/>
              <a:t>Lập bảng chân trị của những </a:t>
            </a:r>
            <a:r>
              <a:rPr lang="vi-VN" sz="2400"/>
              <a:t>dạng mệnh đề</a:t>
            </a:r>
            <a:r>
              <a:rPr lang="en-US" sz="2400"/>
              <a:t> sau</a:t>
            </a:r>
          </a:p>
          <a:p>
            <a:endParaRPr lang="en-US" sz="2400"/>
          </a:p>
          <a:p>
            <a:r>
              <a:rPr lang="en-US" sz="2400">
                <a:sym typeface="Symbol" pitchFamily="18" charset="2"/>
              </a:rPr>
              <a:t>E(p,q) = (p q) p</a:t>
            </a:r>
            <a:endParaRPr lang="en-US" sz="2400"/>
          </a:p>
          <a:p>
            <a:endParaRPr lang="en-US" sz="2400"/>
          </a:p>
          <a:p>
            <a:r>
              <a:rPr lang="en-US" sz="2400"/>
              <a:t>F(p,q,r) = p</a:t>
            </a:r>
            <a:r>
              <a:rPr lang="en-US" sz="2400">
                <a:sym typeface="Symbol" pitchFamily="18" charset="2"/>
              </a:rPr>
              <a:t> (q r)  q</a:t>
            </a:r>
          </a:p>
          <a:p>
            <a:endParaRPr lang="en-US" sz="2400">
              <a:sym typeface="Symbol" pitchFamily="18" charset="2"/>
            </a:endParaRPr>
          </a:p>
          <a:p>
            <a:endParaRPr 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Độ ưu tiên các phép toán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71550" lvl="1" indent="-514350">
              <a:buFont typeface="+mj-lt"/>
              <a:buAutoNum type="arabicPeriod"/>
              <a:defRPr/>
            </a:pPr>
            <a:r>
              <a:rPr lang="en-US" smtClean="0"/>
              <a:t>Ngoặc ()</a:t>
            </a:r>
          </a:p>
          <a:p>
            <a:pPr marL="971550" lvl="1" indent="-514350">
              <a:buFont typeface="+mj-lt"/>
              <a:buAutoNum type="arabicPeriod"/>
              <a:defRPr/>
            </a:pPr>
            <a:r>
              <a:rPr lang="en-US" smtClean="0"/>
              <a:t>Phủ định</a:t>
            </a:r>
          </a:p>
          <a:p>
            <a:pPr marL="971550" lvl="1" indent="-514350">
              <a:buFont typeface="+mj-lt"/>
              <a:buAutoNum type="arabicPeriod"/>
              <a:defRPr/>
            </a:pPr>
            <a:r>
              <a:rPr lang="en-US" smtClean="0"/>
              <a:t>Và</a:t>
            </a:r>
          </a:p>
          <a:p>
            <a:pPr marL="971550" lvl="1" indent="-514350">
              <a:buFont typeface="+mj-lt"/>
              <a:buAutoNum type="arabicPeriod"/>
              <a:defRPr/>
            </a:pPr>
            <a:r>
              <a:rPr lang="en-US" smtClean="0"/>
              <a:t>Hay</a:t>
            </a:r>
          </a:p>
          <a:p>
            <a:pPr marL="971550" lvl="1" indent="-514350">
              <a:buFont typeface="+mj-lt"/>
              <a:buAutoNum type="arabicPeriod"/>
              <a:defRPr/>
            </a:pPr>
            <a:r>
              <a:rPr lang="en-US" smtClean="0"/>
              <a:t>Kéo theo </a:t>
            </a:r>
            <a:r>
              <a:rPr lang="en-US" smtClean="0">
                <a:sym typeface="Wingdings" pitchFamily="2" charset="2"/>
              </a:rPr>
              <a:t></a:t>
            </a:r>
            <a:endParaRPr lang="en-US" smtClean="0"/>
          </a:p>
          <a:p>
            <a:pPr marL="971550" lvl="1" indent="-514350">
              <a:buFont typeface="+mj-lt"/>
              <a:buAutoNum type="arabicPeriod"/>
              <a:defRPr/>
            </a:pPr>
            <a:r>
              <a:rPr lang="en-US" smtClean="0"/>
              <a:t>Kéo theo hai chiều</a:t>
            </a:r>
          </a:p>
          <a:p>
            <a:pPr>
              <a:defRPr/>
            </a:pPr>
            <a:r>
              <a:rPr lang="en-US" smtClean="0"/>
              <a:t>Ví dụ:</a:t>
            </a:r>
          </a:p>
          <a:p>
            <a:pPr lvl="1">
              <a:defRPr/>
            </a:pPr>
            <a:r>
              <a:rPr lang="en-US" b="1" smtClean="0">
                <a:sym typeface="Symbol" pitchFamily="18" charset="2"/>
              </a:rPr>
              <a:t>p q r</a:t>
            </a:r>
            <a:r>
              <a:rPr lang="en-US" smtClean="0">
                <a:sym typeface="Symbol" pitchFamily="18" charset="2"/>
              </a:rPr>
              <a:t>	hiểu là 	</a:t>
            </a:r>
            <a:r>
              <a:rPr lang="en-US" b="1" smtClean="0">
                <a:sym typeface="Symbol" pitchFamily="18" charset="2"/>
              </a:rPr>
              <a:t>(p q) r </a:t>
            </a:r>
          </a:p>
          <a:p>
            <a:pPr lvl="1">
              <a:defRPr/>
            </a:pPr>
            <a:r>
              <a:rPr lang="en-US" b="1" smtClean="0"/>
              <a:t>p</a:t>
            </a:r>
            <a:r>
              <a:rPr lang="en-US" b="1" smtClean="0">
                <a:sym typeface="Symbol" pitchFamily="18" charset="2"/>
              </a:rPr>
              <a:t> (q r)  q</a:t>
            </a:r>
            <a:r>
              <a:rPr lang="en-US" smtClean="0">
                <a:sym typeface="Symbol" pitchFamily="18" charset="2"/>
              </a:rPr>
              <a:t> hiểu là 	(</a:t>
            </a:r>
            <a:r>
              <a:rPr lang="en-US" b="1" smtClean="0"/>
              <a:t>p</a:t>
            </a:r>
            <a:r>
              <a:rPr lang="en-US" b="1" smtClean="0">
                <a:sym typeface="Symbol" pitchFamily="18" charset="2"/>
              </a:rPr>
              <a:t> (q r))  (q)</a:t>
            </a:r>
            <a:endParaRPr lang="en-US" b="1" smtClean="0"/>
          </a:p>
          <a:p>
            <a:pPr lvl="1">
              <a:defRPr/>
            </a:pPr>
            <a:endParaRPr lang="en-US" smtClean="0"/>
          </a:p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Bài tập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Tại lớp: 11ab, 12ab, 13abc</a:t>
            </a:r>
          </a:p>
          <a:p>
            <a:endParaRPr lang="en-US" smtClean="0"/>
          </a:p>
          <a:p>
            <a:r>
              <a:rPr lang="en-US" smtClean="0"/>
              <a:t>Về nhà: 10, 11, 12, 13</a:t>
            </a:r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Tương đương logic</a:t>
            </a:r>
            <a:endParaRPr lang="en-US"/>
          </a:p>
        </p:txBody>
      </p:sp>
      <p:sp>
        <p:nvSpPr>
          <p:cNvPr id="51203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II.2 </a:t>
            </a:r>
            <a:r>
              <a:rPr lang="en-US" smtClean="0">
                <a:solidFill>
                  <a:srgbClr val="C00000"/>
                </a:solidFill>
              </a:rPr>
              <a:t>Tương đương logic</a:t>
            </a:r>
            <a:endParaRPr lang="en-US" smtClean="0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28600" y="1219200"/>
            <a:ext cx="8686800" cy="2862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u="sng">
                <a:solidFill>
                  <a:srgbClr val="C00000"/>
                </a:solidFill>
              </a:rPr>
              <a:t>Định nghĩa</a:t>
            </a:r>
            <a:r>
              <a:rPr lang="en-US" sz="2400">
                <a:solidFill>
                  <a:srgbClr val="C00000"/>
                </a:solidFill>
              </a:rPr>
              <a:t>:</a:t>
            </a:r>
            <a:r>
              <a:rPr lang="en-US" sz="2400"/>
              <a:t> Hai </a:t>
            </a:r>
            <a:r>
              <a:rPr lang="vi-VN" sz="2400"/>
              <a:t>dạng mệnh đề</a:t>
            </a:r>
            <a:r>
              <a:rPr lang="en-US" sz="2400"/>
              <a:t> E và F được gọi là tương đương logic nếu chúng có cùng bảng chân trị.</a:t>
            </a:r>
          </a:p>
          <a:p>
            <a:pPr>
              <a:lnSpc>
                <a:spcPct val="150000"/>
              </a:lnSpc>
            </a:pPr>
            <a:r>
              <a:rPr lang="en-US" sz="2400">
                <a:solidFill>
                  <a:srgbClr val="C00000"/>
                </a:solidFill>
              </a:rPr>
              <a:t>Ký hiệu </a:t>
            </a:r>
            <a:r>
              <a:rPr lang="en-US" sz="2400"/>
              <a:t>E </a:t>
            </a:r>
            <a:r>
              <a:rPr lang="en-US" sz="2400">
                <a:sym typeface="Symbol" pitchFamily="18" charset="2"/>
              </a:rPr>
              <a:t></a:t>
            </a:r>
            <a:r>
              <a:rPr lang="en-US" sz="2400"/>
              <a:t> F (hay </a:t>
            </a:r>
            <a:r>
              <a:rPr lang="en-US" sz="2400" b="1"/>
              <a:t>E ≡ F</a:t>
            </a:r>
            <a:r>
              <a:rPr lang="en-US" sz="2400"/>
              <a:t>). </a:t>
            </a:r>
          </a:p>
          <a:p>
            <a:pPr>
              <a:lnSpc>
                <a:spcPct val="150000"/>
              </a:lnSpc>
            </a:pPr>
            <a:r>
              <a:rPr lang="en-US" sz="2400">
                <a:solidFill>
                  <a:srgbClr val="C00000"/>
                </a:solidFill>
              </a:rPr>
              <a:t>Ví dụ    </a:t>
            </a:r>
            <a:r>
              <a:rPr lang="en-US" sz="2400">
                <a:sym typeface="Symbol" pitchFamily="18" charset="2"/>
              </a:rPr>
              <a:t></a:t>
            </a:r>
            <a:r>
              <a:rPr lang="en-US" sz="2400"/>
              <a:t>(p</a:t>
            </a:r>
            <a:r>
              <a:rPr lang="en-US" sz="2400">
                <a:sym typeface="Symbol" pitchFamily="18" charset="2"/>
              </a:rPr>
              <a:t>  q)</a:t>
            </a:r>
            <a:r>
              <a:rPr lang="en-US" sz="2400"/>
              <a:t> </a:t>
            </a:r>
            <a:r>
              <a:rPr lang="en-US" sz="2400">
                <a:sym typeface="Symbol" pitchFamily="18" charset="2"/>
              </a:rPr>
              <a:t> p   q</a:t>
            </a:r>
            <a:endParaRPr lang="en-US" sz="2400"/>
          </a:p>
          <a:p>
            <a:pPr>
              <a:lnSpc>
                <a:spcPct val="150000"/>
              </a:lnSpc>
            </a:pPr>
            <a:endParaRPr lang="en-US" sz="2400"/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228600" y="4572000"/>
            <a:ext cx="8686800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>
                <a:solidFill>
                  <a:srgbClr val="C00000"/>
                </a:solidFill>
              </a:rPr>
              <a:t>Định lý</a:t>
            </a:r>
            <a:r>
              <a:rPr lang="en-US" sz="2400" i="1">
                <a:solidFill>
                  <a:srgbClr val="C00000"/>
                </a:solidFill>
              </a:rPr>
              <a:t>: </a:t>
            </a:r>
            <a:r>
              <a:rPr lang="en-US" sz="2400" i="1"/>
              <a:t>Hai </a:t>
            </a:r>
            <a:r>
              <a:rPr lang="vi-VN" sz="2400" i="1"/>
              <a:t>dạng mệnh đề</a:t>
            </a:r>
            <a:r>
              <a:rPr lang="en-US" sz="2400" i="1"/>
              <a:t> E và F  tương đương với nhau khi và chỉ khi E</a:t>
            </a:r>
            <a:r>
              <a:rPr lang="en-US" sz="2400" i="1">
                <a:sym typeface="Symbol" pitchFamily="18" charset="2"/>
              </a:rPr>
              <a:t>F là hằng đúng.</a:t>
            </a:r>
            <a:endParaRPr lang="en-US" sz="2400" i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smtClean="0">
                <a:solidFill>
                  <a:srgbClr val="C00000"/>
                </a:solidFill>
              </a:rPr>
              <a:t>Tương đương</a:t>
            </a:r>
            <a:r>
              <a:rPr lang="en-US" smtClean="0">
                <a:solidFill>
                  <a:srgbClr val="C00000"/>
                </a:solidFill>
              </a:rPr>
              <a:t> logic</a:t>
            </a:r>
            <a:endParaRPr lang="en-US" smtClean="0"/>
          </a:p>
        </p:txBody>
      </p:sp>
      <p:sp>
        <p:nvSpPr>
          <p:cNvPr id="5" name="TextBox 4"/>
          <p:cNvSpPr txBox="1"/>
          <p:nvPr/>
        </p:nvSpPr>
        <p:spPr>
          <a:xfrm>
            <a:off x="152400" y="2397125"/>
            <a:ext cx="8686800" cy="17176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457200" indent="-457200">
              <a:defRPr/>
            </a:pPr>
            <a:r>
              <a:rPr lang="en-US" sz="2400">
                <a:solidFill>
                  <a:srgbClr val="C00000"/>
                </a:solidFill>
                <a:latin typeface="Arial" charset="0"/>
                <a:cs typeface="+mn-cs"/>
              </a:rPr>
              <a:t>2.  Luật De Morgan</a:t>
            </a:r>
          </a:p>
          <a:p>
            <a:pPr algn="ctr">
              <a:spcBef>
                <a:spcPct val="20000"/>
              </a:spcBef>
              <a:buClr>
                <a:srgbClr val="FF0000"/>
              </a:buClr>
              <a:defRPr/>
            </a:pPr>
            <a:r>
              <a:rPr lang="en-US" sz="2400">
                <a:latin typeface="Symbol" pitchFamily="18" charset="2"/>
                <a:ea typeface="Osaka" pitchFamily="-65" charset="-128"/>
                <a:cs typeface="Arial" charset="0"/>
                <a:sym typeface="Symbol" pitchFamily="18" charset="2"/>
              </a:rPr>
              <a:t></a:t>
            </a:r>
            <a:r>
              <a:rPr lang="en-US" sz="2400">
                <a:latin typeface="Verdana" pitchFamily="34" charset="0"/>
                <a:ea typeface="Osaka" pitchFamily="-65" charset="-128"/>
                <a:cs typeface="Arial" charset="0"/>
              </a:rPr>
              <a:t> (p </a:t>
            </a:r>
            <a:r>
              <a:rPr lang="en-US" sz="2400">
                <a:latin typeface="Symbol" pitchFamily="18" charset="2"/>
                <a:ea typeface="Osaka" pitchFamily="-65" charset="-128"/>
                <a:cs typeface="Arial" charset="0"/>
                <a:sym typeface="Symbol" pitchFamily="18" charset="2"/>
              </a:rPr>
              <a:t></a:t>
            </a:r>
            <a:r>
              <a:rPr lang="en-US" sz="2400">
                <a:latin typeface="Verdana" pitchFamily="34" charset="0"/>
                <a:ea typeface="Osaka" pitchFamily="-65" charset="-128"/>
                <a:cs typeface="Arial" charset="0"/>
              </a:rPr>
              <a:t> q) </a:t>
            </a:r>
            <a:r>
              <a:rPr lang="en-US" sz="2400">
                <a:latin typeface="Arial" charset="0"/>
                <a:cs typeface="+mn-cs"/>
                <a:sym typeface="Symbol" pitchFamily="18" charset="2"/>
              </a:rPr>
              <a:t></a:t>
            </a:r>
            <a:r>
              <a:rPr lang="en-US" sz="2400">
                <a:latin typeface="Verdana" pitchFamily="34" charset="0"/>
                <a:ea typeface="Osaka" pitchFamily="-65" charset="-128"/>
                <a:cs typeface="Arial" charset="0"/>
              </a:rPr>
              <a:t> </a:t>
            </a:r>
            <a:r>
              <a:rPr lang="en-US" sz="2400">
                <a:latin typeface="Symbol" pitchFamily="18" charset="2"/>
                <a:ea typeface="Osaka" pitchFamily="-65" charset="-128"/>
                <a:cs typeface="Arial" charset="0"/>
                <a:sym typeface="Symbol" pitchFamily="18" charset="2"/>
              </a:rPr>
              <a:t></a:t>
            </a:r>
            <a:r>
              <a:rPr lang="en-US" sz="2400">
                <a:latin typeface="Verdana" pitchFamily="34" charset="0"/>
                <a:ea typeface="Osaka" pitchFamily="-65" charset="-128"/>
                <a:cs typeface="Arial" charset="0"/>
              </a:rPr>
              <a:t> p </a:t>
            </a:r>
            <a:r>
              <a:rPr lang="en-US" sz="2400">
                <a:latin typeface="Symbol" pitchFamily="18" charset="2"/>
                <a:ea typeface="Osaka" pitchFamily="-65" charset="-128"/>
                <a:cs typeface="Arial" charset="0"/>
                <a:sym typeface="Symbol" pitchFamily="18" charset="2"/>
              </a:rPr>
              <a:t></a:t>
            </a:r>
            <a:r>
              <a:rPr lang="en-US" sz="2400">
                <a:latin typeface="Verdana" pitchFamily="34" charset="0"/>
                <a:ea typeface="Osaka" pitchFamily="-65" charset="-128"/>
                <a:cs typeface="Arial" charset="0"/>
              </a:rPr>
              <a:t> </a:t>
            </a:r>
            <a:r>
              <a:rPr lang="en-US" sz="2400">
                <a:latin typeface="Symbol" pitchFamily="18" charset="2"/>
                <a:ea typeface="Osaka" pitchFamily="-65" charset="-128"/>
                <a:cs typeface="Arial" charset="0"/>
                <a:sym typeface="Symbol" pitchFamily="18" charset="2"/>
              </a:rPr>
              <a:t></a:t>
            </a:r>
            <a:r>
              <a:rPr lang="en-US" sz="2400">
                <a:latin typeface="Verdana" pitchFamily="34" charset="0"/>
                <a:ea typeface="Osaka" pitchFamily="-65" charset="-128"/>
                <a:cs typeface="Arial" charset="0"/>
              </a:rPr>
              <a:t> q</a:t>
            </a:r>
          </a:p>
          <a:p>
            <a:pPr algn="ctr">
              <a:spcBef>
                <a:spcPct val="20000"/>
              </a:spcBef>
              <a:buClr>
                <a:srgbClr val="FF0000"/>
              </a:buClr>
              <a:defRPr/>
            </a:pPr>
            <a:r>
              <a:rPr lang="en-US" sz="2400">
                <a:latin typeface="Symbol" pitchFamily="18" charset="2"/>
                <a:ea typeface="Osaka" pitchFamily="-65" charset="-128"/>
                <a:cs typeface="Arial" charset="0"/>
                <a:sym typeface="Symbol" pitchFamily="18" charset="2"/>
              </a:rPr>
              <a:t></a:t>
            </a:r>
            <a:r>
              <a:rPr lang="en-US" sz="2400">
                <a:latin typeface="Verdana" pitchFamily="34" charset="0"/>
                <a:ea typeface="Osaka" pitchFamily="-65" charset="-128"/>
                <a:cs typeface="Arial" charset="0"/>
              </a:rPr>
              <a:t> (p </a:t>
            </a:r>
            <a:r>
              <a:rPr lang="en-US" sz="2400">
                <a:latin typeface="Symbol" pitchFamily="18" charset="2"/>
                <a:ea typeface="Osaka" pitchFamily="-65" charset="-128"/>
                <a:cs typeface="Arial" charset="0"/>
                <a:sym typeface="Symbol" pitchFamily="18" charset="2"/>
              </a:rPr>
              <a:t></a:t>
            </a:r>
            <a:r>
              <a:rPr lang="en-US" sz="2400">
                <a:latin typeface="Verdana" pitchFamily="34" charset="0"/>
                <a:ea typeface="Osaka" pitchFamily="-65" charset="-128"/>
                <a:cs typeface="Arial" charset="0"/>
              </a:rPr>
              <a:t> q) </a:t>
            </a:r>
            <a:r>
              <a:rPr lang="en-US" sz="2400">
                <a:latin typeface="Arial" charset="0"/>
                <a:cs typeface="+mn-cs"/>
                <a:sym typeface="Symbol" pitchFamily="18" charset="2"/>
              </a:rPr>
              <a:t></a:t>
            </a:r>
            <a:r>
              <a:rPr lang="en-US" sz="2400">
                <a:latin typeface="Verdana" pitchFamily="34" charset="0"/>
                <a:ea typeface="Osaka" pitchFamily="-65" charset="-128"/>
                <a:cs typeface="Arial" charset="0"/>
              </a:rPr>
              <a:t> </a:t>
            </a:r>
            <a:r>
              <a:rPr lang="en-US" sz="2400">
                <a:latin typeface="Symbol" pitchFamily="18" charset="2"/>
                <a:ea typeface="Osaka" pitchFamily="-65" charset="-128"/>
                <a:cs typeface="Arial" charset="0"/>
                <a:sym typeface="Symbol" pitchFamily="18" charset="2"/>
              </a:rPr>
              <a:t></a:t>
            </a:r>
            <a:r>
              <a:rPr lang="en-US" sz="2400">
                <a:latin typeface="Verdana" pitchFamily="34" charset="0"/>
                <a:ea typeface="Osaka" pitchFamily="-65" charset="-128"/>
                <a:cs typeface="Arial" charset="0"/>
              </a:rPr>
              <a:t> p </a:t>
            </a:r>
            <a:r>
              <a:rPr lang="en-US" sz="2400">
                <a:latin typeface="Symbol" pitchFamily="18" charset="2"/>
                <a:ea typeface="Osaka" pitchFamily="-65" charset="-128"/>
                <a:cs typeface="Arial" charset="0"/>
                <a:sym typeface="Symbol" pitchFamily="18" charset="2"/>
              </a:rPr>
              <a:t></a:t>
            </a:r>
            <a:r>
              <a:rPr lang="en-US" sz="2400">
                <a:latin typeface="Verdana" pitchFamily="34" charset="0"/>
                <a:ea typeface="Osaka" pitchFamily="-65" charset="-128"/>
                <a:cs typeface="Arial" charset="0"/>
              </a:rPr>
              <a:t> </a:t>
            </a:r>
            <a:r>
              <a:rPr lang="en-US" sz="2400">
                <a:latin typeface="Symbol" pitchFamily="18" charset="2"/>
                <a:ea typeface="Osaka" pitchFamily="-65" charset="-128"/>
                <a:cs typeface="Arial" charset="0"/>
                <a:sym typeface="Symbol" pitchFamily="18" charset="2"/>
              </a:rPr>
              <a:t></a:t>
            </a:r>
            <a:r>
              <a:rPr lang="en-US" sz="2400">
                <a:latin typeface="Verdana" pitchFamily="34" charset="0"/>
                <a:ea typeface="Osaka" pitchFamily="-65" charset="-128"/>
                <a:cs typeface="Arial" charset="0"/>
              </a:rPr>
              <a:t> q</a:t>
            </a:r>
          </a:p>
          <a:p>
            <a:pPr marL="457200" indent="-457200">
              <a:defRPr/>
            </a:pPr>
            <a:endParaRPr lang="en-US" sz="2400">
              <a:latin typeface="Arial" charset="0"/>
              <a:cs typeface="+mn-cs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228600" y="4133850"/>
            <a:ext cx="86868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/>
            <a:r>
              <a:rPr lang="en-US" sz="2400">
                <a:solidFill>
                  <a:srgbClr val="C00000"/>
                </a:solidFill>
              </a:rPr>
              <a:t>3. Luật giao hoán    </a:t>
            </a:r>
            <a:r>
              <a:rPr lang="en-US" sz="2400">
                <a:latin typeface="Verdana" pitchFamily="34" charset="0"/>
                <a:ea typeface="Osaka"/>
                <a:cs typeface="Osaka"/>
              </a:rPr>
              <a:t>p </a:t>
            </a:r>
            <a:r>
              <a:rPr lang="en-US" sz="2400">
                <a:latin typeface="Symbol" pitchFamily="18" charset="2"/>
                <a:ea typeface="Osaka"/>
                <a:cs typeface="Osaka"/>
                <a:sym typeface="Symbol" pitchFamily="18" charset="2"/>
              </a:rPr>
              <a:t></a:t>
            </a:r>
            <a:r>
              <a:rPr lang="en-US" sz="2400">
                <a:latin typeface="Verdana" pitchFamily="34" charset="0"/>
                <a:ea typeface="Osaka"/>
                <a:cs typeface="Osaka"/>
              </a:rPr>
              <a:t> q </a:t>
            </a:r>
            <a:r>
              <a:rPr lang="en-US" sz="2400">
                <a:sym typeface="Symbol" pitchFamily="18" charset="2"/>
              </a:rPr>
              <a:t></a:t>
            </a:r>
            <a:r>
              <a:rPr lang="en-US" sz="2400">
                <a:latin typeface="Verdana" pitchFamily="34" charset="0"/>
                <a:ea typeface="Osaka"/>
                <a:cs typeface="Osaka"/>
              </a:rPr>
              <a:t> q </a:t>
            </a:r>
            <a:r>
              <a:rPr lang="en-US" sz="2400">
                <a:latin typeface="Symbol" pitchFamily="18" charset="2"/>
                <a:ea typeface="Osaka"/>
                <a:cs typeface="Osaka"/>
                <a:sym typeface="Symbol" pitchFamily="18" charset="2"/>
              </a:rPr>
              <a:t></a:t>
            </a:r>
            <a:r>
              <a:rPr lang="en-US" sz="2400">
                <a:latin typeface="Verdana" pitchFamily="34" charset="0"/>
                <a:ea typeface="Osaka"/>
                <a:cs typeface="Osaka"/>
              </a:rPr>
              <a:t> p</a:t>
            </a:r>
          </a:p>
          <a:p>
            <a:pPr marL="457200" indent="-457200"/>
            <a:r>
              <a:rPr lang="en-US" sz="2400">
                <a:latin typeface="Verdana" pitchFamily="34" charset="0"/>
                <a:ea typeface="Osaka"/>
                <a:cs typeface="Osaka"/>
              </a:rPr>
              <a:t>                         p </a:t>
            </a:r>
            <a:r>
              <a:rPr lang="en-US" sz="2400">
                <a:latin typeface="Symbol" pitchFamily="18" charset="2"/>
                <a:ea typeface="Osaka"/>
                <a:cs typeface="Osaka"/>
                <a:sym typeface="Symbol" pitchFamily="18" charset="2"/>
              </a:rPr>
              <a:t></a:t>
            </a:r>
            <a:r>
              <a:rPr lang="en-US" sz="2400">
                <a:latin typeface="Verdana" pitchFamily="34" charset="0"/>
                <a:ea typeface="Osaka"/>
                <a:cs typeface="Osaka"/>
              </a:rPr>
              <a:t> q </a:t>
            </a:r>
            <a:r>
              <a:rPr lang="en-US" sz="2400">
                <a:sym typeface="Symbol" pitchFamily="18" charset="2"/>
              </a:rPr>
              <a:t></a:t>
            </a:r>
            <a:r>
              <a:rPr lang="en-US" sz="2400">
                <a:latin typeface="Verdana" pitchFamily="34" charset="0"/>
                <a:ea typeface="Osaka"/>
                <a:cs typeface="Osaka"/>
              </a:rPr>
              <a:t> q </a:t>
            </a:r>
            <a:r>
              <a:rPr lang="en-US" sz="2400">
                <a:latin typeface="Symbol" pitchFamily="18" charset="2"/>
                <a:ea typeface="Osaka"/>
                <a:cs typeface="Osaka"/>
                <a:sym typeface="Symbol" pitchFamily="18" charset="2"/>
              </a:rPr>
              <a:t></a:t>
            </a:r>
            <a:r>
              <a:rPr lang="en-US" sz="2400">
                <a:latin typeface="Verdana" pitchFamily="34" charset="0"/>
                <a:ea typeface="Osaka"/>
                <a:cs typeface="Osaka"/>
              </a:rPr>
              <a:t> p</a:t>
            </a:r>
          </a:p>
          <a:p>
            <a:pPr marL="457200" indent="-457200"/>
            <a:endParaRPr lang="en-US" sz="2400"/>
          </a:p>
        </p:txBody>
      </p:sp>
      <p:sp>
        <p:nvSpPr>
          <p:cNvPr id="9" name="TextBox 8"/>
          <p:cNvSpPr txBox="1"/>
          <p:nvPr/>
        </p:nvSpPr>
        <p:spPr>
          <a:xfrm>
            <a:off x="228600" y="5202238"/>
            <a:ext cx="8686800" cy="12747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457200" indent="-457200">
              <a:defRPr/>
            </a:pPr>
            <a:r>
              <a:rPr lang="en-US" sz="2400">
                <a:solidFill>
                  <a:srgbClr val="C00000"/>
                </a:solidFill>
                <a:latin typeface="Arial" charset="0"/>
                <a:cs typeface="+mn-cs"/>
              </a:rPr>
              <a:t>4. Luật kết hợp     </a:t>
            </a:r>
            <a:r>
              <a:rPr lang="en-US" sz="2400">
                <a:latin typeface="Verdana" pitchFamily="34" charset="0"/>
                <a:ea typeface="Osaka" pitchFamily="-65" charset="-128"/>
                <a:cs typeface="Arial" charset="0"/>
              </a:rPr>
              <a:t>(p </a:t>
            </a:r>
            <a:r>
              <a:rPr lang="en-US" sz="2400">
                <a:latin typeface="Symbol" pitchFamily="18" charset="2"/>
                <a:ea typeface="Osaka" pitchFamily="-65" charset="-128"/>
                <a:cs typeface="Arial" charset="0"/>
                <a:sym typeface="Symbol" pitchFamily="18" charset="2"/>
              </a:rPr>
              <a:t></a:t>
            </a:r>
            <a:r>
              <a:rPr lang="en-US" sz="2400">
                <a:latin typeface="Verdana" pitchFamily="34" charset="0"/>
                <a:ea typeface="Osaka" pitchFamily="-65" charset="-128"/>
                <a:cs typeface="Arial" charset="0"/>
              </a:rPr>
              <a:t> q) </a:t>
            </a:r>
            <a:r>
              <a:rPr lang="en-US" sz="2400">
                <a:latin typeface="Symbol" pitchFamily="18" charset="2"/>
                <a:ea typeface="Osaka" pitchFamily="-65" charset="-128"/>
                <a:cs typeface="Arial" charset="0"/>
                <a:sym typeface="Symbol" pitchFamily="18" charset="2"/>
              </a:rPr>
              <a:t></a:t>
            </a:r>
            <a:r>
              <a:rPr lang="en-US" sz="2400">
                <a:latin typeface="Verdana" pitchFamily="34" charset="0"/>
                <a:ea typeface="Osaka" pitchFamily="-65" charset="-128"/>
                <a:cs typeface="Arial" charset="0"/>
              </a:rPr>
              <a:t> r </a:t>
            </a:r>
            <a:r>
              <a:rPr lang="en-US" sz="2400">
                <a:latin typeface="Arial" charset="0"/>
                <a:cs typeface="+mn-cs"/>
                <a:sym typeface="Symbol" pitchFamily="18" charset="2"/>
              </a:rPr>
              <a:t></a:t>
            </a:r>
            <a:r>
              <a:rPr lang="en-US" sz="2400">
                <a:latin typeface="Verdana" pitchFamily="34" charset="0"/>
                <a:ea typeface="Osaka" pitchFamily="-65" charset="-128"/>
                <a:cs typeface="Arial" charset="0"/>
              </a:rPr>
              <a:t> p </a:t>
            </a:r>
            <a:r>
              <a:rPr lang="en-US" sz="2400">
                <a:latin typeface="Symbol" pitchFamily="18" charset="2"/>
                <a:ea typeface="Osaka" pitchFamily="-65" charset="-128"/>
                <a:cs typeface="Arial" charset="0"/>
                <a:sym typeface="Symbol" pitchFamily="18" charset="2"/>
              </a:rPr>
              <a:t></a:t>
            </a:r>
            <a:r>
              <a:rPr lang="en-US" sz="2400">
                <a:latin typeface="Verdana" pitchFamily="34" charset="0"/>
                <a:ea typeface="Osaka" pitchFamily="-65" charset="-128"/>
                <a:cs typeface="Arial" charset="0"/>
              </a:rPr>
              <a:t> (q </a:t>
            </a:r>
            <a:r>
              <a:rPr lang="en-US" sz="2400">
                <a:latin typeface="Symbol" pitchFamily="18" charset="2"/>
                <a:ea typeface="Osaka" pitchFamily="-65" charset="-128"/>
                <a:cs typeface="Arial" charset="0"/>
                <a:sym typeface="Symbol" pitchFamily="18" charset="2"/>
              </a:rPr>
              <a:t></a:t>
            </a:r>
            <a:r>
              <a:rPr lang="en-US" sz="2400">
                <a:latin typeface="Verdana" pitchFamily="34" charset="0"/>
                <a:ea typeface="Osaka" pitchFamily="-65" charset="-128"/>
                <a:cs typeface="Arial" charset="0"/>
              </a:rPr>
              <a:t> r)</a:t>
            </a:r>
          </a:p>
          <a:p>
            <a:pPr algn="ctr">
              <a:spcBef>
                <a:spcPct val="20000"/>
              </a:spcBef>
              <a:buClr>
                <a:srgbClr val="FF0000"/>
              </a:buClr>
              <a:defRPr/>
            </a:pPr>
            <a:r>
              <a:rPr lang="en-US" sz="2400">
                <a:latin typeface="Verdana" pitchFamily="34" charset="0"/>
                <a:ea typeface="Osaka" pitchFamily="-65" charset="-128"/>
                <a:cs typeface="Arial" charset="0"/>
              </a:rPr>
              <a:t>(p </a:t>
            </a:r>
            <a:r>
              <a:rPr lang="en-US" sz="2400">
                <a:latin typeface="Symbol" pitchFamily="18" charset="2"/>
                <a:ea typeface="Osaka" pitchFamily="-65" charset="-128"/>
                <a:cs typeface="Arial" charset="0"/>
                <a:sym typeface="Symbol" pitchFamily="18" charset="2"/>
              </a:rPr>
              <a:t></a:t>
            </a:r>
            <a:r>
              <a:rPr lang="en-US" sz="2400">
                <a:latin typeface="Verdana" pitchFamily="34" charset="0"/>
                <a:ea typeface="Osaka" pitchFamily="-65" charset="-128"/>
                <a:cs typeface="Arial" charset="0"/>
              </a:rPr>
              <a:t> q) </a:t>
            </a:r>
            <a:r>
              <a:rPr lang="en-US" sz="2400">
                <a:latin typeface="Symbol" pitchFamily="18" charset="2"/>
                <a:ea typeface="Osaka" pitchFamily="-65" charset="-128"/>
                <a:cs typeface="Arial" charset="0"/>
                <a:sym typeface="Symbol" pitchFamily="18" charset="2"/>
              </a:rPr>
              <a:t></a:t>
            </a:r>
            <a:r>
              <a:rPr lang="en-US" sz="2400">
                <a:latin typeface="Verdana" pitchFamily="34" charset="0"/>
                <a:ea typeface="Osaka" pitchFamily="-65" charset="-128"/>
                <a:cs typeface="Arial" charset="0"/>
              </a:rPr>
              <a:t> r </a:t>
            </a:r>
            <a:r>
              <a:rPr lang="en-US" sz="2400">
                <a:latin typeface="Symbol" pitchFamily="18" charset="2"/>
                <a:ea typeface="Osaka" pitchFamily="-65" charset="-128"/>
                <a:cs typeface="Arial" charset="0"/>
                <a:sym typeface="Symbol" pitchFamily="18" charset="2"/>
              </a:rPr>
              <a:t>&lt;=&gt;</a:t>
            </a:r>
            <a:r>
              <a:rPr lang="en-US" sz="2400">
                <a:latin typeface="Verdana" pitchFamily="34" charset="0"/>
                <a:ea typeface="Osaka" pitchFamily="-65" charset="-128"/>
                <a:cs typeface="Arial" charset="0"/>
              </a:rPr>
              <a:t> p </a:t>
            </a:r>
            <a:r>
              <a:rPr lang="en-US" sz="2400">
                <a:latin typeface="Symbol" pitchFamily="18" charset="2"/>
                <a:ea typeface="Osaka" pitchFamily="-65" charset="-128"/>
                <a:cs typeface="Arial" charset="0"/>
                <a:sym typeface="Symbol" pitchFamily="18" charset="2"/>
              </a:rPr>
              <a:t></a:t>
            </a:r>
            <a:r>
              <a:rPr lang="en-US" sz="2400">
                <a:latin typeface="Verdana" pitchFamily="34" charset="0"/>
                <a:ea typeface="Osaka" pitchFamily="-65" charset="-128"/>
                <a:cs typeface="Arial" charset="0"/>
              </a:rPr>
              <a:t> (q </a:t>
            </a:r>
            <a:r>
              <a:rPr lang="en-US" sz="2400">
                <a:latin typeface="Symbol" pitchFamily="18" charset="2"/>
                <a:ea typeface="Osaka" pitchFamily="-65" charset="-128"/>
                <a:cs typeface="Arial" charset="0"/>
                <a:sym typeface="Symbol" pitchFamily="18" charset="2"/>
              </a:rPr>
              <a:t></a:t>
            </a:r>
            <a:r>
              <a:rPr lang="en-US" sz="2400">
                <a:latin typeface="Verdana" pitchFamily="34" charset="0"/>
                <a:ea typeface="Osaka" pitchFamily="-65" charset="-128"/>
                <a:cs typeface="Arial" charset="0"/>
              </a:rPr>
              <a:t> r)</a:t>
            </a:r>
          </a:p>
          <a:p>
            <a:pPr marL="457200" indent="-457200">
              <a:defRPr/>
            </a:pPr>
            <a:endParaRPr lang="en-US" sz="2400">
              <a:latin typeface="Arial" charset="0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2400" y="1143000"/>
            <a:ext cx="6553200" cy="1477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400" b="1" dirty="0" err="1">
                <a:solidFill>
                  <a:srgbClr val="C00000"/>
                </a:solidFill>
                <a:latin typeface="Arial" charset="0"/>
                <a:cs typeface="+mn-cs"/>
              </a:rPr>
              <a:t>Các</a:t>
            </a:r>
            <a:r>
              <a:rPr lang="en-US" sz="2400" b="1" dirty="0">
                <a:solidFill>
                  <a:srgbClr val="C00000"/>
                </a:solidFill>
                <a:latin typeface="Arial" charset="0"/>
                <a:cs typeface="+mn-cs"/>
              </a:rPr>
              <a:t> </a:t>
            </a:r>
            <a:r>
              <a:rPr lang="en-US" sz="2400" b="1" dirty="0" err="1">
                <a:solidFill>
                  <a:srgbClr val="C00000"/>
                </a:solidFill>
                <a:latin typeface="Arial" charset="0"/>
                <a:cs typeface="+mn-cs"/>
              </a:rPr>
              <a:t>luật</a:t>
            </a:r>
            <a:r>
              <a:rPr lang="en-US" sz="2400" b="1" dirty="0">
                <a:solidFill>
                  <a:srgbClr val="C00000"/>
                </a:solidFill>
                <a:latin typeface="Arial" charset="0"/>
                <a:cs typeface="+mn-cs"/>
              </a:rPr>
              <a:t> logic</a:t>
            </a:r>
          </a:p>
          <a:p>
            <a:pPr marL="457200" indent="-457200">
              <a:buFontTx/>
              <a:buAutoNum type="arabicPeriod"/>
              <a:defRPr/>
            </a:pPr>
            <a:r>
              <a:rPr lang="en-US" sz="2400" dirty="0" err="1">
                <a:solidFill>
                  <a:srgbClr val="C00000"/>
                </a:solidFill>
                <a:latin typeface="Arial" charset="0"/>
                <a:cs typeface="+mn-cs"/>
              </a:rPr>
              <a:t>Phủ</a:t>
            </a:r>
            <a:r>
              <a:rPr lang="en-US" sz="2400" dirty="0">
                <a:solidFill>
                  <a:srgbClr val="C00000"/>
                </a:solidFill>
                <a:latin typeface="Arial" charset="0"/>
                <a:cs typeface="+mn-cs"/>
              </a:rPr>
              <a:t> </a:t>
            </a:r>
            <a:r>
              <a:rPr lang="en-US" sz="2400" dirty="0" err="1">
                <a:solidFill>
                  <a:srgbClr val="C00000"/>
                </a:solidFill>
                <a:latin typeface="Arial" charset="0"/>
                <a:cs typeface="+mn-cs"/>
              </a:rPr>
              <a:t>định</a:t>
            </a:r>
            <a:r>
              <a:rPr lang="en-US" sz="2400" dirty="0">
                <a:solidFill>
                  <a:srgbClr val="C00000"/>
                </a:solidFill>
                <a:latin typeface="Arial" charset="0"/>
                <a:cs typeface="+mn-cs"/>
              </a:rPr>
              <a:t> </a:t>
            </a:r>
            <a:r>
              <a:rPr lang="en-US" sz="2400" dirty="0" err="1">
                <a:solidFill>
                  <a:srgbClr val="C00000"/>
                </a:solidFill>
                <a:latin typeface="Arial" charset="0"/>
                <a:cs typeface="+mn-cs"/>
              </a:rPr>
              <a:t>của</a:t>
            </a:r>
            <a:r>
              <a:rPr lang="en-US" sz="2400" dirty="0">
                <a:solidFill>
                  <a:srgbClr val="C00000"/>
                </a:solidFill>
                <a:latin typeface="Arial" charset="0"/>
                <a:cs typeface="+mn-cs"/>
              </a:rPr>
              <a:t> </a:t>
            </a:r>
            <a:r>
              <a:rPr lang="en-US" sz="2400" dirty="0" err="1">
                <a:solidFill>
                  <a:srgbClr val="C00000"/>
                </a:solidFill>
                <a:latin typeface="Arial" charset="0"/>
                <a:cs typeface="+mn-cs"/>
              </a:rPr>
              <a:t>phủ</a:t>
            </a:r>
            <a:r>
              <a:rPr lang="en-US" sz="2400" dirty="0">
                <a:solidFill>
                  <a:srgbClr val="C00000"/>
                </a:solidFill>
                <a:latin typeface="Arial" charset="0"/>
                <a:cs typeface="+mn-cs"/>
              </a:rPr>
              <a:t> </a:t>
            </a:r>
            <a:r>
              <a:rPr lang="en-US" sz="2400" dirty="0" err="1">
                <a:solidFill>
                  <a:srgbClr val="C00000"/>
                </a:solidFill>
                <a:latin typeface="Arial" charset="0"/>
                <a:cs typeface="+mn-cs"/>
              </a:rPr>
              <a:t>định</a:t>
            </a:r>
            <a:endParaRPr lang="en-US" sz="2400" dirty="0">
              <a:solidFill>
                <a:srgbClr val="C00000"/>
              </a:solidFill>
              <a:latin typeface="Arial" charset="0"/>
              <a:cs typeface="+mn-cs"/>
            </a:endParaRPr>
          </a:p>
          <a:p>
            <a:pPr marL="2286000" lvl="4" indent="-457200">
              <a:defRPr/>
            </a:pPr>
            <a:r>
              <a:rPr lang="en-US" sz="2400" dirty="0">
                <a:solidFill>
                  <a:srgbClr val="C00000"/>
                </a:solidFill>
                <a:latin typeface="Arial" charset="0"/>
                <a:cs typeface="+mn-cs"/>
              </a:rPr>
              <a:t>		</a:t>
            </a:r>
            <a:r>
              <a:rPr lang="en-US" sz="2400" dirty="0">
                <a:latin typeface="Symbol" pitchFamily="18" charset="2"/>
                <a:ea typeface="Osaka" pitchFamily="-65" charset="-128"/>
                <a:cs typeface="Arial" charset="0"/>
                <a:sym typeface="Symbol" pitchFamily="18" charset="2"/>
              </a:rPr>
              <a:t></a:t>
            </a:r>
            <a:r>
              <a:rPr lang="en-US" sz="2400" dirty="0">
                <a:latin typeface="Verdana" pitchFamily="34" charset="0"/>
                <a:ea typeface="Osaka" pitchFamily="-65" charset="-128"/>
                <a:cs typeface="Arial" charset="0"/>
              </a:rPr>
              <a:t> </a:t>
            </a:r>
            <a:r>
              <a:rPr lang="en-US" sz="2400" dirty="0">
                <a:latin typeface="Symbol" pitchFamily="18" charset="2"/>
                <a:ea typeface="Osaka" pitchFamily="-65" charset="-128"/>
                <a:cs typeface="Arial" charset="0"/>
                <a:sym typeface="Symbol" pitchFamily="18" charset="2"/>
              </a:rPr>
              <a:t> </a:t>
            </a:r>
            <a:r>
              <a:rPr lang="en-US" sz="2400" dirty="0">
                <a:latin typeface="Verdana" pitchFamily="34" charset="0"/>
                <a:ea typeface="Osaka" pitchFamily="-65" charset="-128"/>
                <a:cs typeface="Arial" charset="0"/>
              </a:rPr>
              <a:t>p </a:t>
            </a:r>
            <a:r>
              <a:rPr lang="en-US" sz="2400" dirty="0">
                <a:latin typeface="Arial" charset="0"/>
                <a:cs typeface="+mn-cs"/>
                <a:sym typeface="Symbol" pitchFamily="18" charset="2"/>
              </a:rPr>
              <a:t></a:t>
            </a:r>
            <a:r>
              <a:rPr lang="en-US" sz="2400" dirty="0">
                <a:latin typeface="Symbol" pitchFamily="18" charset="2"/>
                <a:ea typeface="Osaka" pitchFamily="-65" charset="-128"/>
                <a:cs typeface="Arial" charset="0"/>
                <a:sym typeface="Symbol" pitchFamily="18" charset="2"/>
              </a:rPr>
              <a:t> </a:t>
            </a:r>
            <a:r>
              <a:rPr lang="en-US" sz="2400" dirty="0">
                <a:latin typeface="Verdana" pitchFamily="34" charset="0"/>
                <a:ea typeface="Osaka" pitchFamily="-65" charset="-128"/>
                <a:cs typeface="Arial" charset="0"/>
              </a:rPr>
              <a:t>p</a:t>
            </a:r>
            <a:endParaRPr lang="en-US" sz="2400" dirty="0">
              <a:solidFill>
                <a:srgbClr val="C00000"/>
              </a:solidFill>
              <a:latin typeface="Arial" charset="0"/>
              <a:cs typeface="+mn-cs"/>
            </a:endParaRPr>
          </a:p>
          <a:p>
            <a:pPr>
              <a:defRPr/>
            </a:pPr>
            <a:endParaRPr lang="en-US" dirty="0">
              <a:latin typeface="Arial" charset="0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9" grpId="0"/>
      <p:bldP spid="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smtClean="0">
                <a:solidFill>
                  <a:srgbClr val="C00000"/>
                </a:solidFill>
              </a:rPr>
              <a:t>Tương đương</a:t>
            </a:r>
            <a:r>
              <a:rPr lang="en-US" smtClean="0">
                <a:solidFill>
                  <a:srgbClr val="C00000"/>
                </a:solidFill>
              </a:rPr>
              <a:t> logic</a:t>
            </a:r>
            <a:endParaRPr lang="en-US" smtClean="0"/>
          </a:p>
        </p:txBody>
      </p:sp>
      <p:sp>
        <p:nvSpPr>
          <p:cNvPr id="5" name="TextBox 4"/>
          <p:cNvSpPr txBox="1"/>
          <p:nvPr/>
        </p:nvSpPr>
        <p:spPr>
          <a:xfrm>
            <a:off x="228600" y="1295400"/>
            <a:ext cx="8686800" cy="17176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rgbClr val="FF0000"/>
              </a:buClr>
              <a:defRPr/>
            </a:pPr>
            <a:r>
              <a:rPr lang="en-US" sz="2400" dirty="0">
                <a:solidFill>
                  <a:srgbClr val="C00000"/>
                </a:solidFill>
                <a:latin typeface="Arial" charset="0"/>
                <a:cs typeface="+mn-cs"/>
              </a:rPr>
              <a:t>5. </a:t>
            </a:r>
            <a:r>
              <a:rPr lang="en-US" sz="2400" dirty="0" err="1">
                <a:solidFill>
                  <a:srgbClr val="C00000"/>
                </a:solidFill>
                <a:latin typeface="Arial" charset="0"/>
                <a:cs typeface="+mn-cs"/>
              </a:rPr>
              <a:t>Luật</a:t>
            </a:r>
            <a:r>
              <a:rPr lang="en-US" sz="2400" dirty="0">
                <a:solidFill>
                  <a:srgbClr val="C00000"/>
                </a:solidFill>
                <a:latin typeface="Arial" charset="0"/>
                <a:cs typeface="+mn-cs"/>
              </a:rPr>
              <a:t> </a:t>
            </a:r>
            <a:r>
              <a:rPr lang="en-US" sz="2400" dirty="0" err="1">
                <a:solidFill>
                  <a:srgbClr val="C00000"/>
                </a:solidFill>
                <a:latin typeface="Arial" charset="0"/>
                <a:cs typeface="+mn-cs"/>
              </a:rPr>
              <a:t>phân</a:t>
            </a:r>
            <a:r>
              <a:rPr lang="en-US" sz="2400" dirty="0">
                <a:solidFill>
                  <a:srgbClr val="C00000"/>
                </a:solidFill>
                <a:latin typeface="Arial" charset="0"/>
                <a:cs typeface="+mn-cs"/>
              </a:rPr>
              <a:t> </a:t>
            </a:r>
            <a:r>
              <a:rPr lang="en-US" sz="2400" dirty="0" err="1">
                <a:solidFill>
                  <a:srgbClr val="C00000"/>
                </a:solidFill>
                <a:latin typeface="Arial" charset="0"/>
                <a:cs typeface="+mn-cs"/>
              </a:rPr>
              <a:t>phối</a:t>
            </a:r>
            <a:r>
              <a:rPr lang="en-US" sz="2400" dirty="0">
                <a:solidFill>
                  <a:srgbClr val="C00000"/>
                </a:solidFill>
                <a:latin typeface="Arial" charset="0"/>
                <a:cs typeface="+mn-cs"/>
              </a:rPr>
              <a:t> </a:t>
            </a:r>
          </a:p>
          <a:p>
            <a:pPr algn="ctr">
              <a:spcBef>
                <a:spcPct val="20000"/>
              </a:spcBef>
              <a:buClr>
                <a:srgbClr val="FF0000"/>
              </a:buClr>
              <a:defRPr/>
            </a:pPr>
            <a:r>
              <a:rPr lang="en-US" sz="2400" dirty="0">
                <a:latin typeface="Verdana" pitchFamily="34" charset="0"/>
                <a:ea typeface="Osaka" pitchFamily="-65" charset="-128"/>
                <a:cs typeface="Arial" charset="0"/>
              </a:rPr>
              <a:t>p </a:t>
            </a:r>
            <a:r>
              <a:rPr lang="en-US" sz="2400" dirty="0">
                <a:latin typeface="Symbol" pitchFamily="18" charset="2"/>
                <a:ea typeface="Osaka" pitchFamily="-65" charset="-128"/>
                <a:cs typeface="Arial" charset="0"/>
                <a:sym typeface="Symbol" pitchFamily="18" charset="2"/>
              </a:rPr>
              <a:t></a:t>
            </a:r>
            <a:r>
              <a:rPr lang="en-US" sz="2400" dirty="0">
                <a:latin typeface="Verdana" pitchFamily="34" charset="0"/>
                <a:ea typeface="Osaka" pitchFamily="-65" charset="-128"/>
                <a:cs typeface="Arial" charset="0"/>
              </a:rPr>
              <a:t> (q </a:t>
            </a:r>
            <a:r>
              <a:rPr lang="en-US" sz="2400" dirty="0">
                <a:latin typeface="Symbol" pitchFamily="18" charset="2"/>
                <a:ea typeface="Osaka" pitchFamily="-65" charset="-128"/>
                <a:cs typeface="Arial" charset="0"/>
                <a:sym typeface="Symbol" pitchFamily="18" charset="2"/>
              </a:rPr>
              <a:t></a:t>
            </a:r>
            <a:r>
              <a:rPr lang="en-US" sz="2400" dirty="0">
                <a:latin typeface="Verdana" pitchFamily="34" charset="0"/>
                <a:ea typeface="Osaka" pitchFamily="-65" charset="-128"/>
                <a:cs typeface="Arial" charset="0"/>
              </a:rPr>
              <a:t> r) </a:t>
            </a:r>
            <a:r>
              <a:rPr lang="en-US" sz="2400" dirty="0">
                <a:latin typeface="Arial" charset="0"/>
                <a:cs typeface="+mn-cs"/>
                <a:sym typeface="Symbol" pitchFamily="18" charset="2"/>
              </a:rPr>
              <a:t></a:t>
            </a:r>
            <a:r>
              <a:rPr lang="en-US" sz="2400" dirty="0">
                <a:latin typeface="Verdana" pitchFamily="34" charset="0"/>
                <a:ea typeface="Osaka" pitchFamily="-65" charset="-128"/>
                <a:cs typeface="Arial" charset="0"/>
              </a:rPr>
              <a:t> (p </a:t>
            </a:r>
            <a:r>
              <a:rPr lang="en-US" sz="2400" dirty="0">
                <a:latin typeface="Symbol" pitchFamily="18" charset="2"/>
                <a:ea typeface="Osaka" pitchFamily="-65" charset="-128"/>
                <a:cs typeface="Arial" charset="0"/>
                <a:sym typeface="Symbol" pitchFamily="18" charset="2"/>
              </a:rPr>
              <a:t></a:t>
            </a:r>
            <a:r>
              <a:rPr lang="en-US" sz="2400" dirty="0">
                <a:latin typeface="Verdana" pitchFamily="34" charset="0"/>
                <a:ea typeface="Osaka" pitchFamily="-65" charset="-128"/>
                <a:cs typeface="Arial" charset="0"/>
              </a:rPr>
              <a:t> q) </a:t>
            </a:r>
            <a:r>
              <a:rPr lang="en-US" sz="2400" dirty="0">
                <a:latin typeface="Symbol" pitchFamily="18" charset="2"/>
                <a:ea typeface="Osaka" pitchFamily="-65" charset="-128"/>
                <a:cs typeface="Arial" charset="0"/>
                <a:sym typeface="Symbol" pitchFamily="18" charset="2"/>
              </a:rPr>
              <a:t></a:t>
            </a:r>
            <a:r>
              <a:rPr lang="en-US" sz="2400" dirty="0">
                <a:latin typeface="Verdana" pitchFamily="34" charset="0"/>
                <a:ea typeface="Osaka" pitchFamily="-65" charset="-128"/>
                <a:cs typeface="Arial" charset="0"/>
              </a:rPr>
              <a:t> (p </a:t>
            </a:r>
            <a:r>
              <a:rPr lang="en-US" sz="2400" dirty="0">
                <a:latin typeface="Symbol" pitchFamily="18" charset="2"/>
                <a:ea typeface="Osaka" pitchFamily="-65" charset="-128"/>
                <a:cs typeface="Arial" charset="0"/>
                <a:sym typeface="Symbol" pitchFamily="18" charset="2"/>
              </a:rPr>
              <a:t></a:t>
            </a:r>
            <a:r>
              <a:rPr lang="en-US" sz="2400" dirty="0">
                <a:latin typeface="Verdana" pitchFamily="34" charset="0"/>
                <a:ea typeface="Osaka" pitchFamily="-65" charset="-128"/>
                <a:cs typeface="Arial" charset="0"/>
              </a:rPr>
              <a:t> r)</a:t>
            </a:r>
          </a:p>
          <a:p>
            <a:pPr algn="ctr">
              <a:spcBef>
                <a:spcPct val="20000"/>
              </a:spcBef>
              <a:buClr>
                <a:srgbClr val="FF0000"/>
              </a:buClr>
              <a:defRPr/>
            </a:pPr>
            <a:r>
              <a:rPr lang="en-US" sz="2400" dirty="0">
                <a:latin typeface="Verdana" pitchFamily="34" charset="0"/>
                <a:ea typeface="Osaka" pitchFamily="-65" charset="-128"/>
                <a:cs typeface="Arial" charset="0"/>
              </a:rPr>
              <a:t>p </a:t>
            </a:r>
            <a:r>
              <a:rPr lang="en-US" sz="2400" dirty="0">
                <a:latin typeface="Symbol" pitchFamily="18" charset="2"/>
                <a:ea typeface="Osaka" pitchFamily="-65" charset="-128"/>
                <a:cs typeface="Arial" charset="0"/>
                <a:sym typeface="Symbol" pitchFamily="18" charset="2"/>
              </a:rPr>
              <a:t></a:t>
            </a:r>
            <a:r>
              <a:rPr lang="en-US" sz="2400" dirty="0">
                <a:latin typeface="Verdana" pitchFamily="34" charset="0"/>
                <a:ea typeface="Osaka" pitchFamily="-65" charset="-128"/>
                <a:cs typeface="Arial" charset="0"/>
              </a:rPr>
              <a:t> (q </a:t>
            </a:r>
            <a:r>
              <a:rPr lang="en-US" sz="2400" dirty="0">
                <a:latin typeface="Symbol" pitchFamily="18" charset="2"/>
                <a:ea typeface="Osaka" pitchFamily="-65" charset="-128"/>
                <a:cs typeface="Arial" charset="0"/>
                <a:sym typeface="Symbol" pitchFamily="18" charset="2"/>
              </a:rPr>
              <a:t></a:t>
            </a:r>
            <a:r>
              <a:rPr lang="en-US" sz="2400" dirty="0">
                <a:latin typeface="Verdana" pitchFamily="34" charset="0"/>
                <a:ea typeface="Osaka" pitchFamily="-65" charset="-128"/>
                <a:cs typeface="Arial" charset="0"/>
              </a:rPr>
              <a:t> r) </a:t>
            </a:r>
            <a:r>
              <a:rPr lang="en-US" sz="2400" dirty="0">
                <a:latin typeface="Arial" charset="0"/>
                <a:cs typeface="+mn-cs"/>
                <a:sym typeface="Symbol" pitchFamily="18" charset="2"/>
              </a:rPr>
              <a:t></a:t>
            </a:r>
            <a:r>
              <a:rPr lang="en-US" sz="2400" dirty="0">
                <a:latin typeface="Verdana" pitchFamily="34" charset="0"/>
                <a:ea typeface="Osaka" pitchFamily="-65" charset="-128"/>
                <a:cs typeface="Arial" charset="0"/>
              </a:rPr>
              <a:t> (p </a:t>
            </a:r>
            <a:r>
              <a:rPr lang="en-US" sz="2400" dirty="0">
                <a:latin typeface="Symbol" pitchFamily="18" charset="2"/>
                <a:ea typeface="Osaka" pitchFamily="-65" charset="-128"/>
                <a:cs typeface="Arial" charset="0"/>
                <a:sym typeface="Symbol" pitchFamily="18" charset="2"/>
              </a:rPr>
              <a:t></a:t>
            </a:r>
            <a:r>
              <a:rPr lang="en-US" sz="2400" dirty="0">
                <a:latin typeface="Verdana" pitchFamily="34" charset="0"/>
                <a:ea typeface="Osaka" pitchFamily="-65" charset="-128"/>
                <a:cs typeface="Arial" charset="0"/>
              </a:rPr>
              <a:t> q) </a:t>
            </a:r>
            <a:r>
              <a:rPr lang="en-US" sz="2400" dirty="0">
                <a:latin typeface="Symbol" pitchFamily="18" charset="2"/>
                <a:ea typeface="Osaka" pitchFamily="-65" charset="-128"/>
                <a:cs typeface="Arial" charset="0"/>
                <a:sym typeface="Symbol" pitchFamily="18" charset="2"/>
              </a:rPr>
              <a:t></a:t>
            </a:r>
            <a:r>
              <a:rPr lang="en-US" sz="2400" dirty="0">
                <a:latin typeface="Verdana" pitchFamily="34" charset="0"/>
                <a:ea typeface="Osaka" pitchFamily="-65" charset="-128"/>
                <a:cs typeface="Arial" charset="0"/>
              </a:rPr>
              <a:t> (p </a:t>
            </a:r>
            <a:r>
              <a:rPr lang="en-US" sz="2400" dirty="0">
                <a:latin typeface="Symbol" pitchFamily="18" charset="2"/>
                <a:ea typeface="Osaka" pitchFamily="-65" charset="-128"/>
                <a:cs typeface="Arial" charset="0"/>
                <a:sym typeface="Symbol" pitchFamily="18" charset="2"/>
              </a:rPr>
              <a:t></a:t>
            </a:r>
            <a:r>
              <a:rPr lang="en-US" sz="2400" dirty="0">
                <a:latin typeface="Verdana" pitchFamily="34" charset="0"/>
                <a:ea typeface="Osaka" pitchFamily="-65" charset="-128"/>
                <a:cs typeface="Arial" charset="0"/>
              </a:rPr>
              <a:t> r)</a:t>
            </a:r>
          </a:p>
          <a:p>
            <a:pPr marL="457200" indent="-457200">
              <a:defRPr/>
            </a:pPr>
            <a:endParaRPr lang="en-US" sz="2400" dirty="0">
              <a:latin typeface="Arial" charset="0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2400" y="2838450"/>
            <a:ext cx="8686800" cy="12747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rgbClr val="FF0000"/>
              </a:buClr>
              <a:defRPr/>
            </a:pPr>
            <a:r>
              <a:rPr lang="en-US" sz="2400">
                <a:solidFill>
                  <a:srgbClr val="C00000"/>
                </a:solidFill>
                <a:latin typeface="Arial" charset="0"/>
                <a:cs typeface="+mn-cs"/>
              </a:rPr>
              <a:t>6. Luật lũy đẳng    </a:t>
            </a:r>
            <a:r>
              <a:rPr lang="en-US" sz="2400">
                <a:latin typeface="Verdana" pitchFamily="34" charset="0"/>
                <a:ea typeface="Osaka" pitchFamily="-65" charset="-128"/>
                <a:cs typeface="Arial" charset="0"/>
              </a:rPr>
              <a:t>p </a:t>
            </a:r>
            <a:r>
              <a:rPr lang="en-US" sz="2400">
                <a:latin typeface="Symbol" pitchFamily="18" charset="2"/>
                <a:ea typeface="Osaka" pitchFamily="-65" charset="-128"/>
                <a:cs typeface="Arial" charset="0"/>
                <a:sym typeface="Symbol" pitchFamily="18" charset="2"/>
              </a:rPr>
              <a:t></a:t>
            </a:r>
            <a:r>
              <a:rPr lang="en-US" sz="2400">
                <a:latin typeface="Verdana" pitchFamily="34" charset="0"/>
                <a:ea typeface="Osaka" pitchFamily="-65" charset="-128"/>
                <a:cs typeface="Arial" charset="0"/>
              </a:rPr>
              <a:t> p </a:t>
            </a:r>
            <a:r>
              <a:rPr lang="en-US" sz="2400">
                <a:latin typeface="Arial" charset="0"/>
                <a:cs typeface="+mn-cs"/>
                <a:sym typeface="Symbol" pitchFamily="18" charset="2"/>
              </a:rPr>
              <a:t></a:t>
            </a:r>
            <a:r>
              <a:rPr lang="en-US" sz="2400">
                <a:latin typeface="Verdana" pitchFamily="34" charset="0"/>
                <a:ea typeface="Osaka" pitchFamily="-65" charset="-128"/>
                <a:cs typeface="Arial" charset="0"/>
              </a:rPr>
              <a:t> p</a:t>
            </a:r>
          </a:p>
          <a:p>
            <a:pPr>
              <a:spcBef>
                <a:spcPct val="20000"/>
              </a:spcBef>
              <a:buClr>
                <a:srgbClr val="FF0000"/>
              </a:buClr>
              <a:defRPr/>
            </a:pPr>
            <a:r>
              <a:rPr lang="en-US" sz="2400">
                <a:latin typeface="Verdana" pitchFamily="34" charset="0"/>
                <a:ea typeface="Osaka" pitchFamily="-65" charset="-128"/>
                <a:cs typeface="Arial" charset="0"/>
              </a:rPr>
              <a:t>                       p </a:t>
            </a:r>
            <a:r>
              <a:rPr lang="en-US" sz="2400">
                <a:latin typeface="Symbol" pitchFamily="18" charset="2"/>
                <a:ea typeface="Osaka" pitchFamily="-65" charset="-128"/>
                <a:cs typeface="Arial" charset="0"/>
                <a:sym typeface="Symbol" pitchFamily="18" charset="2"/>
              </a:rPr>
              <a:t></a:t>
            </a:r>
            <a:r>
              <a:rPr lang="en-US" sz="2400">
                <a:latin typeface="Verdana" pitchFamily="34" charset="0"/>
                <a:ea typeface="Osaka" pitchFamily="-65" charset="-128"/>
                <a:cs typeface="Arial" charset="0"/>
              </a:rPr>
              <a:t> p </a:t>
            </a:r>
            <a:r>
              <a:rPr lang="en-US" sz="2400">
                <a:latin typeface="Arial" charset="0"/>
                <a:cs typeface="+mn-cs"/>
                <a:sym typeface="Symbol" pitchFamily="18" charset="2"/>
              </a:rPr>
              <a:t></a:t>
            </a:r>
            <a:r>
              <a:rPr lang="en-US" sz="2400">
                <a:latin typeface="Verdana" pitchFamily="34" charset="0"/>
                <a:ea typeface="Osaka" pitchFamily="-65" charset="-128"/>
                <a:cs typeface="Arial" charset="0"/>
              </a:rPr>
              <a:t> p</a:t>
            </a:r>
          </a:p>
          <a:p>
            <a:pPr marL="457200" indent="-457200">
              <a:defRPr/>
            </a:pPr>
            <a:endParaRPr lang="en-US" sz="2400">
              <a:latin typeface="Arial" charset="0"/>
              <a:cs typeface="+mn-cs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152400" y="4191000"/>
            <a:ext cx="86868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/>
            <a:r>
              <a:rPr lang="en-US" sz="2400">
                <a:solidFill>
                  <a:srgbClr val="C00000"/>
                </a:solidFill>
              </a:rPr>
              <a:t>7. Luật trung hòa  </a:t>
            </a:r>
            <a:r>
              <a:rPr lang="en-US" sz="2400">
                <a:latin typeface="Verdana" pitchFamily="34" charset="0"/>
                <a:ea typeface="Osaka"/>
                <a:cs typeface="Osaka"/>
              </a:rPr>
              <a:t>p </a:t>
            </a:r>
            <a:r>
              <a:rPr lang="en-US" sz="2400">
                <a:latin typeface="Symbol" pitchFamily="18" charset="2"/>
                <a:ea typeface="Osaka"/>
                <a:cs typeface="Osaka"/>
                <a:sym typeface="Symbol" pitchFamily="18" charset="2"/>
              </a:rPr>
              <a:t></a:t>
            </a:r>
            <a:r>
              <a:rPr lang="en-US" sz="2400">
                <a:latin typeface="Verdana" pitchFamily="34" charset="0"/>
                <a:ea typeface="Osaka"/>
                <a:cs typeface="Osaka"/>
              </a:rPr>
              <a:t> 0</a:t>
            </a:r>
            <a:r>
              <a:rPr lang="en-US" sz="2400">
                <a:latin typeface="Symbol" pitchFamily="18" charset="2"/>
                <a:ea typeface="Osaka"/>
                <a:cs typeface="Osaka"/>
                <a:sym typeface="Symbol" pitchFamily="18" charset="2"/>
              </a:rPr>
              <a:t> </a:t>
            </a:r>
            <a:r>
              <a:rPr lang="en-US" sz="2400">
                <a:sym typeface="Symbol" pitchFamily="18" charset="2"/>
              </a:rPr>
              <a:t></a:t>
            </a:r>
            <a:r>
              <a:rPr lang="en-US" sz="2400">
                <a:latin typeface="Verdana" pitchFamily="34" charset="0"/>
                <a:ea typeface="Osaka"/>
                <a:cs typeface="Osaka"/>
              </a:rPr>
              <a:t> p</a:t>
            </a:r>
          </a:p>
          <a:p>
            <a:pPr marL="457200" indent="-457200"/>
            <a:r>
              <a:rPr lang="en-US" sz="2400">
                <a:latin typeface="Verdana" pitchFamily="34" charset="0"/>
                <a:ea typeface="Osaka"/>
                <a:cs typeface="Osaka"/>
              </a:rPr>
              <a:t>			      p </a:t>
            </a:r>
            <a:r>
              <a:rPr lang="en-US" sz="2400">
                <a:latin typeface="Symbol" pitchFamily="18" charset="2"/>
                <a:ea typeface="Osaka"/>
                <a:cs typeface="Osaka"/>
                <a:sym typeface="Symbol" pitchFamily="18" charset="2"/>
              </a:rPr>
              <a:t> </a:t>
            </a:r>
            <a:r>
              <a:rPr lang="en-US" sz="2400">
                <a:latin typeface="Verdana" pitchFamily="34" charset="0"/>
                <a:ea typeface="Osaka"/>
                <a:cs typeface="Osaka"/>
                <a:sym typeface="Symbol" pitchFamily="18" charset="2"/>
              </a:rPr>
              <a:t>1</a:t>
            </a:r>
            <a:r>
              <a:rPr lang="en-US" sz="2400">
                <a:latin typeface="Verdana" pitchFamily="34" charset="0"/>
                <a:ea typeface="Osaka"/>
                <a:cs typeface="Osaka"/>
              </a:rPr>
              <a:t> </a:t>
            </a:r>
            <a:r>
              <a:rPr lang="en-US" sz="2400">
                <a:sym typeface="Symbol" pitchFamily="18" charset="2"/>
              </a:rPr>
              <a:t></a:t>
            </a:r>
            <a:r>
              <a:rPr lang="en-US" sz="2400">
                <a:latin typeface="Verdana" pitchFamily="34" charset="0"/>
                <a:ea typeface="Osaka"/>
                <a:cs typeface="Osaka"/>
              </a:rPr>
              <a:t> p </a:t>
            </a:r>
          </a:p>
          <a:p>
            <a:pPr marL="457200" indent="-457200"/>
            <a:endParaRPr 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Thang điểm</a:t>
            </a:r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Sửa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30%</a:t>
            </a:r>
          </a:p>
          <a:p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kỳ</a:t>
            </a:r>
            <a:r>
              <a:rPr lang="en-US" dirty="0" smtClean="0"/>
              <a:t> 20%</a:t>
            </a:r>
          </a:p>
          <a:p>
            <a:r>
              <a:rPr lang="en-US" dirty="0" err="1" smtClean="0"/>
              <a:t>Thi</a:t>
            </a:r>
            <a:r>
              <a:rPr lang="en-US" dirty="0" smtClean="0"/>
              <a:t> </a:t>
            </a:r>
            <a:r>
              <a:rPr lang="en-US" dirty="0" err="1" smtClean="0"/>
              <a:t>cuối</a:t>
            </a:r>
            <a:r>
              <a:rPr lang="en-US" dirty="0" smtClean="0"/>
              <a:t> </a:t>
            </a:r>
            <a:r>
              <a:rPr lang="en-US" dirty="0" err="1" smtClean="0"/>
              <a:t>kỳ</a:t>
            </a:r>
            <a:r>
              <a:rPr lang="en-US" dirty="0" smtClean="0"/>
              <a:t> 50%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9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smtClean="0">
                <a:solidFill>
                  <a:srgbClr val="C00000"/>
                </a:solidFill>
              </a:rPr>
              <a:t>Tương đương</a:t>
            </a:r>
            <a:r>
              <a:rPr lang="en-US" smtClean="0">
                <a:solidFill>
                  <a:srgbClr val="C00000"/>
                </a:solidFill>
              </a:rPr>
              <a:t> logic</a:t>
            </a:r>
            <a:endParaRPr lang="en-US" smtClean="0"/>
          </a:p>
        </p:txBody>
      </p:sp>
      <p:sp>
        <p:nvSpPr>
          <p:cNvPr id="5" name="TextBox 4"/>
          <p:cNvSpPr txBox="1"/>
          <p:nvPr/>
        </p:nvSpPr>
        <p:spPr>
          <a:xfrm>
            <a:off x="228600" y="1295400"/>
            <a:ext cx="8610600" cy="21605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rgbClr val="FF0000"/>
              </a:buClr>
              <a:defRPr/>
            </a:pPr>
            <a:r>
              <a:rPr lang="en-US" sz="2400">
                <a:solidFill>
                  <a:srgbClr val="C00000"/>
                </a:solidFill>
                <a:latin typeface="Arial" charset="0"/>
                <a:cs typeface="+mn-cs"/>
              </a:rPr>
              <a:t>8. Luật về phần tử bù</a:t>
            </a:r>
          </a:p>
          <a:p>
            <a:pPr algn="ctr">
              <a:spcBef>
                <a:spcPct val="20000"/>
              </a:spcBef>
              <a:buClr>
                <a:srgbClr val="FF0000"/>
              </a:buClr>
              <a:defRPr/>
            </a:pPr>
            <a:r>
              <a:rPr lang="en-US" sz="2400">
                <a:latin typeface="Verdana" pitchFamily="34" charset="0"/>
                <a:ea typeface="Osaka" pitchFamily="-65" charset="-128"/>
                <a:cs typeface="Arial" charset="0"/>
              </a:rPr>
              <a:t> p </a:t>
            </a:r>
            <a:r>
              <a:rPr lang="en-US" sz="2400">
                <a:latin typeface="Symbol" pitchFamily="18" charset="2"/>
                <a:ea typeface="Osaka" pitchFamily="-65" charset="-128"/>
                <a:cs typeface="Arial" charset="0"/>
                <a:sym typeface="Symbol" pitchFamily="18" charset="2"/>
              </a:rPr>
              <a:t> </a:t>
            </a:r>
            <a:r>
              <a:rPr lang="en-US" sz="2400">
                <a:latin typeface="Verdana" pitchFamily="34" charset="0"/>
                <a:ea typeface="Osaka" pitchFamily="-65" charset="-128"/>
                <a:cs typeface="Arial" charset="0"/>
              </a:rPr>
              <a:t> p </a:t>
            </a:r>
            <a:r>
              <a:rPr lang="en-US" sz="2400">
                <a:latin typeface="Arial" charset="0"/>
                <a:cs typeface="+mn-cs"/>
                <a:sym typeface="Symbol" pitchFamily="18" charset="2"/>
              </a:rPr>
              <a:t> </a:t>
            </a:r>
            <a:r>
              <a:rPr lang="en-US" sz="2400">
                <a:latin typeface="Verdana" pitchFamily="34" charset="0"/>
                <a:ea typeface="Osaka" pitchFamily="-65" charset="-128"/>
                <a:cs typeface="Arial" charset="0"/>
              </a:rPr>
              <a:t>0 </a:t>
            </a:r>
          </a:p>
          <a:p>
            <a:pPr algn="ctr">
              <a:spcBef>
                <a:spcPct val="20000"/>
              </a:spcBef>
              <a:buClr>
                <a:srgbClr val="FF0000"/>
              </a:buClr>
              <a:defRPr/>
            </a:pPr>
            <a:r>
              <a:rPr lang="en-US" sz="2400">
                <a:latin typeface="Verdana" pitchFamily="34" charset="0"/>
                <a:ea typeface="Osaka" pitchFamily="-65" charset="-128"/>
                <a:cs typeface="Arial" charset="0"/>
              </a:rPr>
              <a:t>p </a:t>
            </a:r>
            <a:r>
              <a:rPr lang="en-US" sz="2400">
                <a:latin typeface="Symbol" pitchFamily="18" charset="2"/>
                <a:ea typeface="Osaka" pitchFamily="-65" charset="-128"/>
                <a:cs typeface="Arial" charset="0"/>
                <a:sym typeface="Symbol" pitchFamily="18" charset="2"/>
              </a:rPr>
              <a:t> </a:t>
            </a:r>
            <a:r>
              <a:rPr lang="en-US" sz="2400">
                <a:latin typeface="Verdana" pitchFamily="34" charset="0"/>
                <a:ea typeface="Osaka" pitchFamily="-65" charset="-128"/>
                <a:cs typeface="Arial" charset="0"/>
              </a:rPr>
              <a:t> p</a:t>
            </a:r>
            <a:r>
              <a:rPr lang="en-US" sz="2400">
                <a:latin typeface="Symbol" pitchFamily="18" charset="2"/>
                <a:ea typeface="Osaka" pitchFamily="-65" charset="-128"/>
                <a:cs typeface="Arial" charset="0"/>
                <a:sym typeface="Symbol" pitchFamily="18" charset="2"/>
              </a:rPr>
              <a:t> </a:t>
            </a:r>
            <a:r>
              <a:rPr lang="en-US" sz="2400">
                <a:latin typeface="Arial" charset="0"/>
                <a:cs typeface="+mn-cs"/>
                <a:sym typeface="Symbol" pitchFamily="18" charset="2"/>
              </a:rPr>
              <a:t> </a:t>
            </a:r>
            <a:r>
              <a:rPr lang="en-US" sz="2400">
                <a:latin typeface="Symbol" pitchFamily="18" charset="2"/>
                <a:ea typeface="Osaka" pitchFamily="-65" charset="-128"/>
                <a:cs typeface="Arial" charset="0"/>
                <a:sym typeface="Symbol" pitchFamily="18" charset="2"/>
              </a:rPr>
              <a:t>1</a:t>
            </a:r>
            <a:endParaRPr lang="en-US" sz="2400">
              <a:latin typeface="Verdana" pitchFamily="34" charset="0"/>
              <a:ea typeface="Osaka" pitchFamily="-65" charset="-128"/>
              <a:cs typeface="Arial" charset="0"/>
            </a:endParaRPr>
          </a:p>
          <a:p>
            <a:pPr algn="ctr">
              <a:spcBef>
                <a:spcPct val="20000"/>
              </a:spcBef>
              <a:buClr>
                <a:srgbClr val="FF0000"/>
              </a:buClr>
              <a:defRPr/>
            </a:pPr>
            <a:r>
              <a:rPr lang="en-US" sz="2400">
                <a:latin typeface="Verdana" pitchFamily="34" charset="0"/>
                <a:ea typeface="Osaka" pitchFamily="-65" charset="-128"/>
                <a:cs typeface="Arial" charset="0"/>
              </a:rPr>
              <a:t>    </a:t>
            </a:r>
          </a:p>
          <a:p>
            <a:pPr marL="457200" indent="-457200">
              <a:defRPr/>
            </a:pPr>
            <a:endParaRPr lang="en-US" sz="2400">
              <a:latin typeface="Arial" charset="0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2400" y="2838450"/>
            <a:ext cx="8686800" cy="17176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rgbClr val="FF0000"/>
              </a:buClr>
              <a:defRPr/>
            </a:pPr>
            <a:r>
              <a:rPr lang="en-US" sz="2400">
                <a:solidFill>
                  <a:srgbClr val="C00000"/>
                </a:solidFill>
                <a:latin typeface="Arial" charset="0"/>
                <a:cs typeface="+mn-cs"/>
              </a:rPr>
              <a:t>9. Luật thống trị       </a:t>
            </a:r>
            <a:r>
              <a:rPr lang="en-US" sz="2400">
                <a:latin typeface="Verdana" pitchFamily="34" charset="0"/>
                <a:ea typeface="Osaka" pitchFamily="-65" charset="-128"/>
                <a:cs typeface="Arial" charset="0"/>
              </a:rPr>
              <a:t>p </a:t>
            </a:r>
            <a:r>
              <a:rPr lang="en-US" sz="2400">
                <a:latin typeface="Symbol" pitchFamily="18" charset="2"/>
                <a:ea typeface="Osaka" pitchFamily="-65" charset="-128"/>
                <a:cs typeface="Arial" charset="0"/>
                <a:sym typeface="Symbol" pitchFamily="18" charset="2"/>
              </a:rPr>
              <a:t></a:t>
            </a:r>
            <a:r>
              <a:rPr lang="en-US" sz="2400">
                <a:latin typeface="Verdana" pitchFamily="34" charset="0"/>
                <a:ea typeface="Osaka" pitchFamily="-65" charset="-128"/>
                <a:cs typeface="Arial" charset="0"/>
              </a:rPr>
              <a:t> 0 </a:t>
            </a:r>
            <a:r>
              <a:rPr lang="en-US" sz="2400">
                <a:latin typeface="Arial" charset="0"/>
                <a:cs typeface="+mn-cs"/>
                <a:sym typeface="Symbol" pitchFamily="18" charset="2"/>
              </a:rPr>
              <a:t></a:t>
            </a:r>
            <a:r>
              <a:rPr lang="en-US" sz="2400">
                <a:latin typeface="Verdana" pitchFamily="34" charset="0"/>
                <a:ea typeface="Osaka" pitchFamily="-65" charset="-128"/>
                <a:cs typeface="Arial" charset="0"/>
              </a:rPr>
              <a:t> 0 </a:t>
            </a:r>
          </a:p>
          <a:p>
            <a:pPr>
              <a:spcBef>
                <a:spcPct val="20000"/>
              </a:spcBef>
              <a:buClr>
                <a:srgbClr val="FF0000"/>
              </a:buClr>
              <a:defRPr/>
            </a:pPr>
            <a:r>
              <a:rPr lang="en-US" sz="2400">
                <a:latin typeface="Verdana" pitchFamily="34" charset="0"/>
                <a:ea typeface="Osaka" pitchFamily="-65" charset="-128"/>
                <a:cs typeface="Arial" charset="0"/>
              </a:rPr>
              <a:t>			p </a:t>
            </a:r>
            <a:r>
              <a:rPr lang="en-US" sz="2400">
                <a:latin typeface="Symbol" pitchFamily="18" charset="2"/>
                <a:ea typeface="Osaka" pitchFamily="-65" charset="-128"/>
                <a:cs typeface="Arial" charset="0"/>
                <a:sym typeface="Symbol" pitchFamily="18" charset="2"/>
              </a:rPr>
              <a:t></a:t>
            </a:r>
            <a:r>
              <a:rPr lang="en-US" sz="2400">
                <a:latin typeface="Verdana" pitchFamily="34" charset="0"/>
                <a:ea typeface="Osaka" pitchFamily="-65" charset="-128"/>
                <a:cs typeface="Arial" charset="0"/>
              </a:rPr>
              <a:t> 1 </a:t>
            </a:r>
            <a:r>
              <a:rPr lang="en-US" sz="2400">
                <a:latin typeface="Arial" charset="0"/>
                <a:cs typeface="+mn-cs"/>
                <a:sym typeface="Symbol" pitchFamily="18" charset="2"/>
              </a:rPr>
              <a:t></a:t>
            </a:r>
            <a:r>
              <a:rPr lang="en-US" sz="2400">
                <a:latin typeface="Verdana" pitchFamily="34" charset="0"/>
                <a:ea typeface="Osaka" pitchFamily="-65" charset="-128"/>
                <a:cs typeface="Arial" charset="0"/>
              </a:rPr>
              <a:t> 1</a:t>
            </a:r>
          </a:p>
          <a:p>
            <a:pPr>
              <a:spcBef>
                <a:spcPct val="20000"/>
              </a:spcBef>
              <a:buClr>
                <a:srgbClr val="FF0000"/>
              </a:buClr>
              <a:defRPr/>
            </a:pPr>
            <a:r>
              <a:rPr lang="en-US" sz="2400">
                <a:latin typeface="Verdana" pitchFamily="34" charset="0"/>
                <a:ea typeface="Osaka" pitchFamily="-65" charset="-128"/>
                <a:cs typeface="Arial" charset="0"/>
              </a:rPr>
              <a:t>                       </a:t>
            </a:r>
          </a:p>
          <a:p>
            <a:pPr marL="457200" indent="-457200">
              <a:defRPr/>
            </a:pPr>
            <a:endParaRPr lang="en-US" sz="2400">
              <a:latin typeface="Arial" charset="0"/>
              <a:cs typeface="+mn-cs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152400" y="4191000"/>
            <a:ext cx="86868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/>
            <a:r>
              <a:rPr lang="en-US" sz="2400">
                <a:solidFill>
                  <a:srgbClr val="C00000"/>
                </a:solidFill>
              </a:rPr>
              <a:t>10. Luật hấp thụ     </a:t>
            </a:r>
            <a:r>
              <a:rPr lang="en-US" sz="2400" b="1">
                <a:solidFill>
                  <a:srgbClr val="FF0000"/>
                </a:solidFill>
                <a:latin typeface="Verdana" pitchFamily="34" charset="0"/>
                <a:ea typeface="Osaka"/>
                <a:cs typeface="Osaka"/>
              </a:rPr>
              <a:t>p</a:t>
            </a:r>
            <a:r>
              <a:rPr lang="en-US" sz="2400">
                <a:latin typeface="Verdana" pitchFamily="34" charset="0"/>
                <a:ea typeface="Osaka"/>
                <a:cs typeface="Osaka"/>
              </a:rPr>
              <a:t> </a:t>
            </a:r>
            <a:r>
              <a:rPr lang="en-US" sz="2400">
                <a:latin typeface="Symbol" pitchFamily="18" charset="2"/>
                <a:ea typeface="Osaka"/>
                <a:cs typeface="Osaka"/>
                <a:sym typeface="Symbol" pitchFamily="18" charset="2"/>
              </a:rPr>
              <a:t></a:t>
            </a:r>
            <a:r>
              <a:rPr lang="en-US" sz="2400">
                <a:latin typeface="Verdana" pitchFamily="34" charset="0"/>
                <a:ea typeface="Osaka"/>
                <a:cs typeface="Osaka"/>
              </a:rPr>
              <a:t> (</a:t>
            </a:r>
            <a:r>
              <a:rPr lang="en-US" sz="2400" b="1">
                <a:solidFill>
                  <a:srgbClr val="FF0000"/>
                </a:solidFill>
                <a:latin typeface="Verdana" pitchFamily="34" charset="0"/>
                <a:ea typeface="Osaka"/>
                <a:cs typeface="Osaka"/>
              </a:rPr>
              <a:t>p</a:t>
            </a:r>
            <a:r>
              <a:rPr lang="en-US" sz="2400">
                <a:latin typeface="Verdana" pitchFamily="34" charset="0"/>
                <a:ea typeface="Osaka"/>
                <a:cs typeface="Osaka"/>
              </a:rPr>
              <a:t> </a:t>
            </a:r>
            <a:r>
              <a:rPr lang="en-US" sz="2400">
                <a:latin typeface="Symbol" pitchFamily="18" charset="2"/>
                <a:ea typeface="Osaka"/>
                <a:cs typeface="Osaka"/>
                <a:sym typeface="Symbol" pitchFamily="18" charset="2"/>
              </a:rPr>
              <a:t></a:t>
            </a:r>
            <a:r>
              <a:rPr lang="en-US" sz="2400">
                <a:latin typeface="Verdana" pitchFamily="34" charset="0"/>
                <a:ea typeface="Osaka"/>
                <a:cs typeface="Osaka"/>
              </a:rPr>
              <a:t> q)</a:t>
            </a:r>
            <a:r>
              <a:rPr lang="en-US" sz="2400">
                <a:latin typeface="Symbol" pitchFamily="18" charset="2"/>
                <a:ea typeface="Osaka"/>
                <a:cs typeface="Osaka"/>
                <a:sym typeface="Symbol" pitchFamily="18" charset="2"/>
              </a:rPr>
              <a:t> </a:t>
            </a:r>
            <a:r>
              <a:rPr lang="en-US" sz="2400">
                <a:sym typeface="Symbol" pitchFamily="18" charset="2"/>
              </a:rPr>
              <a:t></a:t>
            </a:r>
            <a:r>
              <a:rPr lang="en-US" sz="2400" b="1">
                <a:solidFill>
                  <a:srgbClr val="FF0000"/>
                </a:solidFill>
                <a:latin typeface="Verdana" pitchFamily="34" charset="0"/>
                <a:ea typeface="Osaka"/>
                <a:cs typeface="Osaka"/>
              </a:rPr>
              <a:t> p</a:t>
            </a:r>
          </a:p>
          <a:p>
            <a:pPr marL="457200" indent="-457200"/>
            <a:r>
              <a:rPr lang="en-US" sz="2400">
                <a:latin typeface="Verdana" pitchFamily="34" charset="0"/>
                <a:ea typeface="Osaka"/>
                <a:cs typeface="Osaka"/>
              </a:rPr>
              <a:t>			       </a:t>
            </a:r>
            <a:r>
              <a:rPr lang="en-US" sz="2400" b="1">
                <a:solidFill>
                  <a:srgbClr val="FF0000"/>
                </a:solidFill>
                <a:latin typeface="Verdana" pitchFamily="34" charset="0"/>
                <a:ea typeface="Osaka"/>
                <a:cs typeface="Osaka"/>
              </a:rPr>
              <a:t>p</a:t>
            </a:r>
            <a:r>
              <a:rPr lang="en-US" sz="2400">
                <a:latin typeface="Verdana" pitchFamily="34" charset="0"/>
                <a:ea typeface="Osaka"/>
                <a:cs typeface="Osaka"/>
              </a:rPr>
              <a:t> </a:t>
            </a:r>
            <a:r>
              <a:rPr lang="en-US" sz="2400">
                <a:latin typeface="Symbol" pitchFamily="18" charset="2"/>
                <a:ea typeface="Osaka"/>
                <a:cs typeface="Osaka"/>
                <a:sym typeface="Symbol" pitchFamily="18" charset="2"/>
              </a:rPr>
              <a:t> (</a:t>
            </a:r>
            <a:r>
              <a:rPr lang="en-US" sz="2400" b="1">
                <a:solidFill>
                  <a:srgbClr val="FF0000"/>
                </a:solidFill>
                <a:latin typeface="Verdana" pitchFamily="34" charset="0"/>
                <a:ea typeface="Osaka"/>
                <a:cs typeface="Osaka"/>
              </a:rPr>
              <a:t>p</a:t>
            </a:r>
            <a:r>
              <a:rPr lang="en-US" sz="2400">
                <a:latin typeface="Verdana" pitchFamily="34" charset="0"/>
                <a:ea typeface="Osaka"/>
                <a:cs typeface="Osaka"/>
              </a:rPr>
              <a:t> </a:t>
            </a:r>
            <a:r>
              <a:rPr lang="en-US" sz="2400">
                <a:latin typeface="Symbol" pitchFamily="18" charset="2"/>
                <a:ea typeface="Osaka"/>
                <a:cs typeface="Osaka"/>
                <a:sym typeface="Symbol" pitchFamily="18" charset="2"/>
              </a:rPr>
              <a:t></a:t>
            </a:r>
            <a:r>
              <a:rPr lang="en-US" sz="2400">
                <a:latin typeface="Verdana" pitchFamily="34" charset="0"/>
                <a:ea typeface="Osaka"/>
                <a:cs typeface="Osaka"/>
              </a:rPr>
              <a:t> q) </a:t>
            </a:r>
            <a:r>
              <a:rPr lang="en-US" sz="2400">
                <a:sym typeface="Symbol" pitchFamily="18" charset="2"/>
              </a:rPr>
              <a:t></a:t>
            </a:r>
            <a:r>
              <a:rPr lang="en-US" sz="2400">
                <a:latin typeface="Verdana" pitchFamily="34" charset="0"/>
                <a:ea typeface="Osaka"/>
                <a:cs typeface="Osaka"/>
              </a:rPr>
              <a:t> </a:t>
            </a:r>
            <a:r>
              <a:rPr lang="en-US" sz="2400" b="1">
                <a:solidFill>
                  <a:srgbClr val="FF0000"/>
                </a:solidFill>
                <a:latin typeface="Verdana" pitchFamily="34" charset="0"/>
                <a:ea typeface="Osaka"/>
                <a:cs typeface="Osaka"/>
              </a:rPr>
              <a:t>p </a:t>
            </a:r>
          </a:p>
          <a:p>
            <a:pPr marL="457200" indent="-457200"/>
            <a:endParaRPr 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C00000"/>
                </a:solidFill>
              </a:rPr>
              <a:t>Tương đương logic</a:t>
            </a:r>
            <a:endParaRPr lang="en-US" smtClean="0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28600" y="1295400"/>
            <a:ext cx="8686800" cy="2455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solidFill>
                  <a:srgbClr val="C00000"/>
                </a:solidFill>
              </a:rPr>
              <a:t>11. </a:t>
            </a:r>
            <a:r>
              <a:rPr lang="en-US" sz="2400">
                <a:solidFill>
                  <a:srgbClr val="FF0000"/>
                </a:solidFill>
              </a:rPr>
              <a:t>Luật về phép kéo theo</a:t>
            </a:r>
            <a:r>
              <a:rPr lang="en-US" sz="2400"/>
              <a:t>:</a:t>
            </a:r>
          </a:p>
          <a:p>
            <a:r>
              <a:rPr lang="en-US" sz="2400"/>
              <a:t>		       p </a:t>
            </a:r>
            <a:r>
              <a:rPr lang="en-US" sz="2400">
                <a:sym typeface="Symbol" pitchFamily="18" charset="2"/>
              </a:rPr>
              <a:t></a:t>
            </a:r>
            <a:r>
              <a:rPr lang="en-US" sz="2400"/>
              <a:t> q </a:t>
            </a:r>
            <a:r>
              <a:rPr lang="en-US" sz="2400">
                <a:sym typeface="Symbol" pitchFamily="18" charset="2"/>
              </a:rPr>
              <a:t></a:t>
            </a:r>
            <a:r>
              <a:rPr lang="en-US" sz="2400"/>
              <a:t> </a:t>
            </a:r>
            <a:r>
              <a:rPr lang="en-US" sz="2400">
                <a:sym typeface="Symbol" pitchFamily="18" charset="2"/>
              </a:rPr>
              <a:t>p  q</a:t>
            </a:r>
          </a:p>
          <a:p>
            <a:r>
              <a:rPr lang="en-US" sz="2400">
                <a:sym typeface="Symbol" pitchFamily="18" charset="2"/>
              </a:rPr>
              <a:t>			       </a:t>
            </a:r>
            <a:r>
              <a:rPr lang="en-US" sz="2400"/>
              <a:t> </a:t>
            </a:r>
            <a:r>
              <a:rPr lang="en-US" sz="2400">
                <a:sym typeface="Symbol" pitchFamily="18" charset="2"/>
              </a:rPr>
              <a:t></a:t>
            </a:r>
            <a:r>
              <a:rPr lang="en-US" sz="2400"/>
              <a:t>q</a:t>
            </a:r>
            <a:r>
              <a:rPr lang="en-US" sz="2400">
                <a:sym typeface="Symbol" pitchFamily="18" charset="2"/>
              </a:rPr>
              <a:t> </a:t>
            </a:r>
            <a:r>
              <a:rPr lang="en-US" sz="2400"/>
              <a:t> </a:t>
            </a:r>
            <a:r>
              <a:rPr lang="en-US" sz="2400">
                <a:sym typeface="Symbol" pitchFamily="18" charset="2"/>
              </a:rPr>
              <a:t> </a:t>
            </a:r>
            <a:r>
              <a:rPr lang="en-US" sz="2400"/>
              <a:t>p</a:t>
            </a:r>
          </a:p>
          <a:p>
            <a:endParaRPr lang="en-US" sz="2400">
              <a:sym typeface="Symbol" pitchFamily="18" charset="2"/>
            </a:endParaRPr>
          </a:p>
          <a:p>
            <a:pPr>
              <a:spcBef>
                <a:spcPct val="20000"/>
              </a:spcBef>
              <a:buClr>
                <a:srgbClr val="FF0000"/>
              </a:buClr>
            </a:pPr>
            <a:endParaRPr lang="en-US" sz="2400">
              <a:solidFill>
                <a:srgbClr val="C00000"/>
              </a:solidFill>
            </a:endParaRPr>
          </a:p>
          <a:p>
            <a:pPr algn="ctr">
              <a:spcBef>
                <a:spcPct val="20000"/>
              </a:spcBef>
              <a:buClr>
                <a:srgbClr val="FF0000"/>
              </a:buClr>
            </a:pPr>
            <a:r>
              <a:rPr lang="en-US" sz="2400">
                <a:latin typeface="Verdana" pitchFamily="34" charset="0"/>
                <a:ea typeface="Osaka"/>
                <a:cs typeface="Osaka"/>
              </a:rPr>
              <a:t> </a:t>
            </a:r>
            <a:endParaRPr lang="en-US" sz="2400"/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457200" y="2667000"/>
            <a:ext cx="77724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solidFill>
                  <a:srgbClr val="FF0000"/>
                </a:solidFill>
              </a:rPr>
              <a:t>Ví dụ</a:t>
            </a:r>
            <a:r>
              <a:rPr lang="en-US" sz="2400"/>
              <a:t>: Nếu trời mưa thì đường trơn </a:t>
            </a:r>
            <a:r>
              <a:rPr lang="en-US" sz="2400">
                <a:sym typeface="Symbol" pitchFamily="18" charset="2"/>
              </a:rPr>
              <a:t> nếu đường không trơn thì trời không mưa  </a:t>
            </a:r>
            <a:endParaRPr lang="en-US" sz="2400"/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381000" y="3886200"/>
            <a:ext cx="8534400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solidFill>
                  <a:srgbClr val="FF0000"/>
                </a:solidFill>
              </a:rPr>
              <a:t>Bài tập: </a:t>
            </a:r>
          </a:p>
          <a:p>
            <a:r>
              <a:rPr lang="vi-VN" sz="2400"/>
              <a:t>Cho p, q, r là các biến mệnh đề. Chứng minh rằng:</a:t>
            </a:r>
            <a:r>
              <a:rPr lang="en-US" sz="2400"/>
              <a:t/>
            </a:r>
            <a:br>
              <a:rPr lang="en-US" sz="2400"/>
            </a:br>
            <a:endParaRPr lang="vi-VN" sz="2400"/>
          </a:p>
          <a:p>
            <a:pPr algn="ctr"/>
            <a:r>
              <a:rPr lang="pt-BR" sz="2400"/>
              <a:t>(</a:t>
            </a:r>
            <a:r>
              <a:rPr lang="en-US" sz="2400">
                <a:sym typeface="Symbol" pitchFamily="18" charset="2"/>
              </a:rPr>
              <a:t>p </a:t>
            </a:r>
            <a:r>
              <a:rPr lang="en-US" sz="2400"/>
              <a:t> </a:t>
            </a:r>
            <a:r>
              <a:rPr lang="pt-BR" sz="2400"/>
              <a:t>r) </a:t>
            </a:r>
            <a:r>
              <a:rPr lang="pt-BR" sz="2400">
                <a:sym typeface="Symbol" pitchFamily="18" charset="2"/>
              </a:rPr>
              <a:t> (q r)  (p  q)  r     </a:t>
            </a:r>
            <a:endParaRPr 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  <p:bldP spid="1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C00000"/>
                </a:solidFill>
              </a:rPr>
              <a:t>Giải</a:t>
            </a:r>
            <a:endParaRPr lang="en-US" smtClean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33400" y="1371600"/>
            <a:ext cx="7315200" cy="341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/>
              <a:t>     (</a:t>
            </a:r>
            <a:r>
              <a:rPr lang="en-US" sz="2400">
                <a:sym typeface="Symbol" pitchFamily="18" charset="2"/>
              </a:rPr>
              <a:t>p </a:t>
            </a:r>
            <a:r>
              <a:rPr lang="en-US" sz="2400"/>
              <a:t> </a:t>
            </a:r>
            <a:r>
              <a:rPr lang="pt-BR" sz="2400"/>
              <a:t>r) </a:t>
            </a:r>
            <a:r>
              <a:rPr lang="pt-BR" sz="2400">
                <a:sym typeface="Symbol" pitchFamily="18" charset="2"/>
              </a:rPr>
              <a:t> (q  r) </a:t>
            </a:r>
          </a:p>
          <a:p>
            <a:pPr>
              <a:lnSpc>
                <a:spcPct val="150000"/>
              </a:lnSpc>
              <a:buFont typeface="Symbol" pitchFamily="18" charset="2"/>
              <a:buChar char="Û"/>
            </a:pPr>
            <a:r>
              <a:rPr lang="pt-BR" sz="2400">
                <a:sym typeface="Symbol" pitchFamily="18" charset="2"/>
              </a:rPr>
              <a:t> ( p </a:t>
            </a:r>
            <a:r>
              <a:rPr lang="en-US" sz="2400">
                <a:sym typeface="Symbol" pitchFamily="18" charset="2"/>
              </a:rPr>
              <a:t> r</a:t>
            </a:r>
            <a:r>
              <a:rPr lang="pt-BR" sz="2400">
                <a:sym typeface="Symbol" pitchFamily="18" charset="2"/>
              </a:rPr>
              <a:t> )  (</a:t>
            </a:r>
            <a:r>
              <a:rPr lang="en-US" sz="2400">
                <a:sym typeface="Symbol" pitchFamily="18" charset="2"/>
              </a:rPr>
              <a:t></a:t>
            </a:r>
            <a:r>
              <a:rPr lang="pt-BR" sz="2400">
                <a:sym typeface="Symbol" pitchFamily="18" charset="2"/>
              </a:rPr>
              <a:t> q </a:t>
            </a:r>
            <a:r>
              <a:rPr lang="en-US" sz="2400">
                <a:sym typeface="Symbol" pitchFamily="18" charset="2"/>
              </a:rPr>
              <a:t></a:t>
            </a:r>
            <a:r>
              <a:rPr lang="pt-BR" sz="2400">
                <a:sym typeface="Symbol" pitchFamily="18" charset="2"/>
              </a:rPr>
              <a:t> r) (luật 11. về phép kéo theo)</a:t>
            </a:r>
          </a:p>
          <a:p>
            <a:pPr>
              <a:lnSpc>
                <a:spcPct val="150000"/>
              </a:lnSpc>
              <a:buFont typeface="Symbol" pitchFamily="18" charset="2"/>
              <a:buChar char="Û"/>
            </a:pPr>
            <a:r>
              <a:rPr lang="pt-BR" sz="2400">
                <a:sym typeface="Symbol" pitchFamily="18" charset="2"/>
              </a:rPr>
              <a:t> ( p </a:t>
            </a:r>
            <a:r>
              <a:rPr lang="en-US" sz="2400">
                <a:sym typeface="Symbol" pitchFamily="18" charset="2"/>
              </a:rPr>
              <a:t></a:t>
            </a:r>
            <a:r>
              <a:rPr lang="pt-BR" sz="2400">
                <a:sym typeface="Symbol" pitchFamily="18" charset="2"/>
              </a:rPr>
              <a:t> q )</a:t>
            </a:r>
            <a:r>
              <a:rPr lang="en-US" sz="2400">
                <a:sym typeface="Symbol" pitchFamily="18" charset="2"/>
              </a:rPr>
              <a:t>  r</a:t>
            </a:r>
            <a:r>
              <a:rPr lang="pt-BR" sz="2400">
                <a:sym typeface="Symbol" pitchFamily="18" charset="2"/>
              </a:rPr>
              <a:t>  (luật phân phối)</a:t>
            </a:r>
          </a:p>
          <a:p>
            <a:pPr>
              <a:lnSpc>
                <a:spcPct val="150000"/>
              </a:lnSpc>
              <a:buFont typeface="Symbol" pitchFamily="18" charset="2"/>
              <a:buChar char="Û"/>
            </a:pPr>
            <a:r>
              <a:rPr lang="pt-BR" sz="2400">
                <a:sym typeface="Symbol" pitchFamily="18" charset="2"/>
              </a:rPr>
              <a:t> </a:t>
            </a:r>
            <a:r>
              <a:rPr lang="en-US" sz="2400">
                <a:sym typeface="Symbol" pitchFamily="18" charset="2"/>
              </a:rPr>
              <a:t></a:t>
            </a:r>
            <a:r>
              <a:rPr lang="pt-BR" sz="2400">
                <a:sym typeface="Symbol" pitchFamily="18" charset="2"/>
              </a:rPr>
              <a:t>( </a:t>
            </a:r>
            <a:r>
              <a:rPr lang="en-US" sz="2400">
                <a:sym typeface="Symbol" pitchFamily="18" charset="2"/>
              </a:rPr>
              <a:t>p  </a:t>
            </a:r>
            <a:r>
              <a:rPr lang="pt-BR" sz="2400">
                <a:sym typeface="Symbol" pitchFamily="18" charset="2"/>
              </a:rPr>
              <a:t>q )</a:t>
            </a:r>
            <a:r>
              <a:rPr lang="en-US" sz="2400">
                <a:sym typeface="Symbol" pitchFamily="18" charset="2"/>
              </a:rPr>
              <a:t>  r</a:t>
            </a:r>
            <a:r>
              <a:rPr lang="pt-BR" sz="2400">
                <a:sym typeface="Symbol" pitchFamily="18" charset="2"/>
              </a:rPr>
              <a:t>  (De Morgan)</a:t>
            </a:r>
          </a:p>
          <a:p>
            <a:pPr>
              <a:lnSpc>
                <a:spcPct val="150000"/>
              </a:lnSpc>
              <a:buFont typeface="Symbol" pitchFamily="18" charset="2"/>
              <a:buChar char="Û"/>
            </a:pPr>
            <a:r>
              <a:rPr lang="pt-BR" sz="2400">
                <a:sym typeface="Symbol" pitchFamily="18" charset="2"/>
              </a:rPr>
              <a:t> </a:t>
            </a:r>
            <a:r>
              <a:rPr lang="en-US" sz="2400">
                <a:sym typeface="Symbol" pitchFamily="18" charset="2"/>
              </a:rPr>
              <a:t>( p </a:t>
            </a:r>
            <a:r>
              <a:rPr lang="en-US" sz="2400"/>
              <a:t> </a:t>
            </a:r>
            <a:r>
              <a:rPr lang="pt-BR" sz="2400">
                <a:sym typeface="Symbol" pitchFamily="18" charset="2"/>
              </a:rPr>
              <a:t>q ) </a:t>
            </a:r>
            <a:r>
              <a:rPr lang="en-US" sz="2400">
                <a:sym typeface="Symbol" pitchFamily="18" charset="2"/>
              </a:rPr>
              <a:t> r </a:t>
            </a:r>
            <a:r>
              <a:rPr lang="pt-BR" sz="2400">
                <a:sym typeface="Symbol" pitchFamily="18" charset="2"/>
              </a:rPr>
              <a:t>(luật 11. về phép kéo theo)</a:t>
            </a:r>
            <a:endParaRPr lang="en-US" sz="2400">
              <a:sym typeface="Symbol" pitchFamily="18" charset="2"/>
            </a:endParaRPr>
          </a:p>
          <a:p>
            <a:pPr>
              <a:lnSpc>
                <a:spcPct val="150000"/>
              </a:lnSpc>
              <a:buFont typeface="Symbol" pitchFamily="18" charset="2"/>
              <a:buChar char="Û"/>
            </a:pPr>
            <a:r>
              <a:rPr lang="en-US" sz="2400">
                <a:sym typeface="Symbol" pitchFamily="18" charset="2"/>
              </a:rPr>
              <a:t> ( p </a:t>
            </a:r>
            <a:r>
              <a:rPr lang="en-US" sz="2400"/>
              <a:t> </a:t>
            </a:r>
            <a:r>
              <a:rPr lang="pt-BR" sz="2400">
                <a:sym typeface="Symbol" pitchFamily="18" charset="2"/>
              </a:rPr>
              <a:t>q )  r (luật 11. về phép kéo theo)</a:t>
            </a:r>
            <a:endParaRPr 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Phép chứng minh đảo đề</a:t>
            </a:r>
          </a:p>
        </p:txBody>
      </p:sp>
      <p:sp>
        <p:nvSpPr>
          <p:cNvPr id="696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Ứng dụng luật về phép kéo theo</a:t>
            </a:r>
          </a:p>
          <a:p>
            <a:pPr lvl="1"/>
            <a:r>
              <a:rPr lang="en-US" b="1" smtClean="0">
                <a:latin typeface="Arial" pitchFamily="34" charset="0"/>
              </a:rPr>
              <a:t>p </a:t>
            </a:r>
            <a:r>
              <a:rPr lang="en-US" b="1" smtClean="0">
                <a:latin typeface="Arial" pitchFamily="34" charset="0"/>
                <a:sym typeface="Symbol" pitchFamily="18" charset="2"/>
              </a:rPr>
              <a:t></a:t>
            </a:r>
            <a:r>
              <a:rPr lang="en-US" b="1" smtClean="0">
                <a:latin typeface="Arial" pitchFamily="34" charset="0"/>
              </a:rPr>
              <a:t> q </a:t>
            </a:r>
            <a:r>
              <a:rPr lang="en-US" b="1" smtClean="0">
                <a:latin typeface="Arial" pitchFamily="34" charset="0"/>
                <a:sym typeface="Symbol" pitchFamily="18" charset="2"/>
              </a:rPr>
              <a:t></a:t>
            </a:r>
            <a:r>
              <a:rPr lang="en-US" b="1" smtClean="0">
                <a:latin typeface="Arial" pitchFamily="34" charset="0"/>
              </a:rPr>
              <a:t> </a:t>
            </a:r>
            <a:r>
              <a:rPr lang="en-US" b="1" smtClean="0">
                <a:latin typeface="Arial" pitchFamily="34" charset="0"/>
                <a:sym typeface="Symbol" pitchFamily="18" charset="2"/>
              </a:rPr>
              <a:t></a:t>
            </a:r>
            <a:r>
              <a:rPr lang="en-US" b="1" smtClean="0">
                <a:latin typeface="Arial" pitchFamily="34" charset="0"/>
              </a:rPr>
              <a:t>q</a:t>
            </a:r>
            <a:r>
              <a:rPr lang="en-US" b="1" smtClean="0">
                <a:latin typeface="Arial" pitchFamily="34" charset="0"/>
                <a:sym typeface="Symbol" pitchFamily="18" charset="2"/>
              </a:rPr>
              <a:t> </a:t>
            </a:r>
            <a:r>
              <a:rPr lang="en-US" b="1" smtClean="0">
                <a:latin typeface="Arial" pitchFamily="34" charset="0"/>
              </a:rPr>
              <a:t> </a:t>
            </a:r>
            <a:r>
              <a:rPr lang="en-US" b="1" smtClean="0">
                <a:latin typeface="Arial" pitchFamily="34" charset="0"/>
                <a:sym typeface="Symbol" pitchFamily="18" charset="2"/>
              </a:rPr>
              <a:t> </a:t>
            </a:r>
            <a:r>
              <a:rPr lang="en-US" b="1" smtClean="0">
                <a:latin typeface="Arial" pitchFamily="34" charset="0"/>
              </a:rPr>
              <a:t>p</a:t>
            </a:r>
          </a:p>
          <a:p>
            <a:pPr lvl="1"/>
            <a:r>
              <a:rPr lang="en-US" b="1" smtClean="0">
                <a:latin typeface="Arial" pitchFamily="34" charset="0"/>
              </a:rPr>
              <a:t>Để CM p </a:t>
            </a:r>
            <a:r>
              <a:rPr lang="en-US" b="1" smtClean="0">
                <a:latin typeface="Arial" pitchFamily="34" charset="0"/>
                <a:sym typeface="Symbol" pitchFamily="18" charset="2"/>
              </a:rPr>
              <a:t></a:t>
            </a:r>
            <a:r>
              <a:rPr lang="en-US" b="1" smtClean="0">
                <a:latin typeface="Arial" pitchFamily="34" charset="0"/>
              </a:rPr>
              <a:t> q đúng, ta CM </a:t>
            </a:r>
            <a:r>
              <a:rPr lang="en-US" b="1" smtClean="0">
                <a:latin typeface="Arial" pitchFamily="34" charset="0"/>
                <a:sym typeface="Symbol" pitchFamily="18" charset="2"/>
              </a:rPr>
              <a:t></a:t>
            </a:r>
            <a:r>
              <a:rPr lang="en-US" b="1" smtClean="0">
                <a:latin typeface="Arial" pitchFamily="34" charset="0"/>
              </a:rPr>
              <a:t>q</a:t>
            </a:r>
            <a:r>
              <a:rPr lang="en-US" b="1" smtClean="0">
                <a:latin typeface="Arial" pitchFamily="34" charset="0"/>
                <a:sym typeface="Symbol" pitchFamily="18" charset="2"/>
              </a:rPr>
              <a:t> </a:t>
            </a:r>
            <a:r>
              <a:rPr lang="en-US" b="1" smtClean="0">
                <a:latin typeface="Arial" pitchFamily="34" charset="0"/>
              </a:rPr>
              <a:t> </a:t>
            </a:r>
            <a:r>
              <a:rPr lang="en-US" b="1" smtClean="0">
                <a:latin typeface="Arial" pitchFamily="34" charset="0"/>
                <a:sym typeface="Symbol" pitchFamily="18" charset="2"/>
              </a:rPr>
              <a:t> </a:t>
            </a:r>
            <a:r>
              <a:rPr lang="en-US" b="1" smtClean="0">
                <a:latin typeface="Arial" pitchFamily="34" charset="0"/>
              </a:rPr>
              <a:t>p đúng.</a:t>
            </a:r>
          </a:p>
          <a:p>
            <a:r>
              <a:rPr lang="en-US" smtClean="0"/>
              <a:t>Ví dụ:</a:t>
            </a:r>
          </a:p>
          <a:p>
            <a:pPr lvl="1"/>
            <a:r>
              <a:rPr lang="en-US" b="1" smtClean="0">
                <a:latin typeface="Arial" pitchFamily="34" charset="0"/>
              </a:rPr>
              <a:t>Cho n là số tự nhiên. CM nếu n</a:t>
            </a:r>
            <a:r>
              <a:rPr lang="en-US" b="1" baseline="30000" smtClean="0">
                <a:latin typeface="Arial" pitchFamily="34" charset="0"/>
              </a:rPr>
              <a:t>2</a:t>
            </a:r>
            <a:r>
              <a:rPr lang="en-US" b="1" smtClean="0">
                <a:latin typeface="Arial" pitchFamily="34" charset="0"/>
              </a:rPr>
              <a:t> là số chẵn thì n là số chẵn.</a:t>
            </a:r>
          </a:p>
          <a:p>
            <a:pPr lvl="1"/>
            <a:r>
              <a:rPr lang="en-US" b="1" smtClean="0">
                <a:latin typeface="Arial" pitchFamily="34" charset="0"/>
              </a:rPr>
              <a:t>Ta CM nếu n là số lẻ thì n</a:t>
            </a:r>
            <a:r>
              <a:rPr lang="en-US" b="1" baseline="30000" smtClean="0">
                <a:latin typeface="Arial" pitchFamily="34" charset="0"/>
              </a:rPr>
              <a:t>2</a:t>
            </a:r>
            <a:r>
              <a:rPr lang="en-US" b="1" smtClean="0">
                <a:latin typeface="Arial" pitchFamily="34" charset="0"/>
              </a:rPr>
              <a:t> là số lẻ.</a:t>
            </a:r>
          </a:p>
          <a:p>
            <a:pPr lvl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9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9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69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5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Phép chứng minh phản ví dụ</a:t>
            </a:r>
          </a:p>
        </p:txBody>
      </p:sp>
      <p:sp>
        <p:nvSpPr>
          <p:cNvPr id="706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Ứng dụng luật về phép kéo theo kết hợp luật De Morgan</a:t>
            </a:r>
          </a:p>
          <a:p>
            <a:pPr lvl="1"/>
            <a:r>
              <a:rPr lang="en-US" sz="2400" smtClean="0">
                <a:latin typeface="Arial" pitchFamily="34" charset="0"/>
              </a:rPr>
              <a:t>p </a:t>
            </a:r>
            <a:r>
              <a:rPr lang="en-US" sz="2400" smtClean="0">
                <a:latin typeface="Arial" pitchFamily="34" charset="0"/>
                <a:sym typeface="Symbol" pitchFamily="18" charset="2"/>
              </a:rPr>
              <a:t></a:t>
            </a:r>
            <a:r>
              <a:rPr lang="en-US" sz="2400" smtClean="0">
                <a:latin typeface="Arial" pitchFamily="34" charset="0"/>
              </a:rPr>
              <a:t> q </a:t>
            </a:r>
            <a:r>
              <a:rPr lang="en-US" sz="2400" smtClean="0">
                <a:latin typeface="Arial" pitchFamily="34" charset="0"/>
                <a:sym typeface="Symbol" pitchFamily="18" charset="2"/>
              </a:rPr>
              <a:t></a:t>
            </a:r>
            <a:r>
              <a:rPr lang="en-US" sz="2400" smtClean="0">
                <a:latin typeface="Arial" pitchFamily="34" charset="0"/>
              </a:rPr>
              <a:t> </a:t>
            </a:r>
            <a:r>
              <a:rPr lang="en-US" sz="2400" smtClean="0">
                <a:latin typeface="Arial" pitchFamily="34" charset="0"/>
                <a:sym typeface="Symbol" pitchFamily="18" charset="2"/>
              </a:rPr>
              <a:t>p  q </a:t>
            </a:r>
          </a:p>
          <a:p>
            <a:pPr lvl="1"/>
            <a:r>
              <a:rPr lang="en-US" sz="2400" smtClean="0">
                <a:latin typeface="Arial" pitchFamily="34" charset="0"/>
                <a:sym typeface="Symbol" pitchFamily="18" charset="2"/>
              </a:rPr>
              <a:t> (</a:t>
            </a:r>
            <a:r>
              <a:rPr lang="en-US" sz="2400" smtClean="0">
                <a:latin typeface="Arial" pitchFamily="34" charset="0"/>
              </a:rPr>
              <a:t>p </a:t>
            </a:r>
            <a:r>
              <a:rPr lang="en-US" sz="2400" smtClean="0">
                <a:latin typeface="Arial" pitchFamily="34" charset="0"/>
                <a:sym typeface="Symbol" pitchFamily="18" charset="2"/>
              </a:rPr>
              <a:t></a:t>
            </a:r>
            <a:r>
              <a:rPr lang="en-US" sz="2400" smtClean="0">
                <a:latin typeface="Arial" pitchFamily="34" charset="0"/>
              </a:rPr>
              <a:t> q</a:t>
            </a:r>
            <a:r>
              <a:rPr lang="en-US" sz="2400" smtClean="0">
                <a:latin typeface="Arial" pitchFamily="34" charset="0"/>
                <a:sym typeface="Symbol" pitchFamily="18" charset="2"/>
              </a:rPr>
              <a:t>)  p </a:t>
            </a:r>
            <a:r>
              <a:rPr lang="pt-BR" sz="2400" smtClean="0">
                <a:latin typeface="Arial" pitchFamily="34" charset="0"/>
                <a:sym typeface="Symbol" pitchFamily="18" charset="2"/>
              </a:rPr>
              <a:t> </a:t>
            </a:r>
            <a:r>
              <a:rPr lang="en-US" sz="2400" smtClean="0">
                <a:latin typeface="Arial" pitchFamily="34" charset="0"/>
                <a:sym typeface="Symbol" pitchFamily="18" charset="2"/>
              </a:rPr>
              <a:t>q. </a:t>
            </a:r>
          </a:p>
          <a:p>
            <a:pPr lvl="1"/>
            <a:r>
              <a:rPr lang="en-US" sz="2400" b="1" smtClean="0">
                <a:latin typeface="Arial" pitchFamily="34" charset="0"/>
              </a:rPr>
              <a:t>Để CM p </a:t>
            </a:r>
            <a:r>
              <a:rPr lang="en-US" sz="2400" b="1" smtClean="0">
                <a:latin typeface="Arial" pitchFamily="34" charset="0"/>
                <a:sym typeface="Symbol" pitchFamily="18" charset="2"/>
              </a:rPr>
              <a:t></a:t>
            </a:r>
            <a:r>
              <a:rPr lang="en-US" sz="2400" b="1" smtClean="0">
                <a:latin typeface="Arial" pitchFamily="34" charset="0"/>
              </a:rPr>
              <a:t> q sai, ta CM p đúng, q sai.</a:t>
            </a:r>
          </a:p>
          <a:p>
            <a:pPr lvl="1"/>
            <a:r>
              <a:rPr lang="en-US" sz="2400" b="1" smtClean="0">
                <a:latin typeface="Arial" pitchFamily="34" charset="0"/>
              </a:rPr>
              <a:t>“Phản ví dụ” = “trường hợp làm MĐ sai”</a:t>
            </a:r>
          </a:p>
          <a:p>
            <a:r>
              <a:rPr lang="en-US" smtClean="0"/>
              <a:t>Ví dụ:</a:t>
            </a:r>
          </a:p>
          <a:p>
            <a:pPr lvl="1"/>
            <a:r>
              <a:rPr lang="en-US" sz="2400" b="1" smtClean="0">
                <a:latin typeface="Arial" pitchFamily="34" charset="0"/>
              </a:rPr>
              <a:t>Cho n là số tự nhiên. “Nếu n</a:t>
            </a:r>
            <a:r>
              <a:rPr lang="en-US" sz="2400" b="1" baseline="30000" smtClean="0">
                <a:latin typeface="Arial" pitchFamily="34" charset="0"/>
              </a:rPr>
              <a:t>2</a:t>
            </a:r>
            <a:r>
              <a:rPr lang="en-US" sz="2400" b="1" smtClean="0">
                <a:latin typeface="Arial" pitchFamily="34" charset="0"/>
              </a:rPr>
              <a:t> chia hết cho 4 thì n cũng chia hết cho 4”.</a:t>
            </a:r>
          </a:p>
          <a:p>
            <a:pPr lvl="1"/>
            <a:r>
              <a:rPr lang="en-US" sz="2400" b="1" smtClean="0">
                <a:latin typeface="Arial" pitchFamily="34" charset="0"/>
              </a:rPr>
              <a:t>Để CM phát biểu trên sai ta tìm 1 số n nào đó không thoả. (chẳng hạn n = 6).</a:t>
            </a:r>
          </a:p>
          <a:p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0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0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0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0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06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9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Phép chứng minh phản chứng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smtClean="0"/>
              <a:t>Để CM p đúng ta CM nếu </a:t>
            </a:r>
            <a:r>
              <a:rPr lang="en-US" sz="2400" smtClean="0">
                <a:sym typeface="Symbol" pitchFamily="18" charset="2"/>
              </a:rPr>
              <a:t>p sai thì suy ra điều vô lý hay mâu thuẫn.</a:t>
            </a:r>
          </a:p>
          <a:p>
            <a:r>
              <a:rPr lang="en-US" sz="2400" smtClean="0">
                <a:sym typeface="Symbol" pitchFamily="18" charset="2"/>
              </a:rPr>
              <a:t>VD:</a:t>
            </a:r>
          </a:p>
          <a:p>
            <a:pPr lvl="1"/>
            <a:r>
              <a:rPr lang="en-US" sz="2400" smtClean="0">
                <a:latin typeface="Arial" pitchFamily="34" charset="0"/>
                <a:sym typeface="Symbol" pitchFamily="18" charset="2"/>
              </a:rPr>
              <a:t>CM căn bậc hai của 2 là số vô tỷ.</a:t>
            </a:r>
          </a:p>
          <a:p>
            <a:r>
              <a:rPr lang="en-US" sz="2400" smtClean="0">
                <a:sym typeface="Symbol" pitchFamily="18" charset="2"/>
              </a:rPr>
              <a:t>Giải:</a:t>
            </a:r>
          </a:p>
          <a:p>
            <a:pPr lvl="1"/>
            <a:r>
              <a:rPr lang="en-US" sz="2400" smtClean="0">
                <a:latin typeface="Arial" pitchFamily="34" charset="0"/>
                <a:sym typeface="Symbol" pitchFamily="18" charset="2"/>
              </a:rPr>
              <a:t>Giả sử căn 2 là số hữu tỷ, tức là 2</a:t>
            </a:r>
            <a:r>
              <a:rPr lang="en-US" sz="2400" baseline="30000" smtClean="0">
                <a:latin typeface="Arial" pitchFamily="34" charset="0"/>
                <a:sym typeface="Symbol" pitchFamily="18" charset="2"/>
              </a:rPr>
              <a:t>1/2</a:t>
            </a:r>
            <a:r>
              <a:rPr lang="en-US" sz="2400" smtClean="0">
                <a:latin typeface="Arial" pitchFamily="34" charset="0"/>
                <a:sym typeface="Symbol" pitchFamily="18" charset="2"/>
              </a:rPr>
              <a:t> = m/n (dạng tối giản) với m,n là các số nguyên và UCLN(m,n)=1.</a:t>
            </a:r>
          </a:p>
          <a:p>
            <a:pPr lvl="1"/>
            <a:r>
              <a:rPr lang="en-US" sz="2400" smtClean="0">
                <a:latin typeface="Arial" pitchFamily="34" charset="0"/>
                <a:sym typeface="Symbol" pitchFamily="18" charset="2"/>
              </a:rPr>
              <a:t>(m/n)</a:t>
            </a:r>
            <a:r>
              <a:rPr lang="en-US" sz="2400" baseline="30000" smtClean="0">
                <a:latin typeface="Arial" pitchFamily="34" charset="0"/>
                <a:sym typeface="Symbol" pitchFamily="18" charset="2"/>
              </a:rPr>
              <a:t>2</a:t>
            </a:r>
            <a:r>
              <a:rPr lang="en-US" sz="2400" smtClean="0">
                <a:latin typeface="Arial" pitchFamily="34" charset="0"/>
                <a:sym typeface="Symbol" pitchFamily="18" charset="2"/>
              </a:rPr>
              <a:t> = 2. Hay m</a:t>
            </a:r>
            <a:r>
              <a:rPr lang="en-US" sz="2400" baseline="30000" smtClean="0">
                <a:latin typeface="Arial" pitchFamily="34" charset="0"/>
                <a:sym typeface="Symbol" pitchFamily="18" charset="2"/>
              </a:rPr>
              <a:t>2</a:t>
            </a:r>
            <a:r>
              <a:rPr lang="en-US" sz="2400" smtClean="0">
                <a:latin typeface="Arial" pitchFamily="34" charset="0"/>
                <a:sym typeface="Symbol" pitchFamily="18" charset="2"/>
              </a:rPr>
              <a:t> = 2n</a:t>
            </a:r>
            <a:r>
              <a:rPr lang="en-US" sz="2400" baseline="30000" smtClean="0">
                <a:latin typeface="Arial" pitchFamily="34" charset="0"/>
                <a:sym typeface="Symbol" pitchFamily="18" charset="2"/>
              </a:rPr>
              <a:t>2</a:t>
            </a:r>
            <a:r>
              <a:rPr lang="en-US" sz="2400" smtClean="0">
                <a:latin typeface="Arial" pitchFamily="34" charset="0"/>
                <a:sym typeface="Symbol" pitchFamily="18" charset="2"/>
              </a:rPr>
              <a:t>. Nên m chẵn</a:t>
            </a:r>
          </a:p>
          <a:p>
            <a:pPr lvl="1"/>
            <a:r>
              <a:rPr lang="en-US" sz="2400" smtClean="0">
                <a:latin typeface="Arial" pitchFamily="34" charset="0"/>
                <a:sym typeface="Symbol" pitchFamily="18" charset="2"/>
              </a:rPr>
              <a:t>Khi đó m=2k. Suy ra n</a:t>
            </a:r>
            <a:r>
              <a:rPr lang="en-US" sz="2400" baseline="30000" smtClean="0">
                <a:latin typeface="Arial" pitchFamily="34" charset="0"/>
                <a:sym typeface="Symbol" pitchFamily="18" charset="2"/>
              </a:rPr>
              <a:t>2</a:t>
            </a:r>
            <a:r>
              <a:rPr lang="en-US" sz="2400" smtClean="0">
                <a:latin typeface="Arial" pitchFamily="34" charset="0"/>
                <a:sym typeface="Symbol" pitchFamily="18" charset="2"/>
              </a:rPr>
              <a:t> = 2k</a:t>
            </a:r>
            <a:r>
              <a:rPr lang="en-US" sz="2400" baseline="30000" smtClean="0">
                <a:latin typeface="Arial" pitchFamily="34" charset="0"/>
                <a:sym typeface="Symbol" pitchFamily="18" charset="2"/>
              </a:rPr>
              <a:t>2</a:t>
            </a:r>
            <a:r>
              <a:rPr lang="en-US" sz="2400" smtClean="0">
                <a:latin typeface="Arial" pitchFamily="34" charset="0"/>
                <a:sym typeface="Symbol" pitchFamily="18" charset="2"/>
              </a:rPr>
              <a:t>. Nên n cũng chẵn.</a:t>
            </a:r>
          </a:p>
          <a:p>
            <a:pPr lvl="1"/>
            <a:r>
              <a:rPr lang="en-US" sz="2400" smtClean="0">
                <a:latin typeface="Arial" pitchFamily="34" charset="0"/>
                <a:sym typeface="Symbol" pitchFamily="18" charset="2"/>
              </a:rPr>
              <a:t>Như vậy UCLN(m,n)&gt;1 (mâu thuẫn).</a:t>
            </a:r>
          </a:p>
          <a:p>
            <a:endParaRPr 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Bài tập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Tại lớp: 14a, 15a, 16ab</a:t>
            </a:r>
          </a:p>
          <a:p>
            <a:endParaRPr lang="en-US" smtClean="0"/>
          </a:p>
          <a:p>
            <a:r>
              <a:rPr lang="en-US" smtClean="0"/>
              <a:t>Về nhà: 14b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Bài tập về nhà</a:t>
            </a:r>
          </a:p>
        </p:txBody>
      </p:sp>
      <p:sp>
        <p:nvSpPr>
          <p:cNvPr id="501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150000"/>
              </a:lnSpc>
              <a:buFont typeface="Verdana" pitchFamily="34" charset="0"/>
              <a:buAutoNum type="arabicPeriod"/>
            </a:pPr>
            <a:r>
              <a:rPr lang="en-US" smtClean="0"/>
              <a:t>Đọc lại slide bài giảng và chương liên quan trong giáo trình [1], [3].</a:t>
            </a:r>
          </a:p>
          <a:p>
            <a:pPr marL="514350" indent="-514350">
              <a:lnSpc>
                <a:spcPct val="150000"/>
              </a:lnSpc>
              <a:buFont typeface="Verdana" pitchFamily="34" charset="0"/>
              <a:buAutoNum type="arabicPeriod"/>
            </a:pPr>
            <a:r>
              <a:rPr lang="en-US" smtClean="0"/>
              <a:t>Làm bài tập liên quan còn lại trong giáo trình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Tài liệu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  <a:defRPr/>
            </a:pPr>
            <a:r>
              <a:rPr lang="en-US" b="0" smtClean="0">
                <a:solidFill>
                  <a:schemeClr val="accent4"/>
                </a:solidFill>
              </a:rPr>
              <a:t>Slides bài giảng.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smtClean="0">
                <a:solidFill>
                  <a:schemeClr val="accent4"/>
                </a:solidFill>
              </a:rPr>
              <a:t>Giáo trình:</a:t>
            </a:r>
          </a:p>
          <a:p>
            <a:pPr marL="914400" lvl="1" indent="-514350">
              <a:buFont typeface="+mj-lt"/>
              <a:buAutoNum type="arabicPeriod"/>
              <a:defRPr/>
            </a:pPr>
            <a:r>
              <a:rPr lang="en-US" smtClean="0">
                <a:solidFill>
                  <a:schemeClr val="accent4"/>
                </a:solidFill>
              </a:rPr>
              <a:t>Toán rời rạc</a:t>
            </a:r>
            <a:r>
              <a:rPr lang="en-US" b="0" smtClean="0">
                <a:solidFill>
                  <a:schemeClr val="accent4"/>
                </a:solidFill>
              </a:rPr>
              <a:t>, Nguyễn Hữu Anh.</a:t>
            </a:r>
          </a:p>
          <a:p>
            <a:pPr marL="914400" lvl="1" indent="-514350">
              <a:buFont typeface="+mj-lt"/>
              <a:buAutoNum type="arabicPeriod"/>
              <a:defRPr/>
            </a:pPr>
            <a:r>
              <a:rPr lang="en-US" smtClean="0">
                <a:solidFill>
                  <a:schemeClr val="accent4"/>
                </a:solidFill>
              </a:rPr>
              <a:t>Toán rời rạc nâng cao</a:t>
            </a:r>
            <a:r>
              <a:rPr lang="en-US" b="0" smtClean="0">
                <a:solidFill>
                  <a:schemeClr val="accent4"/>
                </a:solidFill>
              </a:rPr>
              <a:t>, Trần Ngọc Danh.</a:t>
            </a:r>
            <a:endParaRPr lang="en-US" smtClean="0">
              <a:solidFill>
                <a:schemeClr val="accent4"/>
              </a:solidFill>
            </a:endParaRPr>
          </a:p>
          <a:p>
            <a:pPr marL="914400" lvl="1" indent="-514350">
              <a:buFont typeface="+mj-lt"/>
              <a:buAutoNum type="arabicPeriod"/>
              <a:defRPr/>
            </a:pPr>
            <a:r>
              <a:rPr lang="en-US" smtClean="0">
                <a:solidFill>
                  <a:schemeClr val="accent4"/>
                </a:solidFill>
              </a:rPr>
              <a:t>Discrete Mathematics and its applications</a:t>
            </a:r>
            <a:r>
              <a:rPr lang="en-US" b="0" smtClean="0">
                <a:solidFill>
                  <a:schemeClr val="accent4"/>
                </a:solidFill>
              </a:rPr>
              <a:t>, Kenneth H. Rosen.</a:t>
            </a:r>
            <a:endParaRPr lang="en-US" b="0">
              <a:solidFill>
                <a:schemeClr val="accent4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CC0000"/>
                </a:solidFill>
              </a:rPr>
              <a:t>Chương I: Cơ sở logic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idx="1"/>
          </p:nvPr>
        </p:nvSpPr>
        <p:spPr bwMode="black">
          <a:xfrm>
            <a:off x="758825" y="1666875"/>
            <a:ext cx="7546975" cy="4352925"/>
          </a:xfrm>
        </p:spPr>
        <p:txBody>
          <a:bodyPr/>
          <a:lstStyle/>
          <a:p>
            <a:pPr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en-US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Nội dung:</a:t>
            </a:r>
          </a:p>
          <a:p>
            <a:pPr eaLnBrk="1" hangingPunct="1">
              <a:lnSpc>
                <a:spcPct val="130000"/>
              </a:lnSpc>
              <a:buFontTx/>
              <a:buChar char="-"/>
            </a:pPr>
            <a:r>
              <a:rPr lang="en-US" sz="2400" b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Mệnh đề</a:t>
            </a:r>
          </a:p>
          <a:p>
            <a:pPr eaLnBrk="1" hangingPunct="1">
              <a:lnSpc>
                <a:spcPct val="130000"/>
              </a:lnSpc>
              <a:buFontTx/>
              <a:buChar char="-"/>
            </a:pPr>
            <a:r>
              <a:rPr lang="vi-VN" sz="2400" b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Dạng mệnh đề</a:t>
            </a:r>
            <a:endParaRPr lang="en-US" sz="2400" b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130000"/>
              </a:lnSpc>
              <a:buFontTx/>
              <a:buChar char="-"/>
            </a:pPr>
            <a:r>
              <a:rPr lang="en-US" sz="2400" b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Qui tắc suy diễn</a:t>
            </a:r>
          </a:p>
          <a:p>
            <a:pPr eaLnBrk="1" hangingPunct="1">
              <a:lnSpc>
                <a:spcPct val="130000"/>
              </a:lnSpc>
              <a:buFontTx/>
              <a:buChar char="-"/>
            </a:pPr>
            <a:r>
              <a:rPr lang="en-US" sz="2400" b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Vị từ, lượng từ</a:t>
            </a:r>
          </a:p>
          <a:p>
            <a:pPr eaLnBrk="1" hangingPunct="1">
              <a:lnSpc>
                <a:spcPct val="130000"/>
              </a:lnSpc>
              <a:buFontTx/>
              <a:buChar char="-"/>
            </a:pPr>
            <a:r>
              <a:rPr lang="en-US" sz="2400" b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Qui nạp toán học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4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4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4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4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4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4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I. Mệnh đề</a:t>
            </a:r>
          </a:p>
        </p:txBody>
      </p:sp>
      <p:sp>
        <p:nvSpPr>
          <p:cNvPr id="28" name="Rectangle 3"/>
          <p:cNvSpPr txBox="1">
            <a:spLocks noChangeArrowheads="1"/>
          </p:cNvSpPr>
          <p:nvPr/>
        </p:nvSpPr>
        <p:spPr bwMode="black">
          <a:xfrm>
            <a:off x="381000" y="1371600"/>
            <a:ext cx="82296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defRPr/>
            </a:pPr>
            <a:r>
              <a:rPr lang="en-US" sz="2400" kern="0">
                <a:solidFill>
                  <a:srgbClr val="CC0000"/>
                </a:solidFill>
              </a:rPr>
              <a:t>1. </a:t>
            </a:r>
            <a:r>
              <a:rPr lang="en-US" sz="2400" b="1" u="sng" kern="0">
                <a:solidFill>
                  <a:srgbClr val="CC0000"/>
                </a:solidFill>
              </a:rPr>
              <a:t>Định nghĩa</a:t>
            </a:r>
            <a:r>
              <a:rPr lang="en-US" sz="2400" kern="0">
                <a:solidFill>
                  <a:srgbClr val="CC0000"/>
                </a:solidFill>
              </a:rPr>
              <a:t>:  </a:t>
            </a:r>
            <a:r>
              <a:rPr lang="en-US" sz="2400" b="1" i="1" kern="0">
                <a:solidFill>
                  <a:schemeClr val="accent5">
                    <a:lumMod val="50000"/>
                  </a:schemeClr>
                </a:solidFill>
              </a:rPr>
              <a:t>Mệnh đề</a:t>
            </a:r>
            <a:r>
              <a:rPr lang="en-US" sz="2400" ker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2400" kern="0">
                <a:solidFill>
                  <a:schemeClr val="tx2"/>
                </a:solidFill>
              </a:rPr>
              <a:t>là một khẳng định có giá trị chân lý xác định, đúng hoặc sai.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defRPr/>
            </a:pPr>
            <a:r>
              <a:rPr lang="en-US" sz="2400" kern="0">
                <a:solidFill>
                  <a:schemeClr val="tx2"/>
                </a:solidFill>
              </a:rPr>
              <a:t>    Câu hỏi, câu cảm thán, mệnh lệnh… không là mệnh đề.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defRPr/>
            </a:pPr>
            <a:endParaRPr lang="en-US" sz="2400" kern="0">
              <a:solidFill>
                <a:schemeClr val="tx2"/>
              </a:solidFill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defRPr/>
            </a:pPr>
            <a:endParaRPr lang="en-US" sz="2400" kern="0">
              <a:solidFill>
                <a:schemeClr val="tx2"/>
              </a:solidFill>
            </a:endParaRPr>
          </a:p>
        </p:txBody>
      </p:sp>
      <p:sp>
        <p:nvSpPr>
          <p:cNvPr id="29" name="Rectangle 3"/>
          <p:cNvSpPr txBox="1">
            <a:spLocks noChangeArrowheads="1"/>
          </p:cNvSpPr>
          <p:nvPr/>
        </p:nvSpPr>
        <p:spPr bwMode="black">
          <a:xfrm>
            <a:off x="457200" y="2743200"/>
            <a:ext cx="83820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hlink"/>
              </a:buClr>
              <a:defRPr/>
            </a:pPr>
            <a:r>
              <a:rPr lang="en-US" sz="2400" u="sng" kern="0" dirty="0" err="1">
                <a:solidFill>
                  <a:srgbClr val="CC0000"/>
                </a:solidFill>
              </a:rPr>
              <a:t>Ví</a:t>
            </a:r>
            <a:r>
              <a:rPr lang="en-US" sz="2400" u="sng" kern="0" dirty="0">
                <a:solidFill>
                  <a:srgbClr val="CC0000"/>
                </a:solidFill>
              </a:rPr>
              <a:t> </a:t>
            </a:r>
            <a:r>
              <a:rPr lang="en-US" sz="2400" u="sng" kern="0" dirty="0" err="1">
                <a:solidFill>
                  <a:srgbClr val="CC0000"/>
                </a:solidFill>
              </a:rPr>
              <a:t>dụ</a:t>
            </a:r>
            <a:r>
              <a:rPr lang="en-US" sz="2400" kern="0" dirty="0">
                <a:solidFill>
                  <a:srgbClr val="CC0000"/>
                </a:solidFill>
              </a:rPr>
              <a:t>: </a:t>
            </a:r>
          </a:p>
          <a:p>
            <a:pPr marL="342900" indent="-342900">
              <a:spcBef>
                <a:spcPts val="1200"/>
              </a:spcBef>
              <a:buClr>
                <a:schemeClr val="hlink"/>
              </a:buClr>
              <a:buFontTx/>
              <a:buChar char="-"/>
              <a:defRPr/>
            </a:pPr>
            <a:r>
              <a:rPr lang="en-US" sz="2400" kern="0" dirty="0" err="1"/>
              <a:t>M</a:t>
            </a:r>
            <a:r>
              <a:rPr lang="en-US" sz="2400" kern="0" dirty="0" err="1" smtClean="0"/>
              <a:t>ặt</a:t>
            </a:r>
            <a:r>
              <a:rPr lang="en-US" sz="2400" kern="0" dirty="0" smtClean="0"/>
              <a:t> </a:t>
            </a:r>
            <a:r>
              <a:rPr lang="en-US" sz="2400" kern="0" dirty="0" err="1"/>
              <a:t>trời</a:t>
            </a:r>
            <a:r>
              <a:rPr lang="en-US" sz="2400" kern="0" dirty="0"/>
              <a:t> quay </a:t>
            </a:r>
            <a:r>
              <a:rPr lang="en-US" sz="2400" kern="0" dirty="0" err="1"/>
              <a:t>quanh</a:t>
            </a:r>
            <a:r>
              <a:rPr lang="en-US" sz="2400" kern="0" dirty="0"/>
              <a:t> </a:t>
            </a:r>
            <a:r>
              <a:rPr lang="en-US" sz="2400" kern="0" dirty="0" err="1"/>
              <a:t>trái</a:t>
            </a:r>
            <a:r>
              <a:rPr lang="en-US" sz="2400" kern="0" dirty="0"/>
              <a:t> </a:t>
            </a:r>
            <a:r>
              <a:rPr lang="en-US" sz="2400" kern="0" dirty="0" err="1"/>
              <a:t>đất</a:t>
            </a:r>
            <a:r>
              <a:rPr lang="en-US" sz="2400" kern="0" dirty="0"/>
              <a:t>.</a:t>
            </a:r>
          </a:p>
          <a:p>
            <a:pPr marL="342900" indent="-342900">
              <a:spcBef>
                <a:spcPts val="1200"/>
              </a:spcBef>
              <a:buClr>
                <a:schemeClr val="hlink"/>
              </a:buClr>
              <a:buFontTx/>
              <a:buChar char="-"/>
              <a:defRPr/>
            </a:pPr>
            <a:r>
              <a:rPr lang="en-US" sz="2400" kern="0" dirty="0"/>
              <a:t>1+1 </a:t>
            </a:r>
            <a:r>
              <a:rPr lang="en-US" sz="2400" kern="0" dirty="0" smtClean="0"/>
              <a:t>= 2</a:t>
            </a:r>
            <a:r>
              <a:rPr lang="en-US" sz="2400" kern="0" dirty="0"/>
              <a:t>.</a:t>
            </a:r>
          </a:p>
          <a:p>
            <a:pPr marL="342900" indent="-342900">
              <a:spcBef>
                <a:spcPts val="1200"/>
              </a:spcBef>
              <a:buClr>
                <a:schemeClr val="hlink"/>
              </a:buClr>
              <a:buFontTx/>
              <a:buChar char="-"/>
              <a:defRPr/>
            </a:pPr>
            <a:r>
              <a:rPr lang="en-US" sz="2400" kern="0" dirty="0" err="1"/>
              <a:t>Hôm</a:t>
            </a:r>
            <a:r>
              <a:rPr lang="en-US" sz="2400" kern="0" dirty="0"/>
              <a:t> nay </a:t>
            </a:r>
            <a:r>
              <a:rPr lang="en-US" sz="2400" kern="0" dirty="0" err="1"/>
              <a:t>trời</a:t>
            </a:r>
            <a:r>
              <a:rPr lang="en-US" sz="2400" kern="0" dirty="0"/>
              <a:t> </a:t>
            </a:r>
            <a:r>
              <a:rPr lang="en-US" sz="2400" kern="0" dirty="0" err="1"/>
              <a:t>đẹp</a:t>
            </a:r>
            <a:r>
              <a:rPr lang="en-US" sz="2400" kern="0" dirty="0"/>
              <a:t> </a:t>
            </a:r>
            <a:r>
              <a:rPr lang="en-US" sz="2400" kern="0" dirty="0" err="1" smtClean="0"/>
              <a:t>quá</a:t>
            </a:r>
            <a:r>
              <a:rPr lang="en-US" sz="2400" kern="0" dirty="0" smtClean="0"/>
              <a:t>!  </a:t>
            </a:r>
            <a:r>
              <a:rPr lang="en-US" sz="2400" kern="0" dirty="0">
                <a:solidFill>
                  <a:srgbClr val="FF0000"/>
                </a:solidFill>
              </a:rPr>
              <a:t>(</a:t>
            </a:r>
            <a:r>
              <a:rPr lang="en-US" sz="2400" kern="0" dirty="0" err="1">
                <a:solidFill>
                  <a:srgbClr val="FF0000"/>
                </a:solidFill>
              </a:rPr>
              <a:t>không</a:t>
            </a:r>
            <a:r>
              <a:rPr lang="en-US" sz="2400" kern="0" dirty="0">
                <a:solidFill>
                  <a:srgbClr val="FF0000"/>
                </a:solidFill>
              </a:rPr>
              <a:t> </a:t>
            </a:r>
            <a:r>
              <a:rPr lang="en-US" sz="2400" kern="0" dirty="0" err="1">
                <a:solidFill>
                  <a:srgbClr val="FF0000"/>
                </a:solidFill>
              </a:rPr>
              <a:t>là</a:t>
            </a:r>
            <a:r>
              <a:rPr lang="en-US" sz="2400" kern="0" dirty="0">
                <a:solidFill>
                  <a:srgbClr val="FF0000"/>
                </a:solidFill>
              </a:rPr>
              <a:t> </a:t>
            </a:r>
            <a:r>
              <a:rPr lang="en-US" sz="2400" kern="0" dirty="0" err="1">
                <a:solidFill>
                  <a:srgbClr val="FF0000"/>
                </a:solidFill>
              </a:rPr>
              <a:t>mệnh</a:t>
            </a:r>
            <a:r>
              <a:rPr lang="en-US" sz="2400" kern="0" dirty="0">
                <a:solidFill>
                  <a:srgbClr val="FF0000"/>
                </a:solidFill>
              </a:rPr>
              <a:t> </a:t>
            </a:r>
            <a:r>
              <a:rPr lang="en-US" sz="2400" kern="0" dirty="0" err="1">
                <a:solidFill>
                  <a:srgbClr val="FF0000"/>
                </a:solidFill>
              </a:rPr>
              <a:t>đề</a:t>
            </a:r>
            <a:r>
              <a:rPr lang="en-US" sz="2400" kern="0" dirty="0">
                <a:solidFill>
                  <a:srgbClr val="FF0000"/>
                </a:solidFill>
              </a:rPr>
              <a:t>)</a:t>
            </a:r>
          </a:p>
          <a:p>
            <a:pPr marL="342900" indent="-342900">
              <a:spcBef>
                <a:spcPts val="1200"/>
              </a:spcBef>
              <a:buClr>
                <a:schemeClr val="hlink"/>
              </a:buClr>
              <a:buFontTx/>
              <a:buChar char="-"/>
              <a:defRPr/>
            </a:pPr>
            <a:r>
              <a:rPr lang="en-US" sz="2400" kern="0" dirty="0" err="1"/>
              <a:t>Học</a:t>
            </a:r>
            <a:r>
              <a:rPr lang="en-US" sz="2400" kern="0" dirty="0"/>
              <a:t> </a:t>
            </a:r>
            <a:r>
              <a:rPr lang="en-US" sz="2400" kern="0" dirty="0" err="1"/>
              <a:t>bài</a:t>
            </a:r>
            <a:r>
              <a:rPr lang="en-US" sz="2400" kern="0" dirty="0"/>
              <a:t> </a:t>
            </a:r>
            <a:r>
              <a:rPr lang="en-US" sz="2400" kern="0" dirty="0" err="1" smtClean="0"/>
              <a:t>đi</a:t>
            </a:r>
            <a:r>
              <a:rPr lang="en-US" sz="2400" kern="0" dirty="0" smtClean="0"/>
              <a:t>! </a:t>
            </a:r>
            <a:r>
              <a:rPr lang="en-US" sz="2400" kern="0" dirty="0">
                <a:solidFill>
                  <a:srgbClr val="FF0000"/>
                </a:solidFill>
              </a:rPr>
              <a:t>(</a:t>
            </a:r>
            <a:r>
              <a:rPr lang="en-US" sz="2400" kern="0" dirty="0" err="1">
                <a:solidFill>
                  <a:srgbClr val="FF0000"/>
                </a:solidFill>
              </a:rPr>
              <a:t>không</a:t>
            </a:r>
            <a:r>
              <a:rPr lang="en-US" sz="2400" kern="0" dirty="0">
                <a:solidFill>
                  <a:srgbClr val="FF0000"/>
                </a:solidFill>
              </a:rPr>
              <a:t> </a:t>
            </a:r>
            <a:r>
              <a:rPr lang="en-US" sz="2400" kern="0" dirty="0" err="1">
                <a:solidFill>
                  <a:srgbClr val="FF0000"/>
                </a:solidFill>
              </a:rPr>
              <a:t>là</a:t>
            </a:r>
            <a:r>
              <a:rPr lang="en-US" sz="2400" kern="0" dirty="0">
                <a:solidFill>
                  <a:srgbClr val="FF0000"/>
                </a:solidFill>
              </a:rPr>
              <a:t> </a:t>
            </a:r>
            <a:r>
              <a:rPr lang="en-US" sz="2400" kern="0" dirty="0" err="1">
                <a:solidFill>
                  <a:srgbClr val="FF0000"/>
                </a:solidFill>
              </a:rPr>
              <a:t>mệnh</a:t>
            </a:r>
            <a:r>
              <a:rPr lang="en-US" sz="2400" kern="0" dirty="0">
                <a:solidFill>
                  <a:srgbClr val="FF0000"/>
                </a:solidFill>
              </a:rPr>
              <a:t> </a:t>
            </a:r>
            <a:r>
              <a:rPr lang="en-US" sz="2400" kern="0" dirty="0" err="1">
                <a:solidFill>
                  <a:srgbClr val="FF0000"/>
                </a:solidFill>
              </a:rPr>
              <a:t>đề</a:t>
            </a:r>
            <a:r>
              <a:rPr lang="en-US" sz="2400" kern="0" dirty="0">
                <a:solidFill>
                  <a:srgbClr val="FF0000"/>
                </a:solidFill>
              </a:rPr>
              <a:t>)</a:t>
            </a:r>
          </a:p>
          <a:p>
            <a:pPr marL="342900" indent="-342900">
              <a:spcBef>
                <a:spcPts val="1200"/>
              </a:spcBef>
              <a:buClr>
                <a:schemeClr val="hlink"/>
              </a:buClr>
              <a:buFontTx/>
              <a:buChar char="-"/>
              <a:defRPr/>
            </a:pPr>
            <a:r>
              <a:rPr lang="en-US" sz="2400" kern="0" dirty="0"/>
              <a:t>3 </a:t>
            </a:r>
            <a:r>
              <a:rPr lang="en-US" sz="2400" kern="0" dirty="0" err="1"/>
              <a:t>là</a:t>
            </a:r>
            <a:r>
              <a:rPr lang="en-US" sz="2400" kern="0" dirty="0"/>
              <a:t> </a:t>
            </a:r>
            <a:r>
              <a:rPr lang="en-US" sz="2400" kern="0" dirty="0" err="1"/>
              <a:t>số</a:t>
            </a:r>
            <a:r>
              <a:rPr lang="en-US" sz="2400" kern="0" dirty="0"/>
              <a:t> </a:t>
            </a:r>
            <a:r>
              <a:rPr lang="en-US" sz="2400" kern="0" dirty="0" err="1"/>
              <a:t>chẵn</a:t>
            </a:r>
            <a:r>
              <a:rPr lang="en-US" sz="2400" kern="0" dirty="0"/>
              <a:t> </a:t>
            </a:r>
            <a:r>
              <a:rPr lang="en-US" sz="2400" kern="0" dirty="0" err="1"/>
              <a:t>phải</a:t>
            </a:r>
            <a:r>
              <a:rPr lang="en-US" sz="2400" kern="0" dirty="0"/>
              <a:t> </a:t>
            </a:r>
            <a:r>
              <a:rPr lang="en-US" sz="2400" kern="0" dirty="0" err="1"/>
              <a:t>không</a:t>
            </a:r>
            <a:r>
              <a:rPr lang="en-US" sz="2400" kern="0" dirty="0"/>
              <a:t>? </a:t>
            </a:r>
            <a:r>
              <a:rPr lang="en-US" sz="2400" kern="0" dirty="0">
                <a:solidFill>
                  <a:srgbClr val="FF0000"/>
                </a:solidFill>
              </a:rPr>
              <a:t>(</a:t>
            </a:r>
            <a:r>
              <a:rPr lang="en-US" sz="2400" kern="0" dirty="0" err="1">
                <a:solidFill>
                  <a:srgbClr val="FF0000"/>
                </a:solidFill>
              </a:rPr>
              <a:t>không</a:t>
            </a:r>
            <a:r>
              <a:rPr lang="en-US" sz="2400" kern="0" dirty="0">
                <a:solidFill>
                  <a:srgbClr val="FF0000"/>
                </a:solidFill>
              </a:rPr>
              <a:t> </a:t>
            </a:r>
            <a:r>
              <a:rPr lang="en-US" sz="2400" kern="0" dirty="0" err="1">
                <a:solidFill>
                  <a:srgbClr val="FF0000"/>
                </a:solidFill>
              </a:rPr>
              <a:t>là</a:t>
            </a:r>
            <a:r>
              <a:rPr lang="en-US" sz="2400" kern="0" dirty="0">
                <a:solidFill>
                  <a:srgbClr val="FF0000"/>
                </a:solidFill>
              </a:rPr>
              <a:t> </a:t>
            </a:r>
            <a:r>
              <a:rPr lang="en-US" sz="2400" kern="0" dirty="0" err="1">
                <a:solidFill>
                  <a:srgbClr val="FF0000"/>
                </a:solidFill>
              </a:rPr>
              <a:t>mệnh</a:t>
            </a:r>
            <a:r>
              <a:rPr lang="en-US" sz="2400" kern="0" dirty="0">
                <a:solidFill>
                  <a:srgbClr val="FF0000"/>
                </a:solidFill>
              </a:rPr>
              <a:t> </a:t>
            </a:r>
            <a:r>
              <a:rPr lang="en-US" sz="2400" kern="0" dirty="0" err="1">
                <a:solidFill>
                  <a:srgbClr val="FF0000"/>
                </a:solidFill>
              </a:rPr>
              <a:t>đề</a:t>
            </a:r>
            <a:r>
              <a:rPr lang="en-US" sz="2400" kern="0" dirty="0">
                <a:solidFill>
                  <a:srgbClr val="FF0000"/>
                </a:solidFill>
              </a:rPr>
              <a:t>)</a:t>
            </a:r>
            <a:r>
              <a:rPr lang="en-US" sz="2400" kern="0" dirty="0">
                <a:solidFill>
                  <a:schemeClr val="tx2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build="p"/>
      <p:bldP spid="29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I. Mệnh đề</a:t>
            </a:r>
            <a:endParaRPr 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915400" cy="48768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2400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Ký</a:t>
            </a:r>
            <a:r>
              <a:rPr lang="en-US" sz="24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hiệu</a:t>
            </a:r>
            <a:r>
              <a:rPr lang="en-US" sz="24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:  </a:t>
            </a:r>
            <a:r>
              <a:rPr lang="en-US" sz="2400" b="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người</a:t>
            </a:r>
            <a:r>
              <a:rPr lang="en-US" sz="2400" b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ta</a:t>
            </a:r>
            <a:r>
              <a:rPr lang="en-US" sz="2400" b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dùng</a:t>
            </a:r>
            <a:r>
              <a:rPr lang="en-US" sz="2400" b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các</a:t>
            </a:r>
            <a:r>
              <a:rPr lang="en-US" sz="2400" b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ký</a:t>
            </a:r>
            <a:r>
              <a:rPr lang="en-US" sz="2400" b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hiệu</a:t>
            </a:r>
            <a:r>
              <a:rPr lang="en-US" sz="2400" b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P, Q, R… </a:t>
            </a:r>
            <a:r>
              <a:rPr lang="en-US" sz="2400" b="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để</a:t>
            </a:r>
            <a:r>
              <a:rPr lang="en-US" sz="2400" b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chỉ</a:t>
            </a:r>
            <a:r>
              <a:rPr lang="en-US" sz="2400" b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mệnh</a:t>
            </a:r>
            <a:r>
              <a:rPr lang="en-US" sz="2400" b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đề</a:t>
            </a:r>
            <a:r>
              <a:rPr lang="en-US" sz="2400" b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eaLnBrk="1" hangingPunct="1">
              <a:buFont typeface="Wingdings" pitchFamily="2" charset="2"/>
              <a:buNone/>
            </a:pPr>
            <a:endParaRPr lang="en-US" sz="2400" b="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vi-VN" sz="2400" dirty="0" smtClean="0">
                <a:solidFill>
                  <a:srgbClr val="C00000"/>
                </a:solidFill>
              </a:rPr>
              <a:t>Ch</a:t>
            </a:r>
            <a:r>
              <a:rPr lang="en-US" sz="2400" dirty="0" err="1" smtClean="0">
                <a:solidFill>
                  <a:srgbClr val="C00000"/>
                </a:solidFill>
              </a:rPr>
              <a:t>ân</a:t>
            </a:r>
            <a:r>
              <a:rPr lang="vi-VN" sz="2400" dirty="0" smtClean="0">
                <a:solidFill>
                  <a:srgbClr val="C00000"/>
                </a:solidFill>
              </a:rPr>
              <a:t> trị của mệnh đề: </a:t>
            </a:r>
            <a:endParaRPr lang="en-US" sz="2400" dirty="0" smtClean="0">
              <a:solidFill>
                <a:srgbClr val="C00000"/>
              </a:solidFill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sz="2400" b="0" dirty="0" smtClean="0">
                <a:solidFill>
                  <a:schemeClr val="tx1"/>
                </a:solidFill>
              </a:rPr>
              <a:t>       </a:t>
            </a:r>
            <a:r>
              <a:rPr lang="vi-VN" sz="2400" b="0" dirty="0" smtClean="0">
                <a:solidFill>
                  <a:schemeClr val="tx1"/>
                </a:solidFill>
              </a:rPr>
              <a:t>Một mệnh đề chỉ c</a:t>
            </a:r>
            <a:r>
              <a:rPr lang="en-US" sz="2400" b="0" dirty="0" smtClean="0">
                <a:solidFill>
                  <a:schemeClr val="tx1"/>
                </a:solidFill>
              </a:rPr>
              <a:t>ó</a:t>
            </a:r>
            <a:r>
              <a:rPr lang="vi-VN" sz="2400" b="0" dirty="0" smtClean="0">
                <a:solidFill>
                  <a:schemeClr val="tx1"/>
                </a:solidFill>
              </a:rPr>
              <a:t> thể đúng hoặc sai, kh</a:t>
            </a:r>
            <a:r>
              <a:rPr lang="en-US" sz="2400" b="0" dirty="0" smtClean="0">
                <a:solidFill>
                  <a:schemeClr val="tx1"/>
                </a:solidFill>
              </a:rPr>
              <a:t>ô</a:t>
            </a:r>
            <a:r>
              <a:rPr lang="vi-VN" sz="2400" b="0" dirty="0" smtClean="0">
                <a:solidFill>
                  <a:schemeClr val="tx1"/>
                </a:solidFill>
              </a:rPr>
              <a:t>ng thể</a:t>
            </a:r>
            <a:r>
              <a:rPr lang="en-US" sz="2400" b="0" dirty="0" smtClean="0">
                <a:solidFill>
                  <a:schemeClr val="tx1"/>
                </a:solidFill>
              </a:rPr>
              <a:t> </a:t>
            </a:r>
            <a:r>
              <a:rPr lang="vi-VN" sz="2400" b="0" dirty="0" smtClean="0">
                <a:solidFill>
                  <a:schemeClr val="tx1"/>
                </a:solidFill>
              </a:rPr>
              <a:t>đồng thời vừa đúng vừa sai. Khi mệnh đề P đúng ta </a:t>
            </a:r>
            <a:r>
              <a:rPr lang="en-US" sz="2400" b="0" dirty="0" err="1" smtClean="0">
                <a:solidFill>
                  <a:schemeClr val="tx1"/>
                </a:solidFill>
              </a:rPr>
              <a:t>nói</a:t>
            </a:r>
            <a:r>
              <a:rPr lang="vi-VN" sz="2400" b="0" dirty="0" smtClean="0">
                <a:solidFill>
                  <a:schemeClr val="tx1"/>
                </a:solidFill>
              </a:rPr>
              <a:t> P </a:t>
            </a:r>
            <a:r>
              <a:rPr lang="en-US" sz="2400" b="0" dirty="0" err="1" smtClean="0">
                <a:solidFill>
                  <a:schemeClr val="tx1"/>
                </a:solidFill>
              </a:rPr>
              <a:t>có</a:t>
            </a:r>
            <a:r>
              <a:rPr lang="en-US" sz="2400" b="0" dirty="0" smtClean="0">
                <a:solidFill>
                  <a:schemeClr val="tx1"/>
                </a:solidFill>
              </a:rPr>
              <a:t> </a:t>
            </a:r>
            <a:r>
              <a:rPr lang="en-US" sz="2400" b="0" dirty="0" err="1" smtClean="0">
                <a:solidFill>
                  <a:schemeClr val="tx1"/>
                </a:solidFill>
              </a:rPr>
              <a:t>chân</a:t>
            </a:r>
            <a:r>
              <a:rPr lang="en-US" sz="2400" b="0" dirty="0" smtClean="0">
                <a:solidFill>
                  <a:schemeClr val="tx1"/>
                </a:solidFill>
              </a:rPr>
              <a:t> </a:t>
            </a:r>
            <a:r>
              <a:rPr lang="vi-VN" sz="2400" b="0" dirty="0" smtClean="0">
                <a:solidFill>
                  <a:schemeClr val="tx1"/>
                </a:solidFill>
              </a:rPr>
              <a:t>trị </a:t>
            </a:r>
            <a:r>
              <a:rPr lang="vi-VN" sz="2400" dirty="0" smtClean="0">
                <a:solidFill>
                  <a:schemeClr val="tx1"/>
                </a:solidFill>
              </a:rPr>
              <a:t>đúng</a:t>
            </a:r>
            <a:r>
              <a:rPr lang="vi-VN" sz="2400" b="0" dirty="0" smtClean="0">
                <a:solidFill>
                  <a:schemeClr val="tx1"/>
                </a:solidFill>
              </a:rPr>
              <a:t>, ngược lại ta </a:t>
            </a:r>
            <a:r>
              <a:rPr lang="en-US" sz="2400" b="0" dirty="0" err="1" smtClean="0">
                <a:solidFill>
                  <a:schemeClr val="tx1"/>
                </a:solidFill>
              </a:rPr>
              <a:t>nói</a:t>
            </a:r>
            <a:r>
              <a:rPr lang="vi-VN" sz="2400" b="0" dirty="0" smtClean="0">
                <a:solidFill>
                  <a:schemeClr val="tx1"/>
                </a:solidFill>
              </a:rPr>
              <a:t> P </a:t>
            </a:r>
            <a:r>
              <a:rPr lang="en-US" sz="2400" b="0" dirty="0" err="1" smtClean="0">
                <a:solidFill>
                  <a:schemeClr val="tx1"/>
                </a:solidFill>
              </a:rPr>
              <a:t>có</a:t>
            </a:r>
            <a:r>
              <a:rPr lang="en-US" sz="2400" b="0" dirty="0" smtClean="0">
                <a:solidFill>
                  <a:schemeClr val="tx1"/>
                </a:solidFill>
              </a:rPr>
              <a:t> </a:t>
            </a:r>
            <a:r>
              <a:rPr lang="en-US" sz="2400" b="0" dirty="0" err="1" smtClean="0">
                <a:solidFill>
                  <a:schemeClr val="tx1"/>
                </a:solidFill>
              </a:rPr>
              <a:t>chân</a:t>
            </a:r>
            <a:r>
              <a:rPr lang="vi-VN" sz="2400" b="0" dirty="0" smtClean="0">
                <a:solidFill>
                  <a:schemeClr val="tx1"/>
                </a:solidFill>
              </a:rPr>
              <a:t> trị </a:t>
            </a:r>
            <a:r>
              <a:rPr lang="vi-VN" sz="2400" dirty="0" smtClean="0">
                <a:solidFill>
                  <a:schemeClr val="tx1"/>
                </a:solidFill>
              </a:rPr>
              <a:t>sai</a:t>
            </a:r>
            <a:r>
              <a:rPr lang="vi-VN" sz="2400" b="0" dirty="0" smtClean="0">
                <a:solidFill>
                  <a:schemeClr val="tx1"/>
                </a:solidFill>
              </a:rPr>
              <a:t>. </a:t>
            </a:r>
            <a:endParaRPr lang="en-US" sz="2400" b="0" dirty="0" smtClean="0">
              <a:solidFill>
                <a:schemeClr val="tx1"/>
              </a:solidFill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sz="2400" b="0" dirty="0" smtClean="0">
                <a:solidFill>
                  <a:schemeClr val="tx1"/>
                </a:solidFill>
              </a:rPr>
              <a:t>       </a:t>
            </a:r>
            <a:r>
              <a:rPr lang="vi-VN" sz="2400" b="0" dirty="0" smtClean="0">
                <a:solidFill>
                  <a:schemeClr val="tx1"/>
                </a:solidFill>
              </a:rPr>
              <a:t>Ch</a:t>
            </a:r>
            <a:r>
              <a:rPr lang="en-US" sz="2400" b="0" dirty="0" err="1" smtClean="0">
                <a:solidFill>
                  <a:schemeClr val="tx1"/>
                </a:solidFill>
              </a:rPr>
              <a:t>ân</a:t>
            </a:r>
            <a:r>
              <a:rPr lang="vi-VN" sz="2400" b="0" dirty="0" smtClean="0">
                <a:solidFill>
                  <a:schemeClr val="tx1"/>
                </a:solidFill>
              </a:rPr>
              <a:t> trị đúng </a:t>
            </a:r>
            <a:r>
              <a:rPr lang="en-US" sz="2400" b="0" dirty="0" err="1" smtClean="0">
                <a:solidFill>
                  <a:schemeClr val="tx1"/>
                </a:solidFill>
              </a:rPr>
              <a:t>và</a:t>
            </a:r>
            <a:r>
              <a:rPr lang="en-US" sz="2400" b="0" dirty="0" smtClean="0">
                <a:solidFill>
                  <a:schemeClr val="tx1"/>
                </a:solidFill>
              </a:rPr>
              <a:t> </a:t>
            </a:r>
            <a:r>
              <a:rPr lang="en-US" sz="2400" b="0" dirty="0" err="1" smtClean="0">
                <a:solidFill>
                  <a:schemeClr val="tx1"/>
                </a:solidFill>
              </a:rPr>
              <a:t>chân</a:t>
            </a:r>
            <a:r>
              <a:rPr lang="en-US" sz="2400" b="0" dirty="0" smtClean="0">
                <a:solidFill>
                  <a:schemeClr val="tx1"/>
                </a:solidFill>
              </a:rPr>
              <a:t> </a:t>
            </a:r>
            <a:r>
              <a:rPr lang="vi-VN" sz="2400" b="0" dirty="0" smtClean="0">
                <a:solidFill>
                  <a:schemeClr val="tx1"/>
                </a:solidFill>
              </a:rPr>
              <a:t>trị sai sẽ được ký hiệu lần lượt </a:t>
            </a:r>
            <a:r>
              <a:rPr lang="en-US" sz="2400" b="0" dirty="0" err="1" smtClean="0">
                <a:solidFill>
                  <a:schemeClr val="tx1"/>
                </a:solidFill>
              </a:rPr>
              <a:t>là</a:t>
            </a:r>
            <a:r>
              <a:rPr lang="vi-VN" sz="2400" b="0" dirty="0" smtClean="0">
                <a:solidFill>
                  <a:schemeClr val="tx1"/>
                </a:solidFill>
              </a:rPr>
              <a:t> </a:t>
            </a:r>
            <a:r>
              <a:rPr lang="vi-VN" sz="2400" dirty="0" smtClean="0">
                <a:solidFill>
                  <a:schemeClr val="tx1"/>
                </a:solidFill>
              </a:rPr>
              <a:t>1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vi-VN" sz="2400" b="0" dirty="0" smtClean="0">
                <a:solidFill>
                  <a:schemeClr val="tx1"/>
                </a:solidFill>
              </a:rPr>
              <a:t>(hay Đ,T) </a:t>
            </a:r>
            <a:r>
              <a:rPr lang="en-US" sz="2400" b="0" dirty="0" err="1" smtClean="0">
                <a:solidFill>
                  <a:schemeClr val="tx1"/>
                </a:solidFill>
              </a:rPr>
              <a:t>và</a:t>
            </a:r>
            <a:r>
              <a:rPr lang="vi-VN" sz="2400" b="0" dirty="0" smtClean="0">
                <a:solidFill>
                  <a:schemeClr val="tx1"/>
                </a:solidFill>
              </a:rPr>
              <a:t> </a:t>
            </a:r>
            <a:r>
              <a:rPr lang="vi-VN" sz="2400" dirty="0" smtClean="0">
                <a:solidFill>
                  <a:schemeClr val="tx1"/>
                </a:solidFill>
              </a:rPr>
              <a:t>0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vi-VN" sz="2400" b="0" dirty="0" smtClean="0">
                <a:solidFill>
                  <a:schemeClr val="tx1"/>
                </a:solidFill>
              </a:rPr>
              <a:t>(hay S,F)</a:t>
            </a:r>
          </a:p>
          <a:p>
            <a:pPr eaLnBrk="1" hangingPunct="1">
              <a:buFont typeface="Wingdings" pitchFamily="2" charset="2"/>
              <a:buNone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Bài tập làm ngay</a:t>
            </a:r>
            <a:endParaRPr lang="en-US" sz="1800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Rectangle 3"/>
          <p:cNvSpPr txBox="1">
            <a:spLocks noChangeArrowheads="1"/>
          </p:cNvSpPr>
          <p:nvPr/>
        </p:nvSpPr>
        <p:spPr bwMode="black">
          <a:xfrm>
            <a:off x="381000" y="1371600"/>
            <a:ext cx="8382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ts val="1200"/>
              </a:spcBef>
              <a:buClr>
                <a:schemeClr val="hlink"/>
              </a:buClr>
              <a:defRPr/>
            </a:pPr>
            <a:r>
              <a:rPr lang="en-US" sz="2400" kern="0" dirty="0" err="1">
                <a:solidFill>
                  <a:srgbClr val="CC0000"/>
                </a:solidFill>
              </a:rPr>
              <a:t>Kiểm</a:t>
            </a:r>
            <a:r>
              <a:rPr lang="en-US" sz="2400" kern="0" dirty="0">
                <a:solidFill>
                  <a:srgbClr val="CC0000"/>
                </a:solidFill>
              </a:rPr>
              <a:t> </a:t>
            </a:r>
            <a:r>
              <a:rPr lang="en-US" sz="2400" kern="0" dirty="0" err="1">
                <a:solidFill>
                  <a:srgbClr val="CC0000"/>
                </a:solidFill>
              </a:rPr>
              <a:t>tra</a:t>
            </a:r>
            <a:r>
              <a:rPr lang="en-US" sz="2400" kern="0" dirty="0">
                <a:solidFill>
                  <a:srgbClr val="CC0000"/>
                </a:solidFill>
              </a:rPr>
              <a:t> </a:t>
            </a:r>
            <a:r>
              <a:rPr lang="en-US" sz="2400" kern="0" dirty="0" err="1">
                <a:solidFill>
                  <a:srgbClr val="CC0000"/>
                </a:solidFill>
              </a:rPr>
              <a:t>các</a:t>
            </a:r>
            <a:r>
              <a:rPr lang="en-US" sz="2400" kern="0" dirty="0">
                <a:solidFill>
                  <a:srgbClr val="CC0000"/>
                </a:solidFill>
              </a:rPr>
              <a:t> </a:t>
            </a:r>
            <a:r>
              <a:rPr lang="en-US" sz="2400" kern="0" dirty="0" err="1">
                <a:solidFill>
                  <a:srgbClr val="CC0000"/>
                </a:solidFill>
              </a:rPr>
              <a:t>khẳng</a:t>
            </a:r>
            <a:r>
              <a:rPr lang="en-US" sz="2400" kern="0" dirty="0">
                <a:solidFill>
                  <a:srgbClr val="CC0000"/>
                </a:solidFill>
              </a:rPr>
              <a:t> </a:t>
            </a:r>
            <a:r>
              <a:rPr lang="en-US" sz="2400" kern="0" dirty="0" err="1">
                <a:solidFill>
                  <a:srgbClr val="CC0000"/>
                </a:solidFill>
              </a:rPr>
              <a:t>định</a:t>
            </a:r>
            <a:r>
              <a:rPr lang="en-US" sz="2400" kern="0" dirty="0">
                <a:solidFill>
                  <a:srgbClr val="CC0000"/>
                </a:solidFill>
              </a:rPr>
              <a:t> </a:t>
            </a:r>
            <a:r>
              <a:rPr lang="en-US" sz="2400" kern="0" dirty="0" err="1">
                <a:solidFill>
                  <a:srgbClr val="CC0000"/>
                </a:solidFill>
              </a:rPr>
              <a:t>sau</a:t>
            </a:r>
            <a:r>
              <a:rPr lang="en-US" sz="2400" kern="0" dirty="0">
                <a:solidFill>
                  <a:srgbClr val="CC0000"/>
                </a:solidFill>
              </a:rPr>
              <a:t> </a:t>
            </a:r>
            <a:r>
              <a:rPr lang="en-US" sz="2400" kern="0" dirty="0" err="1">
                <a:solidFill>
                  <a:srgbClr val="CC0000"/>
                </a:solidFill>
              </a:rPr>
              <a:t>có</a:t>
            </a:r>
            <a:r>
              <a:rPr lang="en-US" sz="2400" kern="0" dirty="0">
                <a:solidFill>
                  <a:srgbClr val="CC0000"/>
                </a:solidFill>
              </a:rPr>
              <a:t> </a:t>
            </a:r>
            <a:r>
              <a:rPr lang="en-US" sz="2400" kern="0" dirty="0" err="1">
                <a:solidFill>
                  <a:srgbClr val="CC0000"/>
                </a:solidFill>
              </a:rPr>
              <a:t>phải</a:t>
            </a:r>
            <a:r>
              <a:rPr lang="en-US" sz="2400" kern="0" dirty="0">
                <a:solidFill>
                  <a:srgbClr val="CC0000"/>
                </a:solidFill>
              </a:rPr>
              <a:t> </a:t>
            </a:r>
            <a:r>
              <a:rPr lang="en-US" sz="2400" kern="0" dirty="0" err="1">
                <a:solidFill>
                  <a:srgbClr val="CC0000"/>
                </a:solidFill>
              </a:rPr>
              <a:t>là</a:t>
            </a:r>
            <a:r>
              <a:rPr lang="en-US" sz="2400" kern="0" dirty="0">
                <a:solidFill>
                  <a:srgbClr val="CC0000"/>
                </a:solidFill>
              </a:rPr>
              <a:t> </a:t>
            </a:r>
            <a:r>
              <a:rPr lang="en-US" sz="2400" kern="0" dirty="0" err="1">
                <a:solidFill>
                  <a:srgbClr val="CC0000"/>
                </a:solidFill>
              </a:rPr>
              <a:t>mệnh</a:t>
            </a:r>
            <a:r>
              <a:rPr lang="en-US" sz="2400" kern="0" dirty="0">
                <a:solidFill>
                  <a:srgbClr val="CC0000"/>
                </a:solidFill>
              </a:rPr>
              <a:t> </a:t>
            </a:r>
            <a:r>
              <a:rPr lang="en-US" sz="2400" kern="0" dirty="0" err="1">
                <a:solidFill>
                  <a:srgbClr val="CC0000"/>
                </a:solidFill>
              </a:rPr>
              <a:t>đề</a:t>
            </a:r>
            <a:r>
              <a:rPr lang="en-US" sz="2400" kern="0" dirty="0">
                <a:solidFill>
                  <a:srgbClr val="CC0000"/>
                </a:solidFill>
              </a:rPr>
              <a:t> </a:t>
            </a:r>
            <a:r>
              <a:rPr lang="en-US" sz="2400" kern="0" dirty="0" err="1">
                <a:solidFill>
                  <a:srgbClr val="CC0000"/>
                </a:solidFill>
              </a:rPr>
              <a:t>không</a:t>
            </a:r>
            <a:r>
              <a:rPr lang="en-US" sz="2400" kern="0" dirty="0">
                <a:solidFill>
                  <a:srgbClr val="CC0000"/>
                </a:solidFill>
              </a:rPr>
              <a:t>?</a:t>
            </a:r>
            <a:br>
              <a:rPr lang="en-US" sz="2400" kern="0" dirty="0">
                <a:solidFill>
                  <a:srgbClr val="CC0000"/>
                </a:solidFill>
              </a:rPr>
            </a:br>
            <a:endParaRPr lang="en-US" sz="2400" kern="0" dirty="0">
              <a:solidFill>
                <a:srgbClr val="CC0000"/>
              </a:solidFill>
            </a:endParaRPr>
          </a:p>
          <a:p>
            <a:pPr marL="342900" indent="-342900">
              <a:lnSpc>
                <a:spcPct val="90000"/>
              </a:lnSpc>
              <a:spcBef>
                <a:spcPts val="1200"/>
              </a:spcBef>
              <a:buClr>
                <a:schemeClr val="hlink"/>
              </a:buClr>
              <a:buFontTx/>
              <a:buChar char="-"/>
              <a:defRPr/>
            </a:pPr>
            <a:r>
              <a:rPr lang="en-US" sz="2400" kern="0" dirty="0">
                <a:solidFill>
                  <a:schemeClr val="tx2"/>
                </a:solidFill>
              </a:rPr>
              <a:t>Paris </a:t>
            </a:r>
            <a:r>
              <a:rPr lang="en-US" sz="2400" kern="0" dirty="0" err="1">
                <a:solidFill>
                  <a:schemeClr val="tx2"/>
                </a:solidFill>
              </a:rPr>
              <a:t>là</a:t>
            </a:r>
            <a:r>
              <a:rPr lang="en-US" sz="2400" kern="0" dirty="0">
                <a:solidFill>
                  <a:schemeClr val="tx2"/>
                </a:solidFill>
              </a:rPr>
              <a:t> </a:t>
            </a:r>
            <a:r>
              <a:rPr lang="en-US" sz="2400" kern="0" dirty="0" err="1">
                <a:solidFill>
                  <a:schemeClr val="tx2"/>
                </a:solidFill>
              </a:rPr>
              <a:t>thành</a:t>
            </a:r>
            <a:r>
              <a:rPr lang="en-US" sz="2400" kern="0" dirty="0">
                <a:solidFill>
                  <a:schemeClr val="tx2"/>
                </a:solidFill>
              </a:rPr>
              <a:t> </a:t>
            </a:r>
            <a:r>
              <a:rPr lang="en-US" sz="2400" kern="0" dirty="0" err="1">
                <a:solidFill>
                  <a:schemeClr val="tx2"/>
                </a:solidFill>
              </a:rPr>
              <a:t>phố</a:t>
            </a:r>
            <a:r>
              <a:rPr lang="en-US" sz="2400" kern="0" dirty="0">
                <a:solidFill>
                  <a:schemeClr val="tx2"/>
                </a:solidFill>
              </a:rPr>
              <a:t> </a:t>
            </a:r>
            <a:r>
              <a:rPr lang="en-US" sz="2400" kern="0" dirty="0" err="1">
                <a:solidFill>
                  <a:schemeClr val="tx2"/>
                </a:solidFill>
              </a:rPr>
              <a:t>của</a:t>
            </a:r>
            <a:r>
              <a:rPr lang="en-US" sz="2400" kern="0" dirty="0">
                <a:solidFill>
                  <a:schemeClr val="tx2"/>
                </a:solidFill>
              </a:rPr>
              <a:t> </a:t>
            </a:r>
            <a:r>
              <a:rPr lang="en-US" sz="2400" kern="0" dirty="0" err="1">
                <a:solidFill>
                  <a:schemeClr val="tx2"/>
                </a:solidFill>
              </a:rPr>
              <a:t>Mỹ</a:t>
            </a:r>
            <a:r>
              <a:rPr lang="en-US" sz="2400" kern="0" dirty="0">
                <a:solidFill>
                  <a:schemeClr val="tx2"/>
                </a:solidFill>
              </a:rPr>
              <a:t>.</a:t>
            </a:r>
          </a:p>
          <a:p>
            <a:pPr marL="342900" indent="-342900">
              <a:lnSpc>
                <a:spcPct val="90000"/>
              </a:lnSpc>
              <a:spcBef>
                <a:spcPts val="1200"/>
              </a:spcBef>
              <a:buClr>
                <a:schemeClr val="hlink"/>
              </a:buClr>
              <a:buFontTx/>
              <a:buChar char="-"/>
              <a:defRPr/>
            </a:pPr>
            <a:r>
              <a:rPr lang="en-US" sz="2400" kern="0" dirty="0">
                <a:solidFill>
                  <a:schemeClr val="tx2"/>
                </a:solidFill>
              </a:rPr>
              <a:t>n </a:t>
            </a:r>
            <a:r>
              <a:rPr lang="en-US" sz="2400" kern="0" dirty="0" err="1">
                <a:solidFill>
                  <a:schemeClr val="tx2"/>
                </a:solidFill>
              </a:rPr>
              <a:t>là</a:t>
            </a:r>
            <a:r>
              <a:rPr lang="en-US" sz="2400" kern="0" dirty="0">
                <a:solidFill>
                  <a:schemeClr val="tx2"/>
                </a:solidFill>
              </a:rPr>
              <a:t> </a:t>
            </a:r>
            <a:r>
              <a:rPr lang="en-US" sz="2400" kern="0" dirty="0" err="1">
                <a:solidFill>
                  <a:schemeClr val="tx2"/>
                </a:solidFill>
              </a:rPr>
              <a:t>số</a:t>
            </a:r>
            <a:r>
              <a:rPr lang="en-US" sz="2400" kern="0" dirty="0">
                <a:solidFill>
                  <a:schemeClr val="tx2"/>
                </a:solidFill>
              </a:rPr>
              <a:t> </a:t>
            </a:r>
            <a:r>
              <a:rPr lang="en-US" sz="2400" kern="0" dirty="0" err="1">
                <a:solidFill>
                  <a:schemeClr val="tx2"/>
                </a:solidFill>
              </a:rPr>
              <a:t>tự</a:t>
            </a:r>
            <a:r>
              <a:rPr lang="en-US" sz="2400" kern="0" dirty="0">
                <a:solidFill>
                  <a:schemeClr val="tx2"/>
                </a:solidFill>
              </a:rPr>
              <a:t> </a:t>
            </a:r>
            <a:r>
              <a:rPr lang="en-US" sz="2400" kern="0" dirty="0" err="1">
                <a:solidFill>
                  <a:schemeClr val="tx2"/>
                </a:solidFill>
              </a:rPr>
              <a:t>nhiên</a:t>
            </a:r>
            <a:r>
              <a:rPr lang="en-US" sz="2400" kern="0" dirty="0">
                <a:solidFill>
                  <a:schemeClr val="tx2"/>
                </a:solidFill>
              </a:rPr>
              <a:t>.</a:t>
            </a:r>
          </a:p>
          <a:p>
            <a:pPr marL="342900" indent="-342900">
              <a:lnSpc>
                <a:spcPct val="90000"/>
              </a:lnSpc>
              <a:spcBef>
                <a:spcPts val="1200"/>
              </a:spcBef>
              <a:buClr>
                <a:schemeClr val="hlink"/>
              </a:buClr>
              <a:buFontTx/>
              <a:buChar char="-"/>
              <a:defRPr/>
            </a:pPr>
            <a:r>
              <a:rPr lang="en-US" sz="2400" kern="0" dirty="0">
                <a:solidFill>
                  <a:schemeClr val="tx2"/>
                </a:solidFill>
              </a:rPr>
              <a:t>con </a:t>
            </a:r>
            <a:r>
              <a:rPr lang="en-US" sz="2400" kern="0" dirty="0" err="1">
                <a:solidFill>
                  <a:schemeClr val="tx2"/>
                </a:solidFill>
              </a:rPr>
              <a:t>nhà</a:t>
            </a:r>
            <a:r>
              <a:rPr lang="en-US" sz="2400" kern="0" dirty="0">
                <a:solidFill>
                  <a:schemeClr val="tx2"/>
                </a:solidFill>
              </a:rPr>
              <a:t> </a:t>
            </a:r>
            <a:r>
              <a:rPr lang="en-US" sz="2400" kern="0" dirty="0" err="1">
                <a:solidFill>
                  <a:schemeClr val="tx2"/>
                </a:solidFill>
              </a:rPr>
              <a:t>ai</a:t>
            </a:r>
            <a:r>
              <a:rPr lang="en-US" sz="2400" kern="0" dirty="0">
                <a:solidFill>
                  <a:schemeClr val="tx2"/>
                </a:solidFill>
              </a:rPr>
              <a:t> </a:t>
            </a:r>
            <a:r>
              <a:rPr lang="en-US" sz="2400" kern="0" dirty="0" err="1">
                <a:solidFill>
                  <a:schemeClr val="tx2"/>
                </a:solidFill>
              </a:rPr>
              <a:t>mà</a:t>
            </a:r>
            <a:r>
              <a:rPr lang="en-US" sz="2400" kern="0" dirty="0">
                <a:solidFill>
                  <a:schemeClr val="tx2"/>
                </a:solidFill>
              </a:rPr>
              <a:t> </a:t>
            </a:r>
            <a:r>
              <a:rPr lang="en-US" sz="2400" kern="0" dirty="0" err="1">
                <a:solidFill>
                  <a:schemeClr val="tx2"/>
                </a:solidFill>
              </a:rPr>
              <a:t>xinh</a:t>
            </a:r>
            <a:r>
              <a:rPr lang="en-US" sz="2400" kern="0" dirty="0">
                <a:solidFill>
                  <a:schemeClr val="tx2"/>
                </a:solidFill>
              </a:rPr>
              <a:t> </a:t>
            </a:r>
            <a:r>
              <a:rPr lang="en-US" sz="2400" kern="0" dirty="0" err="1">
                <a:solidFill>
                  <a:schemeClr val="tx2"/>
                </a:solidFill>
              </a:rPr>
              <a:t>thế</a:t>
            </a:r>
            <a:r>
              <a:rPr lang="en-US" sz="2400" kern="0" dirty="0">
                <a:solidFill>
                  <a:schemeClr val="tx2"/>
                </a:solidFill>
              </a:rPr>
              <a:t>!</a:t>
            </a:r>
          </a:p>
          <a:p>
            <a:pPr marL="342900" indent="-342900">
              <a:lnSpc>
                <a:spcPct val="90000"/>
              </a:lnSpc>
              <a:spcBef>
                <a:spcPts val="1200"/>
              </a:spcBef>
              <a:buClr>
                <a:schemeClr val="hlink"/>
              </a:buClr>
              <a:buFontTx/>
              <a:buChar char="-"/>
              <a:defRPr/>
            </a:pPr>
            <a:r>
              <a:rPr lang="en-US" sz="2400" kern="0" dirty="0">
                <a:solidFill>
                  <a:schemeClr val="tx2"/>
                </a:solidFill>
              </a:rPr>
              <a:t>3 </a:t>
            </a:r>
            <a:r>
              <a:rPr lang="en-US" sz="2400" kern="0" dirty="0" err="1">
                <a:solidFill>
                  <a:schemeClr val="tx2"/>
                </a:solidFill>
              </a:rPr>
              <a:t>là</a:t>
            </a:r>
            <a:r>
              <a:rPr lang="en-US" sz="2400" kern="0" dirty="0">
                <a:solidFill>
                  <a:schemeClr val="tx2"/>
                </a:solidFill>
              </a:rPr>
              <a:t> </a:t>
            </a:r>
            <a:r>
              <a:rPr lang="en-US" sz="2400" kern="0" dirty="0" err="1">
                <a:solidFill>
                  <a:schemeClr val="tx2"/>
                </a:solidFill>
              </a:rPr>
              <a:t>số</a:t>
            </a:r>
            <a:r>
              <a:rPr lang="en-US" sz="2400" kern="0" dirty="0">
                <a:solidFill>
                  <a:schemeClr val="tx2"/>
                </a:solidFill>
              </a:rPr>
              <a:t> </a:t>
            </a:r>
            <a:r>
              <a:rPr lang="en-US" sz="2400" kern="0" dirty="0" err="1">
                <a:solidFill>
                  <a:schemeClr val="tx2"/>
                </a:solidFill>
              </a:rPr>
              <a:t>nguyên</a:t>
            </a:r>
            <a:r>
              <a:rPr lang="en-US" sz="2400" kern="0" dirty="0">
                <a:solidFill>
                  <a:schemeClr val="tx2"/>
                </a:solidFill>
              </a:rPr>
              <a:t> </a:t>
            </a:r>
            <a:r>
              <a:rPr lang="en-US" sz="2400" kern="0" dirty="0" err="1">
                <a:solidFill>
                  <a:schemeClr val="tx2"/>
                </a:solidFill>
              </a:rPr>
              <a:t>tố</a:t>
            </a:r>
            <a:r>
              <a:rPr lang="en-US" sz="2400" kern="0" dirty="0">
                <a:solidFill>
                  <a:schemeClr val="tx2"/>
                </a:solidFill>
              </a:rPr>
              <a:t>.</a:t>
            </a:r>
          </a:p>
          <a:p>
            <a:pPr marL="342900" indent="-342900">
              <a:lnSpc>
                <a:spcPct val="90000"/>
              </a:lnSpc>
              <a:spcBef>
                <a:spcPts val="1200"/>
              </a:spcBef>
              <a:buClr>
                <a:schemeClr val="hlink"/>
              </a:buClr>
              <a:buFontTx/>
              <a:buChar char="-"/>
              <a:defRPr/>
            </a:pPr>
            <a:r>
              <a:rPr lang="en-US" sz="2400" kern="0" dirty="0" err="1">
                <a:solidFill>
                  <a:schemeClr val="tx2"/>
                </a:solidFill>
              </a:rPr>
              <a:t>Toán</a:t>
            </a:r>
            <a:r>
              <a:rPr lang="en-US" sz="2400" kern="0" dirty="0">
                <a:solidFill>
                  <a:schemeClr val="tx2"/>
                </a:solidFill>
              </a:rPr>
              <a:t> </a:t>
            </a:r>
            <a:r>
              <a:rPr lang="en-US" sz="2400" kern="0" dirty="0" err="1">
                <a:solidFill>
                  <a:schemeClr val="tx2"/>
                </a:solidFill>
              </a:rPr>
              <a:t>rời</a:t>
            </a:r>
            <a:r>
              <a:rPr lang="en-US" sz="2400" kern="0" dirty="0">
                <a:solidFill>
                  <a:schemeClr val="tx2"/>
                </a:solidFill>
              </a:rPr>
              <a:t> </a:t>
            </a:r>
            <a:r>
              <a:rPr lang="en-US" sz="2400" kern="0" dirty="0" err="1">
                <a:solidFill>
                  <a:schemeClr val="tx2"/>
                </a:solidFill>
              </a:rPr>
              <a:t>rạc</a:t>
            </a:r>
            <a:r>
              <a:rPr lang="en-US" sz="2400" kern="0" dirty="0">
                <a:solidFill>
                  <a:schemeClr val="tx2"/>
                </a:solidFill>
              </a:rPr>
              <a:t> </a:t>
            </a:r>
            <a:r>
              <a:rPr lang="en-US" sz="2400" kern="0" dirty="0" err="1">
                <a:solidFill>
                  <a:schemeClr val="tx2"/>
                </a:solidFill>
              </a:rPr>
              <a:t>là</a:t>
            </a:r>
            <a:r>
              <a:rPr lang="en-US" sz="2400" kern="0" dirty="0">
                <a:solidFill>
                  <a:schemeClr val="tx2"/>
                </a:solidFill>
              </a:rPr>
              <a:t> </a:t>
            </a:r>
            <a:r>
              <a:rPr lang="en-US" sz="2400" kern="0" dirty="0" err="1">
                <a:solidFill>
                  <a:schemeClr val="tx2"/>
                </a:solidFill>
              </a:rPr>
              <a:t>môn</a:t>
            </a:r>
            <a:r>
              <a:rPr lang="en-US" sz="2400" kern="0" dirty="0">
                <a:solidFill>
                  <a:schemeClr val="tx2"/>
                </a:solidFill>
              </a:rPr>
              <a:t> </a:t>
            </a:r>
            <a:r>
              <a:rPr lang="en-US" sz="2400" kern="0" dirty="0" err="1">
                <a:solidFill>
                  <a:schemeClr val="tx2"/>
                </a:solidFill>
              </a:rPr>
              <a:t>bắt</a:t>
            </a:r>
            <a:r>
              <a:rPr lang="en-US" sz="2400" kern="0" dirty="0">
                <a:solidFill>
                  <a:schemeClr val="tx2"/>
                </a:solidFill>
              </a:rPr>
              <a:t> </a:t>
            </a:r>
            <a:r>
              <a:rPr lang="en-US" sz="2400" kern="0" dirty="0" err="1">
                <a:solidFill>
                  <a:schemeClr val="tx2"/>
                </a:solidFill>
              </a:rPr>
              <a:t>buộc</a:t>
            </a:r>
            <a:r>
              <a:rPr lang="en-US" sz="2400" kern="0" dirty="0">
                <a:solidFill>
                  <a:schemeClr val="tx2"/>
                </a:solidFill>
              </a:rPr>
              <a:t> </a:t>
            </a:r>
            <a:r>
              <a:rPr lang="en-US" sz="2400" kern="0" dirty="0" err="1">
                <a:solidFill>
                  <a:schemeClr val="tx2"/>
                </a:solidFill>
              </a:rPr>
              <a:t>của</a:t>
            </a:r>
            <a:r>
              <a:rPr lang="en-US" sz="2400" kern="0" dirty="0">
                <a:solidFill>
                  <a:schemeClr val="tx2"/>
                </a:solidFill>
              </a:rPr>
              <a:t> </a:t>
            </a:r>
            <a:r>
              <a:rPr lang="en-US" sz="2400" kern="0" dirty="0" err="1">
                <a:solidFill>
                  <a:schemeClr val="tx2"/>
                </a:solidFill>
              </a:rPr>
              <a:t>ngành</a:t>
            </a:r>
            <a:r>
              <a:rPr lang="en-US" sz="2400" kern="0" dirty="0">
                <a:solidFill>
                  <a:schemeClr val="tx2"/>
                </a:solidFill>
              </a:rPr>
              <a:t> Tin </a:t>
            </a:r>
            <a:r>
              <a:rPr lang="en-US" sz="2400" kern="0" dirty="0" err="1">
                <a:solidFill>
                  <a:schemeClr val="tx2"/>
                </a:solidFill>
              </a:rPr>
              <a:t>học</a:t>
            </a:r>
            <a:r>
              <a:rPr lang="en-US" sz="2400" kern="0" dirty="0">
                <a:solidFill>
                  <a:schemeClr val="tx2"/>
                </a:solidFill>
              </a:rPr>
              <a:t>.</a:t>
            </a:r>
          </a:p>
          <a:p>
            <a:pPr marL="342900" indent="-342900">
              <a:lnSpc>
                <a:spcPct val="90000"/>
              </a:lnSpc>
              <a:spcBef>
                <a:spcPts val="1200"/>
              </a:spcBef>
              <a:buClr>
                <a:schemeClr val="hlink"/>
              </a:buClr>
              <a:buFontTx/>
              <a:buChar char="-"/>
              <a:defRPr/>
            </a:pPr>
            <a:r>
              <a:rPr lang="en-US" sz="2400" kern="0" dirty="0" err="1">
                <a:solidFill>
                  <a:schemeClr val="tx2"/>
                </a:solidFill>
              </a:rPr>
              <a:t>Bạn</a:t>
            </a:r>
            <a:r>
              <a:rPr lang="en-US" sz="2400" kern="0" dirty="0">
                <a:solidFill>
                  <a:schemeClr val="tx2"/>
                </a:solidFill>
              </a:rPr>
              <a:t> </a:t>
            </a:r>
            <a:r>
              <a:rPr lang="en-US" sz="2400" kern="0" dirty="0" err="1">
                <a:solidFill>
                  <a:schemeClr val="tx2"/>
                </a:solidFill>
              </a:rPr>
              <a:t>có</a:t>
            </a:r>
            <a:r>
              <a:rPr lang="en-US" sz="2400" kern="0" dirty="0">
                <a:solidFill>
                  <a:schemeClr val="tx2"/>
                </a:solidFill>
              </a:rPr>
              <a:t> </a:t>
            </a:r>
            <a:r>
              <a:rPr lang="en-US" sz="2400" kern="0" dirty="0" err="1">
                <a:solidFill>
                  <a:schemeClr val="tx2"/>
                </a:solidFill>
              </a:rPr>
              <a:t>khỏe</a:t>
            </a:r>
            <a:r>
              <a:rPr lang="en-US" sz="2400" kern="0" dirty="0">
                <a:solidFill>
                  <a:schemeClr val="tx2"/>
                </a:solidFill>
              </a:rPr>
              <a:t> </a:t>
            </a:r>
            <a:r>
              <a:rPr lang="en-US" sz="2400" kern="0" dirty="0" err="1">
                <a:solidFill>
                  <a:schemeClr val="tx2"/>
                </a:solidFill>
              </a:rPr>
              <a:t>không</a:t>
            </a:r>
            <a:r>
              <a:rPr lang="en-US" sz="2400" kern="0" dirty="0">
                <a:solidFill>
                  <a:schemeClr val="tx2"/>
                </a:solidFill>
              </a:rPr>
              <a:t>?</a:t>
            </a:r>
          </a:p>
          <a:p>
            <a:pPr marL="342900" indent="-342900">
              <a:lnSpc>
                <a:spcPct val="90000"/>
              </a:lnSpc>
              <a:spcBef>
                <a:spcPts val="1200"/>
              </a:spcBef>
              <a:buClr>
                <a:schemeClr val="hlink"/>
              </a:buClr>
              <a:buFontTx/>
              <a:buChar char="-"/>
              <a:defRPr/>
            </a:pPr>
            <a:r>
              <a:rPr lang="en-US" sz="2400" kern="0" dirty="0">
                <a:solidFill>
                  <a:schemeClr val="tx2"/>
                </a:solidFill>
              </a:rPr>
              <a:t>x</a:t>
            </a:r>
            <a:r>
              <a:rPr lang="en-US" sz="2400" kern="0" baseline="30000" dirty="0">
                <a:solidFill>
                  <a:schemeClr val="tx2"/>
                </a:solidFill>
              </a:rPr>
              <a:t>2</a:t>
            </a:r>
            <a:r>
              <a:rPr lang="en-US" sz="2400" kern="0" dirty="0">
                <a:solidFill>
                  <a:schemeClr val="tx2"/>
                </a:solidFill>
              </a:rPr>
              <a:t> +1 </a:t>
            </a:r>
            <a:r>
              <a:rPr lang="en-US" sz="2400" kern="0" dirty="0" err="1">
                <a:solidFill>
                  <a:schemeClr val="tx2"/>
                </a:solidFill>
              </a:rPr>
              <a:t>luôn</a:t>
            </a:r>
            <a:r>
              <a:rPr lang="en-US" sz="2400" kern="0" dirty="0">
                <a:solidFill>
                  <a:schemeClr val="tx2"/>
                </a:solidFill>
              </a:rPr>
              <a:t> </a:t>
            </a:r>
            <a:r>
              <a:rPr lang="en-US" sz="2400" kern="0" dirty="0" err="1">
                <a:solidFill>
                  <a:schemeClr val="tx2"/>
                </a:solidFill>
              </a:rPr>
              <a:t>dương</a:t>
            </a:r>
            <a:r>
              <a:rPr lang="en-US" sz="2400" kern="0" dirty="0">
                <a:solidFill>
                  <a:schemeClr val="tx2"/>
                </a:solidFill>
              </a:rPr>
              <a:t>.</a:t>
            </a:r>
          </a:p>
          <a:p>
            <a:pPr marL="342900" indent="-342900">
              <a:lnSpc>
                <a:spcPct val="90000"/>
              </a:lnSpc>
              <a:spcBef>
                <a:spcPts val="1200"/>
              </a:spcBef>
              <a:buClr>
                <a:schemeClr val="hlink"/>
              </a:buClr>
              <a:defRPr/>
            </a:pPr>
            <a:endParaRPr lang="en-US" sz="2400" kern="0" dirty="0">
              <a:solidFill>
                <a:schemeClr val="tx2"/>
              </a:solidFill>
            </a:endParaRPr>
          </a:p>
          <a:p>
            <a:pPr marL="342900" indent="-342900">
              <a:lnSpc>
                <a:spcPct val="90000"/>
              </a:lnSpc>
              <a:spcBef>
                <a:spcPts val="1200"/>
              </a:spcBef>
              <a:buClr>
                <a:schemeClr val="hlink"/>
              </a:buClr>
              <a:defRPr/>
            </a:pPr>
            <a:endParaRPr lang="en-US" sz="2400" kern="0" dirty="0">
              <a:solidFill>
                <a:schemeClr val="tx2"/>
              </a:solidFill>
            </a:endParaRPr>
          </a:p>
        </p:txBody>
      </p:sp>
      <p:graphicFrame>
        <p:nvGraphicFramePr>
          <p:cNvPr id="1026" name="Object 3"/>
          <p:cNvGraphicFramePr>
            <a:graphicFrameLocks noChangeAspect="1"/>
          </p:cNvGraphicFramePr>
          <p:nvPr/>
        </p:nvGraphicFramePr>
        <p:xfrm>
          <a:off x="3416300" y="2032000"/>
          <a:ext cx="914400" cy="198438"/>
        </p:xfrm>
        <a:graphic>
          <a:graphicData uri="http://schemas.openxmlformats.org/presentationml/2006/ole">
            <p:oleObj spid="_x0000_s1026" name="Equation" r:id="rId4" imgW="914400" imgH="19872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I. Mệnh đề</a:t>
            </a:r>
            <a:endParaRPr lang="en-US" sz="2000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Rectangle 3"/>
          <p:cNvSpPr txBox="1">
            <a:spLocks noChangeArrowheads="1"/>
          </p:cNvSpPr>
          <p:nvPr/>
        </p:nvSpPr>
        <p:spPr bwMode="black">
          <a:xfrm>
            <a:off x="304800" y="1371600"/>
            <a:ext cx="83820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defRPr/>
            </a:pPr>
            <a:r>
              <a:rPr lang="en-US" sz="2400" kern="0" dirty="0">
                <a:solidFill>
                  <a:srgbClr val="C00000"/>
                </a:solidFill>
              </a:rPr>
              <a:t>2. </a:t>
            </a:r>
            <a:r>
              <a:rPr lang="en-US" sz="2400" b="1" kern="0" dirty="0" err="1">
                <a:solidFill>
                  <a:srgbClr val="C00000"/>
                </a:solidFill>
              </a:rPr>
              <a:t>Phân</a:t>
            </a:r>
            <a:r>
              <a:rPr lang="en-US" sz="2400" b="1" kern="0" dirty="0">
                <a:solidFill>
                  <a:srgbClr val="C00000"/>
                </a:solidFill>
              </a:rPr>
              <a:t> </a:t>
            </a:r>
            <a:r>
              <a:rPr lang="en-US" sz="2400" b="1" kern="0" dirty="0" err="1">
                <a:solidFill>
                  <a:srgbClr val="C00000"/>
                </a:solidFill>
              </a:rPr>
              <a:t>loại</a:t>
            </a:r>
            <a:r>
              <a:rPr lang="en-US" sz="2400" b="1" kern="0" dirty="0">
                <a:solidFill>
                  <a:srgbClr val="C00000"/>
                </a:solidFill>
              </a:rPr>
              <a:t>: </a:t>
            </a:r>
            <a:r>
              <a:rPr lang="en-US" sz="2400" kern="0" dirty="0" err="1"/>
              <a:t>gồm</a:t>
            </a:r>
            <a:r>
              <a:rPr lang="en-US" sz="2400" kern="0" dirty="0"/>
              <a:t> 2 </a:t>
            </a:r>
            <a:r>
              <a:rPr lang="en-US" sz="2400" kern="0" dirty="0" err="1"/>
              <a:t>loại</a:t>
            </a:r>
            <a:endParaRPr lang="en-US" sz="2400" kern="0" dirty="0"/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defRPr/>
            </a:pPr>
            <a:r>
              <a:rPr lang="en-US" sz="2400" kern="0">
                <a:solidFill>
                  <a:srgbClr val="00B050"/>
                </a:solidFill>
              </a:rPr>
              <a:t>a.  </a:t>
            </a:r>
            <a:r>
              <a:rPr lang="en-US" sz="2400" b="1" kern="0">
                <a:solidFill>
                  <a:srgbClr val="00B050"/>
                </a:solidFill>
              </a:rPr>
              <a:t>Mệnh đề sơ cấp</a:t>
            </a:r>
            <a:r>
              <a:rPr lang="en-US" sz="2400" kern="0">
                <a:solidFill>
                  <a:srgbClr val="00B050"/>
                </a:solidFill>
              </a:rPr>
              <a:t> </a:t>
            </a:r>
            <a:r>
              <a:rPr lang="en-US" sz="2400" kern="0"/>
              <a:t>(nguyên thủy): thường là một mệnh đề khẳng định đơn.</a:t>
            </a:r>
            <a:r>
              <a:rPr lang="en-US" sz="2400" kern="0">
                <a:solidFill>
                  <a:srgbClr val="C00000"/>
                </a:solidFill>
              </a:rPr>
              <a:t>		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defRPr/>
            </a:pPr>
            <a:r>
              <a:rPr lang="en-US" sz="2400" kern="0">
                <a:solidFill>
                  <a:srgbClr val="00B050"/>
                </a:solidFill>
              </a:rPr>
              <a:t>b.  </a:t>
            </a:r>
            <a:r>
              <a:rPr lang="en-US" sz="2400" b="1" kern="0" dirty="0" err="1">
                <a:solidFill>
                  <a:srgbClr val="00B050"/>
                </a:solidFill>
              </a:rPr>
              <a:t>Mệnh</a:t>
            </a:r>
            <a:r>
              <a:rPr lang="en-US" sz="2400" b="1" kern="0" dirty="0">
                <a:solidFill>
                  <a:srgbClr val="00B050"/>
                </a:solidFill>
              </a:rPr>
              <a:t> </a:t>
            </a:r>
            <a:r>
              <a:rPr lang="en-US" sz="2400" b="1" kern="0" dirty="0" err="1">
                <a:solidFill>
                  <a:srgbClr val="00B050"/>
                </a:solidFill>
              </a:rPr>
              <a:t>đề</a:t>
            </a:r>
            <a:r>
              <a:rPr lang="en-US" sz="2400" b="1" kern="0" dirty="0">
                <a:solidFill>
                  <a:srgbClr val="00B050"/>
                </a:solidFill>
              </a:rPr>
              <a:t> </a:t>
            </a:r>
            <a:r>
              <a:rPr lang="en-US" sz="2400" b="1" kern="0" dirty="0" err="1">
                <a:solidFill>
                  <a:srgbClr val="00B050"/>
                </a:solidFill>
              </a:rPr>
              <a:t>phức</a:t>
            </a:r>
            <a:r>
              <a:rPr lang="en-US" sz="2400" b="1" kern="0" dirty="0">
                <a:solidFill>
                  <a:srgbClr val="00B050"/>
                </a:solidFill>
              </a:rPr>
              <a:t> </a:t>
            </a:r>
            <a:r>
              <a:rPr lang="en-US" sz="2400" b="1" kern="0" dirty="0" err="1">
                <a:solidFill>
                  <a:srgbClr val="00B050"/>
                </a:solidFill>
              </a:rPr>
              <a:t>hợp</a:t>
            </a:r>
            <a:r>
              <a:rPr lang="en-US" sz="2400" kern="0" dirty="0">
                <a:solidFill>
                  <a:srgbClr val="00B050"/>
                </a:solidFill>
              </a:rPr>
              <a:t>: </a:t>
            </a:r>
            <a:r>
              <a:rPr lang="en-US" sz="2400" kern="0" dirty="0" err="1"/>
              <a:t>là</a:t>
            </a:r>
            <a:r>
              <a:rPr lang="en-US" sz="2400" kern="0" dirty="0"/>
              <a:t> </a:t>
            </a:r>
            <a:r>
              <a:rPr lang="en-US" sz="2400" kern="0" dirty="0" err="1"/>
              <a:t>mệnh</a:t>
            </a:r>
            <a:r>
              <a:rPr lang="en-US" sz="2400" kern="0" dirty="0"/>
              <a:t> </a:t>
            </a:r>
            <a:r>
              <a:rPr lang="en-US" sz="2400" kern="0" dirty="0" err="1"/>
              <a:t>đề</a:t>
            </a:r>
            <a:r>
              <a:rPr lang="en-US" sz="2400" kern="0" dirty="0"/>
              <a:t> </a:t>
            </a:r>
            <a:r>
              <a:rPr lang="en-US" sz="2400" kern="0" dirty="0" err="1"/>
              <a:t>được</a:t>
            </a:r>
            <a:r>
              <a:rPr lang="en-US" sz="2400" kern="0" dirty="0"/>
              <a:t> </a:t>
            </a:r>
            <a:r>
              <a:rPr lang="en-US" sz="2400" kern="0" dirty="0" err="1"/>
              <a:t>xây</a:t>
            </a:r>
            <a:r>
              <a:rPr lang="en-US" sz="2400" kern="0" dirty="0"/>
              <a:t> </a:t>
            </a:r>
            <a:r>
              <a:rPr lang="en-US" sz="2400" kern="0" dirty="0" err="1"/>
              <a:t>dựng</a:t>
            </a:r>
            <a:r>
              <a:rPr lang="en-US" sz="2400" kern="0" dirty="0"/>
              <a:t> </a:t>
            </a:r>
            <a:r>
              <a:rPr lang="en-US" sz="2400" kern="0" dirty="0" err="1"/>
              <a:t>từ</a:t>
            </a:r>
            <a:r>
              <a:rPr lang="en-US" sz="2400" kern="0" dirty="0"/>
              <a:t> </a:t>
            </a:r>
            <a:r>
              <a:rPr lang="en-US" sz="2400" kern="0" dirty="0" err="1"/>
              <a:t>các</a:t>
            </a:r>
            <a:r>
              <a:rPr lang="en-US" sz="2400" kern="0" dirty="0"/>
              <a:t> </a:t>
            </a:r>
            <a:r>
              <a:rPr lang="en-US" sz="2400" kern="0" dirty="0" err="1"/>
              <a:t>mệnh</a:t>
            </a:r>
            <a:r>
              <a:rPr lang="en-US" sz="2400" kern="0" dirty="0"/>
              <a:t> </a:t>
            </a:r>
            <a:r>
              <a:rPr lang="en-US" sz="2400" kern="0" err="1"/>
              <a:t>đề</a:t>
            </a:r>
            <a:r>
              <a:rPr lang="en-US" sz="2400" kern="0"/>
              <a:t> sơ cấp </a:t>
            </a:r>
            <a:r>
              <a:rPr lang="en-US" sz="2400" kern="0" dirty="0" err="1"/>
              <a:t>nhờ</a:t>
            </a:r>
            <a:r>
              <a:rPr lang="en-US" sz="2400" kern="0" dirty="0"/>
              <a:t> </a:t>
            </a:r>
            <a:r>
              <a:rPr lang="en-US" sz="2400" kern="0" dirty="0" err="1"/>
              <a:t>liên</a:t>
            </a:r>
            <a:r>
              <a:rPr lang="en-US" sz="2400" kern="0" dirty="0"/>
              <a:t> </a:t>
            </a:r>
            <a:r>
              <a:rPr lang="en-US" sz="2400" kern="0" dirty="0" err="1"/>
              <a:t>kết</a:t>
            </a:r>
            <a:r>
              <a:rPr lang="en-US" sz="2400" kern="0" dirty="0"/>
              <a:t> </a:t>
            </a:r>
            <a:r>
              <a:rPr lang="en-US" sz="2400" kern="0" dirty="0" err="1"/>
              <a:t>bằng</a:t>
            </a:r>
            <a:r>
              <a:rPr lang="en-US" sz="2400" kern="0" dirty="0"/>
              <a:t> </a:t>
            </a:r>
            <a:r>
              <a:rPr lang="en-US" sz="2400" kern="0" dirty="0" err="1"/>
              <a:t>các</a:t>
            </a:r>
            <a:r>
              <a:rPr lang="en-US" sz="2400" kern="0" dirty="0"/>
              <a:t> </a:t>
            </a:r>
            <a:r>
              <a:rPr lang="en-US" sz="2400" kern="0" dirty="0" err="1"/>
              <a:t>liên</a:t>
            </a:r>
            <a:r>
              <a:rPr lang="en-US" sz="2400" kern="0" dirty="0"/>
              <a:t> </a:t>
            </a:r>
            <a:r>
              <a:rPr lang="en-US" sz="2400" kern="0" dirty="0" err="1"/>
              <a:t>từ</a:t>
            </a:r>
            <a:r>
              <a:rPr lang="en-US" sz="2400" kern="0" dirty="0"/>
              <a:t> (</a:t>
            </a:r>
            <a:r>
              <a:rPr lang="en-US" sz="2400" b="1" kern="0" dirty="0" err="1"/>
              <a:t>và</a:t>
            </a:r>
            <a:r>
              <a:rPr lang="en-US" sz="2400" b="1" kern="0" dirty="0"/>
              <a:t>, hay, </a:t>
            </a:r>
            <a:r>
              <a:rPr lang="en-US" sz="2400" b="1" kern="0" dirty="0" err="1"/>
              <a:t>khi</a:t>
            </a:r>
            <a:r>
              <a:rPr lang="en-US" sz="2400" b="1" kern="0" dirty="0"/>
              <a:t> </a:t>
            </a:r>
            <a:r>
              <a:rPr lang="en-US" sz="2400" b="1" kern="0" dirty="0" err="1"/>
              <a:t>và</a:t>
            </a:r>
            <a:r>
              <a:rPr lang="en-US" sz="2400" b="1" kern="0" dirty="0"/>
              <a:t> </a:t>
            </a:r>
            <a:r>
              <a:rPr lang="en-US" sz="2400" b="1" kern="0" dirty="0" err="1"/>
              <a:t>chỉ</a:t>
            </a:r>
            <a:r>
              <a:rPr lang="en-US" sz="2400" b="1" kern="0" dirty="0"/>
              <a:t> </a:t>
            </a:r>
            <a:r>
              <a:rPr lang="en-US" sz="2400" b="1" kern="0" dirty="0" err="1"/>
              <a:t>khi</a:t>
            </a:r>
            <a:r>
              <a:rPr lang="en-US" sz="2400" kern="0" dirty="0"/>
              <a:t>,…) </a:t>
            </a:r>
            <a:r>
              <a:rPr lang="en-US" sz="2400" kern="0" dirty="0" err="1"/>
              <a:t>hoặc</a:t>
            </a:r>
            <a:r>
              <a:rPr lang="en-US" sz="2400" kern="0" dirty="0"/>
              <a:t> </a:t>
            </a:r>
            <a:r>
              <a:rPr lang="en-US" sz="2400" kern="0" dirty="0" err="1"/>
              <a:t>trạng</a:t>
            </a:r>
            <a:r>
              <a:rPr lang="en-US" sz="2400" kern="0" dirty="0"/>
              <a:t> </a:t>
            </a:r>
            <a:r>
              <a:rPr lang="en-US" sz="2400" kern="0" dirty="0" err="1"/>
              <a:t>từ</a:t>
            </a:r>
            <a:r>
              <a:rPr lang="en-US" sz="2400" kern="0" dirty="0"/>
              <a:t> “</a:t>
            </a:r>
            <a:r>
              <a:rPr lang="en-US" sz="2400" b="1" kern="0" err="1"/>
              <a:t>không</a:t>
            </a:r>
            <a:r>
              <a:rPr lang="en-US" sz="2400" kern="0"/>
              <a:t>”.</a:t>
            </a:r>
            <a:endParaRPr lang="en-US" sz="2400" kern="0" dirty="0">
              <a:solidFill>
                <a:srgbClr val="C00000"/>
              </a:solidFill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457200" y="3951288"/>
            <a:ext cx="8077200" cy="267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u="sng">
                <a:solidFill>
                  <a:srgbClr val="C00000"/>
                </a:solidFill>
              </a:rPr>
              <a:t>Ví dụ</a:t>
            </a:r>
            <a:r>
              <a:rPr lang="en-US" sz="2400">
                <a:solidFill>
                  <a:srgbClr val="C00000"/>
                </a:solidFill>
              </a:rPr>
              <a:t>:</a:t>
            </a:r>
          </a:p>
          <a:p>
            <a:pPr>
              <a:buFontTx/>
              <a:buChar char="-"/>
            </a:pPr>
            <a:r>
              <a:rPr lang="en-US" sz="2400"/>
              <a:t>  2 </a:t>
            </a:r>
            <a:r>
              <a:rPr lang="en-US" sz="2400" b="1"/>
              <a:t>không</a:t>
            </a:r>
            <a:r>
              <a:rPr lang="en-US" sz="2400"/>
              <a:t> là số nguyên tố</a:t>
            </a:r>
          </a:p>
          <a:p>
            <a:pPr>
              <a:buFontTx/>
              <a:buChar char="-"/>
            </a:pPr>
            <a:r>
              <a:rPr lang="en-US" sz="2400"/>
              <a:t>  2 là số nguyên tố   </a:t>
            </a:r>
            <a:r>
              <a:rPr lang="en-US" sz="2400">
                <a:solidFill>
                  <a:srgbClr val="C00000"/>
                </a:solidFill>
              </a:rPr>
              <a:t>(sơ cấp)</a:t>
            </a:r>
          </a:p>
          <a:p>
            <a:pPr>
              <a:buFontTx/>
              <a:buChar char="-"/>
            </a:pPr>
            <a:r>
              <a:rPr lang="en-US" sz="2400"/>
              <a:t>  </a:t>
            </a:r>
            <a:r>
              <a:rPr lang="en-US" sz="2400" b="1"/>
              <a:t>Nếu</a:t>
            </a:r>
            <a:r>
              <a:rPr lang="en-US" sz="2400"/>
              <a:t> 3&gt;4 </a:t>
            </a:r>
            <a:r>
              <a:rPr lang="en-US" sz="2400" b="1"/>
              <a:t>thì</a:t>
            </a:r>
            <a:r>
              <a:rPr lang="en-US" sz="2400"/>
              <a:t> trời mưa</a:t>
            </a:r>
          </a:p>
          <a:p>
            <a:pPr>
              <a:buFontTx/>
              <a:buChar char="-"/>
            </a:pPr>
            <a:r>
              <a:rPr lang="en-US" sz="2400"/>
              <a:t>  An đang xem phim </a:t>
            </a:r>
            <a:r>
              <a:rPr lang="en-US" sz="2400" b="1"/>
              <a:t>hay</a:t>
            </a:r>
            <a:r>
              <a:rPr lang="en-US" sz="2400"/>
              <a:t> An đang học bài</a:t>
            </a:r>
          </a:p>
          <a:p>
            <a:pPr>
              <a:buFontTx/>
              <a:buChar char="-"/>
            </a:pPr>
            <a:r>
              <a:rPr lang="en-US" sz="2400"/>
              <a:t>  Hôm nay trời đẹp </a:t>
            </a:r>
            <a:r>
              <a:rPr lang="en-US" sz="2400" b="1"/>
              <a:t>và</a:t>
            </a:r>
            <a:r>
              <a:rPr lang="en-US" sz="2400"/>
              <a:t> 1 +1 =3</a:t>
            </a:r>
          </a:p>
          <a:p>
            <a:pPr>
              <a:buFontTx/>
              <a:buChar char="-"/>
            </a:pPr>
            <a:endParaRPr 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build="p"/>
      <p:bldP spid="9" grpId="0" build="p"/>
    </p:bldLst>
  </p:timing>
</p:sld>
</file>

<file path=ppt/theme/theme1.xml><?xml version="1.0" encoding="utf-8"?>
<a:theme xmlns:a="http://schemas.openxmlformats.org/drawingml/2006/main" name="01">
  <a:themeElements>
    <a:clrScheme name="01 2">
      <a:dk1>
        <a:srgbClr val="003366"/>
      </a:dk1>
      <a:lt1>
        <a:srgbClr val="FFFFFF"/>
      </a:lt1>
      <a:dk2>
        <a:srgbClr val="2E6272"/>
      </a:dk2>
      <a:lt2>
        <a:srgbClr val="B2B2B2"/>
      </a:lt2>
      <a:accent1>
        <a:srgbClr val="3984C9"/>
      </a:accent1>
      <a:accent2>
        <a:srgbClr val="77AE26"/>
      </a:accent2>
      <a:accent3>
        <a:srgbClr val="FFFFFF"/>
      </a:accent3>
      <a:accent4>
        <a:srgbClr val="002A56"/>
      </a:accent4>
      <a:accent5>
        <a:srgbClr val="AEC2E1"/>
      </a:accent5>
      <a:accent6>
        <a:srgbClr val="6B9D21"/>
      </a:accent6>
      <a:hlink>
        <a:srgbClr val="6E815B"/>
      </a:hlink>
      <a:folHlink>
        <a:srgbClr val="90A8B0"/>
      </a:folHlink>
    </a:clrScheme>
    <a:fontScheme name="01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01 1">
        <a:dk1>
          <a:srgbClr val="003366"/>
        </a:dk1>
        <a:lt1>
          <a:srgbClr val="FFFFFF"/>
        </a:lt1>
        <a:dk2>
          <a:srgbClr val="3C8196"/>
        </a:dk2>
        <a:lt2>
          <a:srgbClr val="B2B2B2"/>
        </a:lt2>
        <a:accent1>
          <a:srgbClr val="2C6AA2"/>
        </a:accent1>
        <a:accent2>
          <a:srgbClr val="77AE26"/>
        </a:accent2>
        <a:accent3>
          <a:srgbClr val="FFFFFF"/>
        </a:accent3>
        <a:accent4>
          <a:srgbClr val="002A56"/>
        </a:accent4>
        <a:accent5>
          <a:srgbClr val="ACB9CE"/>
        </a:accent5>
        <a:accent6>
          <a:srgbClr val="6B9D21"/>
        </a:accent6>
        <a:hlink>
          <a:srgbClr val="6E815B"/>
        </a:hlink>
        <a:folHlink>
          <a:srgbClr val="90A8B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1 2">
        <a:dk1>
          <a:srgbClr val="003366"/>
        </a:dk1>
        <a:lt1>
          <a:srgbClr val="FFFFFF"/>
        </a:lt1>
        <a:dk2>
          <a:srgbClr val="2E6272"/>
        </a:dk2>
        <a:lt2>
          <a:srgbClr val="B2B2B2"/>
        </a:lt2>
        <a:accent1>
          <a:srgbClr val="3984C9"/>
        </a:accent1>
        <a:accent2>
          <a:srgbClr val="77AE26"/>
        </a:accent2>
        <a:accent3>
          <a:srgbClr val="FFFFFF"/>
        </a:accent3>
        <a:accent4>
          <a:srgbClr val="002A56"/>
        </a:accent4>
        <a:accent5>
          <a:srgbClr val="AEC2E1"/>
        </a:accent5>
        <a:accent6>
          <a:srgbClr val="6B9D21"/>
        </a:accent6>
        <a:hlink>
          <a:srgbClr val="6E815B"/>
        </a:hlink>
        <a:folHlink>
          <a:srgbClr val="90A8B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1 3">
        <a:dk1>
          <a:srgbClr val="30311D"/>
        </a:dk1>
        <a:lt1>
          <a:srgbClr val="FFFFFF"/>
        </a:lt1>
        <a:dk2>
          <a:srgbClr val="4A5B1F"/>
        </a:dk2>
        <a:lt2>
          <a:srgbClr val="B2B2B2"/>
        </a:lt2>
        <a:accent1>
          <a:srgbClr val="907242"/>
        </a:accent1>
        <a:accent2>
          <a:srgbClr val="93B75F"/>
        </a:accent2>
        <a:accent3>
          <a:srgbClr val="FFFFFF"/>
        </a:accent3>
        <a:accent4>
          <a:srgbClr val="272817"/>
        </a:accent4>
        <a:accent5>
          <a:srgbClr val="C6BCB0"/>
        </a:accent5>
        <a:accent6>
          <a:srgbClr val="85A655"/>
        </a:accent6>
        <a:hlink>
          <a:srgbClr val="557B97"/>
        </a:hlink>
        <a:folHlink>
          <a:srgbClr val="A1A18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cdb2004222l</Template>
  <TotalTime>3376</TotalTime>
  <Words>2216</Words>
  <Application>Microsoft PowerPoint</Application>
  <PresentationFormat>On-screen Show (4:3)</PresentationFormat>
  <Paragraphs>288</Paragraphs>
  <Slides>37</Slides>
  <Notes>8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37</vt:i4>
      </vt:variant>
    </vt:vector>
  </HeadingPairs>
  <TitlesOfParts>
    <vt:vector size="40" baseType="lpstr">
      <vt:lpstr>01</vt:lpstr>
      <vt:lpstr>Equation</vt:lpstr>
      <vt:lpstr>Document</vt:lpstr>
      <vt:lpstr>TOÁN RỜI RẠC</vt:lpstr>
      <vt:lpstr>Nội dung: gồm 5 phần</vt:lpstr>
      <vt:lpstr>Thang điểm</vt:lpstr>
      <vt:lpstr>Tài liệu</vt:lpstr>
      <vt:lpstr>Chương I: Cơ sở logic</vt:lpstr>
      <vt:lpstr>I. Mệnh đề</vt:lpstr>
      <vt:lpstr>I. Mệnh đề</vt:lpstr>
      <vt:lpstr>Bài tập làm ngay</vt:lpstr>
      <vt:lpstr>I. Mệnh đề</vt:lpstr>
      <vt:lpstr>I. Mệnh đề</vt:lpstr>
      <vt:lpstr>I. Mệnh đề</vt:lpstr>
      <vt:lpstr>I. Mệnh đề</vt:lpstr>
      <vt:lpstr>I. Mệnh đề</vt:lpstr>
      <vt:lpstr>I. Mệnh đề</vt:lpstr>
      <vt:lpstr>I. Mệnh đề</vt:lpstr>
      <vt:lpstr>I. Mệnh đề</vt:lpstr>
      <vt:lpstr>I. Mệnh đề</vt:lpstr>
      <vt:lpstr>Bài tập</vt:lpstr>
      <vt:lpstr>II. Dạng mệnh đề</vt:lpstr>
      <vt:lpstr>Slide 20</vt:lpstr>
      <vt:lpstr>II. Dạng mệnh đề</vt:lpstr>
      <vt:lpstr>II. Dạng mệnh đề</vt:lpstr>
      <vt:lpstr>II. Dạng mệnh đề</vt:lpstr>
      <vt:lpstr>Độ ưu tiên các phép toán</vt:lpstr>
      <vt:lpstr>Bài tập</vt:lpstr>
      <vt:lpstr>Tương đương logic</vt:lpstr>
      <vt:lpstr>II.2 Tương đương logic</vt:lpstr>
      <vt:lpstr>Tương đương logic</vt:lpstr>
      <vt:lpstr>Tương đương logic</vt:lpstr>
      <vt:lpstr>Tương đương logic</vt:lpstr>
      <vt:lpstr>Tương đương logic</vt:lpstr>
      <vt:lpstr>Giải</vt:lpstr>
      <vt:lpstr>Phép chứng minh đảo đề</vt:lpstr>
      <vt:lpstr>Phép chứng minh phản ví dụ</vt:lpstr>
      <vt:lpstr>Phép chứng minh phản chứng</vt:lpstr>
      <vt:lpstr>Bài tập</vt:lpstr>
      <vt:lpstr>Bài tập về nhà</vt:lpstr>
    </vt:vector>
  </TitlesOfParts>
  <Company>Guilddesign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TOÁN RỜI RẠC</dc:title>
  <dc:creator>Le Van Luyen</dc:creator>
  <cp:lastModifiedBy>hvthao</cp:lastModifiedBy>
  <cp:revision>196</cp:revision>
  <dcterms:created xsi:type="dcterms:W3CDTF">2009-03-02T05:22:45Z</dcterms:created>
  <dcterms:modified xsi:type="dcterms:W3CDTF">2013-03-05T17:21:35Z</dcterms:modified>
</cp:coreProperties>
</file>