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471" r:id="rId2"/>
    <p:sldId id="384" r:id="rId3"/>
    <p:sldId id="385" r:id="rId4"/>
    <p:sldId id="46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44" r:id="rId19"/>
    <p:sldId id="399" r:id="rId20"/>
    <p:sldId id="326" r:id="rId21"/>
    <p:sldId id="327" r:id="rId22"/>
    <p:sldId id="329" r:id="rId23"/>
    <p:sldId id="466" r:id="rId24"/>
    <p:sldId id="400" r:id="rId25"/>
    <p:sldId id="331" r:id="rId26"/>
    <p:sldId id="335" r:id="rId27"/>
    <p:sldId id="336" r:id="rId28"/>
    <p:sldId id="337" r:id="rId29"/>
    <p:sldId id="338" r:id="rId30"/>
    <p:sldId id="465" r:id="rId31"/>
    <p:sldId id="493" r:id="rId32"/>
  </p:sldIdLst>
  <p:sldSz cx="9144000" cy="6858000" type="screen4x3"/>
  <p:notesSz cx="9588500" cy="7302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15B"/>
    <a:srgbClr val="CC0000"/>
    <a:srgbClr val="DDDDDD"/>
    <a:srgbClr val="C0C0C0"/>
    <a:srgbClr val="EAEAEA"/>
    <a:srgbClr val="000000"/>
    <a:srgbClr val="46ACAE"/>
    <a:srgbClr val="7EA5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2003" autoAdjust="0"/>
    <p:restoredTop sz="91000" autoAdjust="0"/>
  </p:normalViewPr>
  <p:slideViewPr>
    <p:cSldViewPr>
      <p:cViewPr>
        <p:scale>
          <a:sx n="40" d="100"/>
          <a:sy n="40" d="100"/>
        </p:scale>
        <p:origin x="-1109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98268829-2E9A-4284-85EE-CB39DEC5E01B}" type="datetimeFigureOut">
              <a:rPr lang="en-US"/>
              <a:pPr>
                <a:defRPr/>
              </a:pPr>
              <a:t>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67681A59-679A-4094-8EC8-159A3601F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ABA257F-FDD1-433E-AE1F-8630B7CBB1F8}" type="datetimeFigureOut">
              <a:rPr lang="en-US"/>
              <a:pPr>
                <a:defRPr/>
              </a:pPr>
              <a:t>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02A87F-21AA-4473-8C6E-9A506C3A7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C0B90D-A8D7-4491-A36C-66408359977B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Lê Văn Luyện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F9D60A2-EE5A-4862-A4C1-2C357A0B0698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CB9AFF-1C1E-41FB-BDAD-C31E98E4D4FD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CF18D8D-D4C4-4A40-B112-83F0C2C3A9C3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i="1">
                <a:solidFill>
                  <a:srgbClr val="CC0000"/>
                </a:solidFill>
                <a:latin typeface="Verdana" pitchFamily="34" charset="0"/>
                <a:cs typeface="+mn-cs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23D74DF3-CA9D-4011-A053-FEE38F3B9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5E03-839E-4604-B611-C1B1E05CF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B0B8-ECF5-4754-A6C1-0A16F2C53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A9DE-5E15-46C4-8948-5A6E9ADE8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AB88C-7D08-44CC-8117-D687390F2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6917-99D7-4292-9F1D-98B5AC8DD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1D06-5E56-44A5-9030-C4E569A6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F906-E46B-4986-93C9-62C35872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CA47-EDE4-4E52-B756-EE71B4A95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AB28-EF53-4E95-83EB-5EF6B9219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8E7B-8509-4EFE-BE87-AEB734B2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0645-3555-4B69-ABF5-ADB4B47AA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D72955-E23B-4613-A216-A16F11AFF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27655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Hệ quả logic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295400"/>
            <a:ext cx="8534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Nếu trời mưa thì đường ướt.</a:t>
            </a:r>
          </a:p>
          <a:p>
            <a:pPr algn="just"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Nếu đường ướt thì đường trơn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Suy ra nếu trời mưa thì đường trơn.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895600"/>
            <a:ext cx="838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Một con ngựa rẻ là một con ngựa hiếm</a:t>
            </a:r>
          </a:p>
          <a:p>
            <a:pPr algn="just"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Cái gì hiếm thì đắt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Suy ra một con ngựa rẻ thì đắt </a:t>
            </a:r>
            <a:r>
              <a:rPr lang="en-US" sz="2400">
                <a:solidFill>
                  <a:schemeClr val="bg2"/>
                </a:solidFill>
              </a:rPr>
              <a:t>(</a:t>
            </a:r>
            <a:r>
              <a:rPr lang="en-US" sz="2400">
                <a:solidFill>
                  <a:schemeClr val="bg2"/>
                </a:solidFill>
                <a:sym typeface="Wingdings" pitchFamily="2" charset="2"/>
              </a:rPr>
              <a:t>)</a:t>
            </a:r>
            <a:endParaRPr 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mtClean="0">
                <a:solidFill>
                  <a:srgbClr val="C00000"/>
                </a:solidFill>
              </a:rPr>
              <a:t>4. Qui tắc tam đoạn luận rời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ph idx="1"/>
          </p:nvPr>
        </p:nvGraphicFramePr>
        <p:xfrm>
          <a:off x="2287588" y="2286000"/>
          <a:ext cx="3348037" cy="736600"/>
        </p:xfrm>
        <a:graphic>
          <a:graphicData uri="http://schemas.openxmlformats.org/presentationml/2006/ole">
            <p:oleObj spid="_x0000_s10242" name="Equation" r:id="rId4" imgW="1269720" imgH="279360" progId="Equation.DSMT4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2192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>
                <a:solidFill>
                  <a:schemeClr val="hlink"/>
                </a:solidFill>
                <a:latin typeface="+mj-lt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>
                <a:solidFill>
                  <a:schemeClr val="hlink"/>
                </a:solidFill>
                <a:latin typeface="+mj-lt"/>
                <a:cs typeface="+mn-cs"/>
              </a:rPr>
              <a:t>	</a:t>
            </a:r>
            <a:r>
              <a:rPr lang="en-US" sz="2400" b="1" kern="0"/>
              <a:t>Qui tắc này được thể hiện bằng hằng đúng: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Hoặc dưới dạng sơ đồ</a:t>
            </a:r>
            <a:endParaRPr lang="en-US" sz="2400" b="1" kern="0">
              <a:solidFill>
                <a:schemeClr val="hlink"/>
              </a:solidFill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>
                <a:solidFill>
                  <a:schemeClr val="hlink"/>
                </a:solidFill>
                <a:latin typeface="+mj-lt"/>
                <a:cs typeface="+mn-cs"/>
              </a:rPr>
              <a:t>	</a:t>
            </a: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>
              <a:solidFill>
                <a:schemeClr val="hlink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400" b="1" kern="0">
              <a:solidFill>
                <a:schemeClr val="hlink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271369" name="Object 3"/>
          <p:cNvGraphicFramePr>
            <a:graphicFrameLocks noGrp="1" noChangeAspect="1"/>
          </p:cNvGraphicFramePr>
          <p:nvPr/>
        </p:nvGraphicFramePr>
        <p:xfrm>
          <a:off x="4724400" y="3200400"/>
          <a:ext cx="1065213" cy="1752600"/>
        </p:xfrm>
        <a:graphic>
          <a:graphicData uri="http://schemas.openxmlformats.org/presentationml/2006/ole">
            <p:oleObj spid="_x0000_s10243" name="Equation" r:id="rId5" imgW="393480" imgH="64764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4953000"/>
            <a:ext cx="8534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C00000"/>
                </a:solidFill>
              </a:rPr>
              <a:t>Ý </a:t>
            </a:r>
            <a:r>
              <a:rPr lang="en-US" sz="2400" b="1" kern="0" dirty="0" err="1">
                <a:solidFill>
                  <a:srgbClr val="C00000"/>
                </a:solidFill>
              </a:rPr>
              <a:t>nghĩa</a:t>
            </a:r>
            <a:r>
              <a:rPr lang="en-US" sz="2400" b="1" kern="0" dirty="0">
                <a:solidFill>
                  <a:srgbClr val="C00000"/>
                </a:solidFill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</a:rPr>
              <a:t>của</a:t>
            </a:r>
            <a:r>
              <a:rPr lang="en-US" sz="2400" b="1" kern="0" dirty="0">
                <a:solidFill>
                  <a:srgbClr val="C00000"/>
                </a:solidFill>
              </a:rPr>
              <a:t> qui </a:t>
            </a:r>
            <a:r>
              <a:rPr lang="en-US" sz="2400" b="1" kern="0" dirty="0" err="1">
                <a:solidFill>
                  <a:srgbClr val="C00000"/>
                </a:solidFill>
              </a:rPr>
              <a:t>tắc</a:t>
            </a:r>
            <a:r>
              <a:rPr lang="en-US" sz="2400" b="1" kern="0" dirty="0">
                <a:solidFill>
                  <a:srgbClr val="C00000"/>
                </a:solidFill>
              </a:rPr>
              <a:t>: </a:t>
            </a:r>
            <a:r>
              <a:rPr lang="en-US" sz="2400" kern="0" dirty="0" err="1"/>
              <a:t>nếu</a:t>
            </a:r>
            <a:r>
              <a:rPr lang="en-US" sz="2400" kern="0" dirty="0"/>
              <a:t> </a:t>
            </a:r>
            <a:r>
              <a:rPr lang="en-US" sz="2400" kern="0" dirty="0" err="1"/>
              <a:t>một</a:t>
            </a:r>
            <a:r>
              <a:rPr lang="en-US" sz="2400" kern="0" dirty="0"/>
              <a:t> </a:t>
            </a:r>
            <a:r>
              <a:rPr lang="en-US" sz="2400" kern="0" dirty="0" err="1"/>
              <a:t>trong</a:t>
            </a:r>
            <a:r>
              <a:rPr lang="en-US" sz="2400" kern="0" dirty="0"/>
              <a:t> </a:t>
            </a:r>
            <a:r>
              <a:rPr lang="en-US" sz="2400" kern="0" dirty="0" err="1"/>
              <a:t>hai</a:t>
            </a:r>
            <a:r>
              <a:rPr lang="en-US" sz="2400" kern="0" dirty="0"/>
              <a:t> </a:t>
            </a:r>
            <a:r>
              <a:rPr lang="en-US" sz="2400" kern="0" dirty="0" err="1"/>
              <a:t>trường</a:t>
            </a:r>
            <a:r>
              <a:rPr lang="en-US" sz="2400" kern="0" dirty="0"/>
              <a:t> </a:t>
            </a:r>
            <a:r>
              <a:rPr lang="en-US" sz="2400" kern="0" dirty="0" err="1"/>
              <a:t>hợp</a:t>
            </a:r>
            <a:r>
              <a:rPr lang="en-US" sz="2400" kern="0" dirty="0"/>
              <a:t> </a:t>
            </a:r>
            <a:r>
              <a:rPr lang="en-US" sz="2400" kern="0" dirty="0" err="1"/>
              <a:t>có</a:t>
            </a:r>
            <a:r>
              <a:rPr lang="en-US" sz="2400" kern="0" dirty="0"/>
              <a:t> </a:t>
            </a:r>
            <a:r>
              <a:rPr lang="en-US" sz="2400" kern="0" dirty="0" err="1"/>
              <a:t>thể</a:t>
            </a:r>
            <a:r>
              <a:rPr lang="en-US" sz="2400" kern="0" dirty="0"/>
              <a:t> </a:t>
            </a:r>
            <a:r>
              <a:rPr lang="en-US" sz="2400" kern="0" dirty="0" err="1"/>
              <a:t>xảy</a:t>
            </a:r>
            <a:r>
              <a:rPr lang="en-US" sz="2400" kern="0" dirty="0"/>
              <a:t> </a:t>
            </a:r>
            <a:r>
              <a:rPr lang="en-US" sz="2400" kern="0" dirty="0" err="1"/>
              <a:t>ra</a:t>
            </a:r>
            <a:r>
              <a:rPr lang="en-US" sz="2400" kern="0" dirty="0"/>
              <a:t>, </a:t>
            </a:r>
            <a:r>
              <a:rPr lang="en-US" sz="2400" kern="0" dirty="0" err="1"/>
              <a:t>chúng</a:t>
            </a:r>
            <a:r>
              <a:rPr lang="en-US" sz="2400" kern="0" dirty="0"/>
              <a:t> </a:t>
            </a:r>
            <a:r>
              <a:rPr lang="en-US" sz="2400" kern="0" dirty="0" err="1"/>
              <a:t>ta</a:t>
            </a:r>
            <a:r>
              <a:rPr lang="en-US" sz="2400" kern="0" dirty="0"/>
              <a:t> </a:t>
            </a:r>
            <a:r>
              <a:rPr lang="en-US" sz="2400" kern="0" dirty="0" err="1"/>
              <a:t>biết</a:t>
            </a:r>
            <a:r>
              <a:rPr lang="en-US" sz="2400" kern="0" dirty="0"/>
              <a:t> </a:t>
            </a:r>
            <a:r>
              <a:rPr lang="en-US" sz="2400" kern="0" dirty="0" err="1"/>
              <a:t>có</a:t>
            </a:r>
            <a:r>
              <a:rPr lang="en-US" sz="2400" kern="0" dirty="0"/>
              <a:t> </a:t>
            </a:r>
            <a:r>
              <a:rPr lang="en-US" sz="2400" kern="0" dirty="0" err="1"/>
              <a:t>một</a:t>
            </a:r>
            <a:r>
              <a:rPr lang="en-US" sz="2400" kern="0" dirty="0"/>
              <a:t> </a:t>
            </a:r>
            <a:r>
              <a:rPr lang="en-US" sz="2400" kern="0" dirty="0" err="1"/>
              <a:t>trường</a:t>
            </a:r>
            <a:r>
              <a:rPr lang="en-US" sz="2400" kern="0" dirty="0"/>
              <a:t> </a:t>
            </a:r>
            <a:r>
              <a:rPr lang="en-US" sz="2400" kern="0" dirty="0" err="1"/>
              <a:t>hợp</a:t>
            </a:r>
            <a:r>
              <a:rPr lang="en-US" sz="2400" kern="0" dirty="0"/>
              <a:t> </a:t>
            </a:r>
            <a:r>
              <a:rPr lang="en-US" sz="2400" kern="0" dirty="0" err="1"/>
              <a:t>không</a:t>
            </a:r>
            <a:r>
              <a:rPr lang="en-US" sz="2400" kern="0" dirty="0"/>
              <a:t> </a:t>
            </a:r>
            <a:r>
              <a:rPr lang="en-US" sz="2400" kern="0" dirty="0" err="1"/>
              <a:t>xảy</a:t>
            </a:r>
            <a:r>
              <a:rPr lang="en-US" sz="2400" kern="0" dirty="0"/>
              <a:t> </a:t>
            </a:r>
            <a:r>
              <a:rPr lang="en-US" sz="2400" kern="0" dirty="0" err="1"/>
              <a:t>ra</a:t>
            </a:r>
            <a:r>
              <a:rPr lang="en-US" sz="2400" kern="0" dirty="0"/>
              <a:t> </a:t>
            </a:r>
            <a:r>
              <a:rPr lang="en-US" sz="2400" kern="0" dirty="0" err="1"/>
              <a:t>thì</a:t>
            </a:r>
            <a:r>
              <a:rPr lang="en-US" sz="2400" kern="0" dirty="0"/>
              <a:t> </a:t>
            </a:r>
            <a:r>
              <a:rPr lang="en-US" sz="2400" kern="0" dirty="0" err="1"/>
              <a:t>chắc</a:t>
            </a:r>
            <a:r>
              <a:rPr lang="en-US" sz="2400" kern="0" dirty="0"/>
              <a:t> </a:t>
            </a:r>
            <a:r>
              <a:rPr lang="en-US" sz="2400" kern="0" dirty="0" err="1"/>
              <a:t>chắn</a:t>
            </a:r>
            <a:r>
              <a:rPr lang="en-US" sz="2400" kern="0" dirty="0"/>
              <a:t> </a:t>
            </a:r>
            <a:r>
              <a:rPr lang="en-US" sz="2400" kern="0" dirty="0" err="1"/>
              <a:t>trường</a:t>
            </a:r>
            <a:r>
              <a:rPr lang="en-US" sz="2400" kern="0" dirty="0"/>
              <a:t> </a:t>
            </a:r>
            <a:r>
              <a:rPr lang="en-US" sz="2400" kern="0" dirty="0" err="1"/>
              <a:t>hợp</a:t>
            </a:r>
            <a:r>
              <a:rPr lang="en-US" sz="2400" kern="0" dirty="0"/>
              <a:t> </a:t>
            </a:r>
            <a:r>
              <a:rPr lang="en-US" sz="2400" kern="0" dirty="0" err="1"/>
              <a:t>còn</a:t>
            </a:r>
            <a:r>
              <a:rPr lang="en-US" sz="2400" kern="0" dirty="0"/>
              <a:t> </a:t>
            </a:r>
            <a:r>
              <a:rPr lang="en-US" sz="2400" kern="0" dirty="0" err="1"/>
              <a:t>lại</a:t>
            </a:r>
            <a:r>
              <a:rPr lang="en-US" sz="2400" kern="0" dirty="0"/>
              <a:t> </a:t>
            </a:r>
            <a:r>
              <a:rPr lang="en-US" sz="2400" kern="0" dirty="0" err="1"/>
              <a:t>sẽ</a:t>
            </a:r>
            <a:r>
              <a:rPr lang="en-US" sz="2400" kern="0" dirty="0"/>
              <a:t> </a:t>
            </a:r>
            <a:r>
              <a:rPr lang="en-US" sz="2400" kern="0" dirty="0" err="1"/>
              <a:t>xảy</a:t>
            </a:r>
            <a:r>
              <a:rPr lang="en-US" sz="2400" kern="0" dirty="0"/>
              <a:t> </a:t>
            </a:r>
            <a:r>
              <a:rPr lang="en-US" sz="2400" kern="0" dirty="0" err="1"/>
              <a:t>ra</a:t>
            </a:r>
            <a:r>
              <a:rPr lang="en-US" sz="2400" kern="0" dirty="0"/>
              <a:t>.</a:t>
            </a:r>
            <a:endParaRPr lang="en-US" sz="2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7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Chủ nhật,  An thường lên thư viện hoặc về quê</a:t>
            </a:r>
          </a:p>
          <a:p>
            <a:r>
              <a:rPr lang="en-US" sz="2400"/>
              <a:t>Chủ nhật này, An không về quê</a:t>
            </a:r>
          </a:p>
          <a:p>
            <a:endParaRPr lang="en-US" sz="2400"/>
          </a:p>
          <a:p>
            <a:r>
              <a:rPr lang="en-US" sz="2400">
                <a:solidFill>
                  <a:srgbClr val="C00000"/>
                </a:solidFill>
              </a:rPr>
              <a:t>Suy ra: </a:t>
            </a:r>
            <a:r>
              <a:rPr lang="en-US" sz="2400">
                <a:solidFill>
                  <a:srgbClr val="002060"/>
                </a:solidFill>
              </a:rPr>
              <a:t>Chủ nhật này, An lên thư viện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457200" y="12954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Qui tắc này được thể hiện bằng hằng đúng: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Hoặc dưới dạng sơ đồ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400" b="1" kern="0">
              <a:ea typeface="굴림" charset="-127"/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mtClean="0">
                <a:solidFill>
                  <a:srgbClr val="C00000"/>
                </a:solidFill>
              </a:rPr>
              <a:t>5. Quy tắc nối liền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0" y="2384425"/>
          <a:ext cx="3579813" cy="650875"/>
        </p:xfrm>
        <a:graphic>
          <a:graphicData uri="http://schemas.openxmlformats.org/presentationml/2006/ole">
            <p:oleObj spid="_x0000_s11266" name="Equation" r:id="rId4" imgW="1117440" imgH="2030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05200" y="3895725"/>
          <a:ext cx="1271588" cy="1581150"/>
        </p:xfrm>
        <a:graphic>
          <a:graphicData uri="http://schemas.openxmlformats.org/presentationml/2006/ole">
            <p:oleObj spid="_x0000_s11267" name="Equation" r:id="rId5" imgW="52056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7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Hôm nay An học bài.</a:t>
            </a:r>
          </a:p>
          <a:p>
            <a:r>
              <a:rPr lang="en-US" sz="2400"/>
              <a:t>Hôm nay An phụ mẹ nấu ăn.</a:t>
            </a:r>
          </a:p>
          <a:p>
            <a:endParaRPr lang="en-US" sz="2400"/>
          </a:p>
          <a:p>
            <a:r>
              <a:rPr lang="en-US" sz="2400">
                <a:solidFill>
                  <a:srgbClr val="C00000"/>
                </a:solidFill>
              </a:rPr>
              <a:t>Suy ra: </a:t>
            </a:r>
            <a:r>
              <a:rPr lang="en-US" sz="2400"/>
              <a:t>Hôm nay An học bài và phụ mẹ nấu ăn.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457200" y="12954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b="1" kern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Qui tắc này được thể hiện bằng hằng đúng: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Hoặc dưới dạng sơ đồ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400" b="1" kern="0">
              <a:ea typeface="굴림" charset="-127"/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6. Quy tắc đơn giản</a:t>
            </a:r>
            <a:endParaRPr lang="en-US" smtClean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76638" y="2384425"/>
          <a:ext cx="2522537" cy="650875"/>
        </p:xfrm>
        <a:graphic>
          <a:graphicData uri="http://schemas.openxmlformats.org/presentationml/2006/ole">
            <p:oleObj spid="_x0000_s12290" name="Equation" r:id="rId4" imgW="787320" imgH="2030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21075" y="3895725"/>
          <a:ext cx="1239838" cy="1581150"/>
        </p:xfrm>
        <a:graphic>
          <a:graphicData uri="http://schemas.openxmlformats.org/presentationml/2006/ole">
            <p:oleObj spid="_x0000_s12291" name="Equation" r:id="rId5" imgW="50796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Hôm nay An đi học Toán rời rạc và học Anh văn.</a:t>
            </a:r>
          </a:p>
          <a:p>
            <a:endParaRPr lang="en-US" sz="2400"/>
          </a:p>
          <a:p>
            <a:r>
              <a:rPr lang="en-US" sz="2400">
                <a:solidFill>
                  <a:srgbClr val="C00000"/>
                </a:solidFill>
              </a:rPr>
              <a:t>Suy ra: </a:t>
            </a:r>
            <a:r>
              <a:rPr lang="en-US" sz="2400"/>
              <a:t>Hôm nay An học Toán rời rạc.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7. Qui tắc mâu thuẫn</a:t>
            </a:r>
            <a:endParaRPr lang="en-US" smtClean="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(</a:t>
            </a:r>
            <a:r>
              <a:rPr lang="en-US" sz="2400"/>
              <a:t>chứng minh bằng phản chứng</a:t>
            </a:r>
            <a:r>
              <a:rPr lang="en-US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057400"/>
            <a:ext cx="868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Ta có tương đương logic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Để chứng minh vế trái là một hằng đúng ta chứng minh nếu thêm phủ định của h vào các tiền đề thì được một mâu thuẫn. </a:t>
            </a:r>
          </a:p>
        </p:txBody>
      </p:sp>
      <p:graphicFrame>
        <p:nvGraphicFramePr>
          <p:cNvPr id="273415" name="Object 2"/>
          <p:cNvGraphicFramePr>
            <a:graphicFrameLocks noGrp="1" noChangeAspect="1"/>
          </p:cNvGraphicFramePr>
          <p:nvPr/>
        </p:nvGraphicFramePr>
        <p:xfrm>
          <a:off x="381000" y="2590800"/>
          <a:ext cx="8382000" cy="638175"/>
        </p:xfrm>
        <a:graphic>
          <a:graphicData uri="http://schemas.openxmlformats.org/presentationml/2006/ole">
            <p:oleObj spid="_x0000_s13314" name="Equation" r:id="rId4" imgW="3670200" imgH="279360" progId="Equation.DSMT4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4648200"/>
            <a:ext cx="807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/>
              <a:t>Cho a, b, c là 3  đường thẳng phân biệt và a//c và b//c chứng minh a//b.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7. Qui tắc mâu thuẫn</a:t>
            </a:r>
            <a:endParaRPr lang="en-US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11700" y="2362200"/>
          <a:ext cx="850900" cy="3276600"/>
        </p:xfrm>
        <a:graphic>
          <a:graphicData uri="http://schemas.openxmlformats.org/presentationml/2006/ole">
            <p:oleObj spid="_x0000_s14338" name="Equation" r:id="rId4" imgW="342720" imgH="1320480" progId="Equation.DSMT4">
              <p:embed/>
            </p:oleObj>
          </a:graphicData>
        </a:graphic>
      </p:graphicFrame>
      <p:sp>
        <p:nvSpPr>
          <p:cNvPr id="14342" name="TextBox 12"/>
          <p:cNvSpPr txBox="1">
            <a:spLocks noChangeArrowheads="1"/>
          </p:cNvSpPr>
          <p:nvPr/>
        </p:nvSpPr>
        <p:spPr bwMode="auto">
          <a:xfrm>
            <a:off x="3810000" y="35814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ym typeface="Symbol" pitchFamily="18" charset="2"/>
              </a:rPr>
              <a:t></a:t>
            </a:r>
            <a:endParaRPr lang="en-US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/>
        </p:nvGraphicFramePr>
        <p:xfrm>
          <a:off x="304800" y="1343025"/>
          <a:ext cx="8382000" cy="638175"/>
        </p:xfrm>
        <a:graphic>
          <a:graphicData uri="http://schemas.openxmlformats.org/presentationml/2006/ole">
            <p:oleObj spid="_x0000_s14339" name="Equation" r:id="rId5" imgW="3670200" imgH="279360" progId="Equation.DSMT4">
              <p:embed/>
            </p:oleObj>
          </a:graphicData>
        </a:graphic>
      </p:graphicFrame>
      <p:sp>
        <p:nvSpPr>
          <p:cNvPr id="14343" name="TextBox 13"/>
          <p:cNvSpPr txBox="1">
            <a:spLocks noChangeArrowheads="1"/>
          </p:cNvSpPr>
          <p:nvPr/>
        </p:nvSpPr>
        <p:spPr bwMode="auto">
          <a:xfrm>
            <a:off x="0" y="22860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 Dạng sơ đồ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2514600" y="2514600"/>
          <a:ext cx="957263" cy="3048000"/>
        </p:xfrm>
        <a:graphic>
          <a:graphicData uri="http://schemas.openxmlformats.org/presentationml/2006/ole">
            <p:oleObj spid="_x0000_s14340" name="Equation" r:id="rId6" imgW="34272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7. Qui tắc mâu thuẫn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685800" y="1600200"/>
            <a:ext cx="3794125" cy="411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>
                <a:solidFill>
                  <a:schemeClr val="hlink"/>
                </a:solidFill>
              </a:rPr>
              <a:t>Hãy chứng minh: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0" y="1600200"/>
            <a:ext cx="4191000" cy="4114800"/>
          </a:xfrm>
          <a:prstGeom prst="rect">
            <a:avLst/>
          </a:prstGeom>
          <a:solidFill>
            <a:srgbClr val="CCFFCC"/>
          </a:solidFill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 dirty="0">
                <a:solidFill>
                  <a:schemeClr val="hlink"/>
                </a:solidFill>
              </a:rPr>
              <a:t>Cm </a:t>
            </a:r>
            <a:r>
              <a:rPr lang="en-US" sz="2400" b="1" kern="0" dirty="0" err="1">
                <a:solidFill>
                  <a:schemeClr val="hlink"/>
                </a:solidFill>
              </a:rPr>
              <a:t>bằng</a:t>
            </a:r>
            <a:r>
              <a:rPr lang="en-US" sz="2400" b="1" kern="0" dirty="0">
                <a:solidFill>
                  <a:schemeClr val="hlink"/>
                </a:solidFill>
              </a:rPr>
              <a:t> </a:t>
            </a:r>
            <a:r>
              <a:rPr lang="en-US" sz="2400" b="1" kern="0" dirty="0" err="1">
                <a:solidFill>
                  <a:schemeClr val="hlink"/>
                </a:solidFill>
              </a:rPr>
              <a:t>phản</a:t>
            </a:r>
            <a:r>
              <a:rPr lang="en-US" sz="2400" b="1" kern="0" dirty="0">
                <a:solidFill>
                  <a:schemeClr val="hlink"/>
                </a:solidFill>
              </a:rPr>
              <a:t> </a:t>
            </a:r>
            <a:r>
              <a:rPr lang="en-US" sz="2400" b="1" kern="0" dirty="0" err="1">
                <a:solidFill>
                  <a:schemeClr val="hlink"/>
                </a:solidFill>
              </a:rPr>
              <a:t>chứng</a:t>
            </a:r>
            <a:r>
              <a:rPr lang="en-US" sz="2800" b="1" kern="0" dirty="0">
                <a:solidFill>
                  <a:schemeClr val="hlink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800" b="1" kern="0" dirty="0">
              <a:solidFill>
                <a:schemeClr val="hlink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143000" y="2362200"/>
          <a:ext cx="1739900" cy="2286000"/>
        </p:xfrm>
        <a:graphic>
          <a:graphicData uri="http://schemas.openxmlformats.org/presentationml/2006/ole">
            <p:oleObj spid="_x0000_s15362" name="Equation" r:id="rId4" imgW="647640" imgH="85068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791200" y="2133600"/>
          <a:ext cx="1447800" cy="3386138"/>
        </p:xfrm>
        <a:graphic>
          <a:graphicData uri="http://schemas.openxmlformats.org/presentationml/2006/ole">
            <p:oleObj spid="_x0000_s15363" name="Equation" r:id="rId5" imgW="558720" imgH="1307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Hệ quả logic</a:t>
            </a: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3276600"/>
            <a:ext cx="85344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    Trong phép tính mệnh đề người ta không phân biệt những mệnh đề tương đương logic với nhau. Do đó đối với những </a:t>
            </a:r>
            <a:r>
              <a:rPr lang="vi-VN" sz="2400"/>
              <a:t>dạng mệnh đề</a:t>
            </a:r>
            <a:r>
              <a:rPr lang="en-US" sz="2400"/>
              <a:t> có công thức phức tạp, ta thường biến đổi để nó tương đương với những mệnh đề đơn giản hơn.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5257800"/>
            <a:ext cx="85344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    Để thực hiện các phép biến đổi ta sử dụng qui tắc  thay thế và quy luật logic.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8600" y="1295400"/>
            <a:ext cx="8153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>
                <a:solidFill>
                  <a:srgbClr val="C00000"/>
                </a:solidFill>
              </a:rPr>
              <a:t>Định nghĩa</a:t>
            </a:r>
            <a:r>
              <a:rPr lang="en-US" sz="2400">
                <a:solidFill>
                  <a:srgbClr val="C00000"/>
                </a:solidFill>
              </a:rPr>
              <a:t>: </a:t>
            </a:r>
            <a:r>
              <a:rPr lang="en-US" sz="2400"/>
              <a:t>F được gọi là </a:t>
            </a:r>
            <a:r>
              <a:rPr lang="en-US" sz="2400" b="1"/>
              <a:t>hệ quả logic</a:t>
            </a:r>
            <a:r>
              <a:rPr lang="en-US" sz="2400"/>
              <a:t> của E nếu E</a:t>
            </a:r>
            <a:r>
              <a:rPr lang="en-US" sz="2400">
                <a:sym typeface="Symbol" pitchFamily="18" charset="2"/>
              </a:rPr>
              <a:t>F là hằng đúng.</a:t>
            </a:r>
            <a:r>
              <a:rPr lang="en-US" sz="2400"/>
              <a:t> </a:t>
            </a:r>
          </a:p>
          <a:p>
            <a:r>
              <a:rPr lang="en-US" sz="2400"/>
              <a:t>        </a:t>
            </a:r>
            <a:r>
              <a:rPr lang="en-US" sz="2400">
                <a:solidFill>
                  <a:srgbClr val="C00000"/>
                </a:solidFill>
              </a:rPr>
              <a:t>Ký hiệu </a:t>
            </a:r>
            <a:r>
              <a:rPr lang="en-US" sz="2400"/>
              <a:t>E</a:t>
            </a:r>
            <a:r>
              <a:rPr lang="en-US" sz="2400">
                <a:sym typeface="Symbol" pitchFamily="18" charset="2"/>
              </a:rPr>
              <a:t>  </a:t>
            </a:r>
            <a:r>
              <a:rPr lang="en-US" sz="2400"/>
              <a:t>F</a:t>
            </a:r>
          </a:p>
          <a:p>
            <a:endParaRPr lang="en-US" sz="2400"/>
          </a:p>
          <a:p>
            <a:r>
              <a:rPr lang="en-US" sz="2400">
                <a:solidFill>
                  <a:srgbClr val="C00000"/>
                </a:solidFill>
              </a:rPr>
              <a:t>Ví dụ: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(p</a:t>
            </a:r>
            <a:r>
              <a:rPr lang="en-US" sz="2400">
                <a:sym typeface="Symbol" pitchFamily="18" charset="2"/>
              </a:rPr>
              <a:t>  q)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C00000"/>
                </a:solidFill>
                <a:latin typeface="Arial" pitchFamily="34" charset="0"/>
              </a:rPr>
              <a:t>8. Qui tắc chứng minh theo trường hợp</a:t>
            </a:r>
            <a:endParaRPr lang="en-US" sz="2800" smtClean="0"/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92188" y="2438400"/>
          <a:ext cx="5711825" cy="668338"/>
        </p:xfrm>
        <a:graphic>
          <a:graphicData uri="http://schemas.openxmlformats.org/presentationml/2006/ole">
            <p:oleObj spid="_x0000_s16386" name="Equation" r:id="rId4" imgW="2387520" imgH="2793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8077200" cy="2973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400" b="1" dirty="0">
              <a:solidFill>
                <a:srgbClr val="C00000"/>
              </a:solidFill>
              <a:latin typeface="Arial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 err="1">
                <a:latin typeface="Arial" charset="0"/>
                <a:cs typeface="+mn-cs"/>
              </a:rPr>
              <a:t>Dựa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trên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hằng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đúng</a:t>
            </a:r>
            <a:r>
              <a:rPr lang="en-US" sz="2400" kern="0" dirty="0">
                <a:latin typeface="Arial" charset="0"/>
                <a:cs typeface="+mn-cs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 dirty="0">
              <a:latin typeface="Arial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 dirty="0">
              <a:latin typeface="Arial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>
                <a:solidFill>
                  <a:srgbClr val="C00000"/>
                </a:solidFill>
                <a:latin typeface="Arial" charset="0"/>
                <a:cs typeface="+mn-cs"/>
              </a:rPr>
              <a:t>Ý </a:t>
            </a:r>
            <a:r>
              <a:rPr lang="en-US" sz="2400" kern="0" dirty="0" err="1">
                <a:solidFill>
                  <a:srgbClr val="C00000"/>
                </a:solidFill>
                <a:latin typeface="Arial" charset="0"/>
                <a:cs typeface="+mn-cs"/>
              </a:rPr>
              <a:t>nghĩa</a:t>
            </a:r>
            <a:r>
              <a:rPr lang="en-US" sz="2400" kern="0" dirty="0">
                <a:solidFill>
                  <a:srgbClr val="C00000"/>
                </a:solidFill>
                <a:latin typeface="Arial" charset="0"/>
                <a:cs typeface="+mn-cs"/>
              </a:rPr>
              <a:t>: </a:t>
            </a:r>
            <a:r>
              <a:rPr lang="en-US" sz="2400" kern="0" dirty="0" err="1">
                <a:latin typeface="Arial" charset="0"/>
                <a:cs typeface="+mn-cs"/>
              </a:rPr>
              <a:t>nếu</a:t>
            </a:r>
            <a:r>
              <a:rPr lang="en-US" sz="2400" kern="0" dirty="0">
                <a:latin typeface="Arial" charset="0"/>
                <a:cs typeface="+mn-cs"/>
              </a:rPr>
              <a:t> p </a:t>
            </a:r>
            <a:r>
              <a:rPr lang="en-US" sz="2400" kern="0" dirty="0" err="1">
                <a:latin typeface="Arial" charset="0"/>
                <a:cs typeface="+mn-cs"/>
              </a:rPr>
              <a:t>suy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ra</a:t>
            </a:r>
            <a:r>
              <a:rPr lang="en-US" sz="2400" kern="0" dirty="0">
                <a:latin typeface="Arial" charset="0"/>
                <a:cs typeface="+mn-cs"/>
              </a:rPr>
              <a:t> r </a:t>
            </a:r>
            <a:r>
              <a:rPr lang="en-US" sz="2400" kern="0" dirty="0" err="1">
                <a:latin typeface="Arial" charset="0"/>
                <a:cs typeface="+mn-cs"/>
              </a:rPr>
              <a:t>và</a:t>
            </a:r>
            <a:r>
              <a:rPr lang="en-US" sz="2400" kern="0" dirty="0">
                <a:latin typeface="Arial" charset="0"/>
                <a:cs typeface="+mn-cs"/>
              </a:rPr>
              <a:t> q </a:t>
            </a:r>
            <a:r>
              <a:rPr lang="en-US" sz="2400" kern="0" dirty="0" err="1">
                <a:latin typeface="Arial" charset="0"/>
                <a:cs typeface="+mn-cs"/>
              </a:rPr>
              <a:t>suy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ra</a:t>
            </a:r>
            <a:r>
              <a:rPr lang="en-US" sz="2400" kern="0" dirty="0">
                <a:latin typeface="Arial" charset="0"/>
                <a:cs typeface="+mn-cs"/>
              </a:rPr>
              <a:t> r  </a:t>
            </a:r>
            <a:r>
              <a:rPr lang="en-US" sz="2400" kern="0" dirty="0" err="1">
                <a:latin typeface="Arial" charset="0"/>
                <a:cs typeface="+mn-cs"/>
              </a:rPr>
              <a:t>thì</a:t>
            </a:r>
            <a:r>
              <a:rPr lang="en-US" sz="2400" kern="0" dirty="0">
                <a:latin typeface="Arial" charset="0"/>
                <a:cs typeface="+mn-cs"/>
              </a:rPr>
              <a:t>  p hay q </a:t>
            </a:r>
            <a:r>
              <a:rPr lang="en-US" sz="2400" kern="0" dirty="0" err="1">
                <a:latin typeface="Arial" charset="0"/>
                <a:cs typeface="+mn-cs"/>
              </a:rPr>
              <a:t>cũng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có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thể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suy</a:t>
            </a:r>
            <a:r>
              <a:rPr lang="en-US" sz="2400" kern="0" dirty="0">
                <a:latin typeface="Arial" charset="0"/>
                <a:cs typeface="+mn-cs"/>
              </a:rPr>
              <a:t> </a:t>
            </a:r>
            <a:r>
              <a:rPr lang="en-US" sz="2400" kern="0" dirty="0" err="1">
                <a:latin typeface="Arial" charset="0"/>
                <a:cs typeface="+mn-cs"/>
              </a:rPr>
              <a:t>ra</a:t>
            </a:r>
            <a:r>
              <a:rPr lang="en-US" sz="2400" kern="0" dirty="0">
                <a:latin typeface="Arial" charset="0"/>
                <a:cs typeface="+mn-cs"/>
              </a:rPr>
              <a:t> r.</a:t>
            </a:r>
          </a:p>
          <a:p>
            <a:pPr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4343400"/>
            <a:ext cx="3810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smtClean="0">
                <a:latin typeface="+mj-lt"/>
              </a:rPr>
              <a:t>Chứng minh rằng</a:t>
            </a:r>
            <a:r>
              <a:rPr lang="en-US" sz="240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895600" y="5029200"/>
          <a:ext cx="3429000" cy="617538"/>
        </p:xfrm>
        <a:graphic>
          <a:graphicData uri="http://schemas.openxmlformats.org/presentationml/2006/ole">
            <p:oleObj spid="_x0000_s16387" name="Equation" r:id="rId5" imgW="12697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9. Phản ví dụ</a:t>
            </a:r>
            <a:endParaRPr lang="en-US" smtClean="0"/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62200" y="2247900"/>
          <a:ext cx="2971800" cy="495300"/>
        </p:xfrm>
        <a:graphic>
          <a:graphicData uri="http://schemas.openxmlformats.org/presentationml/2006/ole">
            <p:oleObj spid="_x0000_s17410" name="Equation" r:id="rId4" imgW="1371600" imgH="228600" progId="Equation.DSMT4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228600" y="1219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b="1" kern="0">
              <a:solidFill>
                <a:srgbClr val="C00000"/>
              </a:solidFill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chemeClr val="hlink"/>
                </a:solidFill>
                <a:latin typeface="+mj-lt"/>
                <a:cs typeface="+mn-cs"/>
              </a:rPr>
              <a:t>	</a:t>
            </a:r>
            <a:r>
              <a:rPr lang="en-US" sz="2400" kern="0">
                <a:latin typeface="+mj-lt"/>
                <a:cs typeface="+mn-cs"/>
              </a:rPr>
              <a:t>Để chứng minh một phép suy luận là sai hay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latin typeface="+mj-lt"/>
                <a:cs typeface="+mn-cs"/>
              </a:rPr>
              <a:t>    không là một hằng đúng. Ta chỉ cần chỉ ra một phản ví dụ.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800" b="1" kern="0">
              <a:solidFill>
                <a:schemeClr val="hlink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800" b="1" kern="0" dirty="0">
              <a:solidFill>
                <a:schemeClr val="hlink"/>
              </a:solidFill>
              <a:latin typeface="+mn-lt"/>
              <a:ea typeface="굴림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Suy luận sau có đúng ko?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52400" y="12192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 dirty="0" err="1"/>
              <a:t>Ông</a:t>
            </a:r>
            <a:r>
              <a:rPr lang="en-US" sz="2400" kern="0" dirty="0"/>
              <a:t> Minh </a:t>
            </a:r>
            <a:r>
              <a:rPr lang="en-US" sz="2400" kern="0" dirty="0" err="1"/>
              <a:t>nói</a:t>
            </a:r>
            <a:r>
              <a:rPr lang="en-US" sz="2400" kern="0" dirty="0"/>
              <a:t> </a:t>
            </a:r>
            <a:r>
              <a:rPr lang="en-US" sz="2400" kern="0" dirty="0" err="1"/>
              <a:t>rằng</a:t>
            </a:r>
            <a:r>
              <a:rPr lang="en-US" sz="2400" kern="0" dirty="0"/>
              <a:t> </a:t>
            </a:r>
            <a:r>
              <a:rPr lang="en-US" sz="2400" kern="0" dirty="0" err="1"/>
              <a:t>nếu</a:t>
            </a:r>
            <a:r>
              <a:rPr lang="en-US" sz="2400" kern="0" dirty="0"/>
              <a:t> </a:t>
            </a:r>
            <a:r>
              <a:rPr lang="en-US" sz="2400" kern="0" dirty="0" err="1"/>
              <a:t>không</a:t>
            </a:r>
            <a:r>
              <a:rPr lang="en-US" sz="2400" kern="0" dirty="0"/>
              <a:t> </a:t>
            </a:r>
            <a:r>
              <a:rPr lang="en-US" sz="2400" kern="0" dirty="0" err="1"/>
              <a:t>được</a:t>
            </a:r>
            <a:r>
              <a:rPr lang="en-US" sz="2400" kern="0" dirty="0"/>
              <a:t> </a:t>
            </a:r>
            <a:r>
              <a:rPr lang="en-US" sz="2400" kern="0" dirty="0" err="1"/>
              <a:t>tăng</a:t>
            </a:r>
            <a:r>
              <a:rPr lang="en-US" sz="2400" kern="0" dirty="0"/>
              <a:t> </a:t>
            </a:r>
            <a:r>
              <a:rPr lang="en-US" sz="2400" kern="0" dirty="0" err="1"/>
              <a:t>lương</a:t>
            </a:r>
            <a:r>
              <a:rPr lang="en-US" sz="2400" kern="0" dirty="0"/>
              <a:t> </a:t>
            </a:r>
            <a:r>
              <a:rPr lang="en-US" sz="2400" kern="0" dirty="0" err="1"/>
              <a:t>thì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</a:t>
            </a:r>
            <a:r>
              <a:rPr lang="en-US" sz="2400" kern="0" dirty="0" err="1"/>
              <a:t>ta</a:t>
            </a:r>
            <a:r>
              <a:rPr lang="en-US" sz="2400" kern="0" dirty="0"/>
              <a:t> </a:t>
            </a:r>
            <a:r>
              <a:rPr lang="en-US" sz="2400" kern="0" dirty="0" err="1"/>
              <a:t>sẽ</a:t>
            </a:r>
            <a:r>
              <a:rPr lang="en-US" sz="2400" kern="0" dirty="0"/>
              <a:t> </a:t>
            </a:r>
            <a:r>
              <a:rPr lang="en-US" sz="2400" kern="0" dirty="0" err="1"/>
              <a:t>nghỉ</a:t>
            </a:r>
            <a:r>
              <a:rPr lang="en-US" sz="2400" kern="0" dirty="0"/>
              <a:t> </a:t>
            </a:r>
            <a:r>
              <a:rPr lang="en-US" sz="2400" kern="0" dirty="0" err="1"/>
              <a:t>việc</a:t>
            </a:r>
            <a:r>
              <a:rPr lang="en-US" sz="2400" kern="0" dirty="0"/>
              <a:t>. </a:t>
            </a:r>
            <a:r>
              <a:rPr lang="en-US" sz="2400" kern="0" dirty="0" err="1"/>
              <a:t>Mặt</a:t>
            </a:r>
            <a:r>
              <a:rPr lang="en-US" sz="2400" kern="0" dirty="0"/>
              <a:t> </a:t>
            </a:r>
            <a:r>
              <a:rPr lang="en-US" sz="2400" kern="0" dirty="0" err="1"/>
              <a:t>khác</a:t>
            </a:r>
            <a:r>
              <a:rPr lang="en-US" sz="2400" kern="0" dirty="0"/>
              <a:t>, </a:t>
            </a:r>
            <a:r>
              <a:rPr lang="en-US" sz="2400" kern="0" dirty="0" err="1"/>
              <a:t>nếu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</a:t>
            </a:r>
            <a:r>
              <a:rPr lang="en-US" sz="2400" kern="0" dirty="0" err="1"/>
              <a:t>ấy</a:t>
            </a:r>
            <a:r>
              <a:rPr lang="en-US" sz="2400" kern="0" dirty="0"/>
              <a:t> </a:t>
            </a:r>
            <a:r>
              <a:rPr lang="en-US" sz="2400" kern="0" dirty="0" err="1"/>
              <a:t>nghỉ</a:t>
            </a:r>
            <a:r>
              <a:rPr lang="en-US" sz="2400" kern="0" dirty="0"/>
              <a:t> </a:t>
            </a:r>
            <a:r>
              <a:rPr lang="en-US" sz="2400" kern="0" dirty="0" err="1"/>
              <a:t>việc</a:t>
            </a:r>
            <a:r>
              <a:rPr lang="en-US" sz="2400" kern="0" dirty="0"/>
              <a:t> </a:t>
            </a:r>
            <a:r>
              <a:rPr lang="en-US" sz="2400" kern="0" dirty="0" err="1"/>
              <a:t>và</a:t>
            </a:r>
            <a:r>
              <a:rPr lang="en-US" sz="2400" kern="0" dirty="0"/>
              <a:t> </a:t>
            </a:r>
            <a:r>
              <a:rPr lang="en-US" sz="2400" kern="0" dirty="0" err="1"/>
              <a:t>vợ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</a:t>
            </a:r>
            <a:r>
              <a:rPr lang="en-US" sz="2400" kern="0" dirty="0" err="1"/>
              <a:t>ấy</a:t>
            </a:r>
            <a:r>
              <a:rPr lang="en-US" sz="2400" kern="0" dirty="0"/>
              <a:t> </a:t>
            </a:r>
            <a:r>
              <a:rPr lang="en-US" sz="2400" kern="0" dirty="0" err="1"/>
              <a:t>bị</a:t>
            </a:r>
            <a:r>
              <a:rPr lang="en-US" sz="2400" kern="0" dirty="0"/>
              <a:t> </a:t>
            </a:r>
            <a:r>
              <a:rPr lang="en-US" sz="2400" kern="0" dirty="0" err="1"/>
              <a:t>mất</a:t>
            </a:r>
            <a:r>
              <a:rPr lang="en-US" sz="2400" kern="0" dirty="0"/>
              <a:t> </a:t>
            </a:r>
            <a:r>
              <a:rPr lang="en-US" sz="2400" kern="0" dirty="0" err="1"/>
              <a:t>việc</a:t>
            </a:r>
            <a:r>
              <a:rPr lang="en-US" sz="2400" kern="0" dirty="0"/>
              <a:t> </a:t>
            </a:r>
            <a:r>
              <a:rPr lang="en-US" sz="2400" kern="0" dirty="0" err="1"/>
              <a:t>thì</a:t>
            </a:r>
            <a:r>
              <a:rPr lang="en-US" sz="2400" kern="0" dirty="0"/>
              <a:t> </a:t>
            </a:r>
            <a:r>
              <a:rPr lang="en-US" sz="2400" kern="0" dirty="0" err="1"/>
              <a:t>phải</a:t>
            </a:r>
            <a:r>
              <a:rPr lang="en-US" sz="2400" kern="0" dirty="0"/>
              <a:t> </a:t>
            </a:r>
            <a:r>
              <a:rPr lang="en-US" sz="2400" kern="0" dirty="0" err="1"/>
              <a:t>bán</a:t>
            </a:r>
            <a:r>
              <a:rPr lang="en-US" sz="2400" kern="0" dirty="0"/>
              <a:t> </a:t>
            </a:r>
            <a:r>
              <a:rPr lang="en-US" sz="2400" kern="0" err="1"/>
              <a:t>xe</a:t>
            </a:r>
            <a:r>
              <a:rPr lang="en-US" sz="2400" kern="0"/>
              <a:t>.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/>
              <a:t>Biết </a:t>
            </a:r>
            <a:r>
              <a:rPr lang="en-US" sz="2400" kern="0" dirty="0" err="1"/>
              <a:t>rằng</a:t>
            </a:r>
            <a:r>
              <a:rPr lang="en-US" sz="2400" kern="0" dirty="0"/>
              <a:t> </a:t>
            </a:r>
            <a:r>
              <a:rPr lang="en-US" sz="2400" kern="0" dirty="0" err="1"/>
              <a:t>nếu</a:t>
            </a:r>
            <a:r>
              <a:rPr lang="en-US" sz="2400" kern="0" dirty="0"/>
              <a:t> </a:t>
            </a:r>
            <a:r>
              <a:rPr lang="en-US" sz="2400" kern="0" dirty="0" err="1"/>
              <a:t>vợ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Minh hay </a:t>
            </a:r>
            <a:r>
              <a:rPr lang="en-US" sz="2400" kern="0" dirty="0" err="1"/>
              <a:t>đi</a:t>
            </a:r>
            <a:r>
              <a:rPr lang="en-US" sz="2400" kern="0" dirty="0"/>
              <a:t> </a:t>
            </a:r>
            <a:r>
              <a:rPr lang="en-US" sz="2400" kern="0" dirty="0" err="1"/>
              <a:t>làm</a:t>
            </a:r>
            <a:r>
              <a:rPr lang="en-US" sz="2400" kern="0" dirty="0"/>
              <a:t> </a:t>
            </a:r>
            <a:r>
              <a:rPr lang="en-US" sz="2400" kern="0" dirty="0" err="1"/>
              <a:t>trễ</a:t>
            </a:r>
            <a:r>
              <a:rPr lang="en-US" sz="2400" kern="0" dirty="0"/>
              <a:t> </a:t>
            </a:r>
            <a:r>
              <a:rPr lang="en-US" sz="2400" kern="0" dirty="0" err="1"/>
              <a:t>thì</a:t>
            </a:r>
            <a:r>
              <a:rPr lang="en-US" sz="2400" kern="0" dirty="0"/>
              <a:t> </a:t>
            </a:r>
            <a:r>
              <a:rPr lang="en-US" sz="2400" kern="0" dirty="0" err="1"/>
              <a:t>trước</a:t>
            </a:r>
            <a:r>
              <a:rPr lang="en-US" sz="2400" kern="0" dirty="0"/>
              <a:t> </a:t>
            </a:r>
            <a:r>
              <a:rPr lang="en-US" sz="2400" kern="0" dirty="0" err="1"/>
              <a:t>sau</a:t>
            </a:r>
            <a:r>
              <a:rPr lang="en-US" sz="2400" kern="0" dirty="0"/>
              <a:t> </a:t>
            </a:r>
            <a:r>
              <a:rPr lang="en-US" sz="2400" kern="0" dirty="0" err="1"/>
              <a:t>gì</a:t>
            </a:r>
            <a:r>
              <a:rPr lang="en-US" sz="2400" kern="0" dirty="0"/>
              <a:t> </a:t>
            </a:r>
            <a:r>
              <a:rPr lang="en-US" sz="2400" kern="0" dirty="0" err="1"/>
              <a:t>cũng</a:t>
            </a:r>
            <a:r>
              <a:rPr lang="en-US" sz="2400" kern="0" dirty="0"/>
              <a:t> </a:t>
            </a:r>
            <a:r>
              <a:rPr lang="en-US" sz="2400" kern="0" dirty="0" err="1"/>
              <a:t>sẽ</a:t>
            </a:r>
            <a:r>
              <a:rPr lang="en-US" sz="2400" kern="0" dirty="0"/>
              <a:t> </a:t>
            </a:r>
            <a:r>
              <a:rPr lang="en-US" sz="2400" kern="0" dirty="0" err="1"/>
              <a:t>bị</a:t>
            </a:r>
            <a:r>
              <a:rPr lang="en-US" sz="2400" kern="0" dirty="0"/>
              <a:t> </a:t>
            </a:r>
            <a:r>
              <a:rPr lang="en-US" sz="2400" kern="0" err="1"/>
              <a:t>mất</a:t>
            </a:r>
            <a:r>
              <a:rPr lang="en-US" sz="2400" kern="0"/>
              <a:t> việc.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/>
              <a:t>Nhưng </a:t>
            </a:r>
            <a:r>
              <a:rPr lang="en-US" sz="2400" kern="0" dirty="0" err="1"/>
              <a:t>ông</a:t>
            </a:r>
            <a:r>
              <a:rPr lang="en-US" sz="2400" kern="0" dirty="0"/>
              <a:t> Minh </a:t>
            </a:r>
            <a:r>
              <a:rPr lang="en-US" sz="2400" kern="0" dirty="0" err="1"/>
              <a:t>đã</a:t>
            </a:r>
            <a:r>
              <a:rPr lang="en-US" sz="2400" kern="0" dirty="0"/>
              <a:t> </a:t>
            </a:r>
            <a:r>
              <a:rPr lang="en-US" sz="2400" kern="0" dirty="0" err="1"/>
              <a:t>được</a:t>
            </a:r>
            <a:r>
              <a:rPr lang="en-US" sz="2400" kern="0" dirty="0"/>
              <a:t> </a:t>
            </a:r>
            <a:r>
              <a:rPr lang="en-US" sz="2400" kern="0" dirty="0" err="1"/>
              <a:t>tăng</a:t>
            </a:r>
            <a:r>
              <a:rPr lang="en-US" sz="2400" kern="0" dirty="0"/>
              <a:t> </a:t>
            </a:r>
            <a:r>
              <a:rPr lang="en-US" sz="2400" kern="0" err="1"/>
              <a:t>lương</a:t>
            </a:r>
            <a:r>
              <a:rPr lang="en-US" sz="2400" kern="0"/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 dirty="0" err="1">
                <a:solidFill>
                  <a:srgbClr val="C00000"/>
                </a:solidFill>
              </a:rPr>
              <a:t>Suy</a:t>
            </a:r>
            <a:r>
              <a:rPr lang="en-US" sz="2400" b="1" kern="0" dirty="0">
                <a:solidFill>
                  <a:srgbClr val="C00000"/>
                </a:solidFill>
              </a:rPr>
              <a:t> </a:t>
            </a:r>
            <a:r>
              <a:rPr lang="en-US" sz="2400" b="1" kern="0" dirty="0" err="1">
                <a:solidFill>
                  <a:srgbClr val="C00000"/>
                </a:solidFill>
              </a:rPr>
              <a:t>ra</a:t>
            </a:r>
            <a:r>
              <a:rPr lang="en-US" sz="2400" b="1" kern="0" dirty="0">
                <a:solidFill>
                  <a:srgbClr val="C00000"/>
                </a:solidFill>
              </a:rPr>
              <a:t> </a:t>
            </a:r>
            <a:r>
              <a:rPr lang="en-US" sz="2400" kern="0" dirty="0" err="1"/>
              <a:t>nếu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Minh </a:t>
            </a:r>
            <a:r>
              <a:rPr lang="en-US" sz="2400" kern="0" dirty="0" err="1"/>
              <a:t>không</a:t>
            </a:r>
            <a:r>
              <a:rPr lang="en-US" sz="2400" kern="0" dirty="0"/>
              <a:t> </a:t>
            </a:r>
            <a:r>
              <a:rPr lang="en-US" sz="2400" kern="0" dirty="0" err="1"/>
              <a:t>bán</a:t>
            </a:r>
            <a:r>
              <a:rPr lang="en-US" sz="2400" kern="0" dirty="0"/>
              <a:t> </a:t>
            </a:r>
            <a:r>
              <a:rPr lang="en-US" sz="2400" kern="0" dirty="0" err="1"/>
              <a:t>xe</a:t>
            </a:r>
            <a:r>
              <a:rPr lang="en-US" sz="2400" kern="0" dirty="0"/>
              <a:t> </a:t>
            </a:r>
            <a:r>
              <a:rPr lang="en-US" sz="2400" kern="0" dirty="0" err="1"/>
              <a:t>thì</a:t>
            </a:r>
            <a:r>
              <a:rPr lang="en-US" sz="2400" kern="0" dirty="0"/>
              <a:t> </a:t>
            </a:r>
            <a:r>
              <a:rPr lang="en-US" sz="2400" kern="0" dirty="0" err="1"/>
              <a:t>vợ</a:t>
            </a:r>
            <a:r>
              <a:rPr lang="en-US" sz="2400" kern="0" dirty="0"/>
              <a:t> </a:t>
            </a:r>
            <a:r>
              <a:rPr lang="en-US" sz="2400" kern="0" dirty="0" err="1"/>
              <a:t>ông</a:t>
            </a:r>
            <a:r>
              <a:rPr lang="en-US" sz="2400" kern="0" dirty="0"/>
              <a:t> </a:t>
            </a:r>
            <a:r>
              <a:rPr lang="en-US" sz="2400" kern="0" dirty="0" err="1"/>
              <a:t>ta</a:t>
            </a:r>
            <a:r>
              <a:rPr lang="en-US" sz="2400" kern="0" dirty="0"/>
              <a:t> </a:t>
            </a:r>
            <a:r>
              <a:rPr lang="en-US" sz="2400" kern="0" dirty="0" err="1"/>
              <a:t>đã</a:t>
            </a:r>
            <a:r>
              <a:rPr lang="en-US" sz="2400" kern="0" dirty="0"/>
              <a:t> </a:t>
            </a:r>
            <a:r>
              <a:rPr lang="en-US" sz="2400" kern="0" dirty="0" err="1"/>
              <a:t>không</a:t>
            </a:r>
            <a:r>
              <a:rPr lang="en-US" sz="2400" kern="0" dirty="0"/>
              <a:t> </a:t>
            </a:r>
            <a:r>
              <a:rPr lang="en-US" sz="2400" kern="0" dirty="0" err="1"/>
              <a:t>đi</a:t>
            </a:r>
            <a:r>
              <a:rPr lang="en-US" sz="2400" kern="0" dirty="0"/>
              <a:t> </a:t>
            </a:r>
            <a:r>
              <a:rPr lang="en-US" sz="2400" kern="0" err="1"/>
              <a:t>làm</a:t>
            </a:r>
            <a:r>
              <a:rPr lang="en-US" sz="2400" kern="0"/>
              <a:t> trễ.</a:t>
            </a:r>
            <a:endParaRPr lang="en-US" sz="2400" kern="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27613" y="1219200"/>
            <a:ext cx="3811587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p: ông Minh được tăng lương.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q: ông Minh nghỉ việc.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r: vợ ông Minh mất việc.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s: gia đình phải bán xe.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t: vợ ông hay đi làm trễ.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Suy luận trên không đúng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Phản ví dụ</a:t>
            </a:r>
          </a:p>
          <a:p>
            <a:endParaRPr lang="en-US" sz="2400" smtClean="0"/>
          </a:p>
        </p:txBody>
      </p:sp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6172200" y="1219200"/>
          <a:ext cx="1612900" cy="2362200"/>
        </p:xfrm>
        <a:graphic>
          <a:graphicData uri="http://schemas.openxmlformats.org/presentationml/2006/ole">
            <p:oleObj spid="_x0000_s18434" name="Equation" r:id="rId3" imgW="736560" imgH="1079280" progId="Equation.DSMT4">
              <p:embed/>
            </p:oleObj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86400" y="3733800"/>
            <a:ext cx="609600" cy="251460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s=0</a:t>
            </a:r>
          </a:p>
          <a:p>
            <a:pPr algn="ctr"/>
            <a:r>
              <a:rPr lang="en-US" sz="2000"/>
              <a:t>t=1</a:t>
            </a:r>
          </a:p>
          <a:p>
            <a:pPr algn="ctr"/>
            <a:r>
              <a:rPr lang="en-US" sz="2000"/>
              <a:t>p=1</a:t>
            </a:r>
          </a:p>
          <a:p>
            <a:pPr algn="ctr"/>
            <a:r>
              <a:rPr lang="en-US" sz="2000"/>
              <a:t>q=0</a:t>
            </a:r>
          </a:p>
          <a:p>
            <a:pPr algn="ctr"/>
            <a:r>
              <a:rPr lang="en-US" sz="2000"/>
              <a:t>r=1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124200" y="2133600"/>
          <a:ext cx="2590800" cy="3479800"/>
        </p:xfrm>
        <a:graphic>
          <a:graphicData uri="http://schemas.openxmlformats.org/presentationml/2006/ole">
            <p:oleObj spid="_x0000_s19458" name="Equation" r:id="rId4" imgW="850680" imgH="1143000" progId="Equation.DSMT4">
              <p:embed/>
            </p:oleObj>
          </a:graphicData>
        </a:graphic>
      </p:graphicFrame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57200" y="1447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Chứng minh suy luận sau: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Áp dụng các Qui tắc suy diễn</a:t>
            </a:r>
            <a:endParaRPr lang="en-US" smtClean="0"/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819400" y="1447800"/>
          <a:ext cx="1189038" cy="1646238"/>
        </p:xfrm>
        <a:graphic>
          <a:graphicData uri="http://schemas.openxmlformats.org/presentationml/2006/ole">
            <p:oleObj spid="_x0000_s20482" name="Equation" r:id="rId4" imgW="495000" imgH="685800" progId="Equation.DSMT4">
              <p:embed/>
            </p:oleObj>
          </a:graphicData>
        </a:graphic>
      </p:graphicFrame>
      <p:graphicFrame>
        <p:nvGraphicFramePr>
          <p:cNvPr id="20483" name="Object 7"/>
          <p:cNvGraphicFramePr>
            <a:graphicFrameLocks noChangeAspect="1"/>
          </p:cNvGraphicFramePr>
          <p:nvPr/>
        </p:nvGraphicFramePr>
        <p:xfrm>
          <a:off x="4724400" y="1447800"/>
          <a:ext cx="2133600" cy="1584325"/>
        </p:xfrm>
        <a:graphic>
          <a:graphicData uri="http://schemas.openxmlformats.org/presentationml/2006/ole">
            <p:oleObj spid="_x0000_s20483" name="Equation" r:id="rId5" imgW="888840" imgH="660240" progId="Equation.DSMT4">
              <p:embed/>
            </p:oleObj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7086600" y="1447800"/>
          <a:ext cx="1828800" cy="1584325"/>
        </p:xfrm>
        <a:graphic>
          <a:graphicData uri="http://schemas.openxmlformats.org/presentationml/2006/ole">
            <p:oleObj spid="_x0000_s20484" name="Equation" r:id="rId6" imgW="761760" imgH="660240" progId="Equation.DSMT4">
              <p:embed/>
            </p:oleObj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4495800" y="4876800"/>
          <a:ext cx="2959100" cy="685800"/>
        </p:xfrm>
        <a:graphic>
          <a:graphicData uri="http://schemas.openxmlformats.org/presentationml/2006/ole">
            <p:oleObj spid="_x0000_s20485" name="Equation" r:id="rId7" imgW="1041120" imgH="241200" progId="Equation.DSMT4">
              <p:embed/>
            </p:oleObj>
          </a:graphicData>
        </a:graphic>
      </p:graphicFrame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381000" y="1447800"/>
          <a:ext cx="1828800" cy="2667000"/>
        </p:xfrm>
        <a:graphic>
          <a:graphicData uri="http://schemas.openxmlformats.org/presentationml/2006/ole">
            <p:oleObj spid="_x0000_s20486" name="Equation" r:id="rId8" imgW="850680" imgH="1143000" progId="Equation.DSMT4">
              <p:embed/>
            </p:oleObj>
          </a:graphicData>
        </a:graphic>
      </p:graphicFrame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2895600" y="4038600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Theo luật logic, ta có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 khác</a:t>
            </a:r>
            <a:endParaRPr 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52578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CM bằng phản chứng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1628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477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Áp dụng các qui Tắc Suy Diễn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Ví dụ khác</a:t>
            </a: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5181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Hệ quả logic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295400"/>
            <a:ext cx="8686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0000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 Qui tắc thay thế: </a:t>
            </a:r>
            <a:r>
              <a:rPr lang="vi-VN" sz="2400"/>
              <a:t>Trong dạng mệnh đề E, nếu ta thay thế biểu thức con F bởi  một dạng mệnh đề tương đương logic</a:t>
            </a:r>
            <a:r>
              <a:rPr lang="en-US" sz="2400"/>
              <a:t> </a:t>
            </a:r>
            <a:r>
              <a:rPr lang="vi-VN" sz="2400"/>
              <a:t>thì dạng mệnh đề thu được vẫn c</a:t>
            </a:r>
            <a:r>
              <a:rPr lang="en-US" sz="2400"/>
              <a:t>ò</a:t>
            </a:r>
            <a:r>
              <a:rPr lang="vi-VN" sz="2400"/>
              <a:t>n tương đương</a:t>
            </a:r>
            <a:r>
              <a:rPr lang="en-US" sz="2400"/>
              <a:t> logic với E.</a:t>
            </a:r>
          </a:p>
          <a:p>
            <a:endParaRPr 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3048000"/>
            <a:ext cx="868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Ví dụ. </a:t>
            </a:r>
            <a:r>
              <a:rPr lang="en-US" sz="2400" b="1">
                <a:solidFill>
                  <a:schemeClr val="accent1"/>
                </a:solidFill>
                <a:sym typeface="Symbol" pitchFamily="18" charset="2"/>
              </a:rPr>
              <a:t></a:t>
            </a:r>
            <a:r>
              <a:rPr lang="en-US" sz="2400" b="1">
                <a:solidFill>
                  <a:schemeClr val="accent1"/>
                </a:solidFill>
              </a:rPr>
              <a:t>(p</a:t>
            </a:r>
            <a:r>
              <a:rPr lang="en-US" sz="2400" b="1">
                <a:solidFill>
                  <a:schemeClr val="accent1"/>
                </a:solidFill>
                <a:sym typeface="Symbol" pitchFamily="18" charset="2"/>
              </a:rPr>
              <a:t>  q)</a:t>
            </a:r>
            <a:r>
              <a:rPr lang="en-US" sz="2400" b="1">
                <a:solidFill>
                  <a:schemeClr val="accent1"/>
                </a:solidFill>
              </a:rPr>
              <a:t> </a:t>
            </a:r>
            <a:r>
              <a:rPr lang="en-US" sz="2400">
                <a:sym typeface="Symbol" pitchFamily="18" charset="2"/>
              </a:rPr>
              <a:t> r </a:t>
            </a:r>
            <a:r>
              <a:rPr lang="en-US" sz="2400" b="1">
                <a:solidFill>
                  <a:schemeClr val="accent1"/>
                </a:solidFill>
                <a:sym typeface="Symbol" pitchFamily="18" charset="2"/>
              </a:rPr>
              <a:t>(p   q) </a:t>
            </a:r>
            <a:r>
              <a:rPr lang="en-US" sz="2400">
                <a:sym typeface="Symbol" pitchFamily="18" charset="2"/>
              </a:rPr>
              <a:t> r</a:t>
            </a:r>
            <a:r>
              <a:rPr lang="en-US" sz="2400">
                <a:solidFill>
                  <a:srgbClr val="C00000"/>
                </a:solidFill>
              </a:rPr>
              <a:t> </a:t>
            </a:r>
            <a:endParaRPr lang="vi-V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276600" y="2057400"/>
            <a:ext cx="5410200" cy="4191000"/>
          </a:xfrm>
        </p:spPr>
        <p:txBody>
          <a:bodyPr/>
          <a:lstStyle/>
          <a:p>
            <a:pPr marL="971550" lvl="1" indent="-514350"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sym typeface="Euclid Symbol" pitchFamily="18" charset="2"/>
              </a:rPr>
              <a:t>Suy luận đã cho là sai.</a:t>
            </a:r>
          </a:p>
          <a:p>
            <a:pPr marL="971550" lvl="1" indent="-514350">
              <a:buFont typeface="Wingdings" pitchFamily="2" charset="2"/>
              <a:buNone/>
            </a:pPr>
            <a:endParaRPr lang="en-US" smtClean="0">
              <a:latin typeface="Arial" pitchFamily="34" charset="0"/>
              <a:sym typeface="Euclid Symbol" pitchFamily="18" charset="2"/>
            </a:endParaRPr>
          </a:p>
          <a:p>
            <a:pPr marL="971550" lvl="1" indent="-514350"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sym typeface="Euclid Symbol" pitchFamily="18" charset="2"/>
              </a:rPr>
              <a:t>Phản ví dụ: </a:t>
            </a:r>
          </a:p>
          <a:p>
            <a:pPr marL="971550" lvl="1" indent="-514350"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sym typeface="Euclid Symbol" pitchFamily="18" charset="2"/>
              </a:rPr>
              <a:t>p = q = r = 1, s = 0.</a:t>
            </a:r>
            <a:endParaRPr lang="en-US" smtClean="0">
              <a:latin typeface="Arial" pitchFamily="34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419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lớp:  17a, 19a, 20a, 21a, 22a, 23a, 24, 27a, 28a, 29a, 30a</a:t>
            </a:r>
          </a:p>
          <a:p>
            <a:endParaRPr lang="en-US" smtClean="0"/>
          </a:p>
          <a:p>
            <a:r>
              <a:rPr lang="en-US" smtClean="0"/>
              <a:t>Về nhà: còn lại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Qui tắc suy diễn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Cơ sở Logic  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47800"/>
            <a:ext cx="85344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   </a:t>
            </a:r>
            <a:r>
              <a:rPr lang="vi-VN" sz="2400"/>
              <a:t>Trong c</a:t>
            </a:r>
            <a:r>
              <a:rPr lang="en-US" sz="2400"/>
              <a:t>ác</a:t>
            </a:r>
            <a:r>
              <a:rPr lang="vi-VN" sz="2400"/>
              <a:t> chứng minh t</a:t>
            </a:r>
            <a:r>
              <a:rPr lang="en-US" sz="2400"/>
              <a:t>oán</a:t>
            </a:r>
            <a:r>
              <a:rPr lang="vi-VN" sz="2400"/>
              <a:t> học, xuất ph</a:t>
            </a:r>
            <a:r>
              <a:rPr lang="en-US" sz="2400"/>
              <a:t>át</a:t>
            </a:r>
            <a:r>
              <a:rPr lang="vi-VN" sz="2400"/>
              <a:t> từ một số khẳng định đúng </a:t>
            </a:r>
            <a:r>
              <a:rPr lang="vi-VN" sz="2400">
                <a:solidFill>
                  <a:srgbClr val="FF0000"/>
                </a:solidFill>
              </a:rPr>
              <a:t>p, q, r…(tiền đề), </a:t>
            </a:r>
            <a:r>
              <a:rPr lang="vi-VN" sz="2400"/>
              <a:t>ta </a:t>
            </a:r>
            <a:r>
              <a:rPr lang="en-US" sz="2400"/>
              <a:t>áp</a:t>
            </a:r>
            <a:r>
              <a:rPr lang="vi-VN" sz="2400"/>
              <a:t> dụng </a:t>
            </a:r>
            <a:r>
              <a:rPr lang="en-US" sz="2400"/>
              <a:t>các</a:t>
            </a:r>
            <a:r>
              <a:rPr lang="vi-VN" sz="2400"/>
              <a:t> qui tắc suy diễn để suy ra ch</a:t>
            </a:r>
            <a:r>
              <a:rPr lang="en-US" sz="2400"/>
              <a:t>ân</a:t>
            </a:r>
            <a:r>
              <a:rPr lang="vi-VN" sz="2400"/>
              <a:t> lí của một mệnh đề</a:t>
            </a:r>
            <a:r>
              <a:rPr lang="vi-VN" sz="2400">
                <a:solidFill>
                  <a:srgbClr val="FF0000"/>
                </a:solidFill>
              </a:rPr>
              <a:t> h </a:t>
            </a:r>
            <a:r>
              <a:rPr lang="vi-VN" sz="2400"/>
              <a:t>m</a:t>
            </a:r>
            <a:r>
              <a:rPr lang="en-US" sz="2400"/>
              <a:t>à</a:t>
            </a:r>
            <a:r>
              <a:rPr lang="vi-VN" sz="2400"/>
              <a:t> ta gọi</a:t>
            </a:r>
            <a:r>
              <a:rPr lang="en-US" sz="2400"/>
              <a:t> là</a:t>
            </a:r>
            <a:r>
              <a:rPr lang="vi-VN" sz="2400"/>
              <a:t> </a:t>
            </a:r>
            <a:r>
              <a:rPr lang="vi-VN" sz="2400">
                <a:solidFill>
                  <a:srgbClr val="FF0000"/>
                </a:solidFill>
              </a:rPr>
              <a:t>kết luận</a:t>
            </a:r>
            <a:r>
              <a:rPr lang="vi-VN" sz="2400"/>
              <a:t>.</a:t>
            </a:r>
            <a:endParaRPr lang="en-US" sz="2400"/>
          </a:p>
          <a:p>
            <a:endParaRPr lang="en-US" sz="2400"/>
          </a:p>
          <a:p>
            <a:r>
              <a:rPr lang="en-US" sz="2800"/>
              <a:t>   </a:t>
            </a:r>
            <a:r>
              <a:rPr lang="en-US" sz="2400"/>
              <a:t>Nói cách  khác, dùng các qui tắc suy diễn để chứng minh:</a:t>
            </a:r>
          </a:p>
          <a:p>
            <a:pPr lvl="1"/>
            <a:r>
              <a:rPr lang="en-US" sz="2400"/>
              <a:t>(p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/>
              <a:t>q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/>
              <a:t>r</a:t>
            </a:r>
            <a:r>
              <a:rPr lang="en-US" sz="2400">
                <a:sym typeface="Symbol" pitchFamily="18" charset="2"/>
              </a:rPr>
              <a:t></a:t>
            </a:r>
            <a:r>
              <a:rPr lang="en-US" sz="2400"/>
              <a:t>… )  có hệ quả logic là  h                                         </a:t>
            </a:r>
          </a:p>
          <a:p>
            <a:endParaRPr lang="vi-VN" sz="2400"/>
          </a:p>
        </p:txBody>
      </p:sp>
      <p:sp>
        <p:nvSpPr>
          <p:cNvPr id="6" name="Rectangle 5"/>
          <p:cNvSpPr/>
          <p:nvPr/>
        </p:nvSpPr>
        <p:spPr>
          <a:xfrm>
            <a:off x="533400" y="3940076"/>
            <a:ext cx="8153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  Ta </a:t>
            </a:r>
            <a:r>
              <a:rPr lang="en-US" sz="2400" dirty="0" err="1">
                <a:latin typeface="Arial" charset="0"/>
                <a:cs typeface="+mn-cs"/>
              </a:rPr>
              <a:t>thường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mô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hình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hóa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phép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suy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luận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đó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dưới</a:t>
            </a:r>
            <a:r>
              <a:rPr lang="en-US" sz="2400" dirty="0">
                <a:latin typeface="Arial" charset="0"/>
                <a:cs typeface="+mn-cs"/>
              </a:rPr>
              <a:t> </a:t>
            </a:r>
            <a:r>
              <a:rPr lang="en-US" sz="2400" dirty="0" err="1">
                <a:latin typeface="Arial" charset="0"/>
                <a:cs typeface="+mn-cs"/>
              </a:rPr>
              <a:t>dạng</a:t>
            </a:r>
            <a:r>
              <a:rPr lang="en-US" sz="2400" dirty="0">
                <a:latin typeface="Arial" charset="0"/>
                <a:cs typeface="+mn-cs"/>
              </a:rPr>
              <a:t>:</a:t>
            </a:r>
          </a:p>
          <a:p>
            <a:pPr lvl="7">
              <a:defRPr/>
            </a:pPr>
            <a:r>
              <a:rPr lang="en-US" altLang="ko-KR" sz="2400" i="1" dirty="0">
                <a:latin typeface="Arial" charset="0"/>
                <a:ea typeface="굴림" charset="-127"/>
                <a:cs typeface="+mn-cs"/>
              </a:rPr>
              <a:t> p               </a:t>
            </a:r>
          </a:p>
          <a:p>
            <a:pPr lvl="7">
              <a:defRPr/>
            </a:pPr>
            <a:r>
              <a:rPr lang="en-US" altLang="ko-KR" sz="2400" i="1" dirty="0">
                <a:latin typeface="Arial" charset="0"/>
                <a:ea typeface="굴림" charset="-127"/>
                <a:cs typeface="+mn-cs"/>
              </a:rPr>
              <a:t>q</a:t>
            </a:r>
            <a:r>
              <a:rPr lang="en-US" altLang="ko-KR" sz="2400" i="1" u="sng" dirty="0">
                <a:latin typeface="Arial" charset="0"/>
                <a:ea typeface="굴림" charset="-127"/>
                <a:cs typeface="+mn-cs"/>
              </a:rPr>
              <a:t> </a:t>
            </a:r>
          </a:p>
          <a:p>
            <a:pPr lvl="7">
              <a:defRPr/>
            </a:pPr>
            <a:r>
              <a:rPr lang="en-US" altLang="ko-KR" sz="2400" i="1" dirty="0">
                <a:latin typeface="Arial" charset="0"/>
                <a:ea typeface="굴림" charset="-127"/>
                <a:cs typeface="+mn-cs"/>
              </a:rPr>
              <a:t>r</a:t>
            </a:r>
            <a:r>
              <a:rPr lang="en-US" altLang="ko-KR" sz="2400" i="1" u="sng" dirty="0">
                <a:latin typeface="Arial" charset="0"/>
                <a:ea typeface="굴림" charset="-127"/>
                <a:cs typeface="+mn-cs"/>
              </a:rPr>
              <a:t> </a:t>
            </a:r>
          </a:p>
          <a:p>
            <a:pPr lvl="7">
              <a:defRPr/>
            </a:pPr>
            <a:r>
              <a:rPr lang="en-US" altLang="ko-KR" sz="2400" i="1" u="sng" dirty="0">
                <a:latin typeface="Arial" charset="0"/>
                <a:ea typeface="굴림" charset="-127"/>
                <a:cs typeface="+mn-cs"/>
              </a:rPr>
              <a:t>…</a:t>
            </a:r>
          </a:p>
          <a:p>
            <a:pPr lvl="7">
              <a:defRPr/>
            </a:pPr>
            <a:r>
              <a:rPr lang="en-US" altLang="ko-KR" sz="2400" dirty="0">
                <a:latin typeface="Arial" charset="0"/>
                <a:ea typeface="굴림" charset="-127"/>
                <a:cs typeface="+mn-cs"/>
                <a:sym typeface="Symbol" pitchFamily="18" charset="2"/>
              </a:rPr>
              <a:t>h </a:t>
            </a:r>
            <a:endParaRPr lang="en-US" altLang="ko-KR" sz="2400" i="1" dirty="0">
              <a:latin typeface="Arial" charset="0"/>
              <a:ea typeface="굴림" charset="-127"/>
              <a:cs typeface="+mn-cs"/>
              <a:sym typeface="Symbol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92CD1-A086-411A-AA64-1615817AA5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qui tắc suy diễn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447800"/>
            <a:ext cx="7467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1. Qui tắc khẳng định </a:t>
            </a:r>
            <a:r>
              <a:rPr lang="en-US" sz="2400"/>
              <a:t>(Modus Ponens)</a:t>
            </a:r>
            <a:endParaRPr lang="en-US" sz="2400" b="1"/>
          </a:p>
          <a:p>
            <a:r>
              <a:rPr lang="en-US" sz="2400"/>
              <a:t>	Qui tắc này được thể hiện bằng hằng đúng: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	Hoặc dưới dạng sơ đồ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800" b="1" kern="0">
              <a:solidFill>
                <a:schemeClr val="hlink"/>
              </a:solidFill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800" b="1" kern="0">
              <a:solidFill>
                <a:schemeClr val="hlink"/>
              </a:solidFill>
              <a:latin typeface="+mj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chemeClr val="hlink"/>
                </a:solidFill>
                <a:latin typeface="+mj-lt"/>
                <a:cs typeface="+mn-cs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800" b="1" kern="0">
              <a:solidFill>
                <a:schemeClr val="hlink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800" b="1" kern="0">
              <a:solidFill>
                <a:schemeClr val="hlink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800" b="1" kern="0">
              <a:solidFill>
                <a:schemeClr val="hlink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ph idx="1"/>
          </p:nvPr>
        </p:nvGraphicFramePr>
        <p:xfrm>
          <a:off x="3429000" y="2901950"/>
          <a:ext cx="3198813" cy="711200"/>
        </p:xfrm>
        <a:graphic>
          <a:graphicData uri="http://schemas.openxmlformats.org/presentationml/2006/ole">
            <p:oleObj spid="_x0000_s7170" name="Equation" r:id="rId4" imgW="125712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29200" y="4114800"/>
          <a:ext cx="1216025" cy="1676400"/>
        </p:xfrm>
        <a:graphic>
          <a:graphicData uri="http://schemas.openxmlformats.org/presentationml/2006/ole">
            <p:oleObj spid="_x0000_s7171" name="Equation" r:id="rId5" imgW="46980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4785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Nếu An học chăm thì An học tốt.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Mà An học chăm</a:t>
            </a:r>
          </a:p>
          <a:p>
            <a:r>
              <a:rPr lang="en-US" sz="2400">
                <a:solidFill>
                  <a:srgbClr val="C00000"/>
                </a:solidFill>
              </a:rPr>
              <a:t>Suy ra </a:t>
            </a:r>
            <a:r>
              <a:rPr lang="en-US" sz="2400">
                <a:solidFill>
                  <a:schemeClr val="accent2"/>
                </a:solidFill>
              </a:rPr>
              <a:t>An học tốt.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2766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 Trời mưa thì đường ướt.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chemeClr val="tx2"/>
                </a:solidFill>
              </a:rPr>
              <a:t>  Mà chiều nay trời mưa.</a:t>
            </a:r>
          </a:p>
          <a:p>
            <a:r>
              <a:rPr lang="en-US" sz="2400" b="1">
                <a:solidFill>
                  <a:srgbClr val="C00000"/>
                </a:solidFill>
              </a:rPr>
              <a:t>Suy ra </a:t>
            </a:r>
            <a:r>
              <a:rPr lang="en-US" sz="2400">
                <a:solidFill>
                  <a:schemeClr val="accent2"/>
                </a:solidFill>
              </a:rPr>
              <a:t>Chiều nay đường ướt.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mtClean="0">
                <a:solidFill>
                  <a:srgbClr val="C00000"/>
                </a:solidFill>
              </a:rPr>
              <a:t>2. Quy tắc phủ định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457200" y="12954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/>
              <a:t>	Qui tắc này được thể hiện bằng hằng đúng: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sz="2400" b="1" kern="0"/>
              <a:t>	Hoặc dưới dạng sơ đồ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b="1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400" b="1" kern="0">
              <a:ea typeface="굴림" charset="-127"/>
            </a:endParaRP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0" y="2365375"/>
          <a:ext cx="3579813" cy="690563"/>
        </p:xfrm>
        <a:graphic>
          <a:graphicData uri="http://schemas.openxmlformats.org/presentationml/2006/ole">
            <p:oleObj spid="_x0000_s8194" name="Equation" r:id="rId4" imgW="144756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/>
        </p:nvGraphicFramePr>
        <p:xfrm>
          <a:off x="5410200" y="3733800"/>
          <a:ext cx="1271588" cy="1752600"/>
        </p:xfrm>
        <a:graphic>
          <a:graphicData uri="http://schemas.openxmlformats.org/presentationml/2006/ole">
            <p:oleObj spid="_x0000_s8195" name="Equation" r:id="rId5" imgW="46980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07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Nếu An đi học đầy đủ thì An đậu toán rời rạc.</a:t>
            </a:r>
          </a:p>
          <a:p>
            <a:r>
              <a:rPr lang="en-US" sz="2400"/>
              <a:t>An không đậu toán rời rạc.</a:t>
            </a:r>
          </a:p>
          <a:p>
            <a:endParaRPr lang="en-US" sz="2400"/>
          </a:p>
          <a:p>
            <a:r>
              <a:rPr lang="en-US" sz="2400">
                <a:solidFill>
                  <a:srgbClr val="C00000"/>
                </a:solidFill>
              </a:rPr>
              <a:t>Suy ra: </a:t>
            </a:r>
            <a:r>
              <a:rPr lang="en-US" sz="2400"/>
              <a:t>An không đi học đầy đủ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57200" y="13716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kern="0">
                <a:solidFill>
                  <a:schemeClr val="hlink"/>
                </a:solidFill>
              </a:rPr>
              <a:t>    </a:t>
            </a:r>
            <a:r>
              <a:rPr lang="en-US" sz="2400" kern="0"/>
              <a:t>Qui tắc này được thể hiện bằng hằng đúng: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>
              <a:solidFill>
                <a:schemeClr val="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sz="2400" kern="0"/>
              <a:t>Hoặc dưới dạng sơ đồ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sz="2400" kern="0">
              <a:solidFill>
                <a:schemeClr val="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400" kern="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mtClean="0">
                <a:solidFill>
                  <a:srgbClr val="C00000"/>
                </a:solidFill>
              </a:rPr>
              <a:t>3. Qui tắc tam đoạn luận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38400" y="2370138"/>
          <a:ext cx="5029200" cy="674687"/>
        </p:xfrm>
        <a:graphic>
          <a:graphicData uri="http://schemas.openxmlformats.org/presentationml/2006/ole">
            <p:oleObj spid="_x0000_s9218" name="Equation" r:id="rId4" imgW="208260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105400" y="3962400"/>
          <a:ext cx="1231900" cy="1395413"/>
        </p:xfrm>
        <a:graphic>
          <a:graphicData uri="http://schemas.openxmlformats.org/presentationml/2006/ole">
            <p:oleObj spid="_x0000_s9219" name="Equation" r:id="rId5" imgW="57132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cdb2004222l</Template>
  <TotalTime>3267</TotalTime>
  <Words>1008</Words>
  <Application>Microsoft PowerPoint</Application>
  <PresentationFormat>On-screen Show (4:3)</PresentationFormat>
  <Paragraphs>178</Paragraphs>
  <Slides>31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01</vt:lpstr>
      <vt:lpstr>Equation</vt:lpstr>
      <vt:lpstr>Hệ quả logic</vt:lpstr>
      <vt:lpstr>Hệ quả logic</vt:lpstr>
      <vt:lpstr>Hệ quả logic</vt:lpstr>
      <vt:lpstr>Qui tắc suy diễn</vt:lpstr>
      <vt:lpstr>Các qui tắc suy diễn</vt:lpstr>
      <vt:lpstr>Ví dụ</vt:lpstr>
      <vt:lpstr>2. Quy tắc phủ định</vt:lpstr>
      <vt:lpstr>Ví dụ</vt:lpstr>
      <vt:lpstr>3. Qui tắc tam đoạn luận</vt:lpstr>
      <vt:lpstr>Ví dụ</vt:lpstr>
      <vt:lpstr>4. Qui tắc tam đoạn luận rời</vt:lpstr>
      <vt:lpstr>Ví dụ</vt:lpstr>
      <vt:lpstr>5. Quy tắc nối liền</vt:lpstr>
      <vt:lpstr>Ví dụ</vt:lpstr>
      <vt:lpstr>6. Quy tắc đơn giản</vt:lpstr>
      <vt:lpstr>Ví dụ</vt:lpstr>
      <vt:lpstr>7. Qui tắc mâu thuẫn</vt:lpstr>
      <vt:lpstr>7. Qui tắc mâu thuẫn</vt:lpstr>
      <vt:lpstr>7. Qui tắc mâu thuẫn</vt:lpstr>
      <vt:lpstr>8. Qui tắc chứng minh theo trường hợp</vt:lpstr>
      <vt:lpstr>9. Phản ví dụ</vt:lpstr>
      <vt:lpstr>Suy luận sau có đúng ko?</vt:lpstr>
      <vt:lpstr>Giải</vt:lpstr>
      <vt:lpstr>Ví dụ</vt:lpstr>
      <vt:lpstr>Áp dụng các Qui tắc suy diễn</vt:lpstr>
      <vt:lpstr>Ví dụ khác</vt:lpstr>
      <vt:lpstr>CM bằng phản chứng</vt:lpstr>
      <vt:lpstr>Áp dụng các qui Tắc Suy Diễn</vt:lpstr>
      <vt:lpstr>Ví dụ khác</vt:lpstr>
      <vt:lpstr>Giải</vt:lpstr>
      <vt:lpstr>Bài tập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RỜI RẠC</dc:title>
  <dc:creator>Le Van Luyen</dc:creator>
  <cp:lastModifiedBy>Nguyen Thanh Nhut</cp:lastModifiedBy>
  <cp:revision>182</cp:revision>
  <dcterms:created xsi:type="dcterms:W3CDTF">2009-03-02T05:22:45Z</dcterms:created>
  <dcterms:modified xsi:type="dcterms:W3CDTF">2011-02-28T14:29:17Z</dcterms:modified>
</cp:coreProperties>
</file>