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24"/>
  </p:notesMasterIdLst>
  <p:handoutMasterIdLst>
    <p:handoutMasterId r:id="rId25"/>
  </p:handoutMasterIdLst>
  <p:sldIdLst>
    <p:sldId id="452" r:id="rId2"/>
    <p:sldId id="401" r:id="rId3"/>
    <p:sldId id="402" r:id="rId4"/>
    <p:sldId id="403" r:id="rId5"/>
    <p:sldId id="404" r:id="rId6"/>
    <p:sldId id="405" r:id="rId7"/>
    <p:sldId id="406" r:id="rId8"/>
    <p:sldId id="407" r:id="rId9"/>
    <p:sldId id="408" r:id="rId10"/>
    <p:sldId id="410" r:id="rId11"/>
    <p:sldId id="411" r:id="rId12"/>
    <p:sldId id="412" r:id="rId13"/>
    <p:sldId id="413" r:id="rId14"/>
    <p:sldId id="414" r:id="rId15"/>
    <p:sldId id="469" r:id="rId16"/>
    <p:sldId id="415" r:id="rId17"/>
    <p:sldId id="455" r:id="rId18"/>
    <p:sldId id="456" r:id="rId19"/>
    <p:sldId id="457" r:id="rId20"/>
    <p:sldId id="458" r:id="rId21"/>
    <p:sldId id="459" r:id="rId22"/>
    <p:sldId id="470" r:id="rId23"/>
  </p:sldIdLst>
  <p:sldSz cx="9144000" cy="6858000" type="screen4x3"/>
  <p:notesSz cx="9588500" cy="73025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815B"/>
    <a:srgbClr val="CC0000"/>
    <a:srgbClr val="DDDDDD"/>
    <a:srgbClr val="C0C0C0"/>
    <a:srgbClr val="EAEAEA"/>
    <a:srgbClr val="000000"/>
    <a:srgbClr val="46ACAE"/>
    <a:srgbClr val="7EA5D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22003" autoAdjust="0"/>
    <p:restoredTop sz="91000" autoAdjust="0"/>
  </p:normalViewPr>
  <p:slideViewPr>
    <p:cSldViewPr>
      <p:cViewPr>
        <p:scale>
          <a:sx n="40" d="100"/>
          <a:sy n="40" d="100"/>
        </p:scale>
        <p:origin x="-1109" y="-28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54488" cy="365125"/>
          </a:xfrm>
          <a:prstGeom prst="rect">
            <a:avLst/>
          </a:prstGeom>
        </p:spPr>
        <p:txBody>
          <a:bodyPr vert="horz" lIns="96515" tIns="48257" rIns="96515" bIns="48257" rtlCol="0"/>
          <a:lstStyle>
            <a:lvl1pPr algn="l">
              <a:defRPr sz="1300"/>
            </a:lvl1pPr>
          </a:lstStyle>
          <a:p>
            <a:pPr>
              <a:defRPr/>
            </a:pPr>
            <a:endParaRPr lang="en-US"/>
          </a:p>
        </p:txBody>
      </p:sp>
      <p:sp>
        <p:nvSpPr>
          <p:cNvPr id="3" name="Date Placeholder 2"/>
          <p:cNvSpPr>
            <a:spLocks noGrp="1"/>
          </p:cNvSpPr>
          <p:nvPr>
            <p:ph type="dt" sz="quarter" idx="1"/>
          </p:nvPr>
        </p:nvSpPr>
        <p:spPr>
          <a:xfrm>
            <a:off x="5432425" y="0"/>
            <a:ext cx="4154488" cy="365125"/>
          </a:xfrm>
          <a:prstGeom prst="rect">
            <a:avLst/>
          </a:prstGeom>
        </p:spPr>
        <p:txBody>
          <a:bodyPr vert="horz" lIns="96515" tIns="48257" rIns="96515" bIns="48257" rtlCol="0"/>
          <a:lstStyle>
            <a:lvl1pPr algn="r">
              <a:defRPr sz="1300"/>
            </a:lvl1pPr>
          </a:lstStyle>
          <a:p>
            <a:pPr>
              <a:defRPr/>
            </a:pPr>
            <a:fld id="{98268829-2E9A-4284-85EE-CB39DEC5E01B}" type="datetimeFigureOut">
              <a:rPr lang="en-US"/>
              <a:pPr>
                <a:defRPr/>
              </a:pPr>
              <a:t>2/17/2011</a:t>
            </a:fld>
            <a:endParaRPr lang="en-US"/>
          </a:p>
        </p:txBody>
      </p:sp>
      <p:sp>
        <p:nvSpPr>
          <p:cNvPr id="4" name="Footer Placeholder 3"/>
          <p:cNvSpPr>
            <a:spLocks noGrp="1"/>
          </p:cNvSpPr>
          <p:nvPr>
            <p:ph type="ftr" sz="quarter" idx="2"/>
          </p:nvPr>
        </p:nvSpPr>
        <p:spPr>
          <a:xfrm>
            <a:off x="0" y="6935788"/>
            <a:ext cx="4154488" cy="365125"/>
          </a:xfrm>
          <a:prstGeom prst="rect">
            <a:avLst/>
          </a:prstGeom>
        </p:spPr>
        <p:txBody>
          <a:bodyPr vert="horz" lIns="96515" tIns="48257" rIns="96515" bIns="48257"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5432425" y="6935788"/>
            <a:ext cx="4154488" cy="365125"/>
          </a:xfrm>
          <a:prstGeom prst="rect">
            <a:avLst/>
          </a:prstGeom>
        </p:spPr>
        <p:txBody>
          <a:bodyPr vert="horz" lIns="96515" tIns="48257" rIns="96515" bIns="48257" rtlCol="0" anchor="b"/>
          <a:lstStyle>
            <a:lvl1pPr algn="r">
              <a:defRPr sz="1300"/>
            </a:lvl1pPr>
          </a:lstStyle>
          <a:p>
            <a:pPr>
              <a:defRPr/>
            </a:pPr>
            <a:fld id="{67681A59-679A-4094-8EC8-159A3601FBF0}" type="slidenum">
              <a:rPr lang="en-US"/>
              <a:pPr>
                <a:defRPr/>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54488" cy="365125"/>
          </a:xfrm>
          <a:prstGeom prst="rect">
            <a:avLst/>
          </a:prstGeom>
        </p:spPr>
        <p:txBody>
          <a:bodyPr vert="horz" lIns="96515" tIns="48257" rIns="96515" bIns="48257" rtlCol="0"/>
          <a:lstStyle>
            <a:lvl1pPr algn="l">
              <a:defRPr sz="1300">
                <a:latin typeface="Arial" charset="0"/>
                <a:cs typeface="+mn-cs"/>
              </a:defRPr>
            </a:lvl1pPr>
          </a:lstStyle>
          <a:p>
            <a:pPr>
              <a:defRPr/>
            </a:pPr>
            <a:endParaRPr lang="en-US"/>
          </a:p>
        </p:txBody>
      </p:sp>
      <p:sp>
        <p:nvSpPr>
          <p:cNvPr id="3" name="Date Placeholder 2"/>
          <p:cNvSpPr>
            <a:spLocks noGrp="1"/>
          </p:cNvSpPr>
          <p:nvPr>
            <p:ph type="dt" idx="1"/>
          </p:nvPr>
        </p:nvSpPr>
        <p:spPr>
          <a:xfrm>
            <a:off x="5432425" y="0"/>
            <a:ext cx="4154488" cy="365125"/>
          </a:xfrm>
          <a:prstGeom prst="rect">
            <a:avLst/>
          </a:prstGeom>
        </p:spPr>
        <p:txBody>
          <a:bodyPr vert="horz" lIns="96515" tIns="48257" rIns="96515" bIns="48257" rtlCol="0"/>
          <a:lstStyle>
            <a:lvl1pPr algn="r">
              <a:defRPr sz="1300">
                <a:latin typeface="Arial" charset="0"/>
                <a:cs typeface="+mn-cs"/>
              </a:defRPr>
            </a:lvl1pPr>
          </a:lstStyle>
          <a:p>
            <a:pPr>
              <a:defRPr/>
            </a:pPr>
            <a:fld id="{CABA257F-FDD1-433E-AE1F-8630B7CBB1F8}" type="datetimeFigureOut">
              <a:rPr lang="en-US"/>
              <a:pPr>
                <a:defRPr/>
              </a:pPr>
              <a:t>2/17/2011</a:t>
            </a:fld>
            <a:endParaRPr lang="en-US"/>
          </a:p>
        </p:txBody>
      </p:sp>
      <p:sp>
        <p:nvSpPr>
          <p:cNvPr id="4" name="Slide Image Placeholder 3"/>
          <p:cNvSpPr>
            <a:spLocks noGrp="1" noRot="1" noChangeAspect="1"/>
          </p:cNvSpPr>
          <p:nvPr>
            <p:ph type="sldImg" idx="2"/>
          </p:nvPr>
        </p:nvSpPr>
        <p:spPr>
          <a:xfrm>
            <a:off x="2968625" y="547688"/>
            <a:ext cx="3651250" cy="2738437"/>
          </a:xfrm>
          <a:prstGeom prst="rect">
            <a:avLst/>
          </a:prstGeom>
          <a:noFill/>
          <a:ln w="12700">
            <a:solidFill>
              <a:prstClr val="black"/>
            </a:solidFill>
          </a:ln>
        </p:spPr>
        <p:txBody>
          <a:bodyPr vert="horz" lIns="96515" tIns="48257" rIns="96515" bIns="48257" rtlCol="0" anchor="ctr"/>
          <a:lstStyle/>
          <a:p>
            <a:pPr lvl="0"/>
            <a:endParaRPr lang="en-US" noProof="0"/>
          </a:p>
        </p:txBody>
      </p:sp>
      <p:sp>
        <p:nvSpPr>
          <p:cNvPr id="5" name="Notes Placeholder 4"/>
          <p:cNvSpPr>
            <a:spLocks noGrp="1"/>
          </p:cNvSpPr>
          <p:nvPr>
            <p:ph type="body" sz="quarter" idx="3"/>
          </p:nvPr>
        </p:nvSpPr>
        <p:spPr>
          <a:xfrm>
            <a:off x="958850" y="3468688"/>
            <a:ext cx="7670800" cy="3286125"/>
          </a:xfrm>
          <a:prstGeom prst="rect">
            <a:avLst/>
          </a:prstGeom>
        </p:spPr>
        <p:txBody>
          <a:bodyPr vert="horz" lIns="96515" tIns="48257" rIns="96515" bIns="4825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935788"/>
            <a:ext cx="4154488" cy="365125"/>
          </a:xfrm>
          <a:prstGeom prst="rect">
            <a:avLst/>
          </a:prstGeom>
        </p:spPr>
        <p:txBody>
          <a:bodyPr vert="horz" lIns="96515" tIns="48257" rIns="96515" bIns="48257" rtlCol="0" anchor="b"/>
          <a:lstStyle>
            <a:lvl1pPr algn="l">
              <a:defRPr sz="1300">
                <a:latin typeface="Arial" charset="0"/>
                <a:cs typeface="+mn-cs"/>
              </a:defRPr>
            </a:lvl1pPr>
          </a:lstStyle>
          <a:p>
            <a:pPr>
              <a:defRPr/>
            </a:pPr>
            <a:endParaRPr lang="en-US"/>
          </a:p>
        </p:txBody>
      </p:sp>
      <p:sp>
        <p:nvSpPr>
          <p:cNvPr id="7" name="Slide Number Placeholder 6"/>
          <p:cNvSpPr>
            <a:spLocks noGrp="1"/>
          </p:cNvSpPr>
          <p:nvPr>
            <p:ph type="sldNum" sz="quarter" idx="5"/>
          </p:nvPr>
        </p:nvSpPr>
        <p:spPr>
          <a:xfrm>
            <a:off x="5432425" y="6935788"/>
            <a:ext cx="4154488" cy="365125"/>
          </a:xfrm>
          <a:prstGeom prst="rect">
            <a:avLst/>
          </a:prstGeom>
        </p:spPr>
        <p:txBody>
          <a:bodyPr vert="horz" lIns="96515" tIns="48257" rIns="96515" bIns="48257" rtlCol="0" anchor="b"/>
          <a:lstStyle>
            <a:lvl1pPr algn="r">
              <a:defRPr sz="1300">
                <a:latin typeface="Arial" charset="0"/>
                <a:cs typeface="+mn-cs"/>
              </a:defRPr>
            </a:lvl1pPr>
          </a:lstStyle>
          <a:p>
            <a:pPr>
              <a:defRPr/>
            </a:pPr>
            <a:fld id="{1802A87F-21AA-4473-8C6E-9A506C3A763B}"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p:spPr>
      </p:sp>
      <p:sp>
        <p:nvSpPr>
          <p:cNvPr id="1218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bwMode="auto">
          <a:noFill/>
          <a:ln>
            <a:solidFill>
              <a:srgbClr val="000000"/>
            </a:solidFill>
            <a:miter lim="800000"/>
            <a:headEnd/>
            <a:tailEnd/>
          </a:ln>
        </p:spPr>
      </p:sp>
      <p:sp>
        <p:nvSpPr>
          <p:cNvPr id="1310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bwMode="auto">
          <a:noFill/>
          <a:ln>
            <a:solidFill>
              <a:srgbClr val="000000"/>
            </a:solidFill>
            <a:miter lim="800000"/>
            <a:headEnd/>
            <a:tailEnd/>
          </a:ln>
        </p:spPr>
      </p:sp>
      <p:sp>
        <p:nvSpPr>
          <p:cNvPr id="133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p:spPr>
      </p:sp>
      <p:sp>
        <p:nvSpPr>
          <p:cNvPr id="1341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bwMode="auto">
          <a:noFill/>
          <a:ln>
            <a:solidFill>
              <a:srgbClr val="000000"/>
            </a:solidFill>
            <a:miter lim="800000"/>
            <a:headEnd/>
            <a:tailEnd/>
          </a:ln>
        </p:spPr>
      </p:sp>
      <p:sp>
        <p:nvSpPr>
          <p:cNvPr id="135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p:spPr>
      </p:sp>
      <p:sp>
        <p:nvSpPr>
          <p:cNvPr id="1361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bwMode="auto">
          <a:noFill/>
          <a:ln>
            <a:solidFill>
              <a:srgbClr val="000000"/>
            </a:solidFill>
            <a:miter lim="800000"/>
            <a:headEnd/>
            <a:tailEnd/>
          </a:ln>
        </p:spPr>
      </p:sp>
      <p:sp>
        <p:nvSpPr>
          <p:cNvPr id="1239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bwMode="auto">
          <a:noFill/>
          <a:ln>
            <a:solidFill>
              <a:srgbClr val="000000"/>
            </a:solidFill>
            <a:miter lim="800000"/>
            <a:headEnd/>
            <a:tailEnd/>
          </a:ln>
        </p:spPr>
      </p:sp>
      <p:sp>
        <p:nvSpPr>
          <p:cNvPr id="1249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bwMode="auto">
          <a:noFill/>
          <a:ln>
            <a:solidFill>
              <a:srgbClr val="000000"/>
            </a:solidFill>
            <a:miter lim="800000"/>
            <a:headEnd/>
            <a:tailEnd/>
          </a:ln>
        </p:spPr>
      </p:sp>
      <p:sp>
        <p:nvSpPr>
          <p:cNvPr id="1259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bwMode="auto">
          <a:noFill/>
          <a:ln>
            <a:solidFill>
              <a:srgbClr val="000000"/>
            </a:solidFill>
            <a:miter lim="800000"/>
            <a:headEnd/>
            <a:tailEnd/>
          </a:ln>
        </p:spPr>
      </p:sp>
      <p:sp>
        <p:nvSpPr>
          <p:cNvPr id="1269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bwMode="auto">
          <a:noFill/>
          <a:ln>
            <a:solidFill>
              <a:srgbClr val="000000"/>
            </a:solidFill>
            <a:miter lim="800000"/>
            <a:headEnd/>
            <a:tailEnd/>
          </a:ln>
        </p:spPr>
      </p:sp>
      <p:sp>
        <p:nvSpPr>
          <p:cNvPr id="1290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bwMode="auto">
          <a:noFill/>
          <a:ln>
            <a:solidFill>
              <a:srgbClr val="000000"/>
            </a:solidFill>
            <a:miter lim="800000"/>
            <a:headEnd/>
            <a:tailEnd/>
          </a:ln>
        </p:spPr>
      </p:sp>
      <p:sp>
        <p:nvSpPr>
          <p:cNvPr id="1300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5" name="Header Placeholder 4"/>
          <p:cNvSpPr>
            <a:spLocks noGrp="1"/>
          </p:cNvSpPr>
          <p:nvPr>
            <p:ph type="hdr" sz="quarter"/>
          </p:nvPr>
        </p:nvSpPr>
        <p:spPr/>
        <p:txBody>
          <a:bodyPr/>
          <a:lstStyle/>
          <a:p>
            <a:pPr>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 Box 14"/>
          <p:cNvSpPr txBox="1">
            <a:spLocks noChangeArrowheads="1"/>
          </p:cNvSpPr>
          <p:nvPr/>
        </p:nvSpPr>
        <p:spPr bwMode="gray">
          <a:xfrm>
            <a:off x="7239000" y="0"/>
            <a:ext cx="1536700" cy="457200"/>
          </a:xfrm>
          <a:prstGeom prst="rect">
            <a:avLst/>
          </a:prstGeom>
          <a:noFill/>
          <a:ln w="9525">
            <a:noFill/>
            <a:miter lim="800000"/>
            <a:headEnd/>
            <a:tailEnd/>
          </a:ln>
          <a:effectLst/>
        </p:spPr>
        <p:txBody>
          <a:bodyPr>
            <a:spAutoFit/>
          </a:bodyPr>
          <a:lstStyle/>
          <a:p>
            <a:pPr algn="ctr">
              <a:defRPr/>
            </a:pPr>
            <a:r>
              <a:rPr lang="en-US" sz="2400" b="1" i="1">
                <a:solidFill>
                  <a:srgbClr val="CC0000"/>
                </a:solidFill>
                <a:latin typeface="Verdana" pitchFamily="34" charset="0"/>
                <a:cs typeface="+mn-cs"/>
              </a:rPr>
              <a:t>LOGO</a:t>
            </a:r>
          </a:p>
        </p:txBody>
      </p:sp>
      <p:sp>
        <p:nvSpPr>
          <p:cNvPr id="3074" name="Rectangle 2"/>
          <p:cNvSpPr>
            <a:spLocks noGrp="1" noChangeArrowheads="1"/>
          </p:cNvSpPr>
          <p:nvPr>
            <p:ph type="ctrTitle"/>
          </p:nvPr>
        </p:nvSpPr>
        <p:spPr>
          <a:xfrm>
            <a:off x="2819400" y="3365500"/>
            <a:ext cx="6019800" cy="596900"/>
          </a:xfrm>
        </p:spPr>
        <p:txBody>
          <a:bodyPr/>
          <a:lstStyle>
            <a:lvl1pPr>
              <a:defRPr sz="3600"/>
            </a:lvl1pPr>
          </a:lstStyle>
          <a:p>
            <a:r>
              <a:rPr lang="en-US" smtClean="0"/>
              <a:t>Click to edit Master title style</a:t>
            </a:r>
            <a:endParaRPr lang="en-US"/>
          </a:p>
        </p:txBody>
      </p:sp>
      <p:sp>
        <p:nvSpPr>
          <p:cNvPr id="3075" name="Rectangle 3"/>
          <p:cNvSpPr>
            <a:spLocks noGrp="1" noChangeArrowheads="1"/>
          </p:cNvSpPr>
          <p:nvPr>
            <p:ph type="subTitle" idx="1"/>
          </p:nvPr>
        </p:nvSpPr>
        <p:spPr>
          <a:xfrm>
            <a:off x="2819400" y="2743200"/>
            <a:ext cx="5715000" cy="533400"/>
          </a:xfrm>
        </p:spPr>
        <p:txBody>
          <a:bodyPr/>
          <a:lstStyle>
            <a:lvl1pPr marL="0" indent="0">
              <a:buFont typeface="Wingdings" pitchFamily="2" charset="2"/>
              <a:buNone/>
              <a:defRPr sz="1800" b="0">
                <a:solidFill>
                  <a:schemeClr val="tx1"/>
                </a:solidFill>
              </a:defRPr>
            </a:lvl1pPr>
          </a:lstStyle>
          <a:p>
            <a:r>
              <a:rPr lang="en-US" smtClean="0"/>
              <a:t>Click to edit Master subtitle style</a:t>
            </a:r>
            <a:endParaRPr lang="en-US"/>
          </a:p>
        </p:txBody>
      </p:sp>
      <p:sp>
        <p:nvSpPr>
          <p:cNvPr id="5" name="Rectangle 4"/>
          <p:cNvSpPr>
            <a:spLocks noGrp="1" noChangeArrowheads="1"/>
          </p:cNvSpPr>
          <p:nvPr>
            <p:ph type="dt" sz="half" idx="10"/>
          </p:nvPr>
        </p:nvSpPr>
        <p:spPr>
          <a:xfrm>
            <a:off x="457200" y="6477000"/>
            <a:ext cx="2133600" cy="244475"/>
          </a:xfrm>
        </p:spPr>
        <p:txBody>
          <a:bodyPr/>
          <a:lstStyle>
            <a:lvl1pPr>
              <a:defRPr sz="1200">
                <a:latin typeface="Arial" charset="0"/>
              </a:defRPr>
            </a:lvl1pPr>
          </a:lstStyle>
          <a:p>
            <a:pPr>
              <a:defRPr/>
            </a:pPr>
            <a:endParaRPr lang="en-US"/>
          </a:p>
        </p:txBody>
      </p:sp>
      <p:sp>
        <p:nvSpPr>
          <p:cNvPr id="6" name="Rectangle 5"/>
          <p:cNvSpPr>
            <a:spLocks noGrp="1" noChangeArrowheads="1"/>
          </p:cNvSpPr>
          <p:nvPr>
            <p:ph type="ftr" sz="quarter" idx="11"/>
          </p:nvPr>
        </p:nvSpPr>
        <p:spPr>
          <a:xfrm>
            <a:off x="3124200" y="6477000"/>
            <a:ext cx="2895600" cy="244475"/>
          </a:xfrm>
        </p:spPr>
        <p:txBody>
          <a:bodyPr/>
          <a:lstStyle>
            <a:lvl1pPr algn="ctr">
              <a:defRPr sz="1200">
                <a:latin typeface="Arial" charset="0"/>
              </a:defRPr>
            </a:lvl1pPr>
          </a:lstStyle>
          <a:p>
            <a:pPr>
              <a:defRPr/>
            </a:pPr>
            <a:r>
              <a:rPr lang="vi-VN"/>
              <a:t>Cơ sở Logic  </a:t>
            </a:r>
            <a:endParaRPr lang="en-US"/>
          </a:p>
        </p:txBody>
      </p:sp>
      <p:sp>
        <p:nvSpPr>
          <p:cNvPr id="7" name="Rectangle 6"/>
          <p:cNvSpPr>
            <a:spLocks noGrp="1" noChangeArrowheads="1"/>
          </p:cNvSpPr>
          <p:nvPr>
            <p:ph type="sldNum" sz="quarter" idx="12"/>
          </p:nvPr>
        </p:nvSpPr>
        <p:spPr>
          <a:xfrm>
            <a:off x="6553200" y="6477000"/>
            <a:ext cx="2133600" cy="244475"/>
          </a:xfrm>
        </p:spPr>
        <p:txBody>
          <a:bodyPr/>
          <a:lstStyle>
            <a:lvl1pPr>
              <a:defRPr sz="1200">
                <a:latin typeface="Arial" charset="0"/>
              </a:defRPr>
            </a:lvl1pPr>
          </a:lstStyle>
          <a:p>
            <a:pPr>
              <a:defRPr/>
            </a:pPr>
            <a:fld id="{23D74DF3-CA9D-4011-A053-FEE38F3B916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E55E03-839E-4604-B611-C1B1E05CFE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93B0B8-ECF5-4754-A6C1-0A16F2C534E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96200" cy="563563"/>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00600"/>
          </a:xfrm>
        </p:spPr>
        <p:txBody>
          <a:bodyPr/>
          <a:lstStyle/>
          <a:p>
            <a:pPr lvl="0"/>
            <a:r>
              <a:rPr lang="en-US" noProof="0" smtClean="0"/>
              <a:t>Click icon to add table</a:t>
            </a:r>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CF1A9DE-5E15-46C4-8948-5A6E9ADE829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19088"/>
            <a:ext cx="8229600" cy="67151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393825"/>
            <a:ext cx="4038600" cy="49307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393825"/>
            <a:ext cx="4038600" cy="23891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5413"/>
            <a:ext cx="4038600" cy="2389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90AB88C-7D08-44CC-8117-D687390F2D8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A56917-99D7-4292-9F1D-98B5AC8DDC1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7901D06-5E56-44A5-9030-C4E569A602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6C84F906-E46B-4986-93C9-62C35872032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A31CA47-EDE4-4E52-B756-EE71B4A95E0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8EFAB28-EF53-4E95-83EB-5EF6B9219B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C1C8E7B-8509-4EFE-BE87-AEB734B2D74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vi-VN"/>
              <a:t>Cơ sở Logic  </a:t>
            </a: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9190645-3555-4B69-ABF5-ADB4B47AA19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bwMode="gray">
          <a:xfrm>
            <a:off x="457200" y="14478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gray">
          <a:xfrm>
            <a:off x="4572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chemeClr val="bg1"/>
                </a:solidFill>
                <a:latin typeface="+mn-lt"/>
                <a:cs typeface="+mn-cs"/>
              </a:defRPr>
            </a:lvl1pPr>
          </a:lstStyle>
          <a:p>
            <a:pPr>
              <a:defRPr/>
            </a:pPr>
            <a:endParaRPr lang="en-US"/>
          </a:p>
        </p:txBody>
      </p:sp>
      <p:sp>
        <p:nvSpPr>
          <p:cNvPr id="1029" name="Rectangle 5"/>
          <p:cNvSpPr>
            <a:spLocks noGrp="1" noChangeArrowheads="1"/>
          </p:cNvSpPr>
          <p:nvPr>
            <p:ph type="ftr" sz="quarter" idx="3"/>
          </p:nvPr>
        </p:nvSpPr>
        <p:spPr bwMode="gray">
          <a:xfrm>
            <a:off x="7162800" y="152400"/>
            <a:ext cx="1752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bg1"/>
                </a:solidFill>
                <a:latin typeface="+mn-lt"/>
                <a:cs typeface="+mn-cs"/>
              </a:defRPr>
            </a:lvl1pPr>
          </a:lstStyle>
          <a:p>
            <a:pPr>
              <a:defRPr/>
            </a:pPr>
            <a:r>
              <a:rPr lang="vi-VN"/>
              <a:t>Cơ sở Logic  </a:t>
            </a:r>
            <a:endParaRPr lang="en-US"/>
          </a:p>
        </p:txBody>
      </p:sp>
      <p:sp>
        <p:nvSpPr>
          <p:cNvPr id="1030" name="Rectangle 6"/>
          <p:cNvSpPr>
            <a:spLocks noGrp="1" noChangeArrowheads="1"/>
          </p:cNvSpPr>
          <p:nvPr>
            <p:ph type="sldNum" sz="quarter" idx="4"/>
          </p:nvPr>
        </p:nvSpPr>
        <p:spPr bwMode="gray">
          <a:xfrm>
            <a:off x="3429000" y="655637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bg1"/>
                </a:solidFill>
                <a:latin typeface="+mn-lt"/>
                <a:cs typeface="+mn-cs"/>
              </a:defRPr>
            </a:lvl1pPr>
          </a:lstStyle>
          <a:p>
            <a:pPr>
              <a:defRPr/>
            </a:pPr>
            <a:fld id="{BFD72955-E23B-4613-A216-A16F11AFF8A3}" type="slidenum">
              <a:rPr lang="en-US"/>
              <a:pPr>
                <a:defRPr/>
              </a:pPr>
              <a:t>‹#›</a:t>
            </a:fld>
            <a:endParaRPr lang="en-US"/>
          </a:p>
        </p:txBody>
      </p:sp>
      <p:sp>
        <p:nvSpPr>
          <p:cNvPr id="27654" name="Rectangle 2"/>
          <p:cNvSpPr>
            <a:spLocks noGrp="1" noChangeArrowheads="1"/>
          </p:cNvSpPr>
          <p:nvPr>
            <p:ph type="title"/>
          </p:nvPr>
        </p:nvSpPr>
        <p:spPr bwMode="gray">
          <a:xfrm>
            <a:off x="457200" y="533400"/>
            <a:ext cx="7696200" cy="563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grpSp>
        <p:nvGrpSpPr>
          <p:cNvPr id="27655" name="Group 35"/>
          <p:cNvGrpSpPr>
            <a:grpSpLocks/>
          </p:cNvGrpSpPr>
          <p:nvPr/>
        </p:nvGrpSpPr>
        <p:grpSpPr bwMode="auto">
          <a:xfrm>
            <a:off x="0" y="1143000"/>
            <a:ext cx="7086600" cy="22225"/>
            <a:chOff x="0" y="720"/>
            <a:chExt cx="4464" cy="14"/>
          </a:xfrm>
        </p:grpSpPr>
        <p:sp>
          <p:nvSpPr>
            <p:cNvPr id="1055" name="Line 31"/>
            <p:cNvSpPr>
              <a:spLocks noChangeShapeType="1"/>
            </p:cNvSpPr>
            <p:nvPr userDrawn="1"/>
          </p:nvSpPr>
          <p:spPr bwMode="auto">
            <a:xfrm flipH="1">
              <a:off x="0" y="720"/>
              <a:ext cx="4464" cy="0"/>
            </a:xfrm>
            <a:prstGeom prst="line">
              <a:avLst/>
            </a:prstGeom>
            <a:noFill/>
            <a:ln w="19050">
              <a:solidFill>
                <a:schemeClr val="tx1"/>
              </a:solidFill>
              <a:round/>
              <a:headEnd/>
              <a:tailEnd/>
            </a:ln>
            <a:effectLst/>
          </p:spPr>
          <p:txBody>
            <a:bodyPr/>
            <a:lstStyle/>
            <a:p>
              <a:pPr>
                <a:defRPr/>
              </a:pPr>
              <a:endParaRPr lang="en-US">
                <a:latin typeface="Arial" charset="0"/>
                <a:cs typeface="+mn-cs"/>
              </a:endParaRPr>
            </a:p>
          </p:txBody>
        </p:sp>
        <p:sp>
          <p:nvSpPr>
            <p:cNvPr id="1058" name="Line 34"/>
            <p:cNvSpPr>
              <a:spLocks noChangeShapeType="1"/>
            </p:cNvSpPr>
            <p:nvPr userDrawn="1"/>
          </p:nvSpPr>
          <p:spPr bwMode="auto">
            <a:xfrm>
              <a:off x="0" y="734"/>
              <a:ext cx="1968" cy="0"/>
            </a:xfrm>
            <a:prstGeom prst="line">
              <a:avLst/>
            </a:prstGeom>
            <a:noFill/>
            <a:ln w="76200">
              <a:solidFill>
                <a:schemeClr val="tx1"/>
              </a:solidFill>
              <a:round/>
              <a:headEnd/>
              <a:tailEnd/>
            </a:ln>
            <a:effectLst/>
          </p:spPr>
          <p:txBody>
            <a:bodyPr/>
            <a:lstStyle/>
            <a:p>
              <a:pPr>
                <a:defRPr/>
              </a:pPr>
              <a:endParaRPr lang="en-US">
                <a:latin typeface="Arial" charset="0"/>
                <a:cs typeface="+mn-cs"/>
              </a:endParaRPr>
            </a:p>
          </p:txBody>
        </p:sp>
      </p:grpSp>
    </p:spTree>
  </p:cSld>
  <p:clrMap bg1="lt1" tx1="dk1" bg2="lt2" tx2="dk2" accent1="accent1" accent2="accent2" accent3="accent3" accent4="accent4" accent5="accent5" accent6="accent6" hlink="hlink" folHlink="folHlink"/>
  <p:sldLayoutIdLst>
    <p:sldLayoutId id="2147484146"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7" r:id="rId13"/>
  </p:sldLayoutIdLst>
  <p:hf sldNum="0"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Verdana" pitchFamily="34" charset="0"/>
        </a:defRPr>
      </a:lvl2pPr>
      <a:lvl3pPr algn="l" rtl="0" eaLnBrk="0" fontAlgn="base" hangingPunct="0">
        <a:spcBef>
          <a:spcPct val="0"/>
        </a:spcBef>
        <a:spcAft>
          <a:spcPct val="0"/>
        </a:spcAft>
        <a:defRPr sz="3200" b="1">
          <a:solidFill>
            <a:schemeClr val="tx2"/>
          </a:solidFill>
          <a:latin typeface="Verdana" pitchFamily="34" charset="0"/>
        </a:defRPr>
      </a:lvl3pPr>
      <a:lvl4pPr algn="l" rtl="0" eaLnBrk="0" fontAlgn="base" hangingPunct="0">
        <a:spcBef>
          <a:spcPct val="0"/>
        </a:spcBef>
        <a:spcAft>
          <a:spcPct val="0"/>
        </a:spcAft>
        <a:defRPr sz="3200" b="1">
          <a:solidFill>
            <a:schemeClr val="tx2"/>
          </a:solidFill>
          <a:latin typeface="Verdana" pitchFamily="34" charset="0"/>
        </a:defRPr>
      </a:lvl4pPr>
      <a:lvl5pPr algn="l" rtl="0" eaLnBrk="0" fontAlgn="base" hangingPunct="0">
        <a:spcBef>
          <a:spcPct val="0"/>
        </a:spcBef>
        <a:spcAft>
          <a:spcPct val="0"/>
        </a:spcAft>
        <a:defRPr sz="3200" b="1">
          <a:solidFill>
            <a:schemeClr val="tx2"/>
          </a:solidFill>
          <a:latin typeface="Verdana" pitchFamily="34" charset="0"/>
        </a:defRPr>
      </a:lvl5pPr>
      <a:lvl6pPr marL="457200" algn="l" rtl="0" eaLnBrk="1" fontAlgn="base" hangingPunct="1">
        <a:spcBef>
          <a:spcPct val="0"/>
        </a:spcBef>
        <a:spcAft>
          <a:spcPct val="0"/>
        </a:spcAft>
        <a:defRPr sz="3200" b="1">
          <a:solidFill>
            <a:schemeClr val="tx2"/>
          </a:solidFill>
          <a:latin typeface="Verdana" pitchFamily="34" charset="0"/>
        </a:defRPr>
      </a:lvl6pPr>
      <a:lvl7pPr marL="914400" algn="l" rtl="0" eaLnBrk="1" fontAlgn="base" hangingPunct="1">
        <a:spcBef>
          <a:spcPct val="0"/>
        </a:spcBef>
        <a:spcAft>
          <a:spcPct val="0"/>
        </a:spcAft>
        <a:defRPr sz="3200" b="1">
          <a:solidFill>
            <a:schemeClr val="tx2"/>
          </a:solidFill>
          <a:latin typeface="Verdana" pitchFamily="34" charset="0"/>
        </a:defRPr>
      </a:lvl7pPr>
      <a:lvl8pPr marL="1371600" algn="l" rtl="0" eaLnBrk="1" fontAlgn="base" hangingPunct="1">
        <a:spcBef>
          <a:spcPct val="0"/>
        </a:spcBef>
        <a:spcAft>
          <a:spcPct val="0"/>
        </a:spcAft>
        <a:defRPr sz="3200" b="1">
          <a:solidFill>
            <a:schemeClr val="tx2"/>
          </a:solidFill>
          <a:latin typeface="Verdana" pitchFamily="34" charset="0"/>
        </a:defRPr>
      </a:lvl8pPr>
      <a:lvl9pPr marL="1828800" algn="l" rtl="0" eaLnBrk="1" fontAlgn="base" hangingPunct="1">
        <a:spcBef>
          <a:spcPct val="0"/>
        </a:spcBef>
        <a:spcAft>
          <a:spcPct val="0"/>
        </a:spcAft>
        <a:defRPr sz="3200" b="1">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defRPr>
      </a:lvl3pPr>
      <a:lvl4pPr marL="1600200" indent="-228600" algn="l" rtl="0" eaLnBrk="0" fontAlgn="base" hangingPunct="0">
        <a:spcBef>
          <a:spcPct val="20000"/>
        </a:spcBef>
        <a:spcAft>
          <a:spcPct val="0"/>
        </a:spcAft>
        <a:buChar char="–"/>
        <a:defRPr sz="2000">
          <a:solidFill>
            <a:schemeClr val="tx1"/>
          </a:solidFill>
          <a:latin typeface="Arial" charset="0"/>
        </a:defRPr>
      </a:lvl4pPr>
      <a:lvl5pPr marL="2057400" indent="-228600" algn="l" rtl="0" eaLnBrk="0" fontAlgn="base" hangingPunct="0">
        <a:spcBef>
          <a:spcPct val="20000"/>
        </a:spcBef>
        <a:spcAft>
          <a:spcPct val="0"/>
        </a:spcAft>
        <a:buChar char="»"/>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6.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mtClean="0"/>
              <a:t>LOGIC VỊ TỪ</a:t>
            </a:r>
            <a:endParaRPr lang="en-US"/>
          </a:p>
        </p:txBody>
      </p:sp>
      <p:sp>
        <p:nvSpPr>
          <p:cNvPr id="77827" name="Text Placeholder 6"/>
          <p:cNvSpPr>
            <a:spLocks noGrp="1"/>
          </p:cNvSpPr>
          <p:nvPr>
            <p:ph type="body"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pPr eaLnBrk="1" hangingPunct="1"/>
            <a:r>
              <a:rPr lang="en-US" smtClean="0">
                <a:solidFill>
                  <a:srgbClr val="C00000"/>
                </a:solidFill>
              </a:rPr>
              <a:t>Ví dụ 2</a:t>
            </a:r>
            <a:endParaRPr lang="en-US" smtClean="0"/>
          </a:p>
        </p:txBody>
      </p:sp>
      <p:sp>
        <p:nvSpPr>
          <p:cNvPr id="7" name="TextBox 6"/>
          <p:cNvSpPr txBox="1">
            <a:spLocks noChangeArrowheads="1"/>
          </p:cNvSpPr>
          <p:nvPr/>
        </p:nvSpPr>
        <p:spPr bwMode="auto">
          <a:xfrm>
            <a:off x="228600" y="1295400"/>
            <a:ext cx="8915400" cy="2170113"/>
          </a:xfrm>
          <a:prstGeom prst="rect">
            <a:avLst/>
          </a:prstGeom>
          <a:noFill/>
          <a:ln w="9525">
            <a:noFill/>
            <a:miter lim="800000"/>
            <a:headEnd/>
            <a:tailEnd/>
          </a:ln>
        </p:spPr>
        <p:txBody>
          <a:bodyPr>
            <a:spAutoFit/>
          </a:bodyPr>
          <a:lstStyle/>
          <a:p>
            <a:pPr>
              <a:spcBef>
                <a:spcPts val="600"/>
              </a:spcBef>
              <a:spcAft>
                <a:spcPts val="600"/>
              </a:spcAft>
            </a:pPr>
            <a:r>
              <a:rPr lang="en-US" sz="2400">
                <a:solidFill>
                  <a:srgbClr val="C00000"/>
                </a:solidFill>
              </a:rPr>
              <a:t> </a:t>
            </a:r>
          </a:p>
          <a:p>
            <a:pPr>
              <a:spcBef>
                <a:spcPts val="600"/>
              </a:spcBef>
              <a:spcAft>
                <a:spcPts val="600"/>
              </a:spcAft>
            </a:pPr>
            <a:r>
              <a:rPr lang="en-US" sz="2400"/>
              <a:t>- </a:t>
            </a:r>
            <a:r>
              <a:rPr lang="vi-VN" sz="2400"/>
              <a:t>Mệnh đề “</a:t>
            </a:r>
            <a:r>
              <a:rPr lang="vi-VN" sz="2400" b="1">
                <a:solidFill>
                  <a:srgbClr val="C00000"/>
                </a:solidFill>
                <a:sym typeface="Symbol" pitchFamily="18" charset="2"/>
              </a:rPr>
              <a:t>x  R, y  R, x + 2y &lt; 1</a:t>
            </a:r>
            <a:r>
              <a:rPr lang="vi-VN" sz="2400">
                <a:sym typeface="Symbol" pitchFamily="18" charset="2"/>
              </a:rPr>
              <a:t>” đúng hay sai</a:t>
            </a:r>
            <a:endParaRPr lang="en-US" sz="2400">
              <a:sym typeface="Symbol" pitchFamily="18" charset="2"/>
            </a:endParaRPr>
          </a:p>
          <a:p>
            <a:r>
              <a:rPr lang="vi-VN" sz="2400"/>
              <a:t>Mệnh đề sai vì không thể có   x = a </a:t>
            </a:r>
            <a:r>
              <a:rPr lang="vi-VN" sz="2400">
                <a:sym typeface="Symbol" pitchFamily="18" charset="2"/>
              </a:rPr>
              <a:t> R để bất đẳng thức </a:t>
            </a:r>
          </a:p>
          <a:p>
            <a:r>
              <a:rPr lang="vi-VN" sz="2400"/>
              <a:t>a + 2y &lt; 1 được thỏa với mọi y </a:t>
            </a:r>
            <a:r>
              <a:rPr lang="vi-VN" sz="2400">
                <a:sym typeface="Symbol" pitchFamily="18" charset="2"/>
              </a:rPr>
              <a:t> R (chẳng hạn, y =</a:t>
            </a:r>
            <a:r>
              <a:rPr lang="en-US" sz="2400">
                <a:sym typeface="Symbol" pitchFamily="18" charset="2"/>
              </a:rPr>
              <a:t> </a:t>
            </a:r>
            <a:r>
              <a:rPr lang="vi-VN" sz="2400">
                <a:sym typeface="Symbol" pitchFamily="18" charset="2"/>
              </a:rPr>
              <a:t>–a/2 + 2 không thể thỏa bất đẳng thức này).</a:t>
            </a:r>
          </a:p>
        </p:txBody>
      </p:sp>
      <p:sp>
        <p:nvSpPr>
          <p:cNvPr id="5" name="TextBox 4"/>
          <p:cNvSpPr txBox="1">
            <a:spLocks noChangeArrowheads="1"/>
          </p:cNvSpPr>
          <p:nvPr/>
        </p:nvSpPr>
        <p:spPr bwMode="auto">
          <a:xfrm>
            <a:off x="228600" y="4000500"/>
            <a:ext cx="8915400" cy="1477963"/>
          </a:xfrm>
          <a:prstGeom prst="rect">
            <a:avLst/>
          </a:prstGeom>
          <a:noFill/>
          <a:ln w="9525">
            <a:noFill/>
            <a:miter lim="800000"/>
            <a:headEnd/>
            <a:tailEnd/>
          </a:ln>
        </p:spPr>
        <p:txBody>
          <a:bodyPr>
            <a:spAutoFit/>
          </a:bodyPr>
          <a:lstStyle/>
          <a:p>
            <a:r>
              <a:rPr lang="en-US" sz="2400"/>
              <a:t>- </a:t>
            </a:r>
            <a:r>
              <a:rPr lang="vi-VN" sz="2400"/>
              <a:t>Mệnh đề “</a:t>
            </a:r>
            <a:r>
              <a:rPr lang="vi-VN" sz="2400">
                <a:solidFill>
                  <a:srgbClr val="C00000"/>
                </a:solidFill>
                <a:sym typeface="Symbol" pitchFamily="18" charset="2"/>
              </a:rPr>
              <a:t>x  </a:t>
            </a:r>
            <a:r>
              <a:rPr lang="vi-VN" sz="2400" b="1">
                <a:solidFill>
                  <a:srgbClr val="C00000"/>
                </a:solidFill>
                <a:sym typeface="Symbol" pitchFamily="18" charset="2"/>
              </a:rPr>
              <a:t>R, y  R, x + 2y &lt; 1</a:t>
            </a:r>
            <a:r>
              <a:rPr lang="vi-VN" sz="2400" b="1">
                <a:sym typeface="Symbol" pitchFamily="18" charset="2"/>
              </a:rPr>
              <a:t>” đúng hay sai?</a:t>
            </a:r>
          </a:p>
          <a:p>
            <a:r>
              <a:rPr lang="vi-VN" sz="2400"/>
              <a:t>Mệnh đề đng vì tồn tại x</a:t>
            </a:r>
            <a:r>
              <a:rPr lang="vi-VN" sz="2400" baseline="-25000"/>
              <a:t>0</a:t>
            </a:r>
            <a:r>
              <a:rPr lang="vi-VN" sz="2400"/>
              <a:t> = 0, y</a:t>
            </a:r>
            <a:r>
              <a:rPr lang="vi-VN" sz="2400" baseline="-25000"/>
              <a:t>0</a:t>
            </a:r>
            <a:r>
              <a:rPr lang="vi-VN" sz="2400"/>
              <a:t> = 0 </a:t>
            </a:r>
            <a:r>
              <a:rPr lang="vi-VN" sz="2400">
                <a:sym typeface="Symbol" pitchFamily="18" charset="2"/>
              </a:rPr>
              <a:t> </a:t>
            </a:r>
            <a:r>
              <a:rPr lang="vi-VN" sz="2400" b="1">
                <a:sym typeface="Symbol" pitchFamily="18" charset="2"/>
              </a:rPr>
              <a:t>R </a:t>
            </a:r>
            <a:r>
              <a:rPr lang="vi-VN" sz="2400">
                <a:sym typeface="Symbol" pitchFamily="18" charset="2"/>
              </a:rPr>
              <a:t>chẳng hạn thỏa </a:t>
            </a:r>
          </a:p>
          <a:p>
            <a:r>
              <a:rPr lang="en-US" sz="2400"/>
              <a:t>x</a:t>
            </a:r>
            <a:r>
              <a:rPr lang="en-US" sz="2400" baseline="-25000"/>
              <a:t>0</a:t>
            </a:r>
            <a:r>
              <a:rPr lang="en-US" sz="2400"/>
              <a:t> + 2y</a:t>
            </a:r>
            <a:r>
              <a:rPr lang="en-US" sz="2400" baseline="-25000"/>
              <a:t>0</a:t>
            </a:r>
            <a:r>
              <a:rPr lang="en-US" sz="2400"/>
              <a:t> &lt; 1.</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fade">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IV. Logic vị từ</a:t>
            </a:r>
            <a:endParaRPr lang="en-US" smtClean="0"/>
          </a:p>
        </p:txBody>
      </p:sp>
      <p:sp>
        <p:nvSpPr>
          <p:cNvPr id="7" name="TextBox 6"/>
          <p:cNvSpPr txBox="1">
            <a:spLocks noChangeArrowheads="1"/>
          </p:cNvSpPr>
          <p:nvPr/>
        </p:nvSpPr>
        <p:spPr bwMode="auto">
          <a:xfrm>
            <a:off x="304800" y="1295400"/>
            <a:ext cx="8534400" cy="3586163"/>
          </a:xfrm>
          <a:prstGeom prst="rect">
            <a:avLst/>
          </a:prstGeom>
          <a:noFill/>
          <a:ln w="9525">
            <a:noFill/>
            <a:miter lim="800000"/>
            <a:headEnd/>
            <a:tailEnd/>
          </a:ln>
        </p:spPr>
        <p:txBody>
          <a:bodyPr>
            <a:spAutoFit/>
          </a:bodyPr>
          <a:lstStyle/>
          <a:p>
            <a:pPr>
              <a:spcBef>
                <a:spcPts val="600"/>
              </a:spcBef>
              <a:spcAft>
                <a:spcPts val="600"/>
              </a:spcAft>
            </a:pPr>
            <a:r>
              <a:rPr lang="en-US" sz="2400">
                <a:solidFill>
                  <a:srgbClr val="C00000"/>
                </a:solidFill>
              </a:rPr>
              <a:t>Định lý. </a:t>
            </a:r>
            <a:r>
              <a:rPr lang="vi-VN" sz="2400"/>
              <a:t>Cho p(x, y) là một vị từ theo hai biến x, y xác định trên A</a:t>
            </a:r>
            <a:r>
              <a:rPr lang="vi-VN" sz="2400">
                <a:sym typeface="Symbol" pitchFamily="18" charset="2"/>
              </a:rPr>
              <a:t>B. Khi đó:</a:t>
            </a:r>
          </a:p>
          <a:p>
            <a:pPr>
              <a:spcBef>
                <a:spcPts val="600"/>
              </a:spcBef>
              <a:spcAft>
                <a:spcPts val="600"/>
              </a:spcAft>
            </a:pPr>
            <a:r>
              <a:rPr lang="es-ES" sz="2400"/>
              <a:t>1)  “</a:t>
            </a:r>
            <a:r>
              <a:rPr lang="es-ES" sz="2400">
                <a:sym typeface="Symbol" pitchFamily="18" charset="2"/>
              </a:rPr>
              <a:t>x  A, y  B, p(x, y)” </a:t>
            </a:r>
            <a:r>
              <a:rPr lang="en-US" sz="2400">
                <a:sym typeface="Symbol" pitchFamily="18" charset="2"/>
              </a:rPr>
              <a:t></a:t>
            </a:r>
            <a:r>
              <a:rPr lang="es-ES" sz="2400"/>
              <a:t> “</a:t>
            </a:r>
            <a:r>
              <a:rPr lang="es-ES" sz="2400">
                <a:sym typeface="Symbol" pitchFamily="18" charset="2"/>
              </a:rPr>
              <a:t>y  B, x  A, p(x, y)” </a:t>
            </a:r>
          </a:p>
          <a:p>
            <a:pPr>
              <a:spcBef>
                <a:spcPts val="600"/>
              </a:spcBef>
              <a:spcAft>
                <a:spcPts val="600"/>
              </a:spcAft>
            </a:pPr>
            <a:r>
              <a:rPr lang="es-ES" sz="2400"/>
              <a:t>2)  “</a:t>
            </a:r>
            <a:r>
              <a:rPr lang="es-ES" sz="2400">
                <a:sym typeface="Symbol" pitchFamily="18" charset="2"/>
              </a:rPr>
              <a:t>x  A, y  B, p(x, y)”  </a:t>
            </a:r>
            <a:r>
              <a:rPr lang="en-US" sz="2400">
                <a:sym typeface="Symbol" pitchFamily="18" charset="2"/>
              </a:rPr>
              <a:t></a:t>
            </a:r>
            <a:r>
              <a:rPr lang="es-ES" sz="2400">
                <a:sym typeface="Symbol" pitchFamily="18" charset="2"/>
              </a:rPr>
              <a:t> </a:t>
            </a:r>
            <a:r>
              <a:rPr lang="es-ES" sz="2400"/>
              <a:t> “</a:t>
            </a:r>
            <a:r>
              <a:rPr lang="es-ES" sz="2400">
                <a:sym typeface="Symbol" pitchFamily="18" charset="2"/>
              </a:rPr>
              <a:t>y  B, x  A, p(x, y)” </a:t>
            </a:r>
          </a:p>
          <a:p>
            <a:pPr>
              <a:spcBef>
                <a:spcPts val="600"/>
              </a:spcBef>
              <a:spcAft>
                <a:spcPts val="600"/>
              </a:spcAft>
            </a:pPr>
            <a:r>
              <a:rPr lang="es-ES" sz="2400"/>
              <a:t>3)  “</a:t>
            </a:r>
            <a:r>
              <a:rPr lang="es-ES" sz="2400">
                <a:sym typeface="Symbol" pitchFamily="18" charset="2"/>
              </a:rPr>
              <a:t>x  A, y  B, p(x, y)”   “y  B, x  A, p(x, y)” </a:t>
            </a:r>
          </a:p>
          <a:p>
            <a:endParaRPr lang="es-ES" sz="2400">
              <a:sym typeface="Symbol" pitchFamily="18" charset="2"/>
            </a:endParaRPr>
          </a:p>
          <a:p>
            <a:r>
              <a:rPr lang="vi-VN" sz="2400"/>
              <a:t>Chiều đảo của 3) nói chung không đúng.</a:t>
            </a:r>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Phủ định của mệnh đề lượng từ</a:t>
            </a:r>
            <a:endParaRPr lang="en-US" smtClean="0"/>
          </a:p>
        </p:txBody>
      </p:sp>
      <p:sp>
        <p:nvSpPr>
          <p:cNvPr id="7" name="TextBox 6"/>
          <p:cNvSpPr txBox="1">
            <a:spLocks noChangeArrowheads="1"/>
          </p:cNvSpPr>
          <p:nvPr/>
        </p:nvSpPr>
        <p:spPr bwMode="auto">
          <a:xfrm>
            <a:off x="304800" y="1447800"/>
            <a:ext cx="8534400" cy="1200150"/>
          </a:xfrm>
          <a:prstGeom prst="rect">
            <a:avLst/>
          </a:prstGeom>
          <a:noFill/>
          <a:ln w="9525">
            <a:noFill/>
            <a:miter lim="800000"/>
            <a:headEnd/>
            <a:tailEnd/>
          </a:ln>
        </p:spPr>
        <p:txBody>
          <a:bodyPr>
            <a:spAutoFit/>
          </a:bodyPr>
          <a:lstStyle/>
          <a:p>
            <a:r>
              <a:rPr lang="en-US" sz="2400">
                <a:solidFill>
                  <a:srgbClr val="C00000"/>
                </a:solidFill>
              </a:rPr>
              <a:t>Phủ định của mệnh đề lượng từ hóa vị từ </a:t>
            </a:r>
            <a:r>
              <a:rPr lang="en-US" sz="2400"/>
              <a:t>p(x,y,..) có được bằng các thay </a:t>
            </a:r>
            <a:r>
              <a:rPr lang="es-ES" sz="2400">
                <a:sym typeface="Symbol" pitchFamily="18" charset="2"/>
              </a:rPr>
              <a:t> thành , thay  thành  và vị từ p(x,y,..) thành  </a:t>
            </a:r>
            <a:r>
              <a:rPr lang="en-US" sz="2400">
                <a:sym typeface="Symbol" pitchFamily="18" charset="2"/>
              </a:rPr>
              <a:t> </a:t>
            </a:r>
            <a:r>
              <a:rPr lang="es-ES" sz="2400">
                <a:sym typeface="Symbol" pitchFamily="18" charset="2"/>
              </a:rPr>
              <a:t>p(x,y,..). </a:t>
            </a:r>
            <a:endParaRPr lang="en-US" sz="2400">
              <a:solidFill>
                <a:srgbClr val="C00000"/>
              </a:solidFill>
            </a:endParaRPr>
          </a:p>
        </p:txBody>
      </p:sp>
      <p:sp>
        <p:nvSpPr>
          <p:cNvPr id="5" name="TextBox 4"/>
          <p:cNvSpPr txBox="1">
            <a:spLocks noChangeArrowheads="1"/>
          </p:cNvSpPr>
          <p:nvPr/>
        </p:nvSpPr>
        <p:spPr bwMode="auto">
          <a:xfrm>
            <a:off x="304800" y="2979738"/>
            <a:ext cx="8458200" cy="830262"/>
          </a:xfrm>
          <a:prstGeom prst="rect">
            <a:avLst/>
          </a:prstGeom>
          <a:noFill/>
          <a:ln w="9525">
            <a:noFill/>
            <a:miter lim="800000"/>
            <a:headEnd/>
            <a:tailEnd/>
          </a:ln>
        </p:spPr>
        <p:txBody>
          <a:bodyPr>
            <a:spAutoFit/>
          </a:bodyPr>
          <a:lstStyle/>
          <a:p>
            <a:r>
              <a:rPr lang="en-US" sz="2400"/>
              <a:t>Với vị từ theo 1 biến ta có : </a:t>
            </a:r>
          </a:p>
          <a:p>
            <a:r>
              <a:rPr lang="en-US" sz="2400"/>
              <a:t> </a:t>
            </a:r>
          </a:p>
        </p:txBody>
      </p:sp>
      <p:graphicFrame>
        <p:nvGraphicFramePr>
          <p:cNvPr id="195586" name="Object 3"/>
          <p:cNvGraphicFramePr>
            <a:graphicFrameLocks noChangeAspect="1"/>
          </p:cNvGraphicFramePr>
          <p:nvPr/>
        </p:nvGraphicFramePr>
        <p:xfrm>
          <a:off x="1524000" y="3733800"/>
          <a:ext cx="5345113" cy="809625"/>
        </p:xfrm>
        <a:graphic>
          <a:graphicData uri="http://schemas.openxmlformats.org/presentationml/2006/ole">
            <p:oleObj spid="_x0000_s21506" name="Equation" r:id="rId4" imgW="1841400" imgH="279360" progId="Equation.DSMT4">
              <p:embed/>
            </p:oleObj>
          </a:graphicData>
        </a:graphic>
      </p:graphicFrame>
      <p:graphicFrame>
        <p:nvGraphicFramePr>
          <p:cNvPr id="195587" name="Object 4"/>
          <p:cNvGraphicFramePr>
            <a:graphicFrameLocks noChangeAspect="1"/>
          </p:cNvGraphicFramePr>
          <p:nvPr/>
        </p:nvGraphicFramePr>
        <p:xfrm>
          <a:off x="1752600" y="4800600"/>
          <a:ext cx="5030788" cy="762000"/>
        </p:xfrm>
        <a:graphic>
          <a:graphicData uri="http://schemas.openxmlformats.org/presentationml/2006/ole">
            <p:oleObj spid="_x0000_s21507" name="Equation" r:id="rId5" imgW="1841400" imgH="2793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5586"/>
                                        </p:tgtEl>
                                        <p:attrNameLst>
                                          <p:attrName>style.visibility</p:attrName>
                                        </p:attrNameLst>
                                      </p:cBhvr>
                                      <p:to>
                                        <p:strVal val="visible"/>
                                      </p:to>
                                    </p:set>
                                    <p:animEffect transition="in" filter="box(in)">
                                      <p:cBhvr>
                                        <p:cTn id="17" dur="500"/>
                                        <p:tgtEl>
                                          <p:spTgt spid="19558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5587"/>
                                        </p:tgtEl>
                                        <p:attrNameLst>
                                          <p:attrName>style.visibility</p:attrName>
                                        </p:attrNameLst>
                                      </p:cBhvr>
                                      <p:to>
                                        <p:strVal val="visible"/>
                                      </p:to>
                                    </p:set>
                                    <p:animEffect transition="in" filter="box(in)">
                                      <p:cBhvr>
                                        <p:cTn id="22"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Phủ định của mệnh đề lượng từ</a:t>
            </a:r>
            <a:endParaRPr lang="en-US" smtClean="0"/>
          </a:p>
        </p:txBody>
      </p:sp>
      <p:sp>
        <p:nvSpPr>
          <p:cNvPr id="7" name="TextBox 6"/>
          <p:cNvSpPr txBox="1">
            <a:spLocks noChangeArrowheads="1"/>
          </p:cNvSpPr>
          <p:nvPr/>
        </p:nvSpPr>
        <p:spPr bwMode="auto">
          <a:xfrm>
            <a:off x="457200" y="1447800"/>
            <a:ext cx="7010400" cy="461963"/>
          </a:xfrm>
          <a:prstGeom prst="rect">
            <a:avLst/>
          </a:prstGeom>
          <a:noFill/>
          <a:ln w="9525">
            <a:noFill/>
            <a:miter lim="800000"/>
            <a:headEnd/>
            <a:tailEnd/>
          </a:ln>
        </p:spPr>
        <p:txBody>
          <a:bodyPr>
            <a:spAutoFit/>
          </a:bodyPr>
          <a:lstStyle/>
          <a:p>
            <a:r>
              <a:rPr lang="en-US" sz="2400"/>
              <a:t>Với vị từ theo 2 biến. </a:t>
            </a:r>
          </a:p>
        </p:txBody>
      </p:sp>
      <p:graphicFrame>
        <p:nvGraphicFramePr>
          <p:cNvPr id="196610" name="Object 2"/>
          <p:cNvGraphicFramePr>
            <a:graphicFrameLocks noChangeAspect="1"/>
          </p:cNvGraphicFramePr>
          <p:nvPr/>
        </p:nvGraphicFramePr>
        <p:xfrm>
          <a:off x="838200" y="2057400"/>
          <a:ext cx="7513638" cy="685800"/>
        </p:xfrm>
        <a:graphic>
          <a:graphicData uri="http://schemas.openxmlformats.org/presentationml/2006/ole">
            <p:oleObj spid="_x0000_s22530" name="Equation" r:id="rId4" imgW="3060360" imgH="279360" progId="Equation.DSMT4">
              <p:embed/>
            </p:oleObj>
          </a:graphicData>
        </a:graphic>
      </p:graphicFrame>
      <p:graphicFrame>
        <p:nvGraphicFramePr>
          <p:cNvPr id="196611" name="Object 3"/>
          <p:cNvGraphicFramePr>
            <a:graphicFrameLocks noChangeAspect="1"/>
          </p:cNvGraphicFramePr>
          <p:nvPr/>
        </p:nvGraphicFramePr>
        <p:xfrm>
          <a:off x="838200" y="3048000"/>
          <a:ext cx="7513638" cy="685800"/>
        </p:xfrm>
        <a:graphic>
          <a:graphicData uri="http://schemas.openxmlformats.org/presentationml/2006/ole">
            <p:oleObj spid="_x0000_s22531" name="Equation" r:id="rId5" imgW="3060360" imgH="279360" progId="Equation.DSMT4">
              <p:embed/>
            </p:oleObj>
          </a:graphicData>
        </a:graphic>
      </p:graphicFrame>
      <p:graphicFrame>
        <p:nvGraphicFramePr>
          <p:cNvPr id="196612" name="Object 4"/>
          <p:cNvGraphicFramePr>
            <a:graphicFrameLocks noChangeAspect="1"/>
          </p:cNvGraphicFramePr>
          <p:nvPr/>
        </p:nvGraphicFramePr>
        <p:xfrm>
          <a:off x="838200" y="4191000"/>
          <a:ext cx="7513638" cy="685800"/>
        </p:xfrm>
        <a:graphic>
          <a:graphicData uri="http://schemas.openxmlformats.org/presentationml/2006/ole">
            <p:oleObj spid="_x0000_s22532" name="Equation" r:id="rId6" imgW="3060360" imgH="279360" progId="Equation.DSMT4">
              <p:embed/>
            </p:oleObj>
          </a:graphicData>
        </a:graphic>
      </p:graphicFrame>
      <p:graphicFrame>
        <p:nvGraphicFramePr>
          <p:cNvPr id="196613" name="Object 5"/>
          <p:cNvGraphicFramePr>
            <a:graphicFrameLocks noChangeAspect="1"/>
          </p:cNvGraphicFramePr>
          <p:nvPr/>
        </p:nvGraphicFramePr>
        <p:xfrm>
          <a:off x="762000" y="5181600"/>
          <a:ext cx="7513638" cy="685800"/>
        </p:xfrm>
        <a:graphic>
          <a:graphicData uri="http://schemas.openxmlformats.org/presentationml/2006/ole">
            <p:oleObj spid="_x0000_s22533" name="Equation" r:id="rId7" imgW="3060360" imgH="2793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96610"/>
                                        </p:tgtEl>
                                        <p:attrNameLst>
                                          <p:attrName>style.visibility</p:attrName>
                                        </p:attrNameLst>
                                      </p:cBhvr>
                                      <p:to>
                                        <p:strVal val="visible"/>
                                      </p:to>
                                    </p:set>
                                    <p:animEffect transition="in" filter="box(in)">
                                      <p:cBhvr>
                                        <p:cTn id="12" dur="500"/>
                                        <p:tgtEl>
                                          <p:spTgt spid="1966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6611"/>
                                        </p:tgtEl>
                                        <p:attrNameLst>
                                          <p:attrName>style.visibility</p:attrName>
                                        </p:attrNameLst>
                                      </p:cBhvr>
                                      <p:to>
                                        <p:strVal val="visible"/>
                                      </p:to>
                                    </p:set>
                                    <p:animEffect transition="in" filter="box(in)">
                                      <p:cBhvr>
                                        <p:cTn id="17" dur="500"/>
                                        <p:tgtEl>
                                          <p:spTgt spid="1966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96612"/>
                                        </p:tgtEl>
                                        <p:attrNameLst>
                                          <p:attrName>style.visibility</p:attrName>
                                        </p:attrNameLst>
                                      </p:cBhvr>
                                      <p:to>
                                        <p:strVal val="visible"/>
                                      </p:to>
                                    </p:set>
                                    <p:animEffect transition="in" filter="box(in)">
                                      <p:cBhvr>
                                        <p:cTn id="22" dur="500"/>
                                        <p:tgtEl>
                                          <p:spTgt spid="1966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96613"/>
                                        </p:tgtEl>
                                        <p:attrNameLst>
                                          <p:attrName>style.visibility</p:attrName>
                                        </p:attrNameLst>
                                      </p:cBhvr>
                                      <p:to>
                                        <p:strVal val="visible"/>
                                      </p:to>
                                    </p:set>
                                    <p:animEffect transition="in" filter="box(in)">
                                      <p:cBhvr>
                                        <p:cTn id="27" dur="500"/>
                                        <p:tgtEl>
                                          <p:spTgt spid="196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Phủ định của mệnh đề lượng từ</a:t>
            </a:r>
            <a:endParaRPr lang="en-US" smtClean="0"/>
          </a:p>
        </p:txBody>
      </p:sp>
      <p:sp>
        <p:nvSpPr>
          <p:cNvPr id="7" name="TextBox 6"/>
          <p:cNvSpPr txBox="1">
            <a:spLocks noChangeArrowheads="1"/>
          </p:cNvSpPr>
          <p:nvPr/>
        </p:nvSpPr>
        <p:spPr bwMode="auto">
          <a:xfrm>
            <a:off x="457200" y="1447800"/>
            <a:ext cx="8382000" cy="2308225"/>
          </a:xfrm>
          <a:prstGeom prst="rect">
            <a:avLst/>
          </a:prstGeom>
          <a:noFill/>
          <a:ln w="9525">
            <a:noFill/>
            <a:miter lim="800000"/>
            <a:headEnd/>
            <a:tailEnd/>
          </a:ln>
        </p:spPr>
        <p:txBody>
          <a:bodyPr>
            <a:spAutoFit/>
          </a:bodyPr>
          <a:lstStyle/>
          <a:p>
            <a:r>
              <a:rPr lang="en-US" sz="2400"/>
              <a:t>Ví dụ phủ định các mệnh đề sau</a:t>
            </a:r>
          </a:p>
          <a:p>
            <a:endParaRPr lang="en-US" sz="2400"/>
          </a:p>
          <a:p>
            <a:r>
              <a:rPr lang="en-US" sz="2400"/>
              <a:t>- “</a:t>
            </a:r>
            <a:r>
              <a:rPr lang="en-US" sz="2400">
                <a:sym typeface="Symbol" pitchFamily="18" charset="2"/>
              </a:rPr>
              <a:t></a:t>
            </a:r>
            <a:r>
              <a:rPr lang="en-US" sz="2400"/>
              <a:t>x </a:t>
            </a:r>
            <a:r>
              <a:rPr lang="en-US" sz="2400">
                <a:sym typeface="Symbol" pitchFamily="18" charset="2"/>
              </a:rPr>
              <a:t></a:t>
            </a:r>
            <a:r>
              <a:rPr lang="en-US" sz="2400"/>
              <a:t> A, 2x + 1 </a:t>
            </a:r>
            <a:r>
              <a:rPr lang="en-US" sz="2400">
                <a:sym typeface="Symbol" pitchFamily="18" charset="2"/>
              </a:rPr>
              <a:t></a:t>
            </a:r>
            <a:r>
              <a:rPr lang="en-US" sz="2400"/>
              <a:t> 0”</a:t>
            </a:r>
          </a:p>
          <a:p>
            <a:endParaRPr lang="en-US" sz="2400"/>
          </a:p>
          <a:p>
            <a:r>
              <a:rPr lang="en-US" sz="2400"/>
              <a:t>- “</a:t>
            </a:r>
            <a:r>
              <a:rPr lang="en-US" sz="2400">
                <a:sym typeface="Symbol" pitchFamily="18" charset="2"/>
              </a:rPr>
              <a:t></a:t>
            </a:r>
            <a:r>
              <a:rPr lang="en-US" sz="2400"/>
              <a:t> &gt; 0, </a:t>
            </a:r>
            <a:r>
              <a:rPr lang="en-US" sz="2400">
                <a:sym typeface="Symbol" pitchFamily="18" charset="2"/>
              </a:rPr>
              <a:t></a:t>
            </a:r>
            <a:r>
              <a:rPr lang="en-US" sz="2400"/>
              <a:t> &gt; 0, </a:t>
            </a:r>
            <a:r>
              <a:rPr lang="en-US" sz="2400">
                <a:sym typeface="Symbol" pitchFamily="18" charset="2"/>
              </a:rPr>
              <a:t></a:t>
            </a:r>
            <a:r>
              <a:rPr lang="en-US" sz="2400"/>
              <a:t>x </a:t>
            </a:r>
            <a:r>
              <a:rPr lang="en-US" sz="2400">
                <a:sym typeface="Symbol" pitchFamily="18" charset="2"/>
              </a:rPr>
              <a:t></a:t>
            </a:r>
            <a:r>
              <a:rPr lang="en-US" sz="2400"/>
              <a:t> R, </a:t>
            </a:r>
            <a:r>
              <a:rPr lang="en-US" sz="2400">
                <a:sym typeface="Symbol" pitchFamily="18" charset="2"/>
              </a:rPr>
              <a:t></a:t>
            </a:r>
            <a:r>
              <a:rPr lang="en-US" sz="2400"/>
              <a:t> x – a</a:t>
            </a:r>
            <a:r>
              <a:rPr lang="en-US" sz="2400">
                <a:sym typeface="Symbol" pitchFamily="18" charset="2"/>
              </a:rPr>
              <a:t></a:t>
            </a:r>
            <a:r>
              <a:rPr lang="en-US" sz="2400"/>
              <a:t> &lt; </a:t>
            </a:r>
            <a:r>
              <a:rPr lang="en-US" sz="2400">
                <a:sym typeface="Symbol" pitchFamily="18" charset="2"/>
              </a:rPr>
              <a:t></a:t>
            </a:r>
            <a:r>
              <a:rPr lang="en-US" sz="2400"/>
              <a:t> </a:t>
            </a:r>
            <a:r>
              <a:rPr lang="en-US" sz="2400">
                <a:sym typeface="Symbol" pitchFamily="18" charset="2"/>
              </a:rPr>
              <a:t></a:t>
            </a:r>
            <a:r>
              <a:rPr lang="en-US" sz="2400"/>
              <a:t> </a:t>
            </a:r>
            <a:r>
              <a:rPr lang="en-US" sz="2400">
                <a:sym typeface="Symbol" pitchFamily="18" charset="2"/>
              </a:rPr>
              <a:t></a:t>
            </a:r>
            <a:r>
              <a:rPr lang="en-US" sz="2400"/>
              <a:t>f(x) – f(a)</a:t>
            </a:r>
            <a:r>
              <a:rPr lang="en-US" sz="2400">
                <a:sym typeface="Symbol" pitchFamily="18" charset="2"/>
              </a:rPr>
              <a:t></a:t>
            </a:r>
            <a:r>
              <a:rPr lang="en-US" sz="2400"/>
              <a:t> &lt; </a:t>
            </a:r>
            <a:r>
              <a:rPr lang="en-US" sz="2400">
                <a:sym typeface="Symbol" pitchFamily="18" charset="2"/>
              </a:rPr>
              <a:t></a:t>
            </a:r>
            <a:r>
              <a:rPr lang="en-US" sz="2400"/>
              <a:t>”.</a:t>
            </a:r>
          </a:p>
          <a:p>
            <a:endParaRPr lang="en-US" sz="2400">
              <a:latin typeface="VNI-Times" pitchFamily="2" charset="0"/>
            </a:endParaRPr>
          </a:p>
        </p:txBody>
      </p:sp>
      <p:sp>
        <p:nvSpPr>
          <p:cNvPr id="5" name="TextBox 4"/>
          <p:cNvSpPr txBox="1">
            <a:spLocks noChangeArrowheads="1"/>
          </p:cNvSpPr>
          <p:nvPr/>
        </p:nvSpPr>
        <p:spPr bwMode="auto">
          <a:xfrm>
            <a:off x="381000" y="3962400"/>
            <a:ext cx="8229600" cy="1938338"/>
          </a:xfrm>
          <a:prstGeom prst="rect">
            <a:avLst/>
          </a:prstGeom>
          <a:noFill/>
          <a:ln w="9525">
            <a:noFill/>
            <a:miter lim="800000"/>
            <a:headEnd/>
            <a:tailEnd/>
          </a:ln>
        </p:spPr>
        <p:txBody>
          <a:bodyPr>
            <a:spAutoFit/>
          </a:bodyPr>
          <a:lstStyle/>
          <a:p>
            <a:r>
              <a:rPr lang="en-US" sz="2400">
                <a:sym typeface="Symbol" pitchFamily="18" charset="2"/>
              </a:rPr>
              <a:t>Trả lời</a:t>
            </a:r>
          </a:p>
          <a:p>
            <a:endParaRPr lang="en-US" sz="2400">
              <a:sym typeface="Symbol" pitchFamily="18" charset="2"/>
            </a:endParaRPr>
          </a:p>
          <a:p>
            <a:r>
              <a:rPr lang="en-US" sz="2400">
                <a:sym typeface="Symbol" pitchFamily="18" charset="2"/>
              </a:rPr>
              <a:t>   “</a:t>
            </a:r>
            <a:r>
              <a:rPr lang="en-US" sz="2400"/>
              <a:t>x </a:t>
            </a:r>
            <a:r>
              <a:rPr lang="en-US" sz="2400">
                <a:sym typeface="Symbol" pitchFamily="18" charset="2"/>
              </a:rPr>
              <a:t></a:t>
            </a:r>
            <a:r>
              <a:rPr lang="en-US" sz="2400"/>
              <a:t> A, 2x + 1 &gt; 0”</a:t>
            </a:r>
          </a:p>
          <a:p>
            <a:endParaRPr lang="en-US" sz="2400"/>
          </a:p>
          <a:p>
            <a:r>
              <a:rPr lang="en-US" sz="2400"/>
              <a:t> “</a:t>
            </a:r>
            <a:r>
              <a:rPr lang="en-US" sz="2400">
                <a:sym typeface="Symbol" pitchFamily="18" charset="2"/>
              </a:rPr>
              <a:t></a:t>
            </a:r>
            <a:r>
              <a:rPr lang="en-US" sz="2400"/>
              <a:t> &gt; 0, </a:t>
            </a:r>
            <a:r>
              <a:rPr lang="en-US" sz="2400">
                <a:sym typeface="Symbol" pitchFamily="18" charset="2"/>
              </a:rPr>
              <a:t></a:t>
            </a:r>
            <a:r>
              <a:rPr lang="en-US" sz="2400"/>
              <a:t> &gt; 0, </a:t>
            </a:r>
            <a:r>
              <a:rPr lang="en-US" sz="2400">
                <a:sym typeface="Symbol" pitchFamily="18" charset="2"/>
              </a:rPr>
              <a:t></a:t>
            </a:r>
            <a:r>
              <a:rPr lang="en-US" sz="2400"/>
              <a:t>x </a:t>
            </a:r>
            <a:r>
              <a:rPr lang="en-US" sz="2400">
                <a:sym typeface="Symbol" pitchFamily="18" charset="2"/>
              </a:rPr>
              <a:t></a:t>
            </a:r>
            <a:r>
              <a:rPr lang="en-US" sz="2400"/>
              <a:t> R, </a:t>
            </a:r>
            <a:r>
              <a:rPr lang="en-US" sz="2400">
                <a:sym typeface="Symbol" pitchFamily="18" charset="2"/>
              </a:rPr>
              <a:t></a:t>
            </a:r>
            <a:r>
              <a:rPr lang="en-US" sz="2400"/>
              <a:t> x – a</a:t>
            </a:r>
            <a:r>
              <a:rPr lang="en-US" sz="2400">
                <a:sym typeface="Symbol" pitchFamily="18" charset="2"/>
              </a:rPr>
              <a:t></a:t>
            </a:r>
            <a:r>
              <a:rPr lang="en-US" sz="2400"/>
              <a:t> &lt; </a:t>
            </a:r>
            <a:r>
              <a:rPr lang="en-US" sz="2400">
                <a:sym typeface="Symbol" pitchFamily="18" charset="2"/>
              </a:rPr>
              <a:t></a:t>
            </a:r>
            <a:r>
              <a:rPr lang="en-US" sz="2400"/>
              <a:t> </a:t>
            </a:r>
            <a:r>
              <a:rPr lang="en-US" sz="2400">
                <a:sym typeface="Symbol" pitchFamily="18" charset="2"/>
              </a:rPr>
              <a:t></a:t>
            </a:r>
            <a:r>
              <a:rPr lang="en-US" sz="2400"/>
              <a:t> (</a:t>
            </a:r>
            <a:r>
              <a:rPr lang="en-US" sz="2400">
                <a:sym typeface="Symbol" pitchFamily="18" charset="2"/>
              </a:rPr>
              <a:t></a:t>
            </a:r>
            <a:r>
              <a:rPr lang="en-US" sz="2400"/>
              <a:t>f(x) – f(a)</a:t>
            </a:r>
            <a:r>
              <a:rPr lang="en-US" sz="2400">
                <a:sym typeface="Symbol" pitchFamily="18" charset="2"/>
              </a:rPr>
              <a:t></a:t>
            </a:r>
            <a:r>
              <a:rPr lang="en-US" sz="2400"/>
              <a:t> </a:t>
            </a:r>
            <a:r>
              <a:rPr lang="en-US" sz="2400">
                <a:sym typeface="Symbol" pitchFamily="18" charset="2"/>
              </a:rPr>
              <a:t></a:t>
            </a:r>
            <a:r>
              <a:rPr lang="en-US" sz="2400"/>
              <a:t> </a:t>
            </a:r>
            <a:r>
              <a:rPr lang="en-US" sz="2400">
                <a:sym typeface="Symbol" pitchFamily="18" charset="2"/>
              </a:rPr>
              <a:t></a:t>
            </a:r>
            <a:r>
              <a:rPr 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r>
              <a:rPr lang="en-US" smtClean="0"/>
              <a:t>Tại lớp: </a:t>
            </a:r>
          </a:p>
          <a:p>
            <a:endParaRPr lang="en-US" smtClean="0"/>
          </a:p>
          <a:p>
            <a:endParaRPr lang="en-US" smtClean="0"/>
          </a:p>
          <a:p>
            <a:r>
              <a:rPr lang="en-US" smtClean="0"/>
              <a:t>Về nhà:</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p:txBody>
          <a:bodyPr/>
          <a:lstStyle/>
          <a:p>
            <a:pPr eaLnBrk="1" hangingPunct="1"/>
            <a:r>
              <a:rPr lang="en-US" smtClean="0">
                <a:solidFill>
                  <a:srgbClr val="C00000"/>
                </a:solidFill>
              </a:rPr>
              <a:t>Đ</a:t>
            </a:r>
            <a:r>
              <a:rPr lang="vi-VN" smtClean="0">
                <a:solidFill>
                  <a:srgbClr val="C00000"/>
                </a:solidFill>
              </a:rPr>
              <a:t>ặc biệt h</a:t>
            </a:r>
            <a:r>
              <a:rPr lang="en-US" smtClean="0">
                <a:solidFill>
                  <a:srgbClr val="C00000"/>
                </a:solidFill>
              </a:rPr>
              <a:t>óa</a:t>
            </a:r>
            <a:r>
              <a:rPr lang="vi-VN" smtClean="0">
                <a:solidFill>
                  <a:srgbClr val="C00000"/>
                </a:solidFill>
              </a:rPr>
              <a:t> phổ dụng</a:t>
            </a:r>
            <a:endParaRPr lang="en-US" smtClean="0"/>
          </a:p>
        </p:txBody>
      </p:sp>
      <p:sp>
        <p:nvSpPr>
          <p:cNvPr id="7" name="TextBox 6"/>
          <p:cNvSpPr txBox="1">
            <a:spLocks noChangeArrowheads="1"/>
          </p:cNvSpPr>
          <p:nvPr/>
        </p:nvSpPr>
        <p:spPr bwMode="auto">
          <a:xfrm>
            <a:off x="457200" y="1447800"/>
            <a:ext cx="8458200" cy="1570038"/>
          </a:xfrm>
          <a:prstGeom prst="rect">
            <a:avLst/>
          </a:prstGeom>
          <a:noFill/>
          <a:ln w="9525">
            <a:noFill/>
            <a:miter lim="800000"/>
            <a:headEnd/>
            <a:tailEnd/>
          </a:ln>
        </p:spPr>
        <p:txBody>
          <a:bodyPr>
            <a:spAutoFit/>
          </a:bodyPr>
          <a:lstStyle/>
          <a:p>
            <a:r>
              <a:rPr lang="vi-VN" sz="2400" b="1">
                <a:solidFill>
                  <a:srgbClr val="C00000"/>
                </a:solidFill>
              </a:rPr>
              <a:t>Qui tắc đặc biệt h</a:t>
            </a:r>
            <a:r>
              <a:rPr lang="en-US" sz="2400" b="1">
                <a:solidFill>
                  <a:srgbClr val="C00000"/>
                </a:solidFill>
              </a:rPr>
              <a:t>óa</a:t>
            </a:r>
            <a:r>
              <a:rPr lang="vi-VN" sz="2400" b="1">
                <a:solidFill>
                  <a:srgbClr val="C00000"/>
                </a:solidFill>
              </a:rPr>
              <a:t> phổ dụng:</a:t>
            </a:r>
          </a:p>
          <a:p>
            <a:r>
              <a:rPr lang="en-US" sz="2400"/>
              <a:t>     </a:t>
            </a:r>
            <a:r>
              <a:rPr lang="vi-VN" sz="2400"/>
              <a:t>Nếu một mệnh đề </a:t>
            </a:r>
            <a:r>
              <a:rPr lang="en-US" sz="2400"/>
              <a:t>đúng có </a:t>
            </a:r>
            <a:r>
              <a:rPr lang="vi-VN" sz="2400"/>
              <a:t>dạng lượng từ h</a:t>
            </a:r>
            <a:r>
              <a:rPr lang="en-US" sz="2400"/>
              <a:t>óa</a:t>
            </a:r>
            <a:r>
              <a:rPr lang="vi-VN" sz="2400"/>
              <a:t> trong </a:t>
            </a:r>
            <a:r>
              <a:rPr lang="en-US" sz="2400"/>
              <a:t>đó</a:t>
            </a:r>
            <a:r>
              <a:rPr lang="vi-VN" sz="2400"/>
              <a:t> một biến x </a:t>
            </a:r>
            <a:r>
              <a:rPr lang="vi-VN" sz="2400">
                <a:sym typeface="Symbol" pitchFamily="18" charset="2"/>
              </a:rPr>
              <a:t> A bị buộc bởi lượng từ phổ dụng , khi ấy nếu thay thế x bởi a  A ta sẽ được một mệnh đề </a:t>
            </a:r>
            <a:r>
              <a:rPr lang="en-US" sz="2400">
                <a:sym typeface="Symbol" pitchFamily="18" charset="2"/>
              </a:rPr>
              <a:t>đúng</a:t>
            </a:r>
            <a:endParaRPr lang="en-US" sz="2400"/>
          </a:p>
        </p:txBody>
      </p:sp>
      <p:sp>
        <p:nvSpPr>
          <p:cNvPr id="5" name="Rectangle 4"/>
          <p:cNvSpPr>
            <a:spLocks noChangeArrowheads="1"/>
          </p:cNvSpPr>
          <p:nvPr/>
        </p:nvSpPr>
        <p:spPr bwMode="auto">
          <a:xfrm>
            <a:off x="838200" y="3200400"/>
            <a:ext cx="4800600" cy="1570038"/>
          </a:xfrm>
          <a:prstGeom prst="rect">
            <a:avLst/>
          </a:prstGeom>
          <a:noFill/>
          <a:ln w="9525">
            <a:noFill/>
            <a:miter lim="800000"/>
            <a:headEnd/>
            <a:tailEnd/>
          </a:ln>
        </p:spPr>
        <p:txBody>
          <a:bodyPr>
            <a:spAutoFit/>
          </a:bodyPr>
          <a:lstStyle/>
          <a:p>
            <a:r>
              <a:rPr lang="en-US" sz="2400"/>
              <a:t>Ví dụ: </a:t>
            </a:r>
          </a:p>
          <a:p>
            <a:r>
              <a:rPr lang="en-US" sz="2400"/>
              <a:t>	“Mọi người đều chết”</a:t>
            </a:r>
          </a:p>
          <a:p>
            <a:r>
              <a:rPr lang="en-US" sz="2400"/>
              <a:t>	“Socrate là người”</a:t>
            </a:r>
          </a:p>
          <a:p>
            <a:r>
              <a:rPr lang="en-US" sz="2400"/>
              <a:t>	Vậy “Socrate cũng chết”</a:t>
            </a:r>
          </a:p>
        </p:txBody>
      </p:sp>
      <p:graphicFrame>
        <p:nvGraphicFramePr>
          <p:cNvPr id="197634" name="Object 2"/>
          <p:cNvGraphicFramePr>
            <a:graphicFrameLocks noChangeAspect="1"/>
          </p:cNvGraphicFramePr>
          <p:nvPr/>
        </p:nvGraphicFramePr>
        <p:xfrm>
          <a:off x="5943600" y="3429000"/>
          <a:ext cx="1981200" cy="1430338"/>
        </p:xfrm>
        <a:graphic>
          <a:graphicData uri="http://schemas.openxmlformats.org/presentationml/2006/ole">
            <p:oleObj spid="_x0000_s23554" name="Equation" r:id="rId4" imgW="914400" imgH="6602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97634"/>
                                        </p:tgtEl>
                                        <p:attrNameLst>
                                          <p:attrName>style.visibility</p:attrName>
                                        </p:attrNameLst>
                                      </p:cBhvr>
                                      <p:to>
                                        <p:strVal val="visible"/>
                                      </p:to>
                                    </p:set>
                                    <p:animEffect transition="in" filter="box(in)">
                                      <p:cBhvr>
                                        <p:cTn id="17" dur="500"/>
                                        <p:tgtEl>
                                          <p:spTgt spid="19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defRPr/>
            </a:pPr>
            <a:r>
              <a:rPr lang="en-US" smtClean="0"/>
              <a:t>Quy nạp</a:t>
            </a:r>
            <a:endParaRPr lang="en-US"/>
          </a:p>
        </p:txBody>
      </p:sp>
      <p:sp>
        <p:nvSpPr>
          <p:cNvPr id="90115" name="Text Placeholder 6"/>
          <p:cNvSpPr>
            <a:spLocks noGrp="1"/>
          </p:cNvSpPr>
          <p:nvPr>
            <p:ph type="body" idx="1"/>
          </p:nvPr>
        </p:nvSpPr>
        <p:spPr/>
        <p:txBody>
          <a:bodyPr/>
          <a:lstStyle/>
          <a:p>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itle 1"/>
          <p:cNvSpPr>
            <a:spLocks noGrp="1"/>
          </p:cNvSpPr>
          <p:nvPr>
            <p:ph type="title"/>
          </p:nvPr>
        </p:nvSpPr>
        <p:spPr/>
        <p:txBody>
          <a:bodyPr/>
          <a:lstStyle/>
          <a:p>
            <a:r>
              <a:rPr lang="en-US" sz="3600" smtClean="0">
                <a:latin typeface="Arial" pitchFamily="34" charset="0"/>
                <a:cs typeface="Arial" pitchFamily="34" charset="0"/>
              </a:rPr>
              <a:t>V. Quy nạp</a:t>
            </a:r>
          </a:p>
        </p:txBody>
      </p:sp>
      <p:sp>
        <p:nvSpPr>
          <p:cNvPr id="7" name="Rectangle 3"/>
          <p:cNvSpPr>
            <a:spLocks noGrp="1" noChangeArrowheads="1"/>
          </p:cNvSpPr>
          <p:nvPr>
            <p:ph type="body" idx="1"/>
          </p:nvPr>
        </p:nvSpPr>
        <p:spPr>
          <a:xfrm>
            <a:off x="152400" y="1981200"/>
            <a:ext cx="8915400" cy="4648200"/>
          </a:xfrm>
        </p:spPr>
        <p:txBody>
          <a:bodyPr/>
          <a:lstStyle/>
          <a:p>
            <a:pPr marL="457200" indent="-457200">
              <a:lnSpc>
                <a:spcPct val="114000"/>
              </a:lnSpc>
              <a:buFont typeface="Wingdings" pitchFamily="2" charset="2"/>
              <a:buAutoNum type="arabicPeriod"/>
            </a:pPr>
            <a:r>
              <a:rPr lang="en-US" sz="2400" smtClean="0">
                <a:solidFill>
                  <a:srgbClr val="9B1305"/>
                </a:solidFill>
                <a:latin typeface="Arial" pitchFamily="34" charset="0"/>
                <a:cs typeface="Arial" pitchFamily="34" charset="0"/>
              </a:rPr>
              <a:t>Phương pháp</a:t>
            </a:r>
          </a:p>
          <a:p>
            <a:pPr marL="457200" indent="-457200">
              <a:lnSpc>
                <a:spcPct val="114000"/>
              </a:lnSpc>
              <a:buFont typeface="Wingdings" pitchFamily="2" charset="2"/>
              <a:buNone/>
            </a:pPr>
            <a:r>
              <a:rPr lang="en-US" sz="2400" smtClean="0">
                <a:solidFill>
                  <a:srgbClr val="9B1305"/>
                </a:solidFill>
                <a:latin typeface="Arial" pitchFamily="34" charset="0"/>
                <a:cs typeface="Arial" pitchFamily="34" charset="0"/>
              </a:rPr>
              <a:t>       </a:t>
            </a:r>
            <a:r>
              <a:rPr lang="en-US" sz="2400" b="0" smtClean="0">
                <a:solidFill>
                  <a:srgbClr val="002060"/>
                </a:solidFill>
                <a:latin typeface="Arial" pitchFamily="34" charset="0"/>
                <a:cs typeface="Arial" pitchFamily="34" charset="0"/>
              </a:rPr>
              <a:t>Với những bài toán chứng minh tính đúng đắn của một biểu thức mệnh đề có chứa tham số n, như P(n). Quy nạp toán học là một kỹ thuật chứng minh P(n) đúng với mọi số tự nhiên n ≥N</a:t>
            </a:r>
            <a:r>
              <a:rPr lang="en-US" sz="2400" b="0" baseline="-25000" smtClean="0">
                <a:solidFill>
                  <a:srgbClr val="002060"/>
                </a:solidFill>
                <a:latin typeface="Arial" pitchFamily="34" charset="0"/>
                <a:cs typeface="Arial" pitchFamily="34" charset="0"/>
              </a:rPr>
              <a:t>0</a:t>
            </a:r>
            <a:r>
              <a:rPr lang="en-US" sz="2400" b="0" smtClean="0">
                <a:solidFill>
                  <a:srgbClr val="002060"/>
                </a:solidFill>
                <a:latin typeface="Arial" pitchFamily="34" charset="0"/>
                <a:cs typeface="Arial" pitchFamily="34" charset="0"/>
              </a:rPr>
              <a:t>.</a:t>
            </a:r>
          </a:p>
          <a:p>
            <a:pPr marL="457200" indent="-457200">
              <a:lnSpc>
                <a:spcPct val="114000"/>
              </a:lnSpc>
              <a:buFont typeface="Wingdings" pitchFamily="2" charset="2"/>
              <a:buNone/>
            </a:pPr>
            <a:r>
              <a:rPr lang="en-US" sz="2400" smtClean="0">
                <a:latin typeface="Arial" pitchFamily="34" charset="0"/>
                <a:cs typeface="Arial" pitchFamily="34" charset="0"/>
              </a:rPr>
              <a:t> - Quá trình chứng minh quy nạp bao gồm 2 bước:</a:t>
            </a:r>
          </a:p>
          <a:p>
            <a:pPr lvl="1">
              <a:lnSpc>
                <a:spcPct val="114000"/>
              </a:lnSpc>
              <a:spcBef>
                <a:spcPts val="600"/>
              </a:spcBef>
              <a:spcAft>
                <a:spcPts val="600"/>
              </a:spcAft>
              <a:buFont typeface="Wingdings" pitchFamily="2" charset="2"/>
              <a:buChar char="Ø"/>
            </a:pPr>
            <a:r>
              <a:rPr lang="en-US" sz="2400" smtClean="0">
                <a:latin typeface="Arial" pitchFamily="34" charset="0"/>
                <a:cs typeface="Arial" pitchFamily="34" charset="0"/>
              </a:rPr>
              <a:t> </a:t>
            </a:r>
            <a:r>
              <a:rPr lang="en-US" sz="2400" i="1" smtClean="0">
                <a:latin typeface="Arial" pitchFamily="34" charset="0"/>
                <a:cs typeface="Arial" pitchFamily="34" charset="0"/>
              </a:rPr>
              <a:t>Bước cơ sở:</a:t>
            </a:r>
            <a:r>
              <a:rPr lang="en-US" sz="2400" smtClean="0">
                <a:latin typeface="Arial" pitchFamily="34" charset="0"/>
                <a:cs typeface="Arial" pitchFamily="34" charset="0"/>
              </a:rPr>
              <a:t> Chỉ ra P(N</a:t>
            </a:r>
            <a:r>
              <a:rPr lang="en-US" sz="2400" baseline="-25000" smtClean="0">
                <a:latin typeface="Arial" pitchFamily="34" charset="0"/>
                <a:cs typeface="Arial" pitchFamily="34" charset="0"/>
              </a:rPr>
              <a:t>0</a:t>
            </a:r>
            <a:r>
              <a:rPr lang="en-US" sz="2400" smtClean="0">
                <a:latin typeface="Arial" pitchFamily="34" charset="0"/>
                <a:cs typeface="Arial" pitchFamily="34" charset="0"/>
              </a:rPr>
              <a:t>) đúng.</a:t>
            </a:r>
          </a:p>
          <a:p>
            <a:pPr lvl="1">
              <a:lnSpc>
                <a:spcPct val="114000"/>
              </a:lnSpc>
              <a:spcBef>
                <a:spcPts val="600"/>
              </a:spcBef>
              <a:spcAft>
                <a:spcPts val="600"/>
              </a:spcAft>
              <a:buFont typeface="Wingdings" pitchFamily="2" charset="2"/>
              <a:buChar char="Ø"/>
            </a:pPr>
            <a:r>
              <a:rPr lang="en-US" sz="2400" smtClean="0">
                <a:latin typeface="Arial" pitchFamily="34" charset="0"/>
                <a:cs typeface="Arial" pitchFamily="34" charset="0"/>
              </a:rPr>
              <a:t> </a:t>
            </a:r>
            <a:r>
              <a:rPr lang="en-US" sz="2400" i="1" smtClean="0">
                <a:latin typeface="Arial" pitchFamily="34" charset="0"/>
                <a:cs typeface="Arial" pitchFamily="34" charset="0"/>
              </a:rPr>
              <a:t>Bước quy nạp:</a:t>
            </a:r>
            <a:r>
              <a:rPr lang="en-US" sz="2400" smtClean="0">
                <a:latin typeface="Arial" pitchFamily="34" charset="0"/>
                <a:cs typeface="Arial" pitchFamily="34" charset="0"/>
              </a:rPr>
              <a:t> Chứng minh nếu P(k) đúng thì P(k+1) đúng. Trong đó P(k) được gọi là giả thiết quy nạp.</a:t>
            </a:r>
          </a:p>
        </p:txBody>
      </p:sp>
      <p:graphicFrame>
        <p:nvGraphicFramePr>
          <p:cNvPr id="24578" name="Object 2"/>
          <p:cNvGraphicFramePr>
            <a:graphicFrameLocks noChangeAspect="1"/>
          </p:cNvGraphicFramePr>
          <p:nvPr/>
        </p:nvGraphicFramePr>
        <p:xfrm>
          <a:off x="4114800" y="2032000"/>
          <a:ext cx="914400" cy="198438"/>
        </p:xfrm>
        <a:graphic>
          <a:graphicData uri="http://schemas.openxmlformats.org/presentationml/2006/ole">
            <p:oleObj spid="_x0000_s24578" name="Equation" r:id="rId4" imgW="914400" imgH="198720" progId="Equation.DSMT4">
              <p:embed/>
            </p:oleObj>
          </a:graphicData>
        </a:graphic>
      </p:graphicFrame>
      <p:sp>
        <p:nvSpPr>
          <p:cNvPr id="6" name="TextBox 5"/>
          <p:cNvSpPr txBox="1"/>
          <p:nvPr/>
        </p:nvSpPr>
        <p:spPr>
          <a:xfrm>
            <a:off x="609600" y="1366838"/>
            <a:ext cx="7848600" cy="461962"/>
          </a:xfrm>
          <a:prstGeom prst="rect">
            <a:avLst/>
          </a:prstGeom>
          <a:noFill/>
        </p:spPr>
        <p:txBody>
          <a:bodyPr>
            <a:spAutoFit/>
          </a:bodyPr>
          <a:lstStyle/>
          <a:p>
            <a:pPr>
              <a:defRPr/>
            </a:pPr>
            <a:r>
              <a:rPr lang="en-US" sz="2400" b="1">
                <a:solidFill>
                  <a:schemeClr val="accent2">
                    <a:lumMod val="50000"/>
                  </a:schemeClr>
                </a:solidFill>
              </a:rPr>
              <a:t>Chứng minh 1 + 3 + 5 + 7 + …+ (2n-1)= n</a:t>
            </a:r>
            <a:r>
              <a:rPr lang="en-US" sz="2400" b="1" baseline="30000">
                <a:solidFill>
                  <a:schemeClr val="accent2">
                    <a:lumMod val="50000"/>
                  </a:schemeClr>
                </a:solidFill>
              </a:rPr>
              <a:t>2</a:t>
            </a:r>
            <a:r>
              <a:rPr lang="en-US" sz="2400" b="1" baseline="-25000">
                <a:solidFill>
                  <a:schemeClr val="accent2">
                    <a:lumMod val="50000"/>
                  </a:schemeClr>
                </a:solidFill>
              </a:rPr>
              <a:t> </a:t>
            </a:r>
            <a:r>
              <a:rPr lang="en-US" sz="2400" b="1">
                <a:solidFill>
                  <a:schemeClr val="accent2">
                    <a:lumMod val="50000"/>
                  </a:schemeClr>
                </a:solidFill>
              </a:rPr>
              <a:t> với n ≥ 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ox(i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ox(i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sz="3600" smtClean="0">
                <a:latin typeface="Arial" pitchFamily="34" charset="0"/>
                <a:cs typeface="Arial" pitchFamily="34" charset="0"/>
              </a:rPr>
              <a:t>V. Quy nạp</a:t>
            </a:r>
          </a:p>
        </p:txBody>
      </p:sp>
      <p:sp>
        <p:nvSpPr>
          <p:cNvPr id="7" name="Rectangle 3"/>
          <p:cNvSpPr>
            <a:spLocks noGrp="1" noChangeArrowheads="1"/>
          </p:cNvSpPr>
          <p:nvPr>
            <p:ph type="body" sz="half" idx="1"/>
          </p:nvPr>
        </p:nvSpPr>
        <p:spPr>
          <a:xfrm>
            <a:off x="457200" y="2362200"/>
            <a:ext cx="8077200" cy="1577975"/>
          </a:xfrm>
        </p:spPr>
        <p:txBody>
          <a:bodyPr/>
          <a:lstStyle/>
          <a:p>
            <a:pPr lvl="1">
              <a:lnSpc>
                <a:spcPct val="80000"/>
              </a:lnSpc>
              <a:spcBef>
                <a:spcPts val="600"/>
              </a:spcBef>
              <a:spcAft>
                <a:spcPts val="600"/>
              </a:spcAft>
              <a:buFont typeface="Wingdings" pitchFamily="2" charset="2"/>
              <a:buNone/>
            </a:pPr>
            <a:r>
              <a:rPr lang="en-US" sz="2400" smtClean="0">
                <a:latin typeface="Arial" pitchFamily="34" charset="0"/>
              </a:rPr>
              <a:t>Gọi P(n) = “1+3+…(2n-1)=n</a:t>
            </a:r>
            <a:r>
              <a:rPr lang="en-US" sz="2400" baseline="30000" smtClean="0">
                <a:latin typeface="Arial" pitchFamily="34" charset="0"/>
              </a:rPr>
              <a:t>2</a:t>
            </a:r>
            <a:r>
              <a:rPr lang="en-US" sz="2400" smtClean="0">
                <a:latin typeface="Arial" pitchFamily="34" charset="0"/>
              </a:rPr>
              <a:t> “</a:t>
            </a:r>
          </a:p>
          <a:p>
            <a:pPr lvl="1">
              <a:lnSpc>
                <a:spcPct val="80000"/>
              </a:lnSpc>
              <a:spcBef>
                <a:spcPts val="600"/>
              </a:spcBef>
              <a:spcAft>
                <a:spcPts val="600"/>
              </a:spcAft>
              <a:buFont typeface="Wingdings" pitchFamily="2" charset="2"/>
              <a:buNone/>
            </a:pPr>
            <a:r>
              <a:rPr lang="en-US" sz="2400" smtClean="0">
                <a:solidFill>
                  <a:srgbClr val="FF0000"/>
                </a:solidFill>
                <a:latin typeface="Arial" pitchFamily="34" charset="0"/>
              </a:rPr>
              <a:t>+ Bước cơ sở</a:t>
            </a:r>
            <a:r>
              <a:rPr lang="en-US" sz="2400" smtClean="0">
                <a:latin typeface="Arial" pitchFamily="34" charset="0"/>
              </a:rPr>
              <a:t>:  </a:t>
            </a:r>
          </a:p>
          <a:p>
            <a:pPr lvl="1">
              <a:lnSpc>
                <a:spcPct val="80000"/>
              </a:lnSpc>
              <a:spcBef>
                <a:spcPts val="600"/>
              </a:spcBef>
              <a:spcAft>
                <a:spcPts val="600"/>
              </a:spcAft>
              <a:buFontTx/>
              <a:buNone/>
            </a:pPr>
            <a:r>
              <a:rPr lang="en-US" sz="2400" smtClean="0">
                <a:latin typeface="Arial" pitchFamily="34" charset="0"/>
              </a:rPr>
              <a:t>      Hiển nhiên P(1) đúng vì 1= 1</a:t>
            </a:r>
            <a:r>
              <a:rPr lang="en-US" sz="2400" baseline="30000" smtClean="0">
                <a:latin typeface="Arial" pitchFamily="34" charset="0"/>
              </a:rPr>
              <a:t>2</a:t>
            </a:r>
            <a:r>
              <a:rPr lang="en-US" sz="2400" smtClean="0">
                <a:latin typeface="Arial" pitchFamily="34" charset="0"/>
              </a:rPr>
              <a:t>.</a:t>
            </a:r>
          </a:p>
        </p:txBody>
      </p:sp>
      <p:sp>
        <p:nvSpPr>
          <p:cNvPr id="13" name="TextBox 12"/>
          <p:cNvSpPr txBox="1">
            <a:spLocks noChangeArrowheads="1"/>
          </p:cNvSpPr>
          <p:nvPr/>
        </p:nvSpPr>
        <p:spPr bwMode="auto">
          <a:xfrm>
            <a:off x="228600" y="1371600"/>
            <a:ext cx="8534400" cy="830263"/>
          </a:xfrm>
          <a:prstGeom prst="rect">
            <a:avLst/>
          </a:prstGeom>
          <a:noFill/>
          <a:ln w="9525">
            <a:noFill/>
            <a:miter lim="800000"/>
            <a:headEnd/>
            <a:tailEnd/>
          </a:ln>
        </p:spPr>
        <p:txBody>
          <a:bodyPr>
            <a:spAutoFit/>
          </a:bodyPr>
          <a:lstStyle/>
          <a:p>
            <a:r>
              <a:rPr lang="en-US" sz="2400">
                <a:solidFill>
                  <a:srgbClr val="C00000"/>
                </a:solidFill>
              </a:rPr>
              <a:t>Ví dụ. </a:t>
            </a:r>
            <a:r>
              <a:rPr lang="en-US" sz="2400"/>
              <a:t>Chứng minh 1+3+…+(2n-1)=n</a:t>
            </a:r>
            <a:r>
              <a:rPr lang="en-US" sz="2400" baseline="30000"/>
              <a:t>2</a:t>
            </a:r>
            <a:r>
              <a:rPr lang="en-US" sz="2400"/>
              <a:t> với mọi số nguyên dương n</a:t>
            </a:r>
            <a:r>
              <a:rPr lang="en-US" sz="2400" smtClean="0"/>
              <a:t>. (bài tập 15a) </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ox(i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ox(i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ox(i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3"/>
          <p:cNvSpPr txBox="1">
            <a:spLocks noChangeArrowheads="1"/>
          </p:cNvSpPr>
          <p:nvPr/>
        </p:nvSpPr>
        <p:spPr bwMode="black">
          <a:xfrm>
            <a:off x="381000" y="1371600"/>
            <a:ext cx="8229600" cy="1600200"/>
          </a:xfrm>
          <a:prstGeom prst="rect">
            <a:avLst/>
          </a:prstGeom>
          <a:noFill/>
          <a:ln w="9525">
            <a:noFill/>
            <a:miter lim="800000"/>
            <a:headEnd/>
            <a:tailEnd/>
          </a:ln>
          <a:effectLst/>
        </p:spPr>
        <p:txBody>
          <a:bodyPr/>
          <a:lstStyle/>
          <a:p>
            <a:pPr marL="457200" indent="-457200">
              <a:lnSpc>
                <a:spcPct val="90000"/>
              </a:lnSpc>
              <a:spcBef>
                <a:spcPct val="20000"/>
              </a:spcBef>
              <a:buClr>
                <a:schemeClr val="hlink"/>
              </a:buClr>
              <a:defRPr/>
            </a:pPr>
            <a:r>
              <a:rPr lang="en-US" sz="2400" kern="0">
                <a:solidFill>
                  <a:srgbClr val="CC0000"/>
                </a:solidFill>
              </a:rPr>
              <a:t>Định nghĩa: </a:t>
            </a:r>
            <a:r>
              <a:rPr lang="en-US" sz="2400" b="1" kern="0">
                <a:solidFill>
                  <a:schemeClr val="accent4"/>
                </a:solidFill>
              </a:rPr>
              <a:t>Tập hợp</a:t>
            </a:r>
            <a:r>
              <a:rPr lang="en-US" sz="2400" kern="0">
                <a:solidFill>
                  <a:schemeClr val="tx2"/>
                </a:solidFill>
              </a:rPr>
              <a:t> là </a:t>
            </a:r>
            <a:r>
              <a:rPr lang="en-US" sz="2400" kern="0" dirty="0" err="1">
                <a:solidFill>
                  <a:schemeClr val="tx2"/>
                </a:solidFill>
              </a:rPr>
              <a:t>một</a:t>
            </a:r>
            <a:r>
              <a:rPr lang="en-US" sz="2400" kern="0" dirty="0">
                <a:solidFill>
                  <a:schemeClr val="tx2"/>
                </a:solidFill>
              </a:rPr>
              <a:t> </a:t>
            </a:r>
            <a:r>
              <a:rPr lang="en-US" sz="2400" kern="0" dirty="0" err="1">
                <a:solidFill>
                  <a:schemeClr val="tx2"/>
                </a:solidFill>
              </a:rPr>
              <a:t>bộ</a:t>
            </a:r>
            <a:r>
              <a:rPr lang="en-US" sz="2400" kern="0" dirty="0">
                <a:solidFill>
                  <a:schemeClr val="tx2"/>
                </a:solidFill>
              </a:rPr>
              <a:t> </a:t>
            </a:r>
            <a:r>
              <a:rPr lang="en-US" sz="2400" kern="0" dirty="0" err="1">
                <a:solidFill>
                  <a:schemeClr val="tx2"/>
                </a:solidFill>
              </a:rPr>
              <a:t>sưu</a:t>
            </a:r>
            <a:r>
              <a:rPr lang="en-US" sz="2400" kern="0" dirty="0">
                <a:solidFill>
                  <a:schemeClr val="tx2"/>
                </a:solidFill>
              </a:rPr>
              <a:t> </a:t>
            </a:r>
            <a:r>
              <a:rPr lang="en-US" sz="2400" kern="0" dirty="0" err="1">
                <a:solidFill>
                  <a:schemeClr val="tx2"/>
                </a:solidFill>
              </a:rPr>
              <a:t>tập</a:t>
            </a:r>
            <a:r>
              <a:rPr lang="en-US" sz="2400" kern="0" dirty="0">
                <a:solidFill>
                  <a:schemeClr val="tx2"/>
                </a:solidFill>
              </a:rPr>
              <a:t> </a:t>
            </a:r>
            <a:r>
              <a:rPr lang="en-US" sz="2400" kern="0" dirty="0" err="1">
                <a:solidFill>
                  <a:schemeClr val="tx2"/>
                </a:solidFill>
              </a:rPr>
              <a:t>gồm</a:t>
            </a:r>
            <a:r>
              <a:rPr lang="en-US" sz="2400" kern="0" dirty="0">
                <a:solidFill>
                  <a:schemeClr val="tx2"/>
                </a:solidFill>
              </a:rPr>
              <a:t> </a:t>
            </a:r>
            <a:r>
              <a:rPr lang="en-US" sz="2400" kern="0" dirty="0" err="1">
                <a:solidFill>
                  <a:schemeClr val="tx2"/>
                </a:solidFill>
              </a:rPr>
              <a:t>các</a:t>
            </a:r>
            <a:r>
              <a:rPr lang="en-US" sz="2400" kern="0" dirty="0">
                <a:solidFill>
                  <a:schemeClr val="tx2"/>
                </a:solidFill>
              </a:rPr>
              <a:t> </a:t>
            </a:r>
            <a:r>
              <a:rPr lang="en-US" sz="2400" kern="0" dirty="0" err="1">
                <a:solidFill>
                  <a:schemeClr val="tx2"/>
                </a:solidFill>
              </a:rPr>
              <a:t>vật</a:t>
            </a:r>
            <a:r>
              <a:rPr lang="en-US" sz="2400" kern="0" dirty="0">
                <a:solidFill>
                  <a:schemeClr val="tx2"/>
                </a:solidFill>
              </a:rPr>
              <a:t>. </a:t>
            </a:r>
            <a:r>
              <a:rPr lang="en-US" sz="2400" kern="0" dirty="0" err="1">
                <a:solidFill>
                  <a:schemeClr val="tx2"/>
                </a:solidFill>
              </a:rPr>
              <a:t>Mỗi</a:t>
            </a:r>
            <a:r>
              <a:rPr lang="en-US" sz="2400" kern="0" dirty="0">
                <a:solidFill>
                  <a:schemeClr val="tx2"/>
                </a:solidFill>
              </a:rPr>
              <a:t> </a:t>
            </a:r>
            <a:r>
              <a:rPr lang="en-US" sz="2400" kern="0" dirty="0" err="1">
                <a:solidFill>
                  <a:schemeClr val="tx2"/>
                </a:solidFill>
              </a:rPr>
              <a:t>vật</a:t>
            </a:r>
            <a:r>
              <a:rPr lang="en-US" sz="2400" kern="0" dirty="0">
                <a:solidFill>
                  <a:schemeClr val="tx2"/>
                </a:solidFill>
              </a:rPr>
              <a:t> </a:t>
            </a:r>
            <a:r>
              <a:rPr lang="en-US" sz="2400" kern="0" dirty="0" err="1">
                <a:solidFill>
                  <a:schemeClr val="tx2"/>
                </a:solidFill>
              </a:rPr>
              <a:t>được</a:t>
            </a:r>
            <a:r>
              <a:rPr lang="en-US" sz="2400" kern="0" dirty="0">
                <a:solidFill>
                  <a:schemeClr val="tx2"/>
                </a:solidFill>
              </a:rPr>
              <a:t> </a:t>
            </a:r>
            <a:r>
              <a:rPr lang="en-US" sz="2400" kern="0" dirty="0" err="1">
                <a:solidFill>
                  <a:schemeClr val="tx2"/>
                </a:solidFill>
              </a:rPr>
              <a:t>gọi</a:t>
            </a:r>
            <a:r>
              <a:rPr lang="en-US" sz="2400" kern="0" dirty="0">
                <a:solidFill>
                  <a:schemeClr val="tx2"/>
                </a:solidFill>
              </a:rPr>
              <a:t> </a:t>
            </a:r>
            <a:r>
              <a:rPr lang="en-US" sz="2400" kern="0" dirty="0" err="1">
                <a:solidFill>
                  <a:schemeClr val="tx2"/>
                </a:solidFill>
              </a:rPr>
              <a:t>là</a:t>
            </a:r>
            <a:r>
              <a:rPr lang="en-US" sz="2400" kern="0" dirty="0">
                <a:solidFill>
                  <a:schemeClr val="tx2"/>
                </a:solidFill>
              </a:rPr>
              <a:t> </a:t>
            </a:r>
            <a:r>
              <a:rPr lang="en-US" sz="2400" kern="0" dirty="0" err="1">
                <a:solidFill>
                  <a:schemeClr val="tx2"/>
                </a:solidFill>
              </a:rPr>
              <a:t>một</a:t>
            </a:r>
            <a:r>
              <a:rPr lang="en-US" sz="2400" kern="0" dirty="0">
                <a:solidFill>
                  <a:schemeClr val="tx2"/>
                </a:solidFill>
              </a:rPr>
              <a:t> </a:t>
            </a:r>
            <a:r>
              <a:rPr lang="en-US" sz="2400" kern="0" dirty="0" err="1">
                <a:solidFill>
                  <a:schemeClr val="tx2"/>
                </a:solidFill>
              </a:rPr>
              <a:t>phần</a:t>
            </a:r>
            <a:r>
              <a:rPr lang="en-US" sz="2400" kern="0" dirty="0">
                <a:solidFill>
                  <a:schemeClr val="tx2"/>
                </a:solidFill>
              </a:rPr>
              <a:t> </a:t>
            </a:r>
            <a:r>
              <a:rPr lang="en-US" sz="2400" kern="0" dirty="0" err="1">
                <a:solidFill>
                  <a:schemeClr val="tx2"/>
                </a:solidFill>
              </a:rPr>
              <a:t>tử</a:t>
            </a:r>
            <a:r>
              <a:rPr lang="en-US" sz="2400" kern="0" dirty="0">
                <a:solidFill>
                  <a:schemeClr val="tx2"/>
                </a:solidFill>
              </a:rPr>
              <a:t> </a:t>
            </a:r>
            <a:r>
              <a:rPr lang="en-US" sz="2400" kern="0" dirty="0" err="1">
                <a:solidFill>
                  <a:schemeClr val="tx2"/>
                </a:solidFill>
              </a:rPr>
              <a:t>của</a:t>
            </a:r>
            <a:r>
              <a:rPr lang="en-US" sz="2400" kern="0" dirty="0">
                <a:solidFill>
                  <a:schemeClr val="tx2"/>
                </a:solidFill>
              </a:rPr>
              <a:t> </a:t>
            </a:r>
            <a:r>
              <a:rPr lang="en-US" sz="2400" kern="0" dirty="0" err="1">
                <a:solidFill>
                  <a:schemeClr val="tx2"/>
                </a:solidFill>
              </a:rPr>
              <a:t>tập</a:t>
            </a:r>
            <a:r>
              <a:rPr lang="en-US" sz="2400" kern="0" dirty="0">
                <a:solidFill>
                  <a:schemeClr val="tx2"/>
                </a:solidFill>
              </a:rPr>
              <a:t> </a:t>
            </a:r>
            <a:r>
              <a:rPr lang="en-US" sz="2400" kern="0" dirty="0" err="1">
                <a:solidFill>
                  <a:schemeClr val="tx2"/>
                </a:solidFill>
              </a:rPr>
              <a:t>hợp</a:t>
            </a:r>
            <a:r>
              <a:rPr lang="en-US" sz="2400" kern="0" dirty="0">
                <a:solidFill>
                  <a:schemeClr val="tx2"/>
                </a:solidFill>
              </a:rPr>
              <a:t>.</a:t>
            </a:r>
          </a:p>
          <a:p>
            <a:pPr marL="457200" indent="-457200">
              <a:lnSpc>
                <a:spcPct val="90000"/>
              </a:lnSpc>
              <a:spcBef>
                <a:spcPct val="20000"/>
              </a:spcBef>
              <a:buClr>
                <a:schemeClr val="hlink"/>
              </a:buClr>
              <a:defRPr/>
            </a:pPr>
            <a:r>
              <a:rPr lang="en-US" sz="2400" kern="0" dirty="0" err="1">
                <a:solidFill>
                  <a:srgbClr val="C00000"/>
                </a:solidFill>
              </a:rPr>
              <a:t>Kí</a:t>
            </a:r>
            <a:r>
              <a:rPr lang="en-US" sz="2400" kern="0" dirty="0">
                <a:solidFill>
                  <a:srgbClr val="C00000"/>
                </a:solidFill>
              </a:rPr>
              <a:t> </a:t>
            </a:r>
            <a:r>
              <a:rPr lang="en-US" sz="2400" kern="0" dirty="0" err="1">
                <a:solidFill>
                  <a:srgbClr val="C00000"/>
                </a:solidFill>
              </a:rPr>
              <a:t>hiệu</a:t>
            </a:r>
            <a:r>
              <a:rPr lang="en-US" sz="2400" kern="0" dirty="0">
                <a:solidFill>
                  <a:srgbClr val="C00000"/>
                </a:solidFill>
              </a:rPr>
              <a:t>: </a:t>
            </a:r>
            <a:r>
              <a:rPr lang="en-US" sz="2400" kern="0" dirty="0">
                <a:solidFill>
                  <a:schemeClr val="tx2"/>
                </a:solidFill>
              </a:rPr>
              <a:t>A, B , X,…</a:t>
            </a:r>
          </a:p>
          <a:p>
            <a:pPr marL="457200" indent="-457200">
              <a:lnSpc>
                <a:spcPct val="90000"/>
              </a:lnSpc>
              <a:spcBef>
                <a:spcPct val="20000"/>
              </a:spcBef>
              <a:buClr>
                <a:schemeClr val="hlink"/>
              </a:buClr>
              <a:defRPr/>
            </a:pPr>
            <a:r>
              <a:rPr lang="en-US" sz="2400" kern="0" dirty="0" err="1">
                <a:solidFill>
                  <a:schemeClr val="tx2"/>
                </a:solidFill>
              </a:rPr>
              <a:t>Nếu</a:t>
            </a:r>
            <a:r>
              <a:rPr lang="en-US" sz="2400" kern="0" dirty="0">
                <a:solidFill>
                  <a:schemeClr val="tx2"/>
                </a:solidFill>
              </a:rPr>
              <a:t> x </a:t>
            </a:r>
            <a:r>
              <a:rPr lang="en-US" sz="2400" kern="0" dirty="0" err="1">
                <a:solidFill>
                  <a:schemeClr val="tx2"/>
                </a:solidFill>
              </a:rPr>
              <a:t>là</a:t>
            </a:r>
            <a:r>
              <a:rPr lang="en-US" sz="2400" kern="0" dirty="0">
                <a:solidFill>
                  <a:schemeClr val="tx2"/>
                </a:solidFill>
              </a:rPr>
              <a:t> </a:t>
            </a:r>
            <a:r>
              <a:rPr lang="en-US" sz="2400" kern="0" dirty="0" err="1">
                <a:solidFill>
                  <a:schemeClr val="tx2"/>
                </a:solidFill>
              </a:rPr>
              <a:t>phần</a:t>
            </a:r>
            <a:r>
              <a:rPr lang="en-US" sz="2400" kern="0" dirty="0">
                <a:solidFill>
                  <a:schemeClr val="tx2"/>
                </a:solidFill>
              </a:rPr>
              <a:t> </a:t>
            </a:r>
            <a:r>
              <a:rPr lang="en-US" sz="2400" kern="0" dirty="0" err="1">
                <a:solidFill>
                  <a:schemeClr val="tx2"/>
                </a:solidFill>
              </a:rPr>
              <a:t>tử</a:t>
            </a:r>
            <a:r>
              <a:rPr lang="en-US" sz="2400" kern="0" dirty="0">
                <a:solidFill>
                  <a:schemeClr val="tx2"/>
                </a:solidFill>
              </a:rPr>
              <a:t> </a:t>
            </a:r>
            <a:r>
              <a:rPr lang="en-US" sz="2400" kern="0" dirty="0" err="1">
                <a:solidFill>
                  <a:schemeClr val="tx2"/>
                </a:solidFill>
              </a:rPr>
              <a:t>của</a:t>
            </a:r>
            <a:r>
              <a:rPr lang="en-US" sz="2400" kern="0" dirty="0">
                <a:solidFill>
                  <a:schemeClr val="tx2"/>
                </a:solidFill>
              </a:rPr>
              <a:t> </a:t>
            </a:r>
            <a:r>
              <a:rPr lang="en-US" sz="2400" kern="0" dirty="0" err="1">
                <a:solidFill>
                  <a:schemeClr val="tx2"/>
                </a:solidFill>
              </a:rPr>
              <a:t>tập</a:t>
            </a:r>
            <a:r>
              <a:rPr lang="en-US" sz="2400" kern="0" dirty="0">
                <a:solidFill>
                  <a:schemeClr val="tx2"/>
                </a:solidFill>
              </a:rPr>
              <a:t> </a:t>
            </a:r>
            <a:r>
              <a:rPr lang="en-US" sz="2400" kern="0" dirty="0" err="1">
                <a:solidFill>
                  <a:schemeClr val="tx2"/>
                </a:solidFill>
              </a:rPr>
              <a:t>hợp</a:t>
            </a:r>
            <a:r>
              <a:rPr lang="en-US" sz="2400" kern="0" dirty="0">
                <a:solidFill>
                  <a:schemeClr val="tx2"/>
                </a:solidFill>
              </a:rPr>
              <a:t> A, </a:t>
            </a:r>
            <a:r>
              <a:rPr lang="en-US" sz="2400" kern="0" dirty="0" err="1">
                <a:solidFill>
                  <a:schemeClr val="tx2"/>
                </a:solidFill>
              </a:rPr>
              <a:t>ta</a:t>
            </a:r>
            <a:r>
              <a:rPr lang="en-US" sz="2400" kern="0" dirty="0">
                <a:solidFill>
                  <a:schemeClr val="tx2"/>
                </a:solidFill>
              </a:rPr>
              <a:t> </a:t>
            </a:r>
            <a:r>
              <a:rPr lang="en-US" sz="2400" kern="0" dirty="0" err="1">
                <a:solidFill>
                  <a:schemeClr val="tx2"/>
                </a:solidFill>
              </a:rPr>
              <a:t>kí</a:t>
            </a:r>
            <a:r>
              <a:rPr lang="en-US" sz="2400" kern="0" dirty="0">
                <a:solidFill>
                  <a:schemeClr val="tx2"/>
                </a:solidFill>
              </a:rPr>
              <a:t> </a:t>
            </a:r>
            <a:r>
              <a:rPr lang="en-US" sz="2400" kern="0" dirty="0" err="1">
                <a:solidFill>
                  <a:schemeClr val="tx2"/>
                </a:solidFill>
              </a:rPr>
              <a:t>hiệu</a:t>
            </a:r>
            <a:r>
              <a:rPr lang="en-US" sz="2400" kern="0" dirty="0">
                <a:solidFill>
                  <a:schemeClr val="tx2"/>
                </a:solidFill>
              </a:rPr>
              <a:t> </a:t>
            </a:r>
            <a:r>
              <a:rPr lang="en-US" sz="2400" kern="0" dirty="0">
                <a:solidFill>
                  <a:schemeClr val="accent6">
                    <a:lumMod val="50000"/>
                  </a:schemeClr>
                </a:solidFill>
              </a:rPr>
              <a:t>x </a:t>
            </a:r>
            <a:r>
              <a:rPr lang="en-US" sz="2400" dirty="0">
                <a:solidFill>
                  <a:schemeClr val="accent6">
                    <a:lumMod val="50000"/>
                  </a:schemeClr>
                </a:solidFill>
                <a:sym typeface="Symbol" pitchFamily="18" charset="2"/>
              </a:rPr>
              <a:t></a:t>
            </a:r>
            <a:r>
              <a:rPr lang="en-US" sz="2400" dirty="0">
                <a:solidFill>
                  <a:schemeClr val="accent6">
                    <a:lumMod val="50000"/>
                  </a:schemeClr>
                </a:solidFill>
              </a:rPr>
              <a:t> A</a:t>
            </a:r>
            <a:endParaRPr lang="en-US" sz="2400" kern="0" dirty="0">
              <a:solidFill>
                <a:schemeClr val="accent6">
                  <a:lumMod val="50000"/>
                </a:schemeClr>
              </a:solidFill>
            </a:endParaRPr>
          </a:p>
          <a:p>
            <a:pPr marL="342900" indent="-342900">
              <a:lnSpc>
                <a:spcPct val="90000"/>
              </a:lnSpc>
              <a:spcBef>
                <a:spcPct val="20000"/>
              </a:spcBef>
              <a:buClr>
                <a:schemeClr val="hlink"/>
              </a:buClr>
              <a:defRPr/>
            </a:pPr>
            <a:endParaRPr lang="en-US" sz="2400" kern="0" dirty="0">
              <a:solidFill>
                <a:schemeClr val="tx2"/>
              </a:solidFill>
            </a:endParaRPr>
          </a:p>
          <a:p>
            <a:pPr marL="342900" indent="-342900">
              <a:lnSpc>
                <a:spcPct val="90000"/>
              </a:lnSpc>
              <a:spcBef>
                <a:spcPct val="20000"/>
              </a:spcBef>
              <a:buClr>
                <a:schemeClr val="hlink"/>
              </a:buClr>
              <a:defRPr/>
            </a:pPr>
            <a:endParaRPr lang="en-US" sz="2400" kern="0" dirty="0">
              <a:solidFill>
                <a:schemeClr val="tx2"/>
              </a:solidFill>
            </a:endParaRPr>
          </a:p>
        </p:txBody>
      </p:sp>
      <p:sp>
        <p:nvSpPr>
          <p:cNvPr id="29" name="Rectangle 3"/>
          <p:cNvSpPr txBox="1">
            <a:spLocks noChangeArrowheads="1"/>
          </p:cNvSpPr>
          <p:nvPr/>
        </p:nvSpPr>
        <p:spPr bwMode="black">
          <a:xfrm>
            <a:off x="457200" y="3048000"/>
            <a:ext cx="8382000" cy="3429000"/>
          </a:xfrm>
          <a:prstGeom prst="rect">
            <a:avLst/>
          </a:prstGeom>
          <a:noFill/>
          <a:ln w="9525">
            <a:noFill/>
            <a:miter lim="800000"/>
            <a:headEnd/>
            <a:tailEnd/>
          </a:ln>
          <a:effectLst/>
        </p:spPr>
        <p:txBody>
          <a:bodyPr/>
          <a:lstStyle/>
          <a:p>
            <a:pPr marL="342900" indent="-342900">
              <a:spcBef>
                <a:spcPts val="1200"/>
              </a:spcBef>
              <a:buClr>
                <a:schemeClr val="hlink"/>
              </a:buClr>
              <a:defRPr/>
            </a:pPr>
            <a:r>
              <a:rPr lang="en-US" sz="2400" kern="0">
                <a:solidFill>
                  <a:srgbClr val="CC0000"/>
                </a:solidFill>
              </a:rPr>
              <a:t>Ví dụ: </a:t>
            </a:r>
          </a:p>
          <a:p>
            <a:pPr marL="342900" indent="-342900">
              <a:spcBef>
                <a:spcPts val="1200"/>
              </a:spcBef>
              <a:buClr>
                <a:schemeClr val="hlink"/>
              </a:buClr>
              <a:buFontTx/>
              <a:buChar char="-"/>
              <a:defRPr/>
            </a:pPr>
            <a:r>
              <a:rPr lang="en-US" sz="2400" b="1" kern="0">
                <a:solidFill>
                  <a:srgbClr val="C00000"/>
                </a:solidFill>
              </a:rPr>
              <a:t>N</a:t>
            </a:r>
            <a:r>
              <a:rPr lang="en-US" sz="2400" kern="0">
                <a:solidFill>
                  <a:srgbClr val="C00000"/>
                </a:solidFill>
              </a:rPr>
              <a:t> ={0,1,2,…} </a:t>
            </a:r>
            <a:r>
              <a:rPr lang="en-US" sz="2400" kern="0"/>
              <a:t>là tập hợp các số tự nhiên.</a:t>
            </a:r>
          </a:p>
          <a:p>
            <a:pPr marL="342900" indent="-342900">
              <a:spcBef>
                <a:spcPts val="1200"/>
              </a:spcBef>
              <a:buClr>
                <a:schemeClr val="hlink"/>
              </a:buClr>
              <a:buFontTx/>
              <a:buChar char="-"/>
              <a:defRPr/>
            </a:pPr>
            <a:r>
              <a:rPr lang="en-US" sz="2400" b="1" kern="0">
                <a:solidFill>
                  <a:srgbClr val="C00000"/>
                </a:solidFill>
              </a:rPr>
              <a:t>Z</a:t>
            </a:r>
            <a:r>
              <a:rPr lang="en-US" sz="2400" kern="0">
                <a:solidFill>
                  <a:srgbClr val="C00000"/>
                </a:solidFill>
              </a:rPr>
              <a:t> = {0,1,-1,2,-2,…}  </a:t>
            </a:r>
            <a:r>
              <a:rPr lang="en-US" sz="2400" kern="0"/>
              <a:t>tập hợp các số nguyên.</a:t>
            </a:r>
          </a:p>
          <a:p>
            <a:pPr marL="342900" indent="-342900">
              <a:spcBef>
                <a:spcPts val="1200"/>
              </a:spcBef>
              <a:buClr>
                <a:schemeClr val="hlink"/>
              </a:buClr>
              <a:buFontTx/>
              <a:buChar char="-"/>
              <a:defRPr/>
            </a:pPr>
            <a:r>
              <a:rPr lang="en-US" sz="2400" b="1" kern="0">
                <a:solidFill>
                  <a:srgbClr val="C00000"/>
                </a:solidFill>
              </a:rPr>
              <a:t>Q</a:t>
            </a:r>
            <a:r>
              <a:rPr lang="en-US" sz="2400" kern="0">
                <a:solidFill>
                  <a:srgbClr val="C00000"/>
                </a:solidFill>
              </a:rPr>
              <a:t> = {m/n  | m,n</a:t>
            </a:r>
            <a:r>
              <a:rPr lang="en-US" sz="2400">
                <a:solidFill>
                  <a:srgbClr val="C00000"/>
                </a:solidFill>
                <a:sym typeface="Symbol" pitchFamily="18" charset="2"/>
              </a:rPr>
              <a:t>  Z, n≠0</a:t>
            </a:r>
            <a:r>
              <a:rPr lang="en-US" sz="2400" kern="0">
                <a:solidFill>
                  <a:srgbClr val="C00000"/>
                </a:solidFill>
              </a:rPr>
              <a:t> } </a:t>
            </a:r>
            <a:r>
              <a:rPr lang="en-US" sz="2400" kern="0"/>
              <a:t>tập hợp các số hữu tỉ.</a:t>
            </a:r>
          </a:p>
          <a:p>
            <a:pPr marL="342900" indent="-342900">
              <a:spcBef>
                <a:spcPts val="1200"/>
              </a:spcBef>
              <a:buClr>
                <a:schemeClr val="hlink"/>
              </a:buClr>
              <a:buFontTx/>
              <a:buChar char="-"/>
              <a:defRPr/>
            </a:pPr>
            <a:r>
              <a:rPr lang="en-US" sz="2400" b="1" kern="0">
                <a:solidFill>
                  <a:srgbClr val="C00000"/>
                </a:solidFill>
              </a:rPr>
              <a:t>R</a:t>
            </a:r>
            <a:r>
              <a:rPr lang="en-US" sz="2400" kern="0"/>
              <a:t>:  tập hợp các số thực.</a:t>
            </a:r>
          </a:p>
          <a:p>
            <a:pPr marL="342900" indent="-342900">
              <a:spcBef>
                <a:spcPts val="1200"/>
              </a:spcBef>
              <a:buClr>
                <a:schemeClr val="hlink"/>
              </a:buClr>
              <a:buFontTx/>
              <a:buChar char="-"/>
              <a:defRPr/>
            </a:pPr>
            <a:r>
              <a:rPr lang="en-US" sz="2400" b="1" kern="0">
                <a:solidFill>
                  <a:srgbClr val="C00000"/>
                </a:solidFill>
              </a:rPr>
              <a:t>C</a:t>
            </a:r>
            <a:r>
              <a:rPr lang="en-US" sz="2400" kern="0"/>
              <a:t>: Tập hợp các số phức.</a:t>
            </a:r>
            <a:r>
              <a:rPr lang="en-US" sz="2400" kern="0">
                <a:solidFill>
                  <a:schemeClr val="tx2"/>
                </a:solidFill>
              </a:rPr>
              <a:t> </a:t>
            </a:r>
          </a:p>
        </p:txBody>
      </p:sp>
      <p:sp>
        <p:nvSpPr>
          <p:cNvPr id="8" name="Title 1"/>
          <p:cNvSpPr>
            <a:spLocks noGrp="1"/>
          </p:cNvSpPr>
          <p:nvPr>
            <p:ph type="title"/>
          </p:nvPr>
        </p:nvSpPr>
        <p:spPr/>
        <p:txBody>
          <a:bodyPr>
            <a:normAutofit fontScale="90000"/>
          </a:bodyPr>
          <a:lstStyle/>
          <a:p>
            <a:pPr eaLnBrk="1" hangingPunct="1">
              <a:defRPr/>
            </a:pPr>
            <a:r>
              <a:rPr lang="en-US" smtClean="0">
                <a:solidFill>
                  <a:srgbClr val="0070C0"/>
                </a:solidFill>
                <a:latin typeface="Arial" pitchFamily="34" charset="0"/>
                <a:cs typeface="Arial" pitchFamily="34" charset="0"/>
              </a:rPr>
              <a:t>Nhắc lại tập hợp</a:t>
            </a: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transition="in" filter="fade">
                                      <p:cBhvr>
                                        <p:cTn id="12" dur="500"/>
                                        <p:tgtEl>
                                          <p:spTgt spid="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transition="in" filter="fade">
                                      <p:cBhvr>
                                        <p:cTn id="17" dur="500"/>
                                        <p:tgtEl>
                                          <p:spTgt spid="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xEl>
                                              <p:pRg st="0" end="0"/>
                                            </p:txEl>
                                          </p:spTgt>
                                        </p:tgtEl>
                                        <p:attrNameLst>
                                          <p:attrName>style.visibility</p:attrName>
                                        </p:attrNameLst>
                                      </p:cBhvr>
                                      <p:to>
                                        <p:strVal val="visible"/>
                                      </p:to>
                                    </p:set>
                                    <p:animEffect transition="in" filter="fade">
                                      <p:cBhvr>
                                        <p:cTn id="22" dur="500"/>
                                        <p:tgtEl>
                                          <p:spTgt spid="2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9">
                                            <p:txEl>
                                              <p:pRg st="1" end="1"/>
                                            </p:txEl>
                                          </p:spTgt>
                                        </p:tgtEl>
                                        <p:attrNameLst>
                                          <p:attrName>style.visibility</p:attrName>
                                        </p:attrNameLst>
                                      </p:cBhvr>
                                      <p:to>
                                        <p:strVal val="visible"/>
                                      </p:to>
                                    </p:set>
                                    <p:animEffect transition="in" filter="fade">
                                      <p:cBhvr>
                                        <p:cTn id="27" dur="500"/>
                                        <p:tgtEl>
                                          <p:spTgt spid="2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xEl>
                                              <p:pRg st="2" end="2"/>
                                            </p:txEl>
                                          </p:spTgt>
                                        </p:tgtEl>
                                        <p:attrNameLst>
                                          <p:attrName>style.visibility</p:attrName>
                                        </p:attrNameLst>
                                      </p:cBhvr>
                                      <p:to>
                                        <p:strVal val="visible"/>
                                      </p:to>
                                    </p:set>
                                    <p:animEffect transition="in" filter="fade">
                                      <p:cBhvr>
                                        <p:cTn id="32" dur="500"/>
                                        <p:tgtEl>
                                          <p:spTgt spid="2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xEl>
                                              <p:pRg st="3" end="3"/>
                                            </p:txEl>
                                          </p:spTgt>
                                        </p:tgtEl>
                                        <p:attrNameLst>
                                          <p:attrName>style.visibility</p:attrName>
                                        </p:attrNameLst>
                                      </p:cBhvr>
                                      <p:to>
                                        <p:strVal val="visible"/>
                                      </p:to>
                                    </p:set>
                                    <p:animEffect transition="in" filter="fade">
                                      <p:cBhvr>
                                        <p:cTn id="37" dur="500"/>
                                        <p:tgtEl>
                                          <p:spTgt spid="2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xEl>
                                              <p:pRg st="4" end="4"/>
                                            </p:txEl>
                                          </p:spTgt>
                                        </p:tgtEl>
                                        <p:attrNameLst>
                                          <p:attrName>style.visibility</p:attrName>
                                        </p:attrNameLst>
                                      </p:cBhvr>
                                      <p:to>
                                        <p:strVal val="visible"/>
                                      </p:to>
                                    </p:set>
                                    <p:animEffect transition="in" filter="fade">
                                      <p:cBhvr>
                                        <p:cTn id="42" dur="500"/>
                                        <p:tgtEl>
                                          <p:spTgt spid="29">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9">
                                            <p:txEl>
                                              <p:pRg st="5" end="5"/>
                                            </p:txEl>
                                          </p:spTgt>
                                        </p:tgtEl>
                                        <p:attrNameLst>
                                          <p:attrName>style.visibility</p:attrName>
                                        </p:attrNameLst>
                                      </p:cBhvr>
                                      <p:to>
                                        <p:strVal val="visible"/>
                                      </p:to>
                                    </p:set>
                                    <p:animEffect transition="in" filter="fade">
                                      <p:cBhvr>
                                        <p:cTn id="47" dur="500"/>
                                        <p:tgtEl>
                                          <p:spTgt spid="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2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533400" y="3657600"/>
            <a:ext cx="8153400" cy="2481263"/>
          </a:xfrm>
          <a:prstGeom prst="rect">
            <a:avLst/>
          </a:prstGeom>
          <a:noFill/>
          <a:ln w="9525">
            <a:noFill/>
            <a:miter lim="800000"/>
            <a:headEnd/>
            <a:tailEnd/>
          </a:ln>
        </p:spPr>
        <p:txBody>
          <a:bodyPr>
            <a:spAutoFit/>
          </a:bodyPr>
          <a:lstStyle/>
          <a:p>
            <a:pPr lvl="1">
              <a:lnSpc>
                <a:spcPct val="80000"/>
              </a:lnSpc>
              <a:spcBef>
                <a:spcPts val="600"/>
              </a:spcBef>
              <a:spcAft>
                <a:spcPts val="600"/>
              </a:spcAft>
            </a:pPr>
            <a:r>
              <a:rPr lang="en-US" sz="2400"/>
              <a:t>Từ giả thiết quy nạp ta có:</a:t>
            </a:r>
          </a:p>
          <a:p>
            <a:pPr lvl="1">
              <a:lnSpc>
                <a:spcPct val="80000"/>
              </a:lnSpc>
              <a:spcBef>
                <a:spcPts val="600"/>
              </a:spcBef>
              <a:spcAft>
                <a:spcPts val="600"/>
              </a:spcAft>
            </a:pPr>
            <a:endParaRPr lang="en-US" sz="2400"/>
          </a:p>
          <a:p>
            <a:pPr lvl="1">
              <a:lnSpc>
                <a:spcPct val="80000"/>
              </a:lnSpc>
              <a:spcBef>
                <a:spcPts val="600"/>
              </a:spcBef>
              <a:spcAft>
                <a:spcPts val="600"/>
              </a:spcAft>
            </a:pPr>
            <a:endParaRPr lang="en-US" sz="2400"/>
          </a:p>
          <a:p>
            <a:pPr lvl="1">
              <a:lnSpc>
                <a:spcPct val="80000"/>
              </a:lnSpc>
              <a:spcBef>
                <a:spcPts val="600"/>
              </a:spcBef>
              <a:spcAft>
                <a:spcPts val="600"/>
              </a:spcAft>
            </a:pPr>
            <a:r>
              <a:rPr lang="en-US" sz="2400"/>
              <a:t>    - Suy ra, P(k+1) đúng.</a:t>
            </a:r>
          </a:p>
          <a:p>
            <a:pPr lvl="1">
              <a:lnSpc>
                <a:spcPct val="80000"/>
              </a:lnSpc>
              <a:spcBef>
                <a:spcPts val="600"/>
              </a:spcBef>
              <a:spcAft>
                <a:spcPts val="600"/>
              </a:spcAft>
            </a:pPr>
            <a:r>
              <a:rPr lang="en-US" sz="2400"/>
              <a:t>Vậy theo nguyên lý quy nạp P(n) đúng với mọi số nguyên dương n</a:t>
            </a:r>
          </a:p>
        </p:txBody>
      </p:sp>
      <p:sp>
        <p:nvSpPr>
          <p:cNvPr id="25607" name="Title 1"/>
          <p:cNvSpPr>
            <a:spLocks noGrp="1"/>
          </p:cNvSpPr>
          <p:nvPr>
            <p:ph type="title"/>
          </p:nvPr>
        </p:nvSpPr>
        <p:spPr/>
        <p:txBody>
          <a:bodyPr/>
          <a:lstStyle/>
          <a:p>
            <a:r>
              <a:rPr lang="en-US" sz="3600" smtClean="0">
                <a:latin typeface="Arial" pitchFamily="34" charset="0"/>
                <a:cs typeface="Arial" pitchFamily="34" charset="0"/>
              </a:rPr>
              <a:t>V. Quy nạp</a:t>
            </a:r>
          </a:p>
        </p:txBody>
      </p:sp>
      <p:sp>
        <p:nvSpPr>
          <p:cNvPr id="7" name="Rectangle 6"/>
          <p:cNvSpPr>
            <a:spLocks noChangeArrowheads="1"/>
          </p:cNvSpPr>
          <p:nvPr/>
        </p:nvSpPr>
        <p:spPr bwMode="auto">
          <a:xfrm>
            <a:off x="457200" y="1371600"/>
            <a:ext cx="8001000" cy="2635250"/>
          </a:xfrm>
          <a:prstGeom prst="rect">
            <a:avLst/>
          </a:prstGeom>
          <a:noFill/>
          <a:ln w="9525">
            <a:noFill/>
            <a:miter lim="800000"/>
            <a:headEnd/>
            <a:tailEnd/>
          </a:ln>
        </p:spPr>
        <p:txBody>
          <a:bodyPr>
            <a:spAutoFit/>
          </a:bodyPr>
          <a:lstStyle/>
          <a:p>
            <a:pPr lvl="1">
              <a:lnSpc>
                <a:spcPct val="80000"/>
              </a:lnSpc>
              <a:spcBef>
                <a:spcPts val="600"/>
              </a:spcBef>
              <a:spcAft>
                <a:spcPts val="600"/>
              </a:spcAft>
            </a:pPr>
            <a:r>
              <a:rPr lang="en-US" sz="2400">
                <a:solidFill>
                  <a:srgbClr val="FF0000"/>
                </a:solidFill>
              </a:rPr>
              <a:t>+ Bước quy nạp: </a:t>
            </a:r>
          </a:p>
          <a:p>
            <a:pPr lvl="1">
              <a:lnSpc>
                <a:spcPct val="80000"/>
              </a:lnSpc>
              <a:spcBef>
                <a:spcPts val="600"/>
              </a:spcBef>
              <a:spcAft>
                <a:spcPts val="600"/>
              </a:spcAft>
            </a:pPr>
            <a:r>
              <a:rPr lang="en-US" sz="2400"/>
              <a:t>     - Giả sử P(k) đúng, tức là </a:t>
            </a:r>
          </a:p>
          <a:p>
            <a:pPr lvl="1">
              <a:lnSpc>
                <a:spcPct val="80000"/>
              </a:lnSpc>
              <a:spcBef>
                <a:spcPts val="600"/>
              </a:spcBef>
              <a:spcAft>
                <a:spcPts val="600"/>
              </a:spcAft>
            </a:pPr>
            <a:endParaRPr lang="en-US" sz="2400"/>
          </a:p>
          <a:p>
            <a:pPr lvl="1">
              <a:lnSpc>
                <a:spcPct val="80000"/>
              </a:lnSpc>
              <a:spcBef>
                <a:spcPts val="600"/>
              </a:spcBef>
              <a:spcAft>
                <a:spcPts val="600"/>
              </a:spcAft>
            </a:pPr>
            <a:r>
              <a:rPr lang="en-US" sz="2400"/>
              <a:t>     - Ta phải chỉ ra rằng P(k+1) đúng, tức là</a:t>
            </a:r>
          </a:p>
          <a:p>
            <a:pPr lvl="1">
              <a:lnSpc>
                <a:spcPct val="80000"/>
              </a:lnSpc>
              <a:spcBef>
                <a:spcPts val="600"/>
              </a:spcBef>
              <a:spcAft>
                <a:spcPts val="600"/>
              </a:spcAft>
            </a:pPr>
            <a:r>
              <a:rPr lang="en-US" sz="2400"/>
              <a:t> </a:t>
            </a:r>
          </a:p>
          <a:p>
            <a:pPr lvl="1">
              <a:lnSpc>
                <a:spcPct val="80000"/>
              </a:lnSpc>
              <a:spcBef>
                <a:spcPts val="600"/>
              </a:spcBef>
              <a:spcAft>
                <a:spcPts val="600"/>
              </a:spcAft>
            </a:pPr>
            <a:r>
              <a:rPr lang="en-US" sz="2400"/>
              <a:t>    </a:t>
            </a:r>
          </a:p>
        </p:txBody>
      </p:sp>
      <p:graphicFrame>
        <p:nvGraphicFramePr>
          <p:cNvPr id="43010" name="Object 2"/>
          <p:cNvGraphicFramePr>
            <a:graphicFrameLocks noChangeAspect="1"/>
          </p:cNvGraphicFramePr>
          <p:nvPr/>
        </p:nvGraphicFramePr>
        <p:xfrm>
          <a:off x="2201863" y="3124200"/>
          <a:ext cx="3927475" cy="428625"/>
        </p:xfrm>
        <a:graphic>
          <a:graphicData uri="http://schemas.openxmlformats.org/presentationml/2006/ole">
            <p:oleObj spid="_x0000_s25602" name="Equation" r:id="rId3" imgW="3136680" imgH="342720" progId="Equation.DSMT4">
              <p:embed/>
            </p:oleObj>
          </a:graphicData>
        </a:graphic>
      </p:graphicFrame>
      <p:graphicFrame>
        <p:nvGraphicFramePr>
          <p:cNvPr id="43011" name="Object 3"/>
          <p:cNvGraphicFramePr>
            <a:graphicFrameLocks noChangeAspect="1"/>
          </p:cNvGraphicFramePr>
          <p:nvPr/>
        </p:nvGraphicFramePr>
        <p:xfrm>
          <a:off x="1508125" y="4076700"/>
          <a:ext cx="5665788" cy="419100"/>
        </p:xfrm>
        <a:graphic>
          <a:graphicData uri="http://schemas.openxmlformats.org/presentationml/2006/ole">
            <p:oleObj spid="_x0000_s25603" name="Equation" r:id="rId4" imgW="4635360" imgH="342720" progId="Equation.DSMT4">
              <p:embed/>
            </p:oleObj>
          </a:graphicData>
        </a:graphic>
      </p:graphicFrame>
      <p:graphicFrame>
        <p:nvGraphicFramePr>
          <p:cNvPr id="43012" name="Object 4"/>
          <p:cNvGraphicFramePr>
            <a:graphicFrameLocks noChangeAspect="1"/>
          </p:cNvGraphicFramePr>
          <p:nvPr/>
        </p:nvGraphicFramePr>
        <p:xfrm>
          <a:off x="1492250" y="4457700"/>
          <a:ext cx="5075238" cy="419100"/>
        </p:xfrm>
        <a:graphic>
          <a:graphicData uri="http://schemas.openxmlformats.org/presentationml/2006/ole">
            <p:oleObj spid="_x0000_s25604" name="Equation" r:id="rId5" imgW="4152600" imgH="342720" progId="Equation.DSMT4">
              <p:embed/>
            </p:oleObj>
          </a:graphicData>
        </a:graphic>
      </p:graphicFrame>
      <p:graphicFrame>
        <p:nvGraphicFramePr>
          <p:cNvPr id="43013" name="Object 5"/>
          <p:cNvGraphicFramePr>
            <a:graphicFrameLocks noChangeAspect="1"/>
          </p:cNvGraphicFramePr>
          <p:nvPr/>
        </p:nvGraphicFramePr>
        <p:xfrm>
          <a:off x="2438400" y="2209800"/>
          <a:ext cx="3228975" cy="419100"/>
        </p:xfrm>
        <a:graphic>
          <a:graphicData uri="http://schemas.openxmlformats.org/presentationml/2006/ole">
            <p:oleObj spid="_x0000_s25605" name="Equation" r:id="rId6" imgW="2641320" imgH="3427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3"/>
                                        </p:tgtEl>
                                        <p:attrNameLst>
                                          <p:attrName>style.visibility</p:attrName>
                                        </p:attrNameLst>
                                      </p:cBhvr>
                                      <p:to>
                                        <p:strVal val="visible"/>
                                      </p:to>
                                    </p:set>
                                    <p:animEffect transition="in" filter="fade">
                                      <p:cBhvr>
                                        <p:cTn id="7" dur="500"/>
                                        <p:tgtEl>
                                          <p:spTgt spid="430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43010"/>
                                        </p:tgtEl>
                                        <p:attrNameLst>
                                          <p:attrName>style.visibility</p:attrName>
                                        </p:attrNameLst>
                                      </p:cBhvr>
                                      <p:to>
                                        <p:strVal val="visible"/>
                                      </p:to>
                                    </p:set>
                                    <p:animEffect transition="in" filter="fade">
                                      <p:cBhvr>
                                        <p:cTn id="13" dur="500"/>
                                        <p:tgtEl>
                                          <p:spTgt spid="430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011"/>
                                        </p:tgtEl>
                                        <p:attrNameLst>
                                          <p:attrName>style.visibility</p:attrName>
                                        </p:attrNameLst>
                                      </p:cBhvr>
                                      <p:to>
                                        <p:strVal val="visible"/>
                                      </p:to>
                                    </p:set>
                                    <p:animEffect transition="in" filter="fade">
                                      <p:cBhvr>
                                        <p:cTn id="18" dur="500"/>
                                        <p:tgtEl>
                                          <p:spTgt spid="43011"/>
                                        </p:tgtEl>
                                      </p:cBhvr>
                                    </p:animEffect>
                                  </p:childTnLst>
                                </p:cTn>
                              </p:par>
                              <p:par>
                                <p:cTn id="19" presetID="10" presetClass="entr" presetSubtype="0" fill="hold" nodeType="withEffect">
                                  <p:stCondLst>
                                    <p:cond delay="0"/>
                                  </p:stCondLst>
                                  <p:childTnLst>
                                    <p:set>
                                      <p:cBhvr>
                                        <p:cTn id="20" dur="1" fill="hold">
                                          <p:stCondLst>
                                            <p:cond delay="0"/>
                                          </p:stCondLst>
                                        </p:cTn>
                                        <p:tgtEl>
                                          <p:spTgt spid="43012"/>
                                        </p:tgtEl>
                                        <p:attrNameLst>
                                          <p:attrName>style.visibility</p:attrName>
                                        </p:attrNameLst>
                                      </p:cBhvr>
                                      <p:to>
                                        <p:strVal val="visible"/>
                                      </p:to>
                                    </p:set>
                                    <p:animEffect transition="in" filter="fade">
                                      <p:cBhvr>
                                        <p:cTn id="21" dur="500"/>
                                        <p:tgtEl>
                                          <p:spTgt spid="430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r>
              <a:rPr lang="en-US" sz="3600" smtClean="0">
                <a:latin typeface="Arial" pitchFamily="34" charset="0"/>
                <a:cs typeface="Arial" pitchFamily="34" charset="0"/>
              </a:rPr>
              <a:t>Ví dụ</a:t>
            </a:r>
          </a:p>
        </p:txBody>
      </p:sp>
      <p:graphicFrame>
        <p:nvGraphicFramePr>
          <p:cNvPr id="26626" name="Object 2"/>
          <p:cNvGraphicFramePr>
            <a:graphicFrameLocks noChangeAspect="1"/>
          </p:cNvGraphicFramePr>
          <p:nvPr/>
        </p:nvGraphicFramePr>
        <p:xfrm>
          <a:off x="838200" y="1524000"/>
          <a:ext cx="7031038" cy="990600"/>
        </p:xfrm>
        <a:graphic>
          <a:graphicData uri="http://schemas.openxmlformats.org/presentationml/2006/ole">
            <p:oleObj spid="_x0000_s26626" name="Equation" r:id="rId3" imgW="2793960" imgH="393480" progId="Equation.DSMT4">
              <p:embed/>
            </p:oleObj>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Bài tập</a:t>
            </a:r>
            <a:endParaRPr lang="en-US"/>
          </a:p>
        </p:txBody>
      </p:sp>
      <p:sp>
        <p:nvSpPr>
          <p:cNvPr id="7" name="Content Placeholder 6"/>
          <p:cNvSpPr>
            <a:spLocks noGrp="1"/>
          </p:cNvSpPr>
          <p:nvPr>
            <p:ph idx="1"/>
          </p:nvPr>
        </p:nvSpPr>
        <p:spPr/>
        <p:txBody>
          <a:bodyPr/>
          <a:lstStyle/>
          <a:p>
            <a:r>
              <a:rPr lang="en-US" smtClean="0"/>
              <a:t>Tại lớp:</a:t>
            </a:r>
          </a:p>
          <a:p>
            <a:endParaRPr lang="en-US" smtClean="0"/>
          </a:p>
          <a:p>
            <a:r>
              <a:rPr lang="en-US" smtClean="0"/>
              <a:t>Về nhà:</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IV. Logic vị từ</a:t>
            </a:r>
            <a:endParaRPr lang="en-US" smtClean="0"/>
          </a:p>
        </p:txBody>
      </p:sp>
      <p:sp>
        <p:nvSpPr>
          <p:cNvPr id="7" name="TextBox 6"/>
          <p:cNvSpPr txBox="1">
            <a:spLocks noChangeArrowheads="1"/>
          </p:cNvSpPr>
          <p:nvPr/>
        </p:nvSpPr>
        <p:spPr bwMode="auto">
          <a:xfrm>
            <a:off x="76200" y="1447800"/>
            <a:ext cx="8991600" cy="1878013"/>
          </a:xfrm>
          <a:prstGeom prst="rect">
            <a:avLst/>
          </a:prstGeom>
          <a:noFill/>
          <a:ln w="9525">
            <a:noFill/>
            <a:miter lim="800000"/>
            <a:headEnd/>
            <a:tailEnd/>
          </a:ln>
        </p:spPr>
        <p:txBody>
          <a:bodyPr>
            <a:spAutoFit/>
          </a:bodyPr>
          <a:lstStyle/>
          <a:p>
            <a:pPr marL="457200" indent="-457200">
              <a:spcBef>
                <a:spcPts val="600"/>
              </a:spcBef>
              <a:spcAft>
                <a:spcPts val="600"/>
              </a:spcAft>
            </a:pPr>
            <a:r>
              <a:rPr lang="en-US" sz="2400" b="1">
                <a:solidFill>
                  <a:srgbClr val="C00000"/>
                </a:solidFill>
              </a:rPr>
              <a:t>1. Định nghĩa </a:t>
            </a:r>
            <a:r>
              <a:rPr lang="en-US" sz="2400" b="1"/>
              <a:t>Vị từ</a:t>
            </a:r>
            <a:r>
              <a:rPr lang="en-US" sz="2400"/>
              <a:t> là một khẳng định p(x,y,..), trong đó x,y...là các biến thuộc tập hợp A, B,… cho trước sao cho:</a:t>
            </a:r>
          </a:p>
          <a:p>
            <a:pPr marL="914400" lvl="1" indent="-457200">
              <a:spcBef>
                <a:spcPts val="600"/>
              </a:spcBef>
              <a:spcAft>
                <a:spcPts val="600"/>
              </a:spcAft>
            </a:pPr>
            <a:r>
              <a:rPr lang="en-US" sz="2400"/>
              <a:t>  - Bản thân p(x,y,..) không phải là mệnh đề.</a:t>
            </a:r>
          </a:p>
          <a:p>
            <a:pPr marL="914400" lvl="1" indent="-457200">
              <a:spcBef>
                <a:spcPts val="600"/>
              </a:spcBef>
              <a:spcAft>
                <a:spcPts val="600"/>
              </a:spcAft>
            </a:pPr>
            <a:r>
              <a:rPr lang="en-US" sz="2400"/>
              <a:t>  - Nếu thay x,y,… thành giá trị cụ thể thì p(x,y,..) là mệnh đề.</a:t>
            </a:r>
          </a:p>
        </p:txBody>
      </p:sp>
      <p:sp>
        <p:nvSpPr>
          <p:cNvPr id="6" name="TextBox 5"/>
          <p:cNvSpPr txBox="1">
            <a:spLocks noChangeArrowheads="1"/>
          </p:cNvSpPr>
          <p:nvPr/>
        </p:nvSpPr>
        <p:spPr bwMode="auto">
          <a:xfrm>
            <a:off x="381000" y="3549650"/>
            <a:ext cx="8382000" cy="2554545"/>
          </a:xfrm>
          <a:prstGeom prst="rect">
            <a:avLst/>
          </a:prstGeom>
          <a:noFill/>
          <a:ln w="9525">
            <a:noFill/>
            <a:miter lim="800000"/>
            <a:headEnd/>
            <a:tailEnd/>
          </a:ln>
        </p:spPr>
        <p:txBody>
          <a:bodyPr wrap="square">
            <a:spAutoFit/>
          </a:bodyPr>
          <a:lstStyle/>
          <a:p>
            <a:pPr>
              <a:spcBef>
                <a:spcPts val="600"/>
              </a:spcBef>
              <a:spcAft>
                <a:spcPts val="600"/>
              </a:spcAft>
            </a:pPr>
            <a:r>
              <a:rPr lang="en-US" sz="2400" u="sng"/>
              <a:t>Ví dụ</a:t>
            </a:r>
            <a:r>
              <a:rPr lang="en-US" sz="2400" smtClean="0"/>
              <a:t>. Các phát biểu sau là vị từ (chưa là mệnh đề)</a:t>
            </a:r>
            <a:endParaRPr lang="en-US" sz="2400"/>
          </a:p>
          <a:p>
            <a:pPr>
              <a:spcBef>
                <a:spcPts val="600"/>
              </a:spcBef>
              <a:spcAft>
                <a:spcPts val="600"/>
              </a:spcAft>
            </a:pPr>
            <a:r>
              <a:rPr lang="en-US" sz="2400"/>
              <a:t>    - p(n) =  “n +1 là số nguyên tố”.</a:t>
            </a:r>
          </a:p>
          <a:p>
            <a:pPr>
              <a:spcBef>
                <a:spcPts val="600"/>
              </a:spcBef>
              <a:spcAft>
                <a:spcPts val="600"/>
              </a:spcAft>
            </a:pPr>
            <a:r>
              <a:rPr lang="en-US" sz="2400"/>
              <a:t>    - q(x,y) = “x</a:t>
            </a:r>
            <a:r>
              <a:rPr lang="en-US" sz="2400" baseline="30000"/>
              <a:t>2</a:t>
            </a:r>
            <a:r>
              <a:rPr lang="en-US" sz="2400" baseline="-25000"/>
              <a:t> </a:t>
            </a:r>
            <a:r>
              <a:rPr lang="en-US" sz="2400"/>
              <a:t>+ y = 1” .</a:t>
            </a:r>
          </a:p>
          <a:p>
            <a:pPr>
              <a:spcBef>
                <a:spcPts val="600"/>
              </a:spcBef>
              <a:spcAft>
                <a:spcPts val="600"/>
              </a:spcAft>
            </a:pPr>
            <a:r>
              <a:rPr lang="en-US" sz="2400"/>
              <a:t>    - r(x,y,z) = “x</a:t>
            </a:r>
            <a:r>
              <a:rPr lang="en-US" sz="2400" baseline="30000"/>
              <a:t>2</a:t>
            </a:r>
            <a:r>
              <a:rPr lang="en-US" sz="2400" baseline="-25000"/>
              <a:t> </a:t>
            </a:r>
            <a:r>
              <a:rPr lang="en-US" sz="2400"/>
              <a:t>+ y</a:t>
            </a:r>
            <a:r>
              <a:rPr lang="en-US" sz="2400" baseline="30000"/>
              <a:t>2 </a:t>
            </a:r>
            <a:r>
              <a:rPr lang="en-US" sz="2400"/>
              <a:t>&gt;z</a:t>
            </a:r>
            <a:r>
              <a:rPr lang="en-US" sz="2400" smtClean="0"/>
              <a:t>”.</a:t>
            </a:r>
          </a:p>
          <a:p>
            <a:pPr>
              <a:spcBef>
                <a:spcPts val="600"/>
              </a:spcBef>
              <a:spcAft>
                <a:spcPts val="600"/>
              </a:spcAft>
            </a:pPr>
            <a:r>
              <a:rPr lang="en-US" sz="2400" smtClean="0"/>
              <a:t>Khi thay các giá trị cụ thể của n,x,y,z thì chúng là các MĐ.</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fade">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pPr eaLnBrk="1" hangingPunct="1"/>
            <a:r>
              <a:rPr lang="en-US" smtClean="0">
                <a:solidFill>
                  <a:srgbClr val="C00000"/>
                </a:solidFill>
                <a:latin typeface="Arial" pitchFamily="34" charset="0"/>
              </a:rPr>
              <a:t>2. Các phép toán trên vị từ</a:t>
            </a:r>
            <a:endParaRPr lang="en-US" smtClean="0"/>
          </a:p>
        </p:txBody>
      </p:sp>
      <p:sp>
        <p:nvSpPr>
          <p:cNvPr id="7" name="TextBox 6"/>
          <p:cNvSpPr txBox="1"/>
          <p:nvPr/>
        </p:nvSpPr>
        <p:spPr>
          <a:xfrm>
            <a:off x="304800" y="1447800"/>
            <a:ext cx="8458200" cy="4186238"/>
          </a:xfrm>
          <a:prstGeom prst="rect">
            <a:avLst/>
          </a:prstGeom>
          <a:noFill/>
        </p:spPr>
        <p:txBody>
          <a:bodyPr>
            <a:spAutoFit/>
          </a:bodyPr>
          <a:lstStyle/>
          <a:p>
            <a:pPr>
              <a:defRPr/>
            </a:pPr>
            <a:r>
              <a:rPr lang="en-US" sz="2400">
                <a:latin typeface="Arial" charset="0"/>
                <a:cs typeface="+mn-cs"/>
              </a:rPr>
              <a:t>Cho trước các vị từ p(x), q(x) theo một biến x </a:t>
            </a:r>
            <a:r>
              <a:rPr lang="en-US" sz="2400">
                <a:latin typeface="Arial" charset="0"/>
                <a:cs typeface="+mn-cs"/>
                <a:sym typeface="Symbol" pitchFamily="18" charset="2"/>
              </a:rPr>
              <a:t></a:t>
            </a:r>
            <a:r>
              <a:rPr lang="en-US" sz="2400">
                <a:latin typeface="Arial" charset="0"/>
                <a:cs typeface="+mn-cs"/>
              </a:rPr>
              <a:t> A. Khi ấy, ta cũng có các phép toán tương ứng như trên mệnh đề</a:t>
            </a:r>
          </a:p>
          <a:p>
            <a:pPr>
              <a:defRPr/>
            </a:pPr>
            <a:endParaRPr lang="en-US" sz="2400">
              <a:latin typeface="Arial" charset="0"/>
              <a:cs typeface="+mn-cs"/>
            </a:endParaRPr>
          </a:p>
          <a:p>
            <a:pPr>
              <a:spcBef>
                <a:spcPts val="1200"/>
              </a:spcBef>
              <a:buFontTx/>
              <a:buChar char="-"/>
              <a:defRPr/>
            </a:pPr>
            <a:r>
              <a:rPr lang="en-US" sz="2400" i="1">
                <a:latin typeface="Arial" charset="0"/>
                <a:cs typeface="+mn-cs"/>
              </a:rPr>
              <a:t>  </a:t>
            </a:r>
            <a:r>
              <a:rPr lang="en-US" sz="2400" i="1">
                <a:solidFill>
                  <a:schemeClr val="accent6">
                    <a:lumMod val="50000"/>
                  </a:schemeClr>
                </a:solidFill>
                <a:latin typeface="Arial" charset="0"/>
                <a:cs typeface="+mn-cs"/>
              </a:rPr>
              <a:t>Phủ định     		</a:t>
            </a:r>
            <a:r>
              <a:rPr lang="en-US" sz="2400">
                <a:latin typeface="Arial" charset="0"/>
                <a:cs typeface="+mn-cs"/>
                <a:sym typeface="Symbol" pitchFamily="18" charset="2"/>
              </a:rPr>
              <a:t>p(x)</a:t>
            </a:r>
            <a:endParaRPr lang="en-US" sz="2400" i="1">
              <a:latin typeface="Arial" charset="0"/>
              <a:cs typeface="+mn-cs"/>
              <a:sym typeface="Symbol" pitchFamily="18" charset="2"/>
            </a:endParaRPr>
          </a:p>
          <a:p>
            <a:pPr>
              <a:spcBef>
                <a:spcPts val="1200"/>
              </a:spcBef>
              <a:buFontTx/>
              <a:buChar char="-"/>
              <a:defRPr/>
            </a:pPr>
            <a:r>
              <a:rPr lang="en-US" sz="2400" i="1">
                <a:latin typeface="Arial" charset="0"/>
                <a:cs typeface="+mn-cs"/>
                <a:sym typeface="Symbol" pitchFamily="18" charset="2"/>
              </a:rPr>
              <a:t>  </a:t>
            </a:r>
            <a:r>
              <a:rPr lang="en-US" sz="2400" i="1">
                <a:solidFill>
                  <a:schemeClr val="accent6">
                    <a:lumMod val="50000"/>
                  </a:schemeClr>
                </a:solidFill>
                <a:latin typeface="Arial" charset="0"/>
                <a:cs typeface="+mn-cs"/>
                <a:sym typeface="Symbol" pitchFamily="18" charset="2"/>
              </a:rPr>
              <a:t>Phép nối liền 		</a:t>
            </a:r>
            <a:r>
              <a:rPr lang="en-US" sz="2400">
                <a:latin typeface="Arial" charset="0"/>
                <a:sym typeface="Symbol" pitchFamily="18" charset="2"/>
              </a:rPr>
              <a:t>p(x)q(x) </a:t>
            </a:r>
            <a:endParaRPr lang="en-US" sz="2400" i="1">
              <a:solidFill>
                <a:schemeClr val="accent6">
                  <a:lumMod val="50000"/>
                </a:schemeClr>
              </a:solidFill>
              <a:latin typeface="Arial" charset="0"/>
              <a:cs typeface="+mn-cs"/>
              <a:sym typeface="Symbol" pitchFamily="18" charset="2"/>
            </a:endParaRPr>
          </a:p>
          <a:p>
            <a:pPr>
              <a:spcBef>
                <a:spcPts val="1200"/>
              </a:spcBef>
              <a:buFontTx/>
              <a:buChar char="-"/>
              <a:defRPr/>
            </a:pPr>
            <a:r>
              <a:rPr lang="en-US" sz="2400" i="1">
                <a:solidFill>
                  <a:schemeClr val="accent6">
                    <a:lumMod val="50000"/>
                  </a:schemeClr>
                </a:solidFill>
                <a:latin typeface="Arial" charset="0"/>
                <a:sym typeface="Symbol" pitchFamily="18" charset="2"/>
              </a:rPr>
              <a:t>  Phép nối rời 		</a:t>
            </a:r>
            <a:r>
              <a:rPr lang="en-US" sz="2400">
                <a:latin typeface="Arial" charset="0"/>
                <a:sym typeface="Symbol" pitchFamily="18" charset="2"/>
              </a:rPr>
              <a:t>p(x)q(x)</a:t>
            </a:r>
            <a:endParaRPr lang="en-US" sz="2400" i="1">
              <a:solidFill>
                <a:schemeClr val="accent6">
                  <a:lumMod val="50000"/>
                </a:schemeClr>
              </a:solidFill>
              <a:latin typeface="Arial" charset="0"/>
              <a:sym typeface="Symbol" pitchFamily="18" charset="2"/>
            </a:endParaRPr>
          </a:p>
          <a:p>
            <a:pPr>
              <a:spcBef>
                <a:spcPts val="1200"/>
              </a:spcBef>
              <a:buFontTx/>
              <a:buChar char="-"/>
              <a:defRPr/>
            </a:pPr>
            <a:r>
              <a:rPr lang="en-US" sz="2400" i="1">
                <a:solidFill>
                  <a:schemeClr val="accent6">
                    <a:lumMod val="50000"/>
                  </a:schemeClr>
                </a:solidFill>
                <a:latin typeface="Arial" charset="0"/>
                <a:cs typeface="+mn-cs"/>
                <a:sym typeface="Symbol" pitchFamily="18" charset="2"/>
              </a:rPr>
              <a:t>  Phép kéo theo   		</a:t>
            </a:r>
            <a:r>
              <a:rPr lang="en-US" sz="2400">
                <a:latin typeface="Arial" charset="0"/>
                <a:sym typeface="Symbol" pitchFamily="18" charset="2"/>
              </a:rPr>
              <a:t>p(x)q(x)</a:t>
            </a:r>
            <a:endParaRPr lang="en-US" sz="2400" i="1">
              <a:solidFill>
                <a:schemeClr val="accent6">
                  <a:lumMod val="50000"/>
                </a:schemeClr>
              </a:solidFill>
              <a:latin typeface="Arial" charset="0"/>
              <a:cs typeface="+mn-cs"/>
              <a:sym typeface="Symbol" pitchFamily="18" charset="2"/>
            </a:endParaRPr>
          </a:p>
          <a:p>
            <a:pPr>
              <a:spcBef>
                <a:spcPts val="1200"/>
              </a:spcBef>
              <a:buFontTx/>
              <a:buChar char="-"/>
              <a:defRPr/>
            </a:pPr>
            <a:r>
              <a:rPr lang="en-US" sz="2400" i="1">
                <a:solidFill>
                  <a:schemeClr val="accent6">
                    <a:lumMod val="50000"/>
                  </a:schemeClr>
                </a:solidFill>
                <a:latin typeface="Arial" charset="0"/>
                <a:sym typeface="Symbol" pitchFamily="18" charset="2"/>
              </a:rPr>
              <a:t>  Phép kéo theo hai chiều  </a:t>
            </a:r>
            <a:r>
              <a:rPr lang="en-US" sz="2400">
                <a:latin typeface="Arial" charset="0"/>
                <a:sym typeface="Symbol" pitchFamily="18" charset="2"/>
              </a:rPr>
              <a:t>p(x)</a:t>
            </a:r>
            <a:r>
              <a:rPr lang="en-US" sz="2400">
                <a:sym typeface="Symbol" pitchFamily="18" charset="2"/>
              </a:rPr>
              <a:t>  </a:t>
            </a:r>
            <a:r>
              <a:rPr lang="en-US" sz="2400">
                <a:latin typeface="Arial" charset="0"/>
                <a:sym typeface="Symbol" pitchFamily="18" charset="2"/>
              </a:rPr>
              <a:t>q(x) </a:t>
            </a:r>
            <a:endParaRPr lang="en-US" sz="2400" i="1">
              <a:solidFill>
                <a:schemeClr val="accent6">
                  <a:lumMod val="50000"/>
                </a:schemeClr>
              </a:solidFill>
              <a:latin typeface="Arial" charset="0"/>
              <a:cs typeface="+mn-cs"/>
              <a:sym typeface="Symbol" pitchFamily="18" charset="2"/>
            </a:endParaRPr>
          </a:p>
          <a:p>
            <a:pPr>
              <a:defRPr/>
            </a:pPr>
            <a:endParaRPr lang="en-US" sz="2400">
              <a:solidFill>
                <a:srgbClr val="C00000"/>
              </a:solidFill>
              <a:latin typeface="Arial" charset="0"/>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IV. Logic vị từ</a:t>
            </a:r>
            <a:endParaRPr lang="en-US" smtClean="0"/>
          </a:p>
        </p:txBody>
      </p:sp>
      <p:sp>
        <p:nvSpPr>
          <p:cNvPr id="7" name="TextBox 6"/>
          <p:cNvSpPr txBox="1">
            <a:spLocks noChangeArrowheads="1"/>
          </p:cNvSpPr>
          <p:nvPr/>
        </p:nvSpPr>
        <p:spPr bwMode="auto">
          <a:xfrm>
            <a:off x="457200" y="1295400"/>
            <a:ext cx="8458200" cy="2400300"/>
          </a:xfrm>
          <a:prstGeom prst="rect">
            <a:avLst/>
          </a:prstGeom>
          <a:noFill/>
          <a:ln w="9525">
            <a:noFill/>
            <a:miter lim="800000"/>
            <a:headEnd/>
            <a:tailEnd/>
          </a:ln>
        </p:spPr>
        <p:txBody>
          <a:bodyPr>
            <a:spAutoFit/>
          </a:bodyPr>
          <a:lstStyle/>
          <a:p>
            <a:pPr>
              <a:spcBef>
                <a:spcPts val="600"/>
              </a:spcBef>
              <a:spcAft>
                <a:spcPts val="600"/>
              </a:spcAft>
            </a:pPr>
            <a:r>
              <a:rPr lang="en-US" sz="2400"/>
              <a:t>Khi xét một mệnh đề p(x) với x </a:t>
            </a:r>
            <a:r>
              <a:rPr lang="en-US" sz="2400">
                <a:sym typeface="Symbol" pitchFamily="18" charset="2"/>
              </a:rPr>
              <a:t> A. Ta có các trường hợp sau</a:t>
            </a:r>
          </a:p>
          <a:p>
            <a:pPr>
              <a:spcBef>
                <a:spcPts val="600"/>
              </a:spcBef>
              <a:spcAft>
                <a:spcPts val="600"/>
              </a:spcAft>
              <a:buFontTx/>
              <a:buChar char="-"/>
            </a:pPr>
            <a:r>
              <a:rPr lang="en-US" sz="2400">
                <a:sym typeface="Symbol" pitchFamily="18" charset="2"/>
              </a:rPr>
              <a:t> </a:t>
            </a:r>
            <a:r>
              <a:rPr lang="en-US" sz="2400">
                <a:solidFill>
                  <a:srgbClr val="C00000"/>
                </a:solidFill>
                <a:sym typeface="Symbol" pitchFamily="18" charset="2"/>
              </a:rPr>
              <a:t> TH1. </a:t>
            </a:r>
            <a:r>
              <a:rPr lang="en-US" sz="2400">
                <a:sym typeface="Symbol" pitchFamily="18" charset="2"/>
              </a:rPr>
              <a:t>Khi thay x bởi 1 phần tử a tùy ý A, ta có p(a) đúng.</a:t>
            </a:r>
          </a:p>
          <a:p>
            <a:pPr>
              <a:spcBef>
                <a:spcPts val="600"/>
              </a:spcBef>
              <a:spcAft>
                <a:spcPts val="600"/>
              </a:spcAft>
              <a:buFontTx/>
              <a:buChar char="-"/>
            </a:pPr>
            <a:r>
              <a:rPr lang="en-US" sz="2400"/>
              <a:t>  </a:t>
            </a:r>
            <a:r>
              <a:rPr lang="en-US" sz="2400">
                <a:solidFill>
                  <a:srgbClr val="C00000"/>
                </a:solidFill>
              </a:rPr>
              <a:t>TH2. </a:t>
            </a:r>
            <a:r>
              <a:rPr lang="en-US" sz="2400"/>
              <a:t>Với một số giá trị </a:t>
            </a:r>
            <a:r>
              <a:rPr lang="en-US" sz="2400">
                <a:sym typeface="Symbol" pitchFamily="18" charset="2"/>
              </a:rPr>
              <a:t> a  A, ta có p(a) đúng.</a:t>
            </a:r>
          </a:p>
          <a:p>
            <a:pPr>
              <a:spcBef>
                <a:spcPts val="600"/>
              </a:spcBef>
              <a:spcAft>
                <a:spcPts val="600"/>
              </a:spcAft>
              <a:buFontTx/>
              <a:buChar char="-"/>
            </a:pPr>
            <a:r>
              <a:rPr lang="en-US" sz="2400">
                <a:sym typeface="Symbol" pitchFamily="18" charset="2"/>
              </a:rPr>
              <a:t>  </a:t>
            </a:r>
            <a:r>
              <a:rPr lang="en-US" sz="2400">
                <a:solidFill>
                  <a:srgbClr val="C00000"/>
                </a:solidFill>
                <a:sym typeface="Symbol" pitchFamily="18" charset="2"/>
              </a:rPr>
              <a:t>TH3. </a:t>
            </a:r>
            <a:r>
              <a:rPr lang="en-US" sz="2400">
                <a:sym typeface="Symbol" pitchFamily="18" charset="2"/>
              </a:rPr>
              <a:t>Khi thay x bởi 1 phần tử a tùy ý A, ta có p(a) sai.</a:t>
            </a:r>
            <a:endParaRPr lang="en-US" sz="2400"/>
          </a:p>
        </p:txBody>
      </p:sp>
      <p:sp>
        <p:nvSpPr>
          <p:cNvPr id="6" name="TextBox 5"/>
          <p:cNvSpPr txBox="1">
            <a:spLocks noChangeArrowheads="1"/>
          </p:cNvSpPr>
          <p:nvPr/>
        </p:nvSpPr>
        <p:spPr bwMode="auto">
          <a:xfrm>
            <a:off x="457200" y="3916363"/>
            <a:ext cx="7772400" cy="2032000"/>
          </a:xfrm>
          <a:prstGeom prst="rect">
            <a:avLst/>
          </a:prstGeom>
          <a:noFill/>
          <a:ln w="9525">
            <a:noFill/>
            <a:miter lim="800000"/>
            <a:headEnd/>
            <a:tailEnd/>
          </a:ln>
        </p:spPr>
        <p:txBody>
          <a:bodyPr wrap="square">
            <a:spAutoFit/>
          </a:bodyPr>
          <a:lstStyle/>
          <a:p>
            <a:pPr>
              <a:spcBef>
                <a:spcPts val="600"/>
              </a:spcBef>
              <a:spcAft>
                <a:spcPts val="600"/>
              </a:spcAft>
            </a:pPr>
            <a:r>
              <a:rPr lang="en-US" sz="2400">
                <a:solidFill>
                  <a:srgbClr val="C00000"/>
                </a:solidFill>
              </a:rPr>
              <a:t>Ví dụ. </a:t>
            </a:r>
            <a:r>
              <a:rPr lang="en-US" sz="2400"/>
              <a:t>Cho </a:t>
            </a:r>
            <a:r>
              <a:rPr lang="en-US" sz="2400" smtClean="0"/>
              <a:t>các vị </a:t>
            </a:r>
            <a:r>
              <a:rPr lang="en-US" sz="2400"/>
              <a:t>từ p(x) </a:t>
            </a:r>
            <a:r>
              <a:rPr lang="en-US" sz="2400" smtClean="0"/>
              <a:t>sau với </a:t>
            </a:r>
            <a:r>
              <a:rPr lang="en-US" sz="2400"/>
              <a:t>x</a:t>
            </a:r>
            <a:r>
              <a:rPr lang="en-US" sz="2400">
                <a:sym typeface="Symbol" pitchFamily="18" charset="2"/>
              </a:rPr>
              <a:t></a:t>
            </a:r>
            <a:r>
              <a:rPr lang="en-US" sz="2400" b="1">
                <a:sym typeface="Symbol" pitchFamily="18" charset="2"/>
              </a:rPr>
              <a:t>R</a:t>
            </a:r>
            <a:endParaRPr lang="en-US" sz="2400" b="1"/>
          </a:p>
          <a:p>
            <a:pPr>
              <a:spcBef>
                <a:spcPts val="600"/>
              </a:spcBef>
              <a:spcAft>
                <a:spcPts val="600"/>
              </a:spcAft>
            </a:pPr>
            <a:r>
              <a:rPr lang="en-US" sz="2400"/>
              <a:t>  -  p(x) = “x</a:t>
            </a:r>
            <a:r>
              <a:rPr lang="en-US" sz="2400" baseline="30000"/>
              <a:t>2</a:t>
            </a:r>
            <a:r>
              <a:rPr lang="en-US" sz="2400"/>
              <a:t> +1 &gt;0</a:t>
            </a:r>
            <a:r>
              <a:rPr lang="en-US" sz="2400" smtClean="0"/>
              <a:t>” đúng với x tuỳ ý (với mọi x).</a:t>
            </a:r>
            <a:endParaRPr lang="en-US" sz="2400"/>
          </a:p>
          <a:p>
            <a:pPr>
              <a:spcBef>
                <a:spcPts val="600"/>
              </a:spcBef>
              <a:spcAft>
                <a:spcPts val="600"/>
              </a:spcAft>
            </a:pPr>
            <a:r>
              <a:rPr lang="en-US" sz="2400"/>
              <a:t>  -  p(x) = “x</a:t>
            </a:r>
            <a:r>
              <a:rPr lang="en-US" sz="2400" baseline="30000"/>
              <a:t>2</a:t>
            </a:r>
            <a:r>
              <a:rPr lang="en-US" sz="2400"/>
              <a:t> -2x+1=0</a:t>
            </a:r>
            <a:r>
              <a:rPr lang="en-US" sz="2400" smtClean="0"/>
              <a:t>” chỉ đúng với x = 1.</a:t>
            </a:r>
            <a:endParaRPr lang="en-US" sz="2400"/>
          </a:p>
          <a:p>
            <a:pPr>
              <a:spcBef>
                <a:spcPts val="600"/>
              </a:spcBef>
              <a:spcAft>
                <a:spcPts val="600"/>
              </a:spcAft>
            </a:pPr>
            <a:r>
              <a:rPr lang="en-US" sz="2400"/>
              <a:t>  -  p(x) = “x</a:t>
            </a:r>
            <a:r>
              <a:rPr lang="en-US" sz="2400" baseline="30000"/>
              <a:t>2</a:t>
            </a:r>
            <a:r>
              <a:rPr lang="en-US" sz="2400"/>
              <a:t> -2x+3=0</a:t>
            </a:r>
            <a:r>
              <a:rPr lang="en-US" sz="2400" smtClean="0"/>
              <a:t>” sai với x tuỳ ý (với mọi x).</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Lượng từ</a:t>
            </a:r>
            <a:endParaRPr lang="en-US" smtClean="0"/>
          </a:p>
        </p:txBody>
      </p:sp>
      <p:sp>
        <p:nvSpPr>
          <p:cNvPr id="7" name="TextBox 6"/>
          <p:cNvSpPr txBox="1">
            <a:spLocks noChangeArrowheads="1"/>
          </p:cNvSpPr>
          <p:nvPr/>
        </p:nvSpPr>
        <p:spPr bwMode="auto">
          <a:xfrm>
            <a:off x="304800" y="1219200"/>
            <a:ext cx="8458200" cy="5700713"/>
          </a:xfrm>
          <a:prstGeom prst="rect">
            <a:avLst/>
          </a:prstGeom>
          <a:noFill/>
          <a:ln w="9525">
            <a:noFill/>
            <a:miter lim="800000"/>
            <a:headEnd/>
            <a:tailEnd/>
          </a:ln>
        </p:spPr>
        <p:txBody>
          <a:bodyPr>
            <a:spAutoFit/>
          </a:bodyPr>
          <a:lstStyle/>
          <a:p>
            <a:pPr>
              <a:lnSpc>
                <a:spcPct val="130000"/>
              </a:lnSpc>
            </a:pPr>
            <a:r>
              <a:rPr lang="en-US" sz="2400" b="1">
                <a:solidFill>
                  <a:srgbClr val="C00000"/>
                </a:solidFill>
              </a:rPr>
              <a:t>Định nghĩa. </a:t>
            </a:r>
            <a:r>
              <a:rPr lang="en-US" sz="2400"/>
              <a:t>Cho p(x) là một vị từ theo một biến xác định trên A. Ta định nghĩa </a:t>
            </a:r>
            <a:r>
              <a:rPr lang="en-US" sz="2400">
                <a:solidFill>
                  <a:srgbClr val="C00000"/>
                </a:solidFill>
              </a:rPr>
              <a:t>các mệnh đề lượng từ hóa </a:t>
            </a:r>
            <a:r>
              <a:rPr lang="en-US" sz="2400"/>
              <a:t>của p(x) như sau:</a:t>
            </a:r>
          </a:p>
          <a:p>
            <a:pPr>
              <a:lnSpc>
                <a:spcPct val="80000"/>
              </a:lnSpc>
              <a:spcBef>
                <a:spcPts val="600"/>
              </a:spcBef>
              <a:spcAft>
                <a:spcPts val="600"/>
              </a:spcAft>
            </a:pPr>
            <a:r>
              <a:rPr lang="en-US" sz="2400"/>
              <a:t>    - Mệnh đề </a:t>
            </a:r>
            <a:r>
              <a:rPr lang="en-US" sz="2400" i="1"/>
              <a:t>“Với mọi x thuộc A, p(x) </a:t>
            </a:r>
            <a:r>
              <a:rPr lang="en-US" sz="2400"/>
              <a:t>”, kí hiệu bởi </a:t>
            </a:r>
          </a:p>
          <a:p>
            <a:pPr algn="ctr">
              <a:lnSpc>
                <a:spcPct val="80000"/>
              </a:lnSpc>
              <a:spcBef>
                <a:spcPts val="600"/>
              </a:spcBef>
              <a:spcAft>
                <a:spcPts val="600"/>
              </a:spcAft>
            </a:pPr>
            <a:r>
              <a:rPr lang="en-US" sz="2400" b="1">
                <a:solidFill>
                  <a:srgbClr val="C00000"/>
                </a:solidFill>
              </a:rPr>
              <a:t>“</a:t>
            </a:r>
            <a:r>
              <a:rPr lang="en-US" sz="2400" b="1">
                <a:solidFill>
                  <a:srgbClr val="C00000"/>
                </a:solidFill>
                <a:sym typeface="Symbol" pitchFamily="18" charset="2"/>
              </a:rPr>
              <a:t></a:t>
            </a:r>
            <a:r>
              <a:rPr lang="en-US" sz="2400" b="1">
                <a:solidFill>
                  <a:srgbClr val="C00000"/>
                </a:solidFill>
              </a:rPr>
              <a:t>x </a:t>
            </a:r>
            <a:r>
              <a:rPr lang="en-US" sz="2400" b="1">
                <a:solidFill>
                  <a:srgbClr val="C00000"/>
                </a:solidFill>
                <a:sym typeface="Symbol" pitchFamily="18" charset="2"/>
              </a:rPr>
              <a:t></a:t>
            </a:r>
            <a:r>
              <a:rPr lang="en-US" sz="2400" b="1">
                <a:solidFill>
                  <a:srgbClr val="C00000"/>
                </a:solidFill>
              </a:rPr>
              <a:t> A, p(x)”</a:t>
            </a:r>
            <a:r>
              <a:rPr lang="en-US" sz="2400"/>
              <a:t>, </a:t>
            </a:r>
          </a:p>
          <a:p>
            <a:pPr>
              <a:lnSpc>
                <a:spcPct val="80000"/>
              </a:lnSpc>
              <a:spcBef>
                <a:spcPts val="600"/>
              </a:spcBef>
              <a:spcAft>
                <a:spcPts val="600"/>
              </a:spcAft>
            </a:pPr>
            <a:r>
              <a:rPr lang="en-US" sz="2400"/>
              <a:t> là mệnh đề đúng khi và chỉ khi p(a) luôn đúng với mọi giá trị a </a:t>
            </a:r>
            <a:r>
              <a:rPr lang="en-US" sz="2400">
                <a:sym typeface="Symbol" pitchFamily="18" charset="2"/>
              </a:rPr>
              <a:t></a:t>
            </a:r>
            <a:r>
              <a:rPr lang="en-US" sz="2400"/>
              <a:t> A.</a:t>
            </a:r>
          </a:p>
          <a:p>
            <a:pPr>
              <a:lnSpc>
                <a:spcPct val="80000"/>
              </a:lnSpc>
              <a:spcBef>
                <a:spcPts val="600"/>
              </a:spcBef>
              <a:spcAft>
                <a:spcPts val="600"/>
              </a:spcAft>
            </a:pPr>
            <a:endParaRPr lang="en-US" sz="100"/>
          </a:p>
          <a:p>
            <a:pPr>
              <a:lnSpc>
                <a:spcPct val="80000"/>
              </a:lnSpc>
              <a:spcBef>
                <a:spcPts val="600"/>
              </a:spcBef>
              <a:spcAft>
                <a:spcPts val="600"/>
              </a:spcAft>
            </a:pPr>
            <a:r>
              <a:rPr lang="en-US" sz="2400"/>
              <a:t>     - Mệnh đề “</a:t>
            </a:r>
            <a:r>
              <a:rPr lang="en-US" sz="2400" i="1"/>
              <a:t>Tồn tại (ít nhất )hay có (ít nhất) một x thuộc A, p(x))” </a:t>
            </a:r>
            <a:r>
              <a:rPr lang="en-US" sz="2400"/>
              <a:t>kí hiệu bởi </a:t>
            </a:r>
            <a:r>
              <a:rPr lang="en-US" sz="2400" b="1">
                <a:solidFill>
                  <a:srgbClr val="C00000"/>
                </a:solidFill>
              </a:rPr>
              <a:t>:</a:t>
            </a:r>
          </a:p>
          <a:p>
            <a:pPr algn="ctr">
              <a:lnSpc>
                <a:spcPct val="80000"/>
              </a:lnSpc>
              <a:spcBef>
                <a:spcPts val="600"/>
              </a:spcBef>
              <a:spcAft>
                <a:spcPts val="600"/>
              </a:spcAft>
            </a:pPr>
            <a:r>
              <a:rPr lang="en-US" sz="2400" b="1">
                <a:solidFill>
                  <a:srgbClr val="C00000"/>
                </a:solidFill>
              </a:rPr>
              <a:t>“</a:t>
            </a:r>
            <a:r>
              <a:rPr lang="en-US" sz="2400" b="1">
                <a:solidFill>
                  <a:srgbClr val="C00000"/>
                </a:solidFill>
                <a:sym typeface="Symbol" pitchFamily="18" charset="2"/>
              </a:rPr>
              <a:t></a:t>
            </a:r>
            <a:r>
              <a:rPr lang="en-US" sz="2400" b="1">
                <a:solidFill>
                  <a:srgbClr val="C00000"/>
                </a:solidFill>
              </a:rPr>
              <a:t>x </a:t>
            </a:r>
            <a:r>
              <a:rPr lang="en-US" sz="2400" b="1">
                <a:solidFill>
                  <a:srgbClr val="C00000"/>
                </a:solidFill>
                <a:sym typeface="Symbol" pitchFamily="18" charset="2"/>
              </a:rPr>
              <a:t></a:t>
            </a:r>
            <a:r>
              <a:rPr lang="en-US" sz="2400" b="1">
                <a:solidFill>
                  <a:srgbClr val="C00000"/>
                </a:solidFill>
              </a:rPr>
              <a:t> A, p(x)” </a:t>
            </a:r>
            <a:r>
              <a:rPr lang="en-US" sz="2400"/>
              <a:t>,</a:t>
            </a:r>
          </a:p>
          <a:p>
            <a:pPr>
              <a:lnSpc>
                <a:spcPct val="80000"/>
              </a:lnSpc>
              <a:spcBef>
                <a:spcPts val="600"/>
              </a:spcBef>
              <a:spcAft>
                <a:spcPts val="600"/>
              </a:spcAft>
            </a:pPr>
            <a:r>
              <a:rPr lang="en-US" sz="2400"/>
              <a:t> là mệnh đề đúng khi và chỉ khi có ít nhất một giá trị x = a</a:t>
            </a:r>
            <a:r>
              <a:rPr lang="en-US" sz="2400" baseline="-25000"/>
              <a:t>0</a:t>
            </a:r>
            <a:r>
              <a:rPr lang="en-US" sz="2400"/>
              <a:t> nào đó sao cho mệnh đề p(a</a:t>
            </a:r>
            <a:r>
              <a:rPr lang="en-US" sz="2400" baseline="-25000"/>
              <a:t>0</a:t>
            </a:r>
            <a:r>
              <a:rPr lang="en-US" sz="2400"/>
              <a:t>) đúng.</a:t>
            </a:r>
          </a:p>
          <a:p>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20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2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Lượng từ</a:t>
            </a:r>
            <a:endParaRPr lang="en-US" smtClean="0"/>
          </a:p>
        </p:txBody>
      </p:sp>
      <p:sp>
        <p:nvSpPr>
          <p:cNvPr id="7" name="TextBox 6"/>
          <p:cNvSpPr txBox="1">
            <a:spLocks noChangeArrowheads="1"/>
          </p:cNvSpPr>
          <p:nvPr/>
        </p:nvSpPr>
        <p:spPr bwMode="auto">
          <a:xfrm>
            <a:off x="304800" y="2743200"/>
            <a:ext cx="8610600" cy="3246438"/>
          </a:xfrm>
          <a:prstGeom prst="rect">
            <a:avLst/>
          </a:prstGeom>
          <a:noFill/>
          <a:ln w="9525">
            <a:noFill/>
            <a:miter lim="800000"/>
            <a:headEnd/>
            <a:tailEnd/>
          </a:ln>
        </p:spPr>
        <p:txBody>
          <a:bodyPr>
            <a:spAutoFit/>
          </a:bodyPr>
          <a:lstStyle/>
          <a:p>
            <a:pPr>
              <a:spcBef>
                <a:spcPts val="600"/>
              </a:spcBef>
              <a:spcAft>
                <a:spcPts val="600"/>
              </a:spcAft>
            </a:pPr>
            <a:r>
              <a:rPr lang="en-US" sz="2400"/>
              <a:t>Ví dụ. Các mệnh đề sau đúng hay sai</a:t>
            </a:r>
          </a:p>
          <a:p>
            <a:pPr>
              <a:spcBef>
                <a:spcPts val="600"/>
              </a:spcBef>
              <a:spcAft>
                <a:spcPts val="600"/>
              </a:spcAft>
              <a:buFontTx/>
              <a:buChar char="-"/>
            </a:pPr>
            <a:r>
              <a:rPr lang="en-US" sz="2800"/>
              <a:t> “</a:t>
            </a:r>
            <a:r>
              <a:rPr lang="en-US" sz="2800">
                <a:sym typeface="Symbol" pitchFamily="18" charset="2"/>
              </a:rPr>
              <a:t></a:t>
            </a:r>
            <a:r>
              <a:rPr lang="en-US" sz="2800"/>
              <a:t>x </a:t>
            </a:r>
            <a:r>
              <a:rPr lang="en-US" sz="2800">
                <a:sym typeface="Symbol" pitchFamily="18" charset="2"/>
              </a:rPr>
              <a:t></a:t>
            </a:r>
            <a:r>
              <a:rPr lang="en-US" sz="2800" b="1"/>
              <a:t> R,</a:t>
            </a:r>
            <a:r>
              <a:rPr lang="en-US" sz="2800"/>
              <a:t> x</a:t>
            </a:r>
            <a:r>
              <a:rPr lang="en-US" sz="2800" baseline="30000"/>
              <a:t>2</a:t>
            </a:r>
            <a:r>
              <a:rPr lang="en-US" sz="2800"/>
              <a:t> + 3x + 1 </a:t>
            </a:r>
            <a:r>
              <a:rPr lang="en-US" sz="2800">
                <a:sym typeface="Symbol" pitchFamily="18" charset="2"/>
              </a:rPr>
              <a:t></a:t>
            </a:r>
            <a:r>
              <a:rPr lang="en-US" sz="2800"/>
              <a:t> 0”</a:t>
            </a:r>
          </a:p>
          <a:p>
            <a:pPr>
              <a:spcBef>
                <a:spcPts val="600"/>
              </a:spcBef>
              <a:spcAft>
                <a:spcPts val="600"/>
              </a:spcAft>
              <a:buFontTx/>
              <a:buChar char="-"/>
            </a:pPr>
            <a:r>
              <a:rPr lang="en-US" sz="2800"/>
              <a:t> “</a:t>
            </a:r>
            <a:r>
              <a:rPr lang="en-US" sz="2800">
                <a:sym typeface="Symbol" pitchFamily="18" charset="2"/>
              </a:rPr>
              <a:t></a:t>
            </a:r>
            <a:r>
              <a:rPr lang="en-US" sz="2800"/>
              <a:t>x </a:t>
            </a:r>
            <a:r>
              <a:rPr lang="en-US" sz="2800">
                <a:sym typeface="Symbol" pitchFamily="18" charset="2"/>
              </a:rPr>
              <a:t></a:t>
            </a:r>
            <a:r>
              <a:rPr lang="en-US" sz="2800"/>
              <a:t> </a:t>
            </a:r>
            <a:r>
              <a:rPr lang="en-US" sz="2800" b="1"/>
              <a:t>R</a:t>
            </a:r>
            <a:r>
              <a:rPr lang="en-US" sz="2800"/>
              <a:t>, x</a:t>
            </a:r>
            <a:r>
              <a:rPr lang="en-US" sz="2800" baseline="30000"/>
              <a:t>2</a:t>
            </a:r>
            <a:r>
              <a:rPr lang="en-US" sz="2800"/>
              <a:t> + 3x + 1 </a:t>
            </a:r>
            <a:r>
              <a:rPr lang="en-US" sz="2800">
                <a:sym typeface="Symbol" pitchFamily="18" charset="2"/>
              </a:rPr>
              <a:t></a:t>
            </a:r>
            <a:r>
              <a:rPr lang="en-US" sz="2800"/>
              <a:t> 0” </a:t>
            </a:r>
          </a:p>
          <a:p>
            <a:pPr>
              <a:spcBef>
                <a:spcPts val="600"/>
              </a:spcBef>
              <a:spcAft>
                <a:spcPts val="600"/>
              </a:spcAft>
              <a:buFontTx/>
              <a:buChar char="-"/>
            </a:pPr>
            <a:r>
              <a:rPr lang="en-US" sz="2800"/>
              <a:t> “</a:t>
            </a:r>
            <a:r>
              <a:rPr lang="en-US" sz="2800">
                <a:sym typeface="Symbol" pitchFamily="18" charset="2"/>
              </a:rPr>
              <a:t></a:t>
            </a:r>
            <a:r>
              <a:rPr lang="en-US" sz="2800"/>
              <a:t>x </a:t>
            </a:r>
            <a:r>
              <a:rPr lang="en-US" sz="2800">
                <a:sym typeface="Symbol" pitchFamily="18" charset="2"/>
              </a:rPr>
              <a:t></a:t>
            </a:r>
            <a:r>
              <a:rPr lang="en-US" sz="2800"/>
              <a:t> </a:t>
            </a:r>
            <a:r>
              <a:rPr lang="en-US" sz="2800" b="1"/>
              <a:t>R</a:t>
            </a:r>
            <a:r>
              <a:rPr lang="en-US" sz="2800"/>
              <a:t>, x</a:t>
            </a:r>
            <a:r>
              <a:rPr lang="en-US" sz="2800" baseline="30000"/>
              <a:t>2</a:t>
            </a:r>
            <a:r>
              <a:rPr lang="en-US" sz="2800"/>
              <a:t> + 1 </a:t>
            </a:r>
            <a:r>
              <a:rPr lang="en-US" sz="2800">
                <a:sym typeface="Symbol" pitchFamily="18" charset="2"/>
              </a:rPr>
              <a:t></a:t>
            </a:r>
            <a:r>
              <a:rPr lang="en-US" sz="2800"/>
              <a:t> 2x” </a:t>
            </a:r>
          </a:p>
          <a:p>
            <a:pPr>
              <a:spcBef>
                <a:spcPts val="600"/>
              </a:spcBef>
              <a:spcAft>
                <a:spcPts val="600"/>
              </a:spcAft>
              <a:buFontTx/>
              <a:buChar char="-"/>
            </a:pPr>
            <a:r>
              <a:rPr lang="en-US" sz="2800"/>
              <a:t> “</a:t>
            </a:r>
            <a:r>
              <a:rPr lang="en-US" sz="2800">
                <a:sym typeface="Symbol" pitchFamily="18" charset="2"/>
              </a:rPr>
              <a:t></a:t>
            </a:r>
            <a:r>
              <a:rPr lang="en-US" sz="2800"/>
              <a:t>x </a:t>
            </a:r>
            <a:r>
              <a:rPr lang="en-US" sz="2800">
                <a:sym typeface="Symbol" pitchFamily="18" charset="2"/>
              </a:rPr>
              <a:t></a:t>
            </a:r>
            <a:r>
              <a:rPr lang="en-US" sz="2800"/>
              <a:t> </a:t>
            </a:r>
            <a:r>
              <a:rPr lang="en-US" sz="2800" b="1"/>
              <a:t>R</a:t>
            </a:r>
            <a:r>
              <a:rPr lang="en-US" sz="2800"/>
              <a:t>, x</a:t>
            </a:r>
            <a:r>
              <a:rPr lang="en-US" sz="2800" baseline="30000"/>
              <a:t>2</a:t>
            </a:r>
            <a:r>
              <a:rPr lang="en-US" sz="2800"/>
              <a:t> + 1 &lt; 0” </a:t>
            </a:r>
          </a:p>
          <a:p>
            <a:endParaRPr lang="en-US" sz="2400"/>
          </a:p>
        </p:txBody>
      </p:sp>
      <p:sp>
        <p:nvSpPr>
          <p:cNvPr id="5" name="TextBox 4"/>
          <p:cNvSpPr txBox="1">
            <a:spLocks noChangeArrowheads="1"/>
          </p:cNvSpPr>
          <p:nvPr/>
        </p:nvSpPr>
        <p:spPr bwMode="auto">
          <a:xfrm>
            <a:off x="228600" y="1524000"/>
            <a:ext cx="7010400" cy="908050"/>
          </a:xfrm>
          <a:prstGeom prst="rect">
            <a:avLst/>
          </a:prstGeom>
          <a:noFill/>
          <a:ln w="9525">
            <a:noFill/>
            <a:miter lim="800000"/>
            <a:headEnd/>
            <a:tailEnd/>
          </a:ln>
        </p:spPr>
        <p:txBody>
          <a:bodyPr>
            <a:spAutoFit/>
          </a:bodyPr>
          <a:lstStyle/>
          <a:p>
            <a:pPr>
              <a:spcBef>
                <a:spcPts val="600"/>
              </a:spcBef>
              <a:buFont typeface="Symbol" pitchFamily="18" charset="2"/>
              <a:buChar char="&quot;"/>
            </a:pPr>
            <a:r>
              <a:rPr lang="en-US" sz="2400" b="1">
                <a:sym typeface="Symbol" pitchFamily="18" charset="2"/>
              </a:rPr>
              <a:t>:  </a:t>
            </a:r>
            <a:r>
              <a:rPr lang="en-US" sz="2400" i="1">
                <a:sym typeface="Symbol" pitchFamily="18" charset="2"/>
              </a:rPr>
              <a:t>được gọi là lượng từ </a:t>
            </a:r>
            <a:r>
              <a:rPr lang="en-US" sz="2400" b="1" i="1">
                <a:solidFill>
                  <a:srgbClr val="00B050"/>
                </a:solidFill>
                <a:sym typeface="Symbol" pitchFamily="18" charset="2"/>
              </a:rPr>
              <a:t>phổ dụng </a:t>
            </a:r>
          </a:p>
          <a:p>
            <a:pPr>
              <a:spcBef>
                <a:spcPts val="600"/>
              </a:spcBef>
            </a:pPr>
            <a:r>
              <a:rPr lang="en-US" sz="2400" b="1">
                <a:sym typeface="Symbol" pitchFamily="18" charset="2"/>
              </a:rPr>
              <a:t> :  </a:t>
            </a:r>
            <a:r>
              <a:rPr lang="en-US" sz="2400" i="1">
                <a:sym typeface="Symbol" pitchFamily="18" charset="2"/>
              </a:rPr>
              <a:t>được gọi là lượng từ </a:t>
            </a:r>
            <a:r>
              <a:rPr lang="en-US" sz="2400" b="1" i="1">
                <a:solidFill>
                  <a:srgbClr val="00B050"/>
                </a:solidFill>
                <a:sym typeface="Symbol" pitchFamily="18" charset="2"/>
              </a:rPr>
              <a:t>tồn tại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pPr eaLnBrk="1" hangingPunct="1"/>
            <a:r>
              <a:rPr lang="en-US" smtClean="0">
                <a:solidFill>
                  <a:srgbClr val="0070C0"/>
                </a:solidFill>
                <a:latin typeface="Arial" pitchFamily="34" charset="0"/>
                <a:cs typeface="Arial" pitchFamily="34" charset="0"/>
              </a:rPr>
              <a:t>Mệnh đề lượng từ hoá</a:t>
            </a:r>
            <a:endParaRPr lang="en-US" smtClean="0"/>
          </a:p>
        </p:txBody>
      </p:sp>
      <p:sp>
        <p:nvSpPr>
          <p:cNvPr id="7" name="TextBox 6"/>
          <p:cNvSpPr txBox="1">
            <a:spLocks noChangeArrowheads="1"/>
          </p:cNvSpPr>
          <p:nvPr/>
        </p:nvSpPr>
        <p:spPr bwMode="auto">
          <a:xfrm>
            <a:off x="304800" y="1447800"/>
            <a:ext cx="8686800" cy="3625850"/>
          </a:xfrm>
          <a:prstGeom prst="rect">
            <a:avLst/>
          </a:prstGeom>
          <a:noFill/>
          <a:ln w="9525">
            <a:noFill/>
            <a:miter lim="800000"/>
            <a:headEnd/>
            <a:tailEnd/>
          </a:ln>
        </p:spPr>
        <p:txBody>
          <a:bodyPr>
            <a:spAutoFit/>
          </a:bodyPr>
          <a:lstStyle/>
          <a:p>
            <a:pPr>
              <a:lnSpc>
                <a:spcPct val="130000"/>
              </a:lnSpc>
              <a:spcBef>
                <a:spcPts val="600"/>
              </a:spcBef>
              <a:spcAft>
                <a:spcPts val="600"/>
              </a:spcAft>
            </a:pPr>
            <a:r>
              <a:rPr lang="vi-VN" sz="2400" b="1">
                <a:solidFill>
                  <a:srgbClr val="C00000"/>
                </a:solidFill>
              </a:rPr>
              <a:t>Định nghĩa. </a:t>
            </a:r>
            <a:r>
              <a:rPr lang="vi-VN" sz="2400"/>
              <a:t>Cho p(x, y) là một vị từ theo hai biến x, y xác định trên A</a:t>
            </a:r>
            <a:r>
              <a:rPr lang="vi-VN" sz="2400">
                <a:sym typeface="Symbol" pitchFamily="18" charset="2"/>
              </a:rPr>
              <a:t>B. Ta định nghĩa các </a:t>
            </a:r>
            <a:r>
              <a:rPr lang="vi-VN" sz="2400">
                <a:solidFill>
                  <a:srgbClr val="00B050"/>
                </a:solidFill>
                <a:sym typeface="Symbol" pitchFamily="18" charset="2"/>
              </a:rPr>
              <a:t>mệnh đề lượng từ hóa </a:t>
            </a:r>
            <a:r>
              <a:rPr lang="vi-VN" sz="2400">
                <a:sym typeface="Symbol" pitchFamily="18" charset="2"/>
              </a:rPr>
              <a:t>của p(x, y) như sau:</a:t>
            </a:r>
          </a:p>
          <a:p>
            <a:pPr>
              <a:spcBef>
                <a:spcPts val="600"/>
              </a:spcBef>
              <a:spcAft>
                <a:spcPts val="600"/>
              </a:spcAft>
            </a:pPr>
            <a:r>
              <a:rPr lang="es-ES" sz="2400">
                <a:solidFill>
                  <a:srgbClr val="C00000"/>
                </a:solidFill>
              </a:rPr>
              <a:t>    “</a:t>
            </a:r>
            <a:r>
              <a:rPr lang="es-ES" sz="2400">
                <a:solidFill>
                  <a:srgbClr val="C00000"/>
                </a:solidFill>
                <a:sym typeface="Symbol" pitchFamily="18" charset="2"/>
              </a:rPr>
              <a:t>x  A,y  B, p(x, y)” </a:t>
            </a:r>
            <a:r>
              <a:rPr lang="es-ES" sz="2400">
                <a:sym typeface="Symbol" pitchFamily="18" charset="2"/>
              </a:rPr>
              <a:t>= “x  A, (y  B, p(x, y))” </a:t>
            </a:r>
          </a:p>
          <a:p>
            <a:pPr>
              <a:spcBef>
                <a:spcPts val="600"/>
              </a:spcBef>
              <a:spcAft>
                <a:spcPts val="600"/>
              </a:spcAft>
            </a:pPr>
            <a:r>
              <a:rPr lang="es-ES" sz="2400"/>
              <a:t> </a:t>
            </a:r>
            <a:r>
              <a:rPr lang="es-ES" sz="2400">
                <a:solidFill>
                  <a:srgbClr val="C00000"/>
                </a:solidFill>
              </a:rPr>
              <a:t>   “</a:t>
            </a:r>
            <a:r>
              <a:rPr lang="es-ES" sz="2400">
                <a:solidFill>
                  <a:srgbClr val="C00000"/>
                </a:solidFill>
                <a:sym typeface="Symbol" pitchFamily="18" charset="2"/>
              </a:rPr>
              <a:t>x  A, y  B, p(x, y)” </a:t>
            </a:r>
            <a:r>
              <a:rPr lang="es-ES" sz="2400">
                <a:sym typeface="Symbol" pitchFamily="18" charset="2"/>
              </a:rPr>
              <a:t>= “x  A, (y  B, p(x, y))” </a:t>
            </a:r>
          </a:p>
          <a:p>
            <a:pPr>
              <a:spcBef>
                <a:spcPts val="600"/>
              </a:spcBef>
              <a:spcAft>
                <a:spcPts val="600"/>
              </a:spcAft>
            </a:pPr>
            <a:r>
              <a:rPr lang="es-ES" sz="2400">
                <a:solidFill>
                  <a:srgbClr val="C00000"/>
                </a:solidFill>
              </a:rPr>
              <a:t>    “</a:t>
            </a:r>
            <a:r>
              <a:rPr lang="es-ES" sz="2400">
                <a:solidFill>
                  <a:srgbClr val="C00000"/>
                </a:solidFill>
                <a:sym typeface="Symbol" pitchFamily="18" charset="2"/>
              </a:rPr>
              <a:t>x  A, y  B, p(x, y)” </a:t>
            </a:r>
            <a:r>
              <a:rPr lang="es-ES" sz="2400">
                <a:sym typeface="Symbol" pitchFamily="18" charset="2"/>
              </a:rPr>
              <a:t>= “x  A, (y  B, p(x, y))” </a:t>
            </a:r>
          </a:p>
          <a:p>
            <a:pPr>
              <a:spcBef>
                <a:spcPts val="600"/>
              </a:spcBef>
              <a:spcAft>
                <a:spcPts val="600"/>
              </a:spcAft>
            </a:pPr>
            <a:r>
              <a:rPr lang="es-ES" sz="2400"/>
              <a:t>    </a:t>
            </a:r>
            <a:r>
              <a:rPr lang="es-ES" sz="2400">
                <a:solidFill>
                  <a:srgbClr val="C00000"/>
                </a:solidFill>
              </a:rPr>
              <a:t>“</a:t>
            </a:r>
            <a:r>
              <a:rPr lang="es-ES" sz="2400">
                <a:solidFill>
                  <a:srgbClr val="C00000"/>
                </a:solidFill>
                <a:sym typeface="Symbol" pitchFamily="18" charset="2"/>
              </a:rPr>
              <a:t>x  A, y  B, p(x, y)” </a:t>
            </a:r>
            <a:r>
              <a:rPr lang="es-ES" sz="2400">
                <a:sym typeface="Symbol" pitchFamily="18" charset="2"/>
              </a:rPr>
              <a:t>= “x  A, (y  B, p(x, y))”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pPr eaLnBrk="1" hangingPunct="1"/>
            <a:r>
              <a:rPr lang="en-US" smtClean="0">
                <a:solidFill>
                  <a:srgbClr val="C00000"/>
                </a:solidFill>
              </a:rPr>
              <a:t>Ví dụ 1</a:t>
            </a:r>
            <a:endParaRPr lang="en-US" smtClean="0"/>
          </a:p>
        </p:txBody>
      </p:sp>
      <p:sp>
        <p:nvSpPr>
          <p:cNvPr id="7" name="TextBox 6"/>
          <p:cNvSpPr txBox="1">
            <a:spLocks noChangeArrowheads="1"/>
          </p:cNvSpPr>
          <p:nvPr/>
        </p:nvSpPr>
        <p:spPr bwMode="auto">
          <a:xfrm>
            <a:off x="228600" y="1447800"/>
            <a:ext cx="8915400" cy="1508125"/>
          </a:xfrm>
          <a:prstGeom prst="rect">
            <a:avLst/>
          </a:prstGeom>
          <a:noFill/>
          <a:ln w="9525">
            <a:noFill/>
            <a:miter lim="800000"/>
            <a:headEnd/>
            <a:tailEnd/>
          </a:ln>
        </p:spPr>
        <p:txBody>
          <a:bodyPr>
            <a:spAutoFit/>
          </a:bodyPr>
          <a:lstStyle/>
          <a:p>
            <a:pPr>
              <a:spcBef>
                <a:spcPts val="600"/>
              </a:spcBef>
              <a:spcAft>
                <a:spcPts val="600"/>
              </a:spcAft>
            </a:pPr>
            <a:r>
              <a:rPr lang="en-US" sz="2400">
                <a:solidFill>
                  <a:srgbClr val="C00000"/>
                </a:solidFill>
              </a:rPr>
              <a:t> </a:t>
            </a:r>
          </a:p>
          <a:p>
            <a:pPr>
              <a:spcBef>
                <a:spcPts val="600"/>
              </a:spcBef>
              <a:spcAft>
                <a:spcPts val="600"/>
              </a:spcAft>
            </a:pPr>
            <a:r>
              <a:rPr lang="en-US" sz="2400"/>
              <a:t>- </a:t>
            </a:r>
            <a:r>
              <a:rPr lang="vi-VN" sz="2400"/>
              <a:t>Mệnh đề “</a:t>
            </a:r>
            <a:r>
              <a:rPr lang="vi-VN" sz="2400" b="1">
                <a:solidFill>
                  <a:srgbClr val="C00000"/>
                </a:solidFill>
                <a:sym typeface="Symbol" pitchFamily="18" charset="2"/>
              </a:rPr>
              <a:t>x  R, y  R, x + 2y &lt; 1</a:t>
            </a:r>
            <a:r>
              <a:rPr lang="vi-VN" sz="2400">
                <a:sym typeface="Symbol" pitchFamily="18" charset="2"/>
              </a:rPr>
              <a:t>” đúng hay sai?</a:t>
            </a:r>
            <a:endParaRPr lang="en-US" sz="2400">
              <a:sym typeface="Symbol" pitchFamily="18" charset="2"/>
            </a:endParaRPr>
          </a:p>
          <a:p>
            <a:pPr>
              <a:spcBef>
                <a:spcPts val="600"/>
              </a:spcBef>
              <a:spcAft>
                <a:spcPts val="600"/>
              </a:spcAft>
            </a:pPr>
            <a:r>
              <a:rPr lang="vi-VN" sz="2400"/>
              <a:t>Mệnh đề sai vì tồn tại x</a:t>
            </a:r>
            <a:r>
              <a:rPr lang="vi-VN" sz="2400" baseline="-25000"/>
              <a:t>0</a:t>
            </a:r>
            <a:r>
              <a:rPr lang="vi-VN" sz="2400"/>
              <a:t> = 0, y</a:t>
            </a:r>
            <a:r>
              <a:rPr lang="vi-VN" sz="2400" baseline="-25000"/>
              <a:t>0</a:t>
            </a:r>
            <a:r>
              <a:rPr lang="vi-VN" sz="2400"/>
              <a:t> = 1 </a:t>
            </a:r>
            <a:r>
              <a:rPr lang="vi-VN" sz="2400">
                <a:sym typeface="Symbol" pitchFamily="18" charset="2"/>
              </a:rPr>
              <a:t> R mà  x</a:t>
            </a:r>
            <a:r>
              <a:rPr lang="vi-VN" sz="2400" baseline="-25000">
                <a:sym typeface="Symbol" pitchFamily="18" charset="2"/>
              </a:rPr>
              <a:t>0</a:t>
            </a:r>
            <a:r>
              <a:rPr lang="vi-VN" sz="2400">
                <a:sym typeface="Symbol" pitchFamily="18" charset="2"/>
              </a:rPr>
              <a:t> + 2y</a:t>
            </a:r>
            <a:r>
              <a:rPr lang="vi-VN" sz="2400" baseline="-25000">
                <a:sym typeface="Symbol" pitchFamily="18" charset="2"/>
              </a:rPr>
              <a:t>0</a:t>
            </a:r>
            <a:r>
              <a:rPr lang="vi-VN" sz="2400">
                <a:sym typeface="Symbol" pitchFamily="18" charset="2"/>
              </a:rPr>
              <a:t>  1.</a:t>
            </a:r>
          </a:p>
        </p:txBody>
      </p:sp>
      <p:sp>
        <p:nvSpPr>
          <p:cNvPr id="5" name="TextBox 4"/>
          <p:cNvSpPr txBox="1">
            <a:spLocks noChangeArrowheads="1"/>
          </p:cNvSpPr>
          <p:nvPr/>
        </p:nvSpPr>
        <p:spPr bwMode="auto">
          <a:xfrm>
            <a:off x="228600" y="3390900"/>
            <a:ext cx="8915400" cy="1714500"/>
          </a:xfrm>
          <a:prstGeom prst="rect">
            <a:avLst/>
          </a:prstGeom>
          <a:noFill/>
          <a:ln w="9525">
            <a:noFill/>
            <a:miter lim="800000"/>
            <a:headEnd/>
            <a:tailEnd/>
          </a:ln>
        </p:spPr>
        <p:txBody>
          <a:bodyPr>
            <a:spAutoFit/>
          </a:bodyPr>
          <a:lstStyle/>
          <a:p>
            <a:pPr>
              <a:spcBef>
                <a:spcPts val="600"/>
              </a:spcBef>
              <a:spcAft>
                <a:spcPts val="600"/>
              </a:spcAft>
            </a:pPr>
            <a:r>
              <a:rPr lang="en-US" sz="2400"/>
              <a:t>- </a:t>
            </a:r>
            <a:r>
              <a:rPr lang="vi-VN" sz="2400"/>
              <a:t>Mệnh đề “</a:t>
            </a:r>
            <a:r>
              <a:rPr lang="vi-VN" sz="2400" b="1">
                <a:solidFill>
                  <a:srgbClr val="C00000"/>
                </a:solidFill>
                <a:sym typeface="Symbol" pitchFamily="18" charset="2"/>
              </a:rPr>
              <a:t>x  R, y  R, x + 2y &lt; 1</a:t>
            </a:r>
            <a:r>
              <a:rPr lang="vi-VN" sz="2400">
                <a:solidFill>
                  <a:srgbClr val="C00000"/>
                </a:solidFill>
                <a:sym typeface="Symbol" pitchFamily="18" charset="2"/>
              </a:rPr>
              <a:t>” </a:t>
            </a:r>
            <a:r>
              <a:rPr lang="vi-VN" sz="2400">
                <a:sym typeface="Symbol" pitchFamily="18" charset="2"/>
              </a:rPr>
              <a:t>đúng hay sai?</a:t>
            </a:r>
            <a:endParaRPr lang="en-US" sz="2400">
              <a:sym typeface="Symbol" pitchFamily="18" charset="2"/>
            </a:endParaRPr>
          </a:p>
          <a:p>
            <a:pPr algn="just">
              <a:lnSpc>
                <a:spcPct val="80000"/>
              </a:lnSpc>
              <a:spcBef>
                <a:spcPts val="600"/>
              </a:spcBef>
              <a:spcAft>
                <a:spcPts val="600"/>
              </a:spcAft>
            </a:pPr>
            <a:r>
              <a:rPr lang="en-US" sz="2400"/>
              <a:t>Mệnh đề đúng vì với mỗi x = a </a:t>
            </a:r>
            <a:r>
              <a:rPr lang="en-US" sz="2400">
                <a:sym typeface="Symbol" pitchFamily="18" charset="2"/>
              </a:rPr>
              <a:t></a:t>
            </a:r>
            <a:r>
              <a:rPr lang="en-US" sz="2400"/>
              <a:t> R, tồn tại y</a:t>
            </a:r>
            <a:r>
              <a:rPr lang="en-US" sz="2400" baseline="-25000"/>
              <a:t>a</a:t>
            </a:r>
            <a:r>
              <a:rPr lang="en-US" sz="2400"/>
              <a:t> </a:t>
            </a:r>
            <a:r>
              <a:rPr lang="en-US" sz="2400">
                <a:sym typeface="Symbol" pitchFamily="18" charset="2"/>
              </a:rPr>
              <a:t></a:t>
            </a:r>
            <a:r>
              <a:rPr lang="en-US" sz="2400"/>
              <a:t> R  như </a:t>
            </a:r>
          </a:p>
          <a:p>
            <a:pPr algn="just">
              <a:lnSpc>
                <a:spcPct val="80000"/>
              </a:lnSpc>
              <a:spcBef>
                <a:spcPts val="600"/>
              </a:spcBef>
              <a:spcAft>
                <a:spcPts val="600"/>
              </a:spcAft>
            </a:pPr>
            <a:r>
              <a:rPr lang="en-US" sz="2400"/>
              <a:t>y</a:t>
            </a:r>
            <a:r>
              <a:rPr lang="en-US" sz="2400" baseline="-25000"/>
              <a:t>a</a:t>
            </a:r>
            <a:r>
              <a:rPr lang="en-US" sz="2400"/>
              <a:t> = –a/2, sao cho   a + 2y</a:t>
            </a:r>
            <a:r>
              <a:rPr lang="en-US" sz="2400" baseline="-25000"/>
              <a:t>a</a:t>
            </a:r>
            <a:r>
              <a:rPr lang="en-US" sz="2400"/>
              <a:t> &lt; 1.</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build="p"/>
    </p:bldLst>
  </p:timing>
</p:sld>
</file>

<file path=ppt/theme/theme1.xml><?xml version="1.0" encoding="utf-8"?>
<a:theme xmlns:a="http://schemas.openxmlformats.org/drawingml/2006/main" name="01">
  <a:themeElements>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fontScheme name="0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01 1">
        <a:dk1>
          <a:srgbClr val="003366"/>
        </a:dk1>
        <a:lt1>
          <a:srgbClr val="FFFFFF"/>
        </a:lt1>
        <a:dk2>
          <a:srgbClr val="3C8196"/>
        </a:dk2>
        <a:lt2>
          <a:srgbClr val="B2B2B2"/>
        </a:lt2>
        <a:accent1>
          <a:srgbClr val="2C6AA2"/>
        </a:accent1>
        <a:accent2>
          <a:srgbClr val="77AE26"/>
        </a:accent2>
        <a:accent3>
          <a:srgbClr val="FFFFFF"/>
        </a:accent3>
        <a:accent4>
          <a:srgbClr val="002A56"/>
        </a:accent4>
        <a:accent5>
          <a:srgbClr val="ACB9CE"/>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2">
        <a:dk1>
          <a:srgbClr val="003366"/>
        </a:dk1>
        <a:lt1>
          <a:srgbClr val="FFFFFF"/>
        </a:lt1>
        <a:dk2>
          <a:srgbClr val="2E6272"/>
        </a:dk2>
        <a:lt2>
          <a:srgbClr val="B2B2B2"/>
        </a:lt2>
        <a:accent1>
          <a:srgbClr val="3984C9"/>
        </a:accent1>
        <a:accent2>
          <a:srgbClr val="77AE26"/>
        </a:accent2>
        <a:accent3>
          <a:srgbClr val="FFFFFF"/>
        </a:accent3>
        <a:accent4>
          <a:srgbClr val="002A56"/>
        </a:accent4>
        <a:accent5>
          <a:srgbClr val="AEC2E1"/>
        </a:accent5>
        <a:accent6>
          <a:srgbClr val="6B9D21"/>
        </a:accent6>
        <a:hlink>
          <a:srgbClr val="6E815B"/>
        </a:hlink>
        <a:folHlink>
          <a:srgbClr val="90A8B0"/>
        </a:folHlink>
      </a:clrScheme>
      <a:clrMap bg1="lt1" tx1="dk1" bg2="lt2" tx2="dk2" accent1="accent1" accent2="accent2" accent3="accent3" accent4="accent4" accent5="accent5" accent6="accent6" hlink="hlink" folHlink="folHlink"/>
    </a:extraClrScheme>
    <a:extraClrScheme>
      <a:clrScheme name="01 3">
        <a:dk1>
          <a:srgbClr val="30311D"/>
        </a:dk1>
        <a:lt1>
          <a:srgbClr val="FFFFFF"/>
        </a:lt1>
        <a:dk2>
          <a:srgbClr val="4A5B1F"/>
        </a:dk2>
        <a:lt2>
          <a:srgbClr val="B2B2B2"/>
        </a:lt2>
        <a:accent1>
          <a:srgbClr val="907242"/>
        </a:accent1>
        <a:accent2>
          <a:srgbClr val="93B75F"/>
        </a:accent2>
        <a:accent3>
          <a:srgbClr val="FFFFFF"/>
        </a:accent3>
        <a:accent4>
          <a:srgbClr val="272817"/>
        </a:accent4>
        <a:accent5>
          <a:srgbClr val="C6BCB0"/>
        </a:accent5>
        <a:accent6>
          <a:srgbClr val="85A655"/>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cdb2004222l</Template>
  <TotalTime>3198</TotalTime>
  <Words>1740</Words>
  <Application>Microsoft PowerPoint</Application>
  <PresentationFormat>On-screen Show (4:3)</PresentationFormat>
  <Paragraphs>141</Paragraphs>
  <Slides>22</Slides>
  <Notes>15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01</vt:lpstr>
      <vt:lpstr>Equation</vt:lpstr>
      <vt:lpstr>LOGIC VỊ TỪ</vt:lpstr>
      <vt:lpstr>Nhắc lại tập hợp</vt:lpstr>
      <vt:lpstr>IV. Logic vị từ</vt:lpstr>
      <vt:lpstr>2. Các phép toán trên vị từ</vt:lpstr>
      <vt:lpstr>IV. Logic vị từ</vt:lpstr>
      <vt:lpstr>Lượng từ</vt:lpstr>
      <vt:lpstr>Lượng từ</vt:lpstr>
      <vt:lpstr>Mệnh đề lượng từ hoá</vt:lpstr>
      <vt:lpstr>Ví dụ 1</vt:lpstr>
      <vt:lpstr>Ví dụ 2</vt:lpstr>
      <vt:lpstr>IV. Logic vị từ</vt:lpstr>
      <vt:lpstr>Phủ định của mệnh đề lượng từ</vt:lpstr>
      <vt:lpstr>Phủ định của mệnh đề lượng từ</vt:lpstr>
      <vt:lpstr>Phủ định của mệnh đề lượng từ</vt:lpstr>
      <vt:lpstr>Bài tập</vt:lpstr>
      <vt:lpstr>Đặc biệt hóa phổ dụng</vt:lpstr>
      <vt:lpstr>Quy nạp</vt:lpstr>
      <vt:lpstr>V. Quy nạp</vt:lpstr>
      <vt:lpstr>V. Quy nạp</vt:lpstr>
      <vt:lpstr>V. Quy nạp</vt:lpstr>
      <vt:lpstr>Ví dụ</vt:lpstr>
      <vt:lpstr>Bài tập</vt:lpstr>
    </vt:vector>
  </TitlesOfParts>
  <Company>Guilddesign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TOÁN RỜI RẠC</dc:title>
  <dc:creator>Le Van Luyen</dc:creator>
  <cp:lastModifiedBy>Nguyen Thanh Nhut</cp:lastModifiedBy>
  <cp:revision>179</cp:revision>
  <dcterms:created xsi:type="dcterms:W3CDTF">2009-03-02T05:22:45Z</dcterms:created>
  <dcterms:modified xsi:type="dcterms:W3CDTF">2011-02-17T15:09:30Z</dcterms:modified>
</cp:coreProperties>
</file>