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8" r:id="rId2"/>
    <p:sldId id="32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5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8" r:id="rId37"/>
    <p:sldId id="349" r:id="rId38"/>
    <p:sldId id="350" r:id="rId39"/>
    <p:sldId id="351" r:id="rId40"/>
  </p:sldIdLst>
  <p:sldSz cx="9144000" cy="6858000" type="screen4x3"/>
  <p:notesSz cx="9588500" cy="7302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6E815B"/>
    <a:srgbClr val="CC0000"/>
    <a:srgbClr val="DDDDDD"/>
    <a:srgbClr val="C0C0C0"/>
    <a:srgbClr val="000000"/>
    <a:srgbClr val="46ACAE"/>
    <a:srgbClr val="7EA5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57833" autoAdjust="0"/>
  </p:normalViewPr>
  <p:slideViewPr>
    <p:cSldViewPr>
      <p:cViewPr>
        <p:scale>
          <a:sx n="50" d="100"/>
          <a:sy n="50" d="100"/>
        </p:scale>
        <p:origin x="-44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B77C1B-1F37-447B-82A2-8BADFBD9FD5A}" type="datetimeFigureOut">
              <a:rPr lang="en-US"/>
              <a:pPr>
                <a:defRPr/>
              </a:pPr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982723-F58A-45C0-95E9-03EB03303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2425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0BAF39D-86C7-46E6-A077-0D990DCDD268}" type="datetimeFigureOut">
              <a:rPr lang="en-US"/>
              <a:pPr>
                <a:defRPr/>
              </a:pPr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0F0608F-D928-4672-8D18-636D87439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1BC27-66EE-45AA-80C0-073C49FBB5F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i="1">
                <a:solidFill>
                  <a:srgbClr val="CC0000"/>
                </a:solidFill>
                <a:latin typeface="Verdana" pitchFamily="34" charset="0"/>
                <a:cs typeface="+mn-cs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1EDC091E-AA6D-4908-AFDF-98B3CF9AB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3B481-1168-49F2-8369-CE3CA888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672AB-C5B6-4BDB-8E45-86A53E19C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9F3B-A13D-4C88-A64B-8E7CC408D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A6E10-39FA-4975-A53D-ED143548D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774C7-865C-4BC2-A2E5-88EFA7E85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FCD9-BEED-4267-A03B-5BDE12149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FA8B-673D-409E-B787-334ABD1C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389BF-A668-4B9C-A1AE-D0B043634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EC9-82E5-48C7-A0BF-574FB45F9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93498-F927-404C-8674-F4BE7C669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115B-54AF-400C-8C98-B60DBA0C9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85331-1EA8-40F7-87CF-3BCB4A71E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48ACDE-5436-416F-9AFF-E0E24F28E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819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533400" y="12954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Chương 3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0" y="2590800"/>
            <a:ext cx="563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cs typeface="Arial" charset="0"/>
              </a:rPr>
              <a:t>QUAN HỆ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6A2E1-45A1-4D18-A021-0057856172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Các tính chất của Quan hệ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458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Định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nghĩa</a:t>
            </a:r>
            <a:r>
              <a:rPr lang="en-US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tính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bắc</a:t>
            </a:r>
            <a:r>
              <a:rPr lang="en-US" sz="24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cầu</a:t>
            </a:r>
            <a:r>
              <a:rPr lang="en-US" sz="24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truyền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nếu</a:t>
            </a: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endParaRPr lang="en-US" sz="105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a,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b,c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A,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R b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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 R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R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endParaRPr lang="en-US" sz="2400" b="0" dirty="0" smtClean="0">
              <a:solidFill>
                <a:srgbClr val="C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Ví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dụ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 =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{(1,1), (1,2), (2,1), (2, 2), (1, 3),  (2, 3)}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tập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{1, 2, 3, 4} 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tính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bắc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cầu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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và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“|”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Z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có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tính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bắc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cầu</a:t>
            </a: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b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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b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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0F88EBD6-62E5-46AA-AB29-96488CE90969}" type="slidenum">
              <a:rPr lang="en-US" smtClean="0"/>
              <a:pPr algn="r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lại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 phản xạ : aRa</a:t>
            </a:r>
          </a:p>
          <a:p>
            <a:r>
              <a:rPr lang="en-US" smtClean="0"/>
              <a:t>R đối xứng: aRb </a:t>
            </a:r>
            <a:r>
              <a:rPr lang="en-US" smtClean="0">
                <a:sym typeface="Wingdings" pitchFamily="2" charset="2"/>
              </a:rPr>
              <a:t> bRa</a:t>
            </a:r>
          </a:p>
          <a:p>
            <a:r>
              <a:rPr lang="en-US" smtClean="0">
                <a:sym typeface="Wingdings" pitchFamily="2" charset="2"/>
              </a:rPr>
              <a:t>R phản xứng: aRb và bRa  a=b</a:t>
            </a:r>
          </a:p>
          <a:p>
            <a:r>
              <a:rPr lang="en-US" smtClean="0">
                <a:sym typeface="Wingdings" pitchFamily="2" charset="2"/>
              </a:rPr>
              <a:t>R bắc cầu: aRb và bRc  aRc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41291-0CA6-4287-AFA6-78A3E220DA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38200" y="1676400"/>
            <a:ext cx="60960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lnSpc>
                <a:spcPct val="200000"/>
              </a:lnSpc>
              <a:tabLst>
                <a:tab pos="455613" algn="l"/>
              </a:tabLst>
            </a:pPr>
            <a:r>
              <a:rPr lang="en-US" sz="2400"/>
              <a:t> </a:t>
            </a:r>
            <a:r>
              <a:rPr lang="en-US" sz="2800"/>
              <a:t>Giới thiệu</a:t>
            </a:r>
          </a:p>
          <a:p>
            <a:pPr marL="457200" indent="-457200">
              <a:lnSpc>
                <a:spcPct val="200000"/>
              </a:lnSpc>
              <a:tabLst>
                <a:tab pos="455613" algn="l"/>
              </a:tabLst>
            </a:pPr>
            <a:r>
              <a:rPr lang="en-US" sz="2800"/>
              <a:t>Quan hệ tương đương </a:t>
            </a:r>
          </a:p>
          <a:p>
            <a:pPr marL="457200" indent="-457200">
              <a:lnSpc>
                <a:spcPct val="200000"/>
              </a:lnSpc>
              <a:tabLst>
                <a:tab pos="455613" algn="l"/>
              </a:tabLst>
            </a:pPr>
            <a:r>
              <a:rPr lang="en-US" sz="2800"/>
              <a:t>Lớp tương đương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" y="457200"/>
            <a:ext cx="76962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3.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4864365A-27D9-4DCE-AC03-ED990149B132}" type="slidenum">
              <a:rPr lang="en-US" smtClean="0"/>
              <a:pPr algn="r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57912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76400" y="3429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356475" cy="25923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{sinh viên của lớp}, gọi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R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{(</a:t>
            </a:r>
            <a:r>
              <a:rPr lang="en-US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a,b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): a có cùng họ với b}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Hỏi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28600" y="3886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3581400"/>
            <a:ext cx="1295400" cy="514350"/>
            <a:chOff x="3456" y="3504"/>
            <a:chExt cx="1440" cy="816"/>
          </a:xfrm>
        </p:grpSpPr>
        <p:sp>
          <p:nvSpPr>
            <p:cNvPr id="22548" name="Oval 7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2549" name="Text Box 8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4267200"/>
            <a:ext cx="1295400" cy="514350"/>
            <a:chOff x="3456" y="3504"/>
            <a:chExt cx="1440" cy="816"/>
          </a:xfrm>
        </p:grpSpPr>
        <p:sp>
          <p:nvSpPr>
            <p:cNvPr id="22546" name="Oval 1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2547" name="Text Box 1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05200" y="4876800"/>
            <a:ext cx="1295400" cy="514350"/>
            <a:chOff x="3456" y="3504"/>
            <a:chExt cx="1440" cy="816"/>
          </a:xfrm>
        </p:grpSpPr>
        <p:sp>
          <p:nvSpPr>
            <p:cNvPr id="22544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486400" y="3429000"/>
            <a:ext cx="3276600" cy="2362200"/>
            <a:chOff x="3456" y="3504"/>
            <a:chExt cx="1440" cy="816"/>
          </a:xfrm>
        </p:grpSpPr>
        <p:sp>
          <p:nvSpPr>
            <p:cNvPr id="22542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22543" name="Text Box 17"/>
            <p:cNvSpPr txBox="1">
              <a:spLocks noChangeArrowheads="1"/>
            </p:cNvSpPr>
            <p:nvPr/>
          </p:nvSpPr>
          <p:spPr bwMode="auto">
            <a:xfrm>
              <a:off x="3649" y="3554"/>
              <a:ext cx="1055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Mọi sinh viên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có cùng họ 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thuộc cùng một nhóm</a:t>
              </a:r>
              <a:r>
                <a:rPr lang="en-US" sz="2000" b="1">
                  <a:solidFill>
                    <a:srgbClr val="C00000"/>
                  </a:solidFill>
                  <a:latin typeface="Comic Sans MS" pitchFamily="66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381000" y="35814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xạ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381000" y="41910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457200" y="4876800"/>
            <a:ext cx="1825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bắc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cầu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54EC0750-0630-4004-B20E-BC0A2168FA8F}" type="slidenum">
              <a:rPr lang="en-US" smtClean="0">
                <a:solidFill>
                  <a:schemeClr val="tx1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70" grpId="0"/>
      <p:bldP spid="100371" grpId="0"/>
      <p:bldP spid="1003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0225" cy="1149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Định nghĩa. 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 hệ </a:t>
            </a:r>
            <a:r>
              <a:rPr lang="en-US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trên tập </a:t>
            </a:r>
            <a:r>
              <a:rPr lang="en-US" b="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được gọi là </a:t>
            </a:r>
            <a:r>
              <a:rPr lang="en-US" i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tương đương</a:t>
            </a:r>
            <a:r>
              <a:rPr lang="en-US" b="0" i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nếu nó có tính chất phản xạ, đối xứng và bắc cầu </a:t>
            </a:r>
            <a:r>
              <a:rPr lang="en-US" b="0" smtClean="0">
                <a:solidFill>
                  <a:schemeClr val="tx1"/>
                </a:solidFill>
                <a:sym typeface="Symbol" pitchFamily="18" charset="2"/>
              </a:rPr>
              <a:t>:</a:t>
            </a:r>
            <a:endParaRPr lang="en-US" b="0" i="1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57200" y="3124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Quan hệ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trên các chuỗi ký tự xác định bởi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nếu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có cùng độ dài. Khi đó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quan hệ tương đương.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quan hệ trên </a:t>
            </a:r>
            <a:r>
              <a:rPr 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sao cho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aRb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nếu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nguyên. Khi đó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là quan hệ tương đương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04800" y="1371600"/>
            <a:ext cx="8305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813EE-31CB-4D69-9FF2-F9478ED8CE6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" y="457200"/>
            <a:ext cx="76962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3.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228600" y="2206625"/>
            <a:ext cx="82296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Ví dụ. </a:t>
            </a:r>
            <a:r>
              <a:rPr lang="en-US" sz="2400">
                <a:sym typeface="Symbol" pitchFamily="18" charset="2"/>
              </a:rPr>
              <a:t>Cho m là số nguyên dương </a:t>
            </a:r>
            <a:r>
              <a:rPr lang="en-US" sz="2400" b="1">
                <a:sym typeface="Symbol" pitchFamily="18" charset="2"/>
              </a:rPr>
              <a:t>và </a:t>
            </a:r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quan hệ trên </a:t>
            </a:r>
            <a:r>
              <a:rPr lang="en-US" sz="2400" b="1">
                <a:sym typeface="Symbol" pitchFamily="18" charset="2"/>
              </a:rPr>
              <a:t>Z</a:t>
            </a:r>
            <a:r>
              <a:rPr lang="en-US" sz="2400">
                <a:sym typeface="Symbol" pitchFamily="18" charset="2"/>
              </a:rPr>
              <a:t> sao cho </a:t>
            </a:r>
            <a:r>
              <a:rPr lang="en-US" sz="2400" i="1">
                <a:sym typeface="Symbol" pitchFamily="18" charset="2"/>
              </a:rPr>
              <a:t>aRb</a:t>
            </a:r>
            <a:r>
              <a:rPr lang="en-US" sz="2400">
                <a:sym typeface="Symbol" pitchFamily="18" charset="2"/>
              </a:rPr>
              <a:t> nếu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b </a:t>
            </a:r>
            <a:r>
              <a:rPr lang="en-US" sz="2400">
                <a:sym typeface="Symbol" pitchFamily="18" charset="2"/>
              </a:rPr>
              <a:t> chia hết cho 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, khi đó </a:t>
            </a:r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là quan hệ tương đương.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-  Rõ ràng quan hệ này có tính phản xạ và đối xứng.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-  Cho 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c</a:t>
            </a:r>
            <a:r>
              <a:rPr lang="en-US" sz="2400">
                <a:sym typeface="Symbol" pitchFamily="18" charset="2"/>
              </a:rPr>
              <a:t> sao cho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b và b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c </a:t>
            </a:r>
            <a:r>
              <a:rPr lang="en-US" sz="2400">
                <a:sym typeface="Symbol" pitchFamily="18" charset="2"/>
              </a:rPr>
              <a:t> chia hết cho 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, khi đó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c =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b + b </a:t>
            </a:r>
            <a:r>
              <a:rPr lang="en-US" sz="2400">
                <a:sym typeface="Symbol" pitchFamily="18" charset="2"/>
              </a:rPr>
              <a:t>– </a:t>
            </a:r>
            <a:r>
              <a:rPr lang="en-US" sz="2400" i="1">
                <a:sym typeface="Symbol" pitchFamily="18" charset="2"/>
              </a:rPr>
              <a:t>c </a:t>
            </a:r>
            <a:r>
              <a:rPr lang="en-US" sz="2400">
                <a:sym typeface="Symbol" pitchFamily="18" charset="2"/>
              </a:rPr>
              <a:t>cũng chia hết cho 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. Suy ra </a:t>
            </a:r>
            <a:r>
              <a:rPr lang="en-US" sz="2400" i="1">
                <a:sym typeface="Symbol" pitchFamily="18" charset="2"/>
              </a:rPr>
              <a:t>R </a:t>
            </a:r>
            <a:r>
              <a:rPr lang="en-US" sz="2400">
                <a:sym typeface="Symbol" pitchFamily="18" charset="2"/>
              </a:rPr>
              <a:t>có tính chất bắc cầu.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- Quan hệ này được gọi là </a:t>
            </a:r>
            <a:r>
              <a:rPr lang="en-US" sz="2400" b="1" i="1">
                <a:solidFill>
                  <a:srgbClr val="C00000"/>
                </a:solidFill>
                <a:sym typeface="Symbol" pitchFamily="18" charset="2"/>
              </a:rPr>
              <a:t>đồng dư modulo m</a:t>
            </a: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và chúng ta viết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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 (mod 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thay vì </a:t>
            </a:r>
            <a:r>
              <a:rPr lang="en-US" sz="2400" i="1">
                <a:sym typeface="Symbol" pitchFamily="18" charset="2"/>
              </a:rPr>
              <a:t>aRb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954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Cho a và b là hai số nguyên.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được gọi là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ước của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hay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b chia hết cho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nếu tồn tại số nguyên k sao cho </a:t>
            </a:r>
            <a:r>
              <a:rPr lang="en-US" sz="2800" b="1" i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b = ka</a:t>
            </a:r>
            <a:endParaRPr lang="en-US" sz="2800" b="1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414E8-C0CE-4800-AC89-53E3FA1E99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" y="457200"/>
            <a:ext cx="76962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3.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822960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1752600"/>
            <a:ext cx="8534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Định nghĩa.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là quan hệ tương đương trên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và phần tử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. </a:t>
            </a:r>
            <a:r>
              <a:rPr lang="en-US" sz="2800" b="1" i="1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Lớp tương đương chứa  a</a:t>
            </a:r>
            <a:r>
              <a:rPr lang="en-US" sz="2800">
                <a:solidFill>
                  <a:srgbClr val="7030A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được ký hiệu  bởi [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hoặc [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]  là tập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Symbol" pitchFamily="18" charset="2"/>
              <a:buNone/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sz="2800" i="1" baseline="-2500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= {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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A|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b R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1447800"/>
            <a:ext cx="8610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0536B701-D827-434E-961D-C0DA2E15575D}" type="slidenum">
              <a:rPr lang="en-US" smtClean="0"/>
              <a:pPr algn="r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4800" y="1371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99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</a:rPr>
              <a:t>Ví dụ. </a:t>
            </a:r>
            <a:r>
              <a:rPr lang="en-US" sz="2800">
                <a:latin typeface="Times New Roman" pitchFamily="18" charset="0"/>
              </a:rPr>
              <a:t>Tìm  các lớp tương đương modulo 8 chứa 0 và  1? 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1000" y="22860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Giải.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Lớp tương đương  modulo 8 chứa 0 gồm tất cả các số nguyên 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chia hết cho 8. Do đó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={ …, – 16, – 8, 0, 8, 16, … }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Tương tự 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{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chia 8 dư 1} 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{ …, – 15, – 7, 1, 9, 17, … }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56908137-07F7-4D32-BAA8-F87BC42C76B7}" type="slidenum">
              <a:rPr lang="en-US" smtClean="0"/>
              <a:pPr algn="r">
                <a:defRPr/>
              </a:pPr>
              <a:t>17</a:t>
            </a:fld>
            <a:endParaRPr lang="en-US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822960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Chú ý.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Trong ví dụ cuối, các lớp tương đương [0]</a:t>
            </a:r>
            <a:r>
              <a:rPr lang="en-US" sz="2400" b="0" baseline="-25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và [1]</a:t>
            </a:r>
            <a:r>
              <a:rPr lang="en-US" sz="2400" b="0" baseline="-25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rời nhau.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Tổng quát, chúng ta có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2743200"/>
            <a:ext cx="815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Định lý. </a:t>
            </a: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Cho  </a:t>
            </a:r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là quan hệ tương đương trên tập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và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 </a:t>
            </a:r>
            <a:r>
              <a:rPr lang="en-US" sz="2400">
                <a:sym typeface="Symbol" pitchFamily="18" charset="2"/>
              </a:rPr>
              <a:t>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, Khi đó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(i) </a:t>
            </a:r>
            <a:r>
              <a:rPr lang="en-US" sz="2400" i="1">
                <a:sym typeface="Symbol" pitchFamily="18" charset="2"/>
              </a:rPr>
              <a:t>a R b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nếu [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= [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(ii) [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 [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nếu [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 [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= 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7200" y="2667000"/>
            <a:ext cx="800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81000" y="51054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Chú ý. </a:t>
            </a: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Các lớp tương đương theo một quan hệ tương đương trên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tạo nên một phân họach trên </a:t>
            </a:r>
            <a:r>
              <a:rPr lang="en-US" sz="2400" i="1">
                <a:sym typeface="Symbol" pitchFamily="18" charset="2"/>
              </a:rPr>
              <a:t>A, </a:t>
            </a:r>
            <a:r>
              <a:rPr lang="en-US" sz="2400">
                <a:sym typeface="Symbol" pitchFamily="18" charset="2"/>
              </a:rPr>
              <a:t> nghĩa là chúng chia tập A thành các tập con rời nhau. 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4652E804-B2BE-4F3F-A5D7-78F074898937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en-US" sz="9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822960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76400" y="32766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19050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Chú ý</a:t>
            </a:r>
            <a:r>
              <a:rPr lang="en-US" sz="2000" b="1">
                <a:solidFill>
                  <a:srgbClr val="C00000"/>
                </a:solidFill>
                <a:sym typeface="Symbol" pitchFamily="18" charset="2"/>
              </a:rPr>
              <a:t>. </a:t>
            </a:r>
            <a:r>
              <a:rPr lang="en-US" sz="2000">
                <a:solidFill>
                  <a:srgbClr val="C00000"/>
                </a:solidFill>
                <a:sym typeface="Symbol" pitchFamily="18" charset="2"/>
              </a:rPr>
              <a:t>  </a:t>
            </a:r>
            <a:r>
              <a:rPr lang="en-US" sz="2400">
                <a:sym typeface="Symbol" pitchFamily="18" charset="2"/>
              </a:rPr>
              <a:t>Cho {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, … }</a:t>
            </a:r>
            <a:r>
              <a:rPr lang="en-US" sz="2400" i="1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là  phân họach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 thành các tập con không rỗng, rời nhau . Khi đó có duy nhất quan hệ tương đương trên 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sao cho  mỗi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 là  một lớp tương đương.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sz="2400"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0" y="4038600"/>
            <a:ext cx="3581400" cy="1447800"/>
            <a:chOff x="1488" y="3120"/>
            <a:chExt cx="2256" cy="912"/>
          </a:xfrm>
        </p:grpSpPr>
        <p:sp>
          <p:nvSpPr>
            <p:cNvPr id="28683" name="Oval 6"/>
            <p:cNvSpPr>
              <a:spLocks noChangeArrowheads="1"/>
            </p:cNvSpPr>
            <p:nvPr/>
          </p:nvSpPr>
          <p:spPr bwMode="auto">
            <a:xfrm>
              <a:off x="1488" y="3120"/>
              <a:ext cx="2256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684" name="Arc 7"/>
            <p:cNvSpPr>
              <a:spLocks/>
            </p:cNvSpPr>
            <p:nvPr/>
          </p:nvSpPr>
          <p:spPr bwMode="auto">
            <a:xfrm flipV="1">
              <a:off x="1536" y="3120"/>
              <a:ext cx="81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Arc 8"/>
            <p:cNvSpPr>
              <a:spLocks/>
            </p:cNvSpPr>
            <p:nvPr/>
          </p:nvSpPr>
          <p:spPr bwMode="auto">
            <a:xfrm flipH="1" flipV="1">
              <a:off x="2784" y="3120"/>
              <a:ext cx="576" cy="816"/>
            </a:xfrm>
            <a:custGeom>
              <a:avLst/>
              <a:gdLst>
                <a:gd name="T0" fmla="*/ 0 w 21600"/>
                <a:gd name="T1" fmla="*/ 0 h 22124"/>
                <a:gd name="T2" fmla="*/ 0 w 21600"/>
                <a:gd name="T3" fmla="*/ 0 h 22124"/>
                <a:gd name="T4" fmla="*/ 0 w 21600"/>
                <a:gd name="T5" fmla="*/ 0 h 221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24"/>
                <a:gd name="T11" fmla="*/ 21600 w 21600"/>
                <a:gd name="T12" fmla="*/ 22124 h 22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2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4"/>
                    <a:pt x="21597" y="21949"/>
                    <a:pt x="21593" y="22123"/>
                  </a:cubicBezTo>
                </a:path>
                <a:path w="21600" h="2212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74"/>
                    <a:pt x="21597" y="21949"/>
                    <a:pt x="21593" y="221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rc 9"/>
            <p:cNvSpPr>
              <a:spLocks/>
            </p:cNvSpPr>
            <p:nvPr/>
          </p:nvSpPr>
          <p:spPr bwMode="auto">
            <a:xfrm>
              <a:off x="2112" y="3552"/>
              <a:ext cx="384" cy="468"/>
            </a:xfrm>
            <a:custGeom>
              <a:avLst/>
              <a:gdLst>
                <a:gd name="T0" fmla="*/ 0 w 21600"/>
                <a:gd name="T1" fmla="*/ 0 h 23397"/>
                <a:gd name="T2" fmla="*/ 0 w 21600"/>
                <a:gd name="T3" fmla="*/ 0 h 23397"/>
                <a:gd name="T4" fmla="*/ 0 w 21600"/>
                <a:gd name="T5" fmla="*/ 0 h 233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397"/>
                <a:gd name="T11" fmla="*/ 21600 w 21600"/>
                <a:gd name="T12" fmla="*/ 23397 h 23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39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</a:path>
                <a:path w="21600" h="2339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Arc 10"/>
            <p:cNvSpPr>
              <a:spLocks/>
            </p:cNvSpPr>
            <p:nvPr/>
          </p:nvSpPr>
          <p:spPr bwMode="auto">
            <a:xfrm flipV="1">
              <a:off x="2373" y="3323"/>
              <a:ext cx="411" cy="325"/>
            </a:xfrm>
            <a:custGeom>
              <a:avLst/>
              <a:gdLst>
                <a:gd name="T0" fmla="*/ 0 w 23123"/>
                <a:gd name="T1" fmla="*/ 0 h 24352"/>
                <a:gd name="T2" fmla="*/ 0 w 23123"/>
                <a:gd name="T3" fmla="*/ 0 h 24352"/>
                <a:gd name="T4" fmla="*/ 0 w 23123"/>
                <a:gd name="T5" fmla="*/ 0 h 24352"/>
                <a:gd name="T6" fmla="*/ 0 60000 65536"/>
                <a:gd name="T7" fmla="*/ 0 60000 65536"/>
                <a:gd name="T8" fmla="*/ 0 60000 65536"/>
                <a:gd name="T9" fmla="*/ 0 w 23123"/>
                <a:gd name="T10" fmla="*/ 0 h 24352"/>
                <a:gd name="T11" fmla="*/ 23123 w 23123"/>
                <a:gd name="T12" fmla="*/ 24352 h 24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23" h="24352" fill="none" extrusionOk="0">
                  <a:moveTo>
                    <a:pt x="-1" y="53"/>
                  </a:moveTo>
                  <a:cubicBezTo>
                    <a:pt x="506" y="17"/>
                    <a:pt x="1014" y="-1"/>
                    <a:pt x="1523" y="0"/>
                  </a:cubicBezTo>
                  <a:cubicBezTo>
                    <a:pt x="13452" y="0"/>
                    <a:pt x="23123" y="9670"/>
                    <a:pt x="23123" y="21600"/>
                  </a:cubicBezTo>
                  <a:cubicBezTo>
                    <a:pt x="23123" y="22520"/>
                    <a:pt x="23064" y="23439"/>
                    <a:pt x="22946" y="24351"/>
                  </a:cubicBezTo>
                </a:path>
                <a:path w="23123" h="24352" stroke="0" extrusionOk="0">
                  <a:moveTo>
                    <a:pt x="-1" y="53"/>
                  </a:moveTo>
                  <a:cubicBezTo>
                    <a:pt x="506" y="17"/>
                    <a:pt x="1014" y="-1"/>
                    <a:pt x="1523" y="0"/>
                  </a:cubicBezTo>
                  <a:cubicBezTo>
                    <a:pt x="13452" y="0"/>
                    <a:pt x="23123" y="9670"/>
                    <a:pt x="23123" y="21600"/>
                  </a:cubicBezTo>
                  <a:cubicBezTo>
                    <a:pt x="23123" y="22520"/>
                    <a:pt x="23064" y="23439"/>
                    <a:pt x="22946" y="24351"/>
                  </a:cubicBezTo>
                  <a:lnTo>
                    <a:pt x="1523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11"/>
            <p:cNvSpPr>
              <a:spLocks noChangeArrowheads="1"/>
            </p:cNvSpPr>
            <p:nvPr/>
          </p:nvSpPr>
          <p:spPr bwMode="auto">
            <a:xfrm>
              <a:off x="1680" y="3264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 baseline="-25000">
                  <a:sym typeface="Symbol" pitchFamily="18" charset="2"/>
                </a:rPr>
                <a:t>1</a:t>
              </a:r>
            </a:p>
          </p:txBody>
        </p:sp>
        <p:sp>
          <p:nvSpPr>
            <p:cNvPr id="28689" name="Rectangle 12"/>
            <p:cNvSpPr>
              <a:spLocks noChangeArrowheads="1"/>
            </p:cNvSpPr>
            <p:nvPr/>
          </p:nvSpPr>
          <p:spPr bwMode="auto">
            <a:xfrm>
              <a:off x="2352" y="3216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28690" name="Rectangle 13"/>
            <p:cNvSpPr>
              <a:spLocks noChangeArrowheads="1"/>
            </p:cNvSpPr>
            <p:nvPr/>
          </p:nvSpPr>
          <p:spPr bwMode="auto">
            <a:xfrm>
              <a:off x="3024" y="3312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8691" name="Rectangle 14"/>
            <p:cNvSpPr>
              <a:spLocks noChangeArrowheads="1"/>
            </p:cNvSpPr>
            <p:nvPr/>
          </p:nvSpPr>
          <p:spPr bwMode="auto">
            <a:xfrm>
              <a:off x="1968" y="3600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8692" name="Rectangle 15"/>
            <p:cNvSpPr>
              <a:spLocks noChangeArrowheads="1"/>
            </p:cNvSpPr>
            <p:nvPr/>
          </p:nvSpPr>
          <p:spPr bwMode="auto">
            <a:xfrm>
              <a:off x="2592" y="3648"/>
              <a:ext cx="3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 baseline="-25000">
                  <a:sym typeface="Symbol" pitchFamily="18" charset="2"/>
                </a:rPr>
                <a:t>5</a:t>
              </a:r>
            </a:p>
          </p:txBody>
        </p:sp>
      </p:grp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562600" y="4724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876800" y="4038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a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5410200" y="4800600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ym typeface="Symbol" pitchFamily="18" charset="2"/>
              </a:rPr>
              <a:t>b</a:t>
            </a:r>
          </a:p>
        </p:txBody>
      </p:sp>
      <p:sp>
        <p:nvSpPr>
          <p:cNvPr id="28681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086600" y="762000"/>
            <a:ext cx="1752600" cy="228600"/>
          </a:xfrm>
          <a:noFill/>
        </p:spPr>
        <p:txBody>
          <a:bodyPr/>
          <a:lstStyle/>
          <a:p>
            <a:pPr algn="r"/>
            <a:fld id="{C153E132-EC10-437D-A284-B38176B91D1B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28600"/>
            <a:ext cx="822960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đương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animBg="1"/>
      <p:bldP spid="106513" grpId="0" animBg="1"/>
      <p:bldP spid="106514" grpId="0"/>
      <p:bldP spid="106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38200" y="2147888"/>
            <a:ext cx="7215188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455613" algn="l"/>
              </a:tabLst>
            </a:pPr>
            <a:r>
              <a:rPr lang="en-US" sz="3200"/>
              <a:t>1. Định nghĩa và tính chất</a:t>
            </a:r>
          </a:p>
          <a:p>
            <a:pPr marL="457200" indent="-457200">
              <a:lnSpc>
                <a:spcPct val="150000"/>
              </a:lnSpc>
              <a:tabLst>
                <a:tab pos="455613" algn="l"/>
              </a:tabLst>
            </a:pPr>
            <a:r>
              <a:rPr lang="en-US" sz="3200"/>
              <a:t>2. Biểu diễn quan hệ</a:t>
            </a:r>
          </a:p>
          <a:p>
            <a:pPr marL="457200" indent="-457200">
              <a:lnSpc>
                <a:spcPct val="150000"/>
              </a:lnSpc>
              <a:tabLst>
                <a:tab pos="455613" algn="l"/>
              </a:tabLst>
            </a:pPr>
            <a:r>
              <a:rPr lang="en-US" sz="3200"/>
              <a:t>3. Quan hệ tương đương. Đồng dư</a:t>
            </a:r>
          </a:p>
          <a:p>
            <a:pPr marL="457200" indent="-457200">
              <a:lnSpc>
                <a:spcPct val="150000"/>
              </a:lnSpc>
              <a:tabLst>
                <a:tab pos="455613" algn="l"/>
              </a:tabLst>
            </a:pPr>
            <a:r>
              <a:rPr lang="en-US" sz="3200"/>
              <a:t>4. Quan hệ thứ tự, biểu đồ Hass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I. Quan hệ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BAB97BC3-A6FA-4ED9-A0C2-EB46718250CE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" y="6858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Cho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số nguyên dương, khi đó có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lớp đồng dư  modulo 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là [0]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[1]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…, [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 1]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5029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47800" y="4572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Chúng lập thành phân họach của  </a:t>
            </a:r>
            <a:r>
              <a:rPr lang="en-US" sz="2400" b="1">
                <a:sym typeface="Symbol" pitchFamily="18" charset="2"/>
              </a:rPr>
              <a:t>Z</a:t>
            </a:r>
            <a:r>
              <a:rPr lang="en-US" sz="2400">
                <a:sym typeface="Symbol" pitchFamily="18" charset="2"/>
              </a:rPr>
              <a:t> thành các  tập con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rời nhau.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Chú ý rằng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[0]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= [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[2</a:t>
            </a:r>
            <a:r>
              <a:rPr lang="en-US" sz="2400" i="1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[1]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= [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+ 1]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[2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+1]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         …………………………………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		[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– 1]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= [2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– 1]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[3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– 1]</a:t>
            </a:r>
            <a:r>
              <a:rPr lang="en-US" sz="2400" i="1" baseline="-25000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= …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 Mỗi lớp tương đương này được gọi là </a:t>
            </a:r>
            <a:r>
              <a:rPr lang="en-US" sz="2400" b="1" i="1">
                <a:solidFill>
                  <a:srgbClr val="7030A0"/>
                </a:solidFill>
                <a:sym typeface="Symbol" pitchFamily="18" charset="2"/>
              </a:rPr>
              <a:t>số nguyên modulo m</a:t>
            </a:r>
            <a:endParaRPr lang="en-US" sz="2400" i="1">
              <a:solidFill>
                <a:srgbClr val="7030A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i="1">
                <a:sym typeface="Symbol" pitchFamily="18" charset="2"/>
              </a:rPr>
              <a:t>.</a:t>
            </a:r>
            <a:r>
              <a:rPr lang="en-US" sz="2400">
                <a:sym typeface="Symbol" pitchFamily="18" charset="2"/>
              </a:rPr>
              <a:t>Tập hợp các số nguyên modulo 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được ký hiệu bởi </a:t>
            </a:r>
            <a:r>
              <a:rPr lang="en-US" sz="2400" b="1">
                <a:sym typeface="Symbol" pitchFamily="18" charset="2"/>
              </a:rPr>
              <a:t>Z</a:t>
            </a:r>
            <a:r>
              <a:rPr lang="en-US" sz="2400" i="1" baseline="-25000">
                <a:sym typeface="Symbol" pitchFamily="18" charset="2"/>
              </a:rPr>
              <a:t>m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ym typeface="Symbol" pitchFamily="18" charset="2"/>
              </a:rPr>
              <a:t>Z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= {[0]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, [1]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 , …, [</a:t>
            </a:r>
            <a:r>
              <a:rPr lang="en-US" sz="2400" i="1">
                <a:sym typeface="Symbol" pitchFamily="18" charset="2"/>
              </a:rPr>
              <a:t>m </a:t>
            </a:r>
            <a:r>
              <a:rPr lang="en-US" sz="2400">
                <a:sym typeface="Symbol" pitchFamily="18" charset="2"/>
              </a:rPr>
              <a:t>– 1]</a:t>
            </a:r>
            <a:r>
              <a:rPr lang="en-US" sz="2400" i="1" baseline="-25000">
                <a:sym typeface="Symbol" pitchFamily="18" charset="2"/>
              </a:rPr>
              <a:t>m</a:t>
            </a:r>
            <a:r>
              <a:rPr lang="en-US" sz="2400">
                <a:sym typeface="Symbol" pitchFamily="18" charset="2"/>
              </a:rPr>
              <a:t>}</a:t>
            </a:r>
            <a:endParaRPr lang="en-US" sz="2400" i="1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533400"/>
            <a:ext cx="1752600" cy="228600"/>
          </a:xfrm>
        </p:spPr>
        <p:txBody>
          <a:bodyPr/>
          <a:lstStyle/>
          <a:p>
            <a:pPr algn="r">
              <a:defRPr/>
            </a:pPr>
            <a:fld id="{06F82F17-CF1C-4EFA-A98F-5658E5AF8696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8600" y="228600"/>
            <a:ext cx="7215188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6941" tIns="152352" rIns="0" bIns="38088" anchor="ctr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455613" algn="l"/>
              </a:tabLst>
              <a:defRPr/>
            </a:pPr>
            <a:r>
              <a:rPr lang="en-US" sz="3200" b="1" dirty="0">
                <a:solidFill>
                  <a:schemeClr val="accent6"/>
                </a:solidFill>
              </a:rPr>
              <a:t>4. </a:t>
            </a:r>
            <a:r>
              <a:rPr lang="en-US" sz="3200" b="1" dirty="0" err="1">
                <a:solidFill>
                  <a:schemeClr val="accent6"/>
                </a:solidFill>
              </a:rPr>
              <a:t>Quan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hệ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thứ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tự</a:t>
            </a:r>
            <a:r>
              <a:rPr lang="en-US" sz="3200" b="1" dirty="0">
                <a:solidFill>
                  <a:schemeClr val="accent6"/>
                </a:solidFill>
              </a:rPr>
              <a:t>.  </a:t>
            </a:r>
            <a:r>
              <a:rPr lang="en-US" sz="3200" b="1" dirty="0" err="1">
                <a:solidFill>
                  <a:schemeClr val="accent6"/>
                </a:solidFill>
              </a:rPr>
              <a:t>Biểu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đồ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Hasse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A316538F-E77E-4A15-A656-0D2BC8B6D16B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21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00200"/>
            <a:ext cx="6858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 Giới thiệu</a:t>
            </a:r>
          </a:p>
          <a:p>
            <a:pPr>
              <a:lnSpc>
                <a:spcPct val="150000"/>
              </a:lnSpc>
            </a:pPr>
            <a:r>
              <a:rPr lang="en-US" sz="2800"/>
              <a:t>Biểu đồ Hasse</a:t>
            </a:r>
          </a:p>
          <a:p>
            <a:pPr>
              <a:lnSpc>
                <a:spcPct val="150000"/>
              </a:lnSpc>
            </a:pPr>
            <a:r>
              <a:rPr lang="en-US" sz="2800"/>
              <a:t> Phần tử tối tiểu, tối đại</a:t>
            </a:r>
          </a:p>
          <a:p>
            <a:pPr>
              <a:lnSpc>
                <a:spcPct val="150000"/>
              </a:lnSpc>
            </a:pPr>
            <a:r>
              <a:rPr lang="en-US" sz="2800"/>
              <a:t> Chặn trên nhỏ nhất, chặn dưới lớn nhất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74638"/>
            <a:ext cx="51054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09800" y="3276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7848600" cy="221138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Ví dụ.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Cho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 quan hệ trên tập số thực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</a:t>
            </a:r>
          </a:p>
          <a:p>
            <a:pPr marL="457200" indent="-4572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R b  nếu  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b</a:t>
            </a:r>
            <a:endParaRPr lang="en-US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Hỏi: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28600" y="4114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5800" y="3352800"/>
            <a:ext cx="1295400" cy="514350"/>
            <a:chOff x="3456" y="3504"/>
            <a:chExt cx="1440" cy="816"/>
          </a:xfrm>
        </p:grpSpPr>
        <p:sp>
          <p:nvSpPr>
            <p:cNvPr id="31765" name="Oval 7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1766" name="Text Box 8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sym typeface="Symbol" pitchFamily="18" charset="2"/>
                </a:rPr>
                <a:t>Có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0" y="4648200"/>
            <a:ext cx="1295400" cy="514350"/>
            <a:chOff x="3456" y="3504"/>
            <a:chExt cx="1440" cy="816"/>
          </a:xfrm>
        </p:grpSpPr>
        <p:sp>
          <p:nvSpPr>
            <p:cNvPr id="31763" name="Oval 1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1764" name="Text Box 1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sym typeface="Symbol" pitchFamily="18" charset="2"/>
                </a:rPr>
                <a:t>Có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43400" y="4038600"/>
            <a:ext cx="1295400" cy="514350"/>
            <a:chOff x="3456" y="3504"/>
            <a:chExt cx="1440" cy="816"/>
          </a:xfrm>
        </p:grpSpPr>
        <p:sp>
          <p:nvSpPr>
            <p:cNvPr id="31761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1762" name="Text Box 14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sym typeface="Symbol" pitchFamily="18" charset="2"/>
                </a:rPr>
                <a:t>Không</a:t>
              </a:r>
            </a:p>
          </p:txBody>
        </p:sp>
      </p:grp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914400" y="335280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xạ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không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914400" y="464820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phản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xứng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không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914400" y="4038600"/>
            <a:ext cx="310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đối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xứng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không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914400" y="53340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bắc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cầu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 </a:t>
            </a:r>
            <a:r>
              <a:rPr lang="en-US" sz="280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không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rPr>
              <a:t>?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29200" y="5334000"/>
            <a:ext cx="1295400" cy="514350"/>
            <a:chOff x="3456" y="3504"/>
            <a:chExt cx="1440" cy="816"/>
          </a:xfrm>
        </p:grpSpPr>
        <p:sp>
          <p:nvSpPr>
            <p:cNvPr id="31759" name="Oval 20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1760" name="Text Box 21"/>
            <p:cNvSpPr txBox="1">
              <a:spLocks noChangeArrowheads="1"/>
            </p:cNvSpPr>
            <p:nvPr/>
          </p:nvSpPr>
          <p:spPr bwMode="auto">
            <a:xfrm>
              <a:off x="3648" y="3554"/>
              <a:ext cx="1056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  <a:sym typeface="Symbol" pitchFamily="18" charset="2"/>
                </a:rPr>
                <a:t>Có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BBBCC009-F2EF-4131-B981-763BC6CD0BFC}" type="slidenum">
              <a:rPr lang="en-US" smtClean="0"/>
              <a:pPr algn="r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1" grpId="0"/>
      <p:bldP spid="116752" grpId="0"/>
      <p:bldP spid="116753" grpId="0"/>
      <p:bldP spid="1167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Định nghĩa.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 hệ 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trên tập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</a:t>
            </a:r>
            <a:r>
              <a:rPr lang="en-US" sz="2400" i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 hệ thứ tự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(thứ tự)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nếu nó có tính chất  phản xạ, phản xứng và bắc cầu.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1600200"/>
            <a:ext cx="8534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aramond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200400"/>
            <a:ext cx="8350250" cy="522288"/>
            <a:chOff x="182" y="1997"/>
            <a:chExt cx="5260" cy="291"/>
          </a:xfrm>
        </p:grpSpPr>
        <p:graphicFrame>
          <p:nvGraphicFramePr>
            <p:cNvPr id="1033" name="Object 6"/>
            <p:cNvGraphicFramePr>
              <a:graphicFrameLocks noChangeAspect="1"/>
            </p:cNvGraphicFramePr>
            <p:nvPr/>
          </p:nvGraphicFramePr>
          <p:xfrm>
            <a:off x="1344" y="2064"/>
            <a:ext cx="188" cy="188"/>
          </p:xfrm>
          <a:graphic>
            <a:graphicData uri="http://schemas.openxmlformats.org/presentationml/2006/ole">
              <p:oleObj spid="_x0000_s1033" name="Equation" r:id="rId3" imgW="139680" imgH="139680" progId="Equation.3">
                <p:embed/>
              </p:oleObj>
            </a:graphicData>
          </a:graphic>
        </p:graphicFrame>
        <p:sp>
          <p:nvSpPr>
            <p:cNvPr id="1047" name="Rectangle 7"/>
            <p:cNvSpPr>
              <a:spLocks noChangeArrowheads="1"/>
            </p:cNvSpPr>
            <p:nvPr/>
          </p:nvSpPr>
          <p:spPr bwMode="auto">
            <a:xfrm>
              <a:off x="182" y="1997"/>
              <a:ext cx="52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  <a:sym typeface="Symbol" pitchFamily="18" charset="2"/>
                </a:rPr>
                <a:t>      Cặp  (</a:t>
              </a:r>
              <a:r>
                <a:rPr lang="en-US" sz="2800" i="1">
                  <a:latin typeface="Times New Roman" pitchFamily="18" charset="0"/>
                  <a:sym typeface="Symbol" pitchFamily="18" charset="2"/>
                </a:rPr>
                <a:t>A,    </a:t>
              </a:r>
              <a:r>
                <a:rPr lang="en-US" sz="2800">
                  <a:latin typeface="Times New Roman" pitchFamily="18" charset="0"/>
                  <a:sym typeface="Symbol" pitchFamily="18" charset="2"/>
                </a:rPr>
                <a:t>) đựợc gọi là </a:t>
              </a:r>
              <a:r>
                <a:rPr lang="en-US" sz="2400" i="1">
                  <a:solidFill>
                    <a:srgbClr val="C00000"/>
                  </a:solidFill>
                  <a:sym typeface="Symbol" pitchFamily="18" charset="2"/>
                </a:rPr>
                <a:t>tập sắp thứ tự</a:t>
              </a:r>
              <a:r>
                <a:rPr lang="en-US" sz="2400">
                  <a:solidFill>
                    <a:srgbClr val="C00000"/>
                  </a:solidFill>
                  <a:sym typeface="Symbol" pitchFamily="18" charset="2"/>
                </a:rPr>
                <a:t> hay </a:t>
              </a:r>
              <a:r>
                <a:rPr lang="en-US" sz="2400" i="1">
                  <a:solidFill>
                    <a:srgbClr val="C00000"/>
                  </a:solidFill>
                  <a:sym typeface="Symbol" pitchFamily="18" charset="2"/>
                </a:rPr>
                <a:t>poset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2209800"/>
            <a:ext cx="7010400" cy="954088"/>
            <a:chOff x="816" y="1536"/>
            <a:chExt cx="3600" cy="518"/>
          </a:xfrm>
        </p:grpSpPr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816" y="1536"/>
              <a:ext cx="36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  <a:sym typeface="Symbol" pitchFamily="18" charset="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Người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ta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thường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ký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hiệu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quan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hệ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thứ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tự</a:t>
              </a:r>
              <a:r>
                <a:rPr lang="en-US" sz="2800" dirty="0">
                  <a:latin typeface="Times New Roman" pitchFamily="18" charset="0"/>
                  <a:cs typeface="Arial" charset="0"/>
                  <a:sym typeface="Symbol" pitchFamily="18" charset="2"/>
                </a:rPr>
                <a:t> </a:t>
              </a:r>
              <a:r>
                <a:rPr lang="en-US" sz="2800" dirty="0" err="1">
                  <a:latin typeface="Times New Roman" pitchFamily="18" charset="0"/>
                  <a:cs typeface="Arial" charset="0"/>
                  <a:sym typeface="Symbol" pitchFamily="18" charset="2"/>
                </a:rPr>
                <a:t>bởi</a:t>
              </a:r>
              <a:endParaRPr lang="en-US" sz="2800" i="1" dirty="0">
                <a:solidFill>
                  <a:schemeClr val="hlink"/>
                </a:solidFill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1032" name="Object 10"/>
            <p:cNvGraphicFramePr>
              <a:graphicFrameLocks noChangeAspect="1"/>
            </p:cNvGraphicFramePr>
            <p:nvPr/>
          </p:nvGraphicFramePr>
          <p:xfrm>
            <a:off x="4189" y="1845"/>
            <a:ext cx="188" cy="188"/>
          </p:xfrm>
          <a:graphic>
            <a:graphicData uri="http://schemas.openxmlformats.org/presentationml/2006/ole">
              <p:oleObj spid="_x0000_s1032" name="Equation" r:id="rId4" imgW="139680" imgH="139680" progId="Equation.3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4800" y="4267200"/>
            <a:ext cx="3276600" cy="533400"/>
            <a:chOff x="240" y="2688"/>
            <a:chExt cx="1776" cy="336"/>
          </a:xfrm>
        </p:grpSpPr>
        <p:sp>
          <p:nvSpPr>
            <p:cNvPr id="2069" name="Rectangle 12"/>
            <p:cNvSpPr>
              <a:spLocks noChangeArrowheads="1"/>
            </p:cNvSpPr>
            <p:nvPr/>
          </p:nvSpPr>
          <p:spPr bwMode="auto">
            <a:xfrm>
              <a:off x="240" y="2688"/>
              <a:ext cx="177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/>
                <a:buNone/>
                <a:defRPr/>
              </a:pP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Phản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xạ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:       </a:t>
              </a:r>
              <a:r>
                <a:rPr lang="en-US" sz="2800" i="1" dirty="0">
                  <a:latin typeface="Times New Roman" pitchFamily="18" charset="0"/>
                </a:rPr>
                <a:t>a         </a:t>
              </a:r>
              <a:r>
                <a:rPr lang="en-US" sz="2800" i="1" dirty="0" err="1">
                  <a:latin typeface="Times New Roman" pitchFamily="18" charset="0"/>
                </a:rPr>
                <a:t>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endParaRPr lang="en-US" sz="2800" dirty="0"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031" name="Object 13"/>
            <p:cNvGraphicFramePr>
              <a:graphicFrameLocks noChangeAspect="1"/>
            </p:cNvGraphicFramePr>
            <p:nvPr/>
          </p:nvGraphicFramePr>
          <p:xfrm>
            <a:off x="1488" y="2736"/>
            <a:ext cx="188" cy="188"/>
          </p:xfrm>
          <a:graphic>
            <a:graphicData uri="http://schemas.openxmlformats.org/presentationml/2006/ole">
              <p:oleObj spid="_x0000_s1031" name="Equation" r:id="rId5" imgW="139680" imgH="139680" progId="Equation.3">
                <p:embed/>
              </p:oleObj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4800" y="4814888"/>
            <a:ext cx="7391400" cy="519112"/>
            <a:chOff x="192" y="3120"/>
            <a:chExt cx="4656" cy="327"/>
          </a:xfrm>
        </p:grpSpPr>
        <p:sp>
          <p:nvSpPr>
            <p:cNvPr id="2068" name="Rectangle 15"/>
            <p:cNvSpPr>
              <a:spLocks noChangeArrowheads="1"/>
            </p:cNvSpPr>
            <p:nvPr/>
          </p:nvSpPr>
          <p:spPr bwMode="auto">
            <a:xfrm>
              <a:off x="192" y="3120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Phản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xứng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:          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a      b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   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      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  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  =  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1029" name="Object 16"/>
            <p:cNvGraphicFramePr>
              <a:graphicFrameLocks noChangeAspect="1"/>
            </p:cNvGraphicFramePr>
            <p:nvPr/>
          </p:nvGraphicFramePr>
          <p:xfrm>
            <a:off x="3120" y="3216"/>
            <a:ext cx="188" cy="188"/>
          </p:xfrm>
          <a:graphic>
            <a:graphicData uri="http://schemas.openxmlformats.org/presentationml/2006/ole">
              <p:oleObj spid="_x0000_s1029" name="Equation" r:id="rId6" imgW="139680" imgH="139680" progId="Equation.3">
                <p:embed/>
              </p:oleObj>
            </a:graphicData>
          </a:graphic>
        </p:graphicFrame>
        <p:graphicFrame>
          <p:nvGraphicFramePr>
            <p:cNvPr id="1030" name="Object 17"/>
            <p:cNvGraphicFramePr>
              <a:graphicFrameLocks noChangeAspect="1"/>
            </p:cNvGraphicFramePr>
            <p:nvPr/>
          </p:nvGraphicFramePr>
          <p:xfrm>
            <a:off x="2112" y="3216"/>
            <a:ext cx="188" cy="188"/>
          </p:xfrm>
          <a:graphic>
            <a:graphicData uri="http://schemas.openxmlformats.org/presentationml/2006/ole">
              <p:oleObj spid="_x0000_s1030" name="Equation" r:id="rId7" imgW="139680" imgH="13968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04800" y="5410200"/>
            <a:ext cx="7391400" cy="519113"/>
            <a:chOff x="192" y="3648"/>
            <a:chExt cx="4656" cy="327"/>
          </a:xfrm>
        </p:grpSpPr>
        <p:graphicFrame>
          <p:nvGraphicFramePr>
            <p:cNvPr id="1026" name="Object 19"/>
            <p:cNvGraphicFramePr>
              <a:graphicFrameLocks noChangeAspect="1"/>
            </p:cNvGraphicFramePr>
            <p:nvPr/>
          </p:nvGraphicFramePr>
          <p:xfrm>
            <a:off x="3744" y="3744"/>
            <a:ext cx="188" cy="188"/>
          </p:xfrm>
          <a:graphic>
            <a:graphicData uri="http://schemas.openxmlformats.org/presentationml/2006/ole">
              <p:oleObj spid="_x0000_s1026" name="Equation" r:id="rId8" imgW="139680" imgH="139680" progId="Equation.3">
                <p:embed/>
              </p:oleObj>
            </a:graphicData>
          </a:graphic>
        </p:graphicFrame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192" y="3648"/>
              <a:ext cx="46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Bắc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sz="2800" dirty="0" err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cầu</a:t>
              </a:r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:        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a      b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  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b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      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  (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       </a:t>
              </a:r>
              <a:r>
                <a:rPr lang="en-US" sz="2800" i="1" dirty="0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1027" name="Object 21"/>
            <p:cNvGraphicFramePr>
              <a:graphicFrameLocks noChangeAspect="1"/>
            </p:cNvGraphicFramePr>
            <p:nvPr/>
          </p:nvGraphicFramePr>
          <p:xfrm>
            <a:off x="2688" y="3744"/>
            <a:ext cx="188" cy="188"/>
          </p:xfrm>
          <a:graphic>
            <a:graphicData uri="http://schemas.openxmlformats.org/presentationml/2006/ole">
              <p:oleObj spid="_x0000_s1027" name="Equation" r:id="rId9" imgW="139680" imgH="139680" progId="Equation.3">
                <p:embed/>
              </p:oleObj>
            </a:graphicData>
          </a:graphic>
        </p:graphicFrame>
        <p:graphicFrame>
          <p:nvGraphicFramePr>
            <p:cNvPr id="1028" name="Object 22"/>
            <p:cNvGraphicFramePr>
              <a:graphicFrameLocks noChangeAspect="1"/>
            </p:cNvGraphicFramePr>
            <p:nvPr/>
          </p:nvGraphicFramePr>
          <p:xfrm>
            <a:off x="1728" y="3744"/>
            <a:ext cx="188" cy="188"/>
          </p:xfrm>
          <a:graphic>
            <a:graphicData uri="http://schemas.openxmlformats.org/presentationml/2006/ole">
              <p:oleObj spid="_x0000_s1028" name="Equation" r:id="rId10" imgW="139680" imgH="139680" progId="Equation.3">
                <p:embed/>
              </p:oleObj>
            </a:graphicData>
          </a:graphic>
        </p:graphicFrame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D09FFF79-17F7-4518-9575-9CE0F0F55BFA}" type="slidenum">
              <a:rPr lang="en-US" smtClean="0"/>
              <a:pPr algn="r">
                <a:defRPr/>
              </a:pPr>
              <a:t>23</a:t>
            </a:fld>
            <a:endParaRPr lang="en-US"/>
          </a:p>
        </p:txBody>
      </p:sp>
      <p:sp>
        <p:nvSpPr>
          <p:cNvPr id="1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5105400" cy="8683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 Định nghĩa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1177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676400" y="356552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1295400"/>
            <a:ext cx="8534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Quan hệ  ước số “ | ”trên tập số nguyên dương là quan hệ thứ tự, nghĩa là (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sz="2800" b="1" baseline="3000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, | ) là poset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04800" y="27432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>
                <a:latin typeface="Times New Roman" pitchFamily="18" charset="0"/>
              </a:rPr>
              <a:t>Phản xạ?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2667000"/>
            <a:ext cx="5334000" cy="762000"/>
            <a:chOff x="3456" y="3504"/>
            <a:chExt cx="1440" cy="816"/>
          </a:xfrm>
        </p:grpSpPr>
        <p:sp>
          <p:nvSpPr>
            <p:cNvPr id="46095" name="Oval 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Garamond" pitchFamily="18" charset="0"/>
              </a:endParaRPr>
            </a:p>
          </p:txBody>
        </p:sp>
        <p:sp>
          <p:nvSpPr>
            <p:cNvPr id="46096" name="Text Box 10"/>
            <p:cNvSpPr txBox="1">
              <a:spLocks noChangeArrowheads="1"/>
            </p:cNvSpPr>
            <p:nvPr/>
          </p:nvSpPr>
          <p:spPr bwMode="auto">
            <a:xfrm>
              <a:off x="3649" y="3601"/>
              <a:ext cx="1055" cy="5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 err="1">
                  <a:solidFill>
                    <a:srgbClr val="C00000"/>
                  </a:solidFill>
                  <a:latin typeface="Times New Roman" pitchFamily="18" charset="0"/>
                </a:rPr>
                <a:t>Có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</a:rPr>
                <a:t>, </a:t>
              </a:r>
              <a:r>
                <a:rPr lang="en-US" sz="2800" i="1" dirty="0">
                  <a:solidFill>
                    <a:srgbClr val="C00000"/>
                  </a:solidFill>
                  <a:latin typeface="Times New Roman" pitchFamily="18" charset="0"/>
                </a:rPr>
                <a:t>x 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</a:rPr>
                <a:t>| </a:t>
              </a:r>
              <a:r>
                <a:rPr lang="en-US" sz="2800" i="1" dirty="0">
                  <a:solidFill>
                    <a:srgbClr val="C00000"/>
                  </a:solidFill>
                  <a:latin typeface="Times New Roman" pitchFamily="18" charset="0"/>
                </a:rPr>
                <a:t>x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</a:rPr>
                <a:t> </a:t>
              </a:r>
              <a:r>
                <a:rPr lang="en-US" sz="2800" dirty="0" err="1">
                  <a:solidFill>
                    <a:srgbClr val="C00000"/>
                  </a:solidFill>
                  <a:latin typeface="Times New Roman" pitchFamily="18" charset="0"/>
                </a:rPr>
                <a:t>vì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</a:rPr>
                <a:t> </a:t>
              </a:r>
              <a:r>
                <a:rPr lang="en-US" sz="2800" i="1" dirty="0">
                  <a:solidFill>
                    <a:srgbClr val="C00000"/>
                  </a:solidFill>
                  <a:latin typeface="Times New Roman" pitchFamily="18" charset="0"/>
                </a:rPr>
                <a:t>x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</a:rPr>
                <a:t> = 1 </a:t>
              </a: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 </a:t>
              </a:r>
              <a:r>
                <a:rPr lang="en-US" sz="2800" i="1" dirty="0">
                  <a:solidFill>
                    <a:srgbClr val="C00000"/>
                  </a:solidFill>
                  <a:latin typeface="Times New Roman" pitchFamily="18" charset="0"/>
                </a:rPr>
                <a:t>x</a:t>
              </a:r>
              <a:endParaRPr lang="en-US" sz="2800" i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04800" y="3505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>
                <a:latin typeface="Times New Roman" pitchFamily="18" charset="0"/>
              </a:rPr>
              <a:t>Bắc cầu?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81200" y="3429000"/>
            <a:ext cx="2286000" cy="515938"/>
            <a:chOff x="3456" y="3504"/>
            <a:chExt cx="1440" cy="816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Garamond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Có</a:t>
              </a:r>
              <a:r>
                <a:rPr lang="en-US" sz="2000">
                  <a:latin typeface="Times New Roman" pitchFamily="18" charset="0"/>
                </a:rPr>
                <a:t>?</a:t>
              </a:r>
              <a:endParaRPr lang="en-US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90600" y="4191000"/>
            <a:ext cx="7696200" cy="1143000"/>
            <a:chOff x="3456" y="3504"/>
            <a:chExt cx="1440" cy="816"/>
          </a:xfrm>
        </p:grpSpPr>
        <p:sp>
          <p:nvSpPr>
            <p:cNvPr id="46091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Garamond" pitchFamily="18" charset="0"/>
              </a:endParaRPr>
            </a:p>
          </p:txBody>
        </p:sp>
        <p:sp>
          <p:nvSpPr>
            <p:cNvPr id="46092" name="Text Box 17"/>
            <p:cNvSpPr txBox="1">
              <a:spLocks noChangeArrowheads="1"/>
            </p:cNvSpPr>
            <p:nvPr/>
          </p:nvSpPr>
          <p:spPr bwMode="auto">
            <a:xfrm>
              <a:off x="3599" y="3558"/>
              <a:ext cx="1183" cy="68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i="1">
                  <a:latin typeface="Times New Roman" pitchFamily="18" charset="0"/>
                </a:rPr>
                <a:t>a </a:t>
              </a:r>
              <a:r>
                <a:rPr lang="en-US" sz="2800">
                  <a:latin typeface="Times New Roman" pitchFamily="18" charset="0"/>
                </a:rPr>
                <a:t>| </a:t>
              </a:r>
              <a:r>
                <a:rPr lang="en-US" sz="2800" i="1">
                  <a:latin typeface="Times New Roman" pitchFamily="18" charset="0"/>
                </a:rPr>
                <a:t>b</a:t>
              </a:r>
              <a:r>
                <a:rPr lang="en-US" sz="2800">
                  <a:latin typeface="Times New Roman" pitchFamily="18" charset="0"/>
                </a:rPr>
                <a:t> nghĩa là </a:t>
              </a:r>
              <a:r>
                <a:rPr lang="en-US" sz="2800" i="1">
                  <a:latin typeface="Times New Roman" pitchFamily="18" charset="0"/>
                </a:rPr>
                <a:t>b </a:t>
              </a:r>
              <a:r>
                <a:rPr lang="en-US" sz="2800">
                  <a:latin typeface="Times New Roman" pitchFamily="18" charset="0"/>
                </a:rPr>
                <a:t>= </a:t>
              </a:r>
              <a:r>
                <a:rPr lang="en-US" sz="2800" i="1">
                  <a:latin typeface="Times New Roman" pitchFamily="18" charset="0"/>
                </a:rPr>
                <a:t>ka</a:t>
              </a:r>
              <a:r>
                <a:rPr lang="en-US" sz="2800">
                  <a:latin typeface="Times New Roman" pitchFamily="18" charset="0"/>
                </a:rPr>
                <a:t>, </a:t>
              </a:r>
              <a:r>
                <a:rPr lang="en-US" sz="2800" i="1">
                  <a:latin typeface="Times New Roman" pitchFamily="18" charset="0"/>
                </a:rPr>
                <a:t>b </a:t>
              </a:r>
              <a:r>
                <a:rPr lang="en-US" sz="2800">
                  <a:latin typeface="Times New Roman" pitchFamily="18" charset="0"/>
                </a:rPr>
                <a:t>| </a:t>
              </a:r>
              <a:r>
                <a:rPr lang="en-US" sz="2800" i="1">
                  <a:latin typeface="Times New Roman" pitchFamily="18" charset="0"/>
                </a:rPr>
                <a:t>c</a:t>
              </a:r>
              <a:r>
                <a:rPr lang="en-US" sz="2800">
                  <a:latin typeface="Times New Roman" pitchFamily="18" charset="0"/>
                </a:rPr>
                <a:t> nghĩa là </a:t>
              </a:r>
              <a:r>
                <a:rPr lang="en-US" sz="2800" i="1">
                  <a:latin typeface="Times New Roman" pitchFamily="18" charset="0"/>
                </a:rPr>
                <a:t>c </a:t>
              </a:r>
              <a:r>
                <a:rPr lang="en-US" sz="2800">
                  <a:latin typeface="Times New Roman" pitchFamily="18" charset="0"/>
                </a:rPr>
                <a:t>= </a:t>
              </a:r>
              <a:r>
                <a:rPr lang="en-US" sz="2800" i="1">
                  <a:latin typeface="Times New Roman" pitchFamily="18" charset="0"/>
                </a:rPr>
                <a:t>jb</a:t>
              </a:r>
              <a:r>
                <a:rPr lang="en-US" sz="2800">
                  <a:latin typeface="Times New Roman" pitchFamily="18" charset="0"/>
                </a:rPr>
                <a:t>. Khi đó  </a:t>
              </a:r>
              <a:r>
                <a:rPr lang="en-US" sz="2800" i="1">
                  <a:latin typeface="Times New Roman" pitchFamily="18" charset="0"/>
                </a:rPr>
                <a:t>c </a:t>
              </a:r>
              <a:r>
                <a:rPr lang="en-US" sz="2800">
                  <a:latin typeface="Times New Roman" pitchFamily="18" charset="0"/>
                </a:rPr>
                <a:t>= </a:t>
              </a:r>
              <a:r>
                <a:rPr lang="en-US" sz="2800" i="1">
                  <a:latin typeface="Times New Roman" pitchFamily="18" charset="0"/>
                </a:rPr>
                <a:t>j</a:t>
              </a:r>
              <a:r>
                <a:rPr lang="en-US" sz="2800">
                  <a:latin typeface="Times New Roman" pitchFamily="18" charset="0"/>
                </a:rPr>
                <a:t>(</a:t>
              </a:r>
              <a:r>
                <a:rPr lang="en-US" sz="2800" i="1">
                  <a:latin typeface="Times New Roman" pitchFamily="18" charset="0"/>
                </a:rPr>
                <a:t>ka</a:t>
              </a:r>
              <a:r>
                <a:rPr lang="en-US" sz="2800">
                  <a:latin typeface="Times New Roman" pitchFamily="18" charset="0"/>
                </a:rPr>
                <a:t>) = </a:t>
              </a:r>
              <a:r>
                <a:rPr lang="en-US" sz="2800" i="1">
                  <a:latin typeface="Times New Roman" pitchFamily="18" charset="0"/>
                </a:rPr>
                <a:t>jka</a:t>
              </a:r>
              <a:r>
                <a:rPr lang="en-US" sz="2800">
                  <a:latin typeface="Times New Roman" pitchFamily="18" charset="0"/>
                </a:rPr>
                <a:t>: </a:t>
              </a:r>
              <a:r>
                <a:rPr lang="en-US" sz="2800" i="1">
                  <a:latin typeface="Times New Roman" pitchFamily="18" charset="0"/>
                </a:rPr>
                <a:t>a</a:t>
              </a:r>
              <a:r>
                <a:rPr lang="en-US" sz="2800">
                  <a:latin typeface="Times New Roman" pitchFamily="18" charset="0"/>
                </a:rPr>
                <a:t> | </a:t>
              </a:r>
              <a:r>
                <a:rPr lang="en-US" sz="2800" i="1">
                  <a:latin typeface="Times New Roman" pitchFamily="18" charset="0"/>
                </a:rPr>
                <a:t>c</a:t>
              </a:r>
              <a:endParaRPr lang="en-US" sz="2800">
                <a:latin typeface="Times New Roman" pitchFamily="18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8305202E-192B-4D5B-9CFD-D99176BE10B7}" type="slidenum">
              <a:rPr lang="en-US" smtClean="0"/>
              <a:pPr algn="r">
                <a:defRPr/>
              </a:pPr>
              <a:t>24</a:t>
            </a:fld>
            <a:endParaRPr lang="en-US"/>
          </a:p>
        </p:txBody>
      </p:sp>
      <p:sp>
        <p:nvSpPr>
          <p:cNvPr id="19" name="Rectangle 2"/>
          <p:cNvSpPr txBox="1">
            <a:spLocks noRot="1" noChangeArrowheads="1"/>
          </p:cNvSpPr>
          <p:nvPr/>
        </p:nvSpPr>
        <p:spPr bwMode="gray">
          <a:xfrm>
            <a:off x="457200" y="274638"/>
            <a:ext cx="5105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>
                <a:solidFill>
                  <a:schemeClr val="tx2"/>
                </a:solidFill>
                <a:ea typeface="+mj-ea"/>
              </a:rPr>
              <a:t> Định nghĩa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  <p:bldP spid="118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1000" y="1600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/>
              <a:t>Phản xứng?</a:t>
            </a:r>
            <a:endParaRPr lang="en-US" sz="240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286000"/>
            <a:ext cx="8305800" cy="1828800"/>
            <a:chOff x="3456" y="3504"/>
            <a:chExt cx="1440" cy="816"/>
          </a:xfrm>
        </p:grpSpPr>
        <p:sp>
          <p:nvSpPr>
            <p:cNvPr id="47123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7124" name="Text Box 5"/>
            <p:cNvSpPr txBox="1">
              <a:spLocks noChangeArrowheads="1"/>
            </p:cNvSpPr>
            <p:nvPr/>
          </p:nvSpPr>
          <p:spPr bwMode="auto">
            <a:xfrm>
              <a:off x="3656" y="3605"/>
              <a:ext cx="1055" cy="6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i="1" dirty="0">
                  <a:latin typeface="Times New Roman" pitchFamily="18" charset="0"/>
                </a:rPr>
                <a:t>a </a:t>
              </a:r>
              <a:r>
                <a:rPr lang="en-US" sz="2800" dirty="0">
                  <a:latin typeface="Times New Roman" pitchFamily="18" charset="0"/>
                </a:rPr>
                <a:t>| </a:t>
              </a:r>
              <a:r>
                <a:rPr lang="en-US" sz="2800" i="1" dirty="0">
                  <a:latin typeface="Times New Roman" pitchFamily="18" charset="0"/>
                </a:rPr>
                <a:t>b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nghĩa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là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</a:rPr>
                <a:t>b </a:t>
              </a:r>
              <a:r>
                <a:rPr lang="en-US" sz="2800" dirty="0">
                  <a:latin typeface="Times New Roman" pitchFamily="18" charset="0"/>
                </a:rPr>
                <a:t>= </a:t>
              </a:r>
              <a:r>
                <a:rPr lang="en-US" sz="2800" i="1" dirty="0">
                  <a:latin typeface="Times New Roman" pitchFamily="18" charset="0"/>
                </a:rPr>
                <a:t>ka</a:t>
              </a:r>
              <a:r>
                <a:rPr lang="en-US" sz="2800" dirty="0">
                  <a:latin typeface="Times New Roman" pitchFamily="18" charset="0"/>
                </a:rPr>
                <a:t>, </a:t>
              </a:r>
              <a:r>
                <a:rPr lang="en-US" sz="2800" i="1" dirty="0">
                  <a:latin typeface="Times New Roman" pitchFamily="18" charset="0"/>
                </a:rPr>
                <a:t>b </a:t>
              </a:r>
              <a:r>
                <a:rPr lang="en-US" sz="2800" dirty="0">
                  <a:latin typeface="Times New Roman" pitchFamily="18" charset="0"/>
                </a:rPr>
                <a:t>| </a:t>
              </a:r>
              <a:r>
                <a:rPr lang="en-US" sz="2800" i="1" dirty="0">
                  <a:latin typeface="Times New Roman" pitchFamily="18" charset="0"/>
                </a:rPr>
                <a:t>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nghĩa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là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</a:rPr>
                <a:t>a </a:t>
              </a:r>
              <a:r>
                <a:rPr lang="en-US" sz="2800" dirty="0">
                  <a:latin typeface="Times New Roman" pitchFamily="18" charset="0"/>
                </a:rPr>
                <a:t>= </a:t>
              </a:r>
              <a:r>
                <a:rPr lang="en-US" sz="2800" i="1" dirty="0" err="1">
                  <a:latin typeface="Times New Roman" pitchFamily="18" charset="0"/>
                </a:rPr>
                <a:t>jb</a:t>
              </a:r>
              <a:r>
                <a:rPr lang="en-US" sz="2800" dirty="0">
                  <a:latin typeface="Times New Roman" pitchFamily="18" charset="0"/>
                </a:rPr>
                <a:t>. </a:t>
              </a:r>
              <a:r>
                <a:rPr lang="en-US" sz="2800" dirty="0" err="1">
                  <a:latin typeface="Times New Roman" pitchFamily="18" charset="0"/>
                </a:rPr>
                <a:t>Khi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đó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</a:rPr>
                <a:t>a</a:t>
              </a:r>
              <a:r>
                <a:rPr lang="en-US" sz="2800" dirty="0">
                  <a:latin typeface="Times New Roman" pitchFamily="18" charset="0"/>
                </a:rPr>
                <a:t> = </a:t>
              </a:r>
              <a:r>
                <a:rPr lang="en-US" sz="2800" i="1" dirty="0" err="1">
                  <a:latin typeface="Times New Roman" pitchFamily="18" charset="0"/>
                </a:rPr>
                <a:t>jka</a:t>
              </a:r>
              <a:r>
                <a:rPr lang="en-US" sz="2800" dirty="0">
                  <a:latin typeface="Times New Roman" pitchFamily="18" charset="0"/>
                </a:rPr>
                <a:t> </a:t>
              </a:r>
            </a:p>
            <a:p>
              <a:pPr algn="ctr">
                <a:defRPr/>
              </a:pPr>
              <a:r>
                <a:rPr lang="en-US" sz="2800" dirty="0" err="1">
                  <a:latin typeface="Times New Roman" pitchFamily="18" charset="0"/>
                </a:rPr>
                <a:t>Suy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ra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</a:rPr>
                <a:t>j </a:t>
              </a:r>
              <a:r>
                <a:rPr lang="en-US" sz="2800" dirty="0">
                  <a:latin typeface="Times New Roman" pitchFamily="18" charset="0"/>
                </a:rPr>
                <a:t>= </a:t>
              </a:r>
              <a:r>
                <a:rPr lang="en-US" sz="2800" i="1" dirty="0">
                  <a:latin typeface="Times New Roman" pitchFamily="18" charset="0"/>
                </a:rPr>
                <a:t>k </a:t>
              </a:r>
              <a:r>
                <a:rPr lang="en-US" sz="2800" dirty="0">
                  <a:latin typeface="Times New Roman" pitchFamily="18" charset="0"/>
                </a:rPr>
                <a:t>= 1, </a:t>
              </a:r>
              <a:r>
                <a:rPr lang="en-US" sz="2800" dirty="0" err="1">
                  <a:latin typeface="Times New Roman" pitchFamily="18" charset="0"/>
                </a:rPr>
                <a:t>nghĩa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là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</a:rPr>
                <a:t>a </a:t>
              </a:r>
              <a:r>
                <a:rPr lang="en-US" sz="2800" dirty="0">
                  <a:latin typeface="Times New Roman" pitchFamily="18" charset="0"/>
                </a:rPr>
                <a:t>= </a:t>
              </a:r>
              <a:r>
                <a:rPr lang="en-US" sz="2800" i="1" dirty="0">
                  <a:latin typeface="Times New Roman" pitchFamily="18" charset="0"/>
                </a:rPr>
                <a:t>b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05200" y="1524000"/>
            <a:ext cx="2286000" cy="515938"/>
            <a:chOff x="3456" y="3504"/>
            <a:chExt cx="1440" cy="816"/>
          </a:xfrm>
        </p:grpSpPr>
        <p:sp>
          <p:nvSpPr>
            <p:cNvPr id="47121" name="Oval 8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7122" name="Text Box 9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6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</a:rPr>
                <a:t>có?</a:t>
              </a:r>
              <a:endParaRPr lang="en-US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533400" y="4343400"/>
            <a:ext cx="533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Ví dụ. </a:t>
            </a: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, | ) là poset?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81000" y="49530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/>
              <a:t>Phản xứng?</a:t>
            </a:r>
            <a:endParaRPr lang="en-US" sz="2400">
              <a:sym typeface="Symbol" pitchFamily="18" charset="2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5503863"/>
            <a:ext cx="2286000" cy="515937"/>
            <a:chOff x="3456" y="3504"/>
            <a:chExt cx="1440" cy="816"/>
          </a:xfrm>
        </p:grpSpPr>
        <p:sp>
          <p:nvSpPr>
            <p:cNvPr id="47119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7120" name="Text Box 14"/>
            <p:cNvSpPr txBox="1">
              <a:spLocks noChangeArrowheads="1"/>
            </p:cNvSpPr>
            <p:nvPr/>
          </p:nvSpPr>
          <p:spPr bwMode="auto">
            <a:xfrm>
              <a:off x="3649" y="3552"/>
              <a:ext cx="1055" cy="63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sym typeface="Symbol" pitchFamily="18" charset="2"/>
                </a:rPr>
                <a:t>Không</a:t>
              </a:r>
              <a:endParaRPr lang="en-US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57600" y="4876800"/>
            <a:ext cx="3962400" cy="1406525"/>
            <a:chOff x="3456" y="3504"/>
            <a:chExt cx="1440" cy="816"/>
          </a:xfrm>
        </p:grpSpPr>
        <p:sp>
          <p:nvSpPr>
            <p:cNvPr id="47117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7118" name="Text Box 17"/>
            <p:cNvSpPr txBox="1">
              <a:spLocks noChangeArrowheads="1"/>
            </p:cNvSpPr>
            <p:nvPr/>
          </p:nvSpPr>
          <p:spPr bwMode="auto">
            <a:xfrm>
              <a:off x="3649" y="3551"/>
              <a:ext cx="1055" cy="6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>
                  <a:latin typeface="Times New Roman" pitchFamily="18" charset="0"/>
                </a:rPr>
                <a:t>3|-3, và -3|3, 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sz="2800">
                  <a:latin typeface="Times New Roman" pitchFamily="18" charset="0"/>
                </a:rPr>
                <a:t>nhưng 3 </a:t>
              </a:r>
              <a:r>
                <a:rPr lang="en-US" sz="2800">
                  <a:latin typeface="Times New Roman" pitchFamily="18" charset="0"/>
                  <a:sym typeface="Symbol" pitchFamily="18" charset="2"/>
                </a:rPr>
                <a:t> -3.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38800" y="4191000"/>
            <a:ext cx="3048000" cy="587375"/>
            <a:chOff x="3456" y="3504"/>
            <a:chExt cx="1440" cy="816"/>
          </a:xfrm>
        </p:grpSpPr>
        <p:sp>
          <p:nvSpPr>
            <p:cNvPr id="47115" name="Oval 1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7116" name="Text Box 20"/>
            <p:cNvSpPr txBox="1">
              <a:spLocks noChangeArrowheads="1"/>
            </p:cNvSpPr>
            <p:nvPr/>
          </p:nvSpPr>
          <p:spPr bwMode="auto">
            <a:xfrm>
              <a:off x="3649" y="3623"/>
              <a:ext cx="1055" cy="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 err="1">
                  <a:latin typeface="Times New Roman" pitchFamily="18" charset="0"/>
                </a:rPr>
                <a:t>Không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phải</a:t>
              </a:r>
              <a:endParaRPr lang="en-US" sz="24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7086600" y="0"/>
            <a:ext cx="1752600" cy="228600"/>
          </a:xfrm>
        </p:spPr>
        <p:txBody>
          <a:bodyPr/>
          <a:lstStyle/>
          <a:p>
            <a:pPr algn="r">
              <a:defRPr/>
            </a:pPr>
            <a:fld id="{4F93DCD2-C2DE-4945-B9BD-49F922A2EF3D}" type="slidenum">
              <a:rPr lang="en-US" smtClean="0"/>
              <a:pPr algn="r"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autoUpdateAnimBg="0"/>
      <p:bldP spid="1198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753600" cy="533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imes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P(S),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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),  ở đây P(S) là tập hợp các con của S, là một  poset?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676400"/>
            <a:ext cx="4648200" cy="762000"/>
            <a:chOff x="3456" y="3504"/>
            <a:chExt cx="1440" cy="816"/>
          </a:xfrm>
        </p:grpSpPr>
        <p:sp>
          <p:nvSpPr>
            <p:cNvPr id="48151" name="Oval 4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52" name="Text Box 5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55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>
                  <a:latin typeface="Times New Roman" pitchFamily="18" charset="0"/>
                </a:rPr>
                <a:t>Có, A </a:t>
              </a:r>
              <a:r>
                <a:rPr lang="en-US" sz="280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>
                  <a:latin typeface="Times New Roman" pitchFamily="18" charset="0"/>
                </a:rPr>
                <a:t> A, </a:t>
              </a:r>
              <a:r>
                <a:rPr lang="en-US" sz="2800">
                  <a:latin typeface="Times New Roman" pitchFamily="18" charset="0"/>
                  <a:sym typeface="Symbol" pitchFamily="18" charset="2"/>
                </a:rPr>
                <a:t>A </a:t>
              </a:r>
              <a:r>
                <a:rPr lang="en-US" sz="2800">
                  <a:latin typeface="Times New Roman" pitchFamily="18" charset="0"/>
                </a:rPr>
                <a:t>P(S)</a:t>
              </a:r>
              <a:endParaRPr lang="en-US" sz="2800" baseline="30000">
                <a:latin typeface="Times New Roman" pitchFamily="18" charset="0"/>
              </a:endParaRPr>
            </a:p>
          </p:txBody>
        </p:sp>
      </p:grp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" y="16764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/>
              <a:t>Phản xạ?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52400" y="28956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/>
              <a:t>Bắc cầu?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44958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/>
              <a:t>Phản xứng?</a:t>
            </a:r>
            <a:endParaRPr lang="en-US" sz="2400">
              <a:sym typeface="Symbol" pitchFamily="18" charset="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200400" y="2514600"/>
            <a:ext cx="5943600" cy="1150938"/>
            <a:chOff x="3353" y="3666"/>
            <a:chExt cx="1440" cy="816"/>
          </a:xfrm>
        </p:grpSpPr>
        <p:sp>
          <p:nvSpPr>
            <p:cNvPr id="48149" name="Oval 10"/>
            <p:cNvSpPr>
              <a:spLocks noChangeArrowheads="1"/>
            </p:cNvSpPr>
            <p:nvPr/>
          </p:nvSpPr>
          <p:spPr bwMode="auto">
            <a:xfrm>
              <a:off x="3353" y="3666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50" name="Text Box 11"/>
            <p:cNvSpPr txBox="1">
              <a:spLocks noChangeArrowheads="1"/>
            </p:cNvSpPr>
            <p:nvPr/>
          </p:nvSpPr>
          <p:spPr bwMode="auto">
            <a:xfrm>
              <a:off x="3542" y="3882"/>
              <a:ext cx="1161" cy="37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>
                  <a:latin typeface="Times New Roman" pitchFamily="18" charset="0"/>
                </a:rPr>
                <a:t>A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 dirty="0">
                  <a:latin typeface="Times New Roman" pitchFamily="18" charset="0"/>
                </a:rPr>
                <a:t> B, B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 dirty="0">
                  <a:latin typeface="Times New Roman" pitchFamily="18" charset="0"/>
                </a:rPr>
                <a:t> C.  </a:t>
              </a:r>
              <a:r>
                <a:rPr lang="en-US" sz="2800" dirty="0" err="1">
                  <a:latin typeface="Times New Roman" pitchFamily="18" charset="0"/>
                </a:rPr>
                <a:t>Suy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ra</a:t>
              </a:r>
              <a:r>
                <a:rPr lang="en-US" sz="2800" dirty="0">
                  <a:latin typeface="Times New Roman" pitchFamily="18" charset="0"/>
                </a:rPr>
                <a:t> A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 dirty="0">
                  <a:latin typeface="Times New Roman" pitchFamily="18" charset="0"/>
                </a:rPr>
                <a:t> C?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676400" y="2819400"/>
            <a:ext cx="1752600" cy="550863"/>
            <a:chOff x="3456" y="3504"/>
            <a:chExt cx="1440" cy="843"/>
          </a:xfrm>
        </p:grpSpPr>
        <p:sp>
          <p:nvSpPr>
            <p:cNvPr id="48147" name="Oval 13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48" name="Text Box 14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7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 err="1">
                  <a:latin typeface="Times New Roman" pitchFamily="18" charset="0"/>
                  <a:sym typeface="Symbol" pitchFamily="18" charset="2"/>
                </a:rPr>
                <a:t>Có</a:t>
              </a:r>
              <a:endParaRPr lang="en-US" sz="28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81600" y="1143000"/>
            <a:ext cx="3581400" cy="587375"/>
            <a:chOff x="3456" y="3504"/>
            <a:chExt cx="1440" cy="816"/>
          </a:xfrm>
        </p:grpSpPr>
        <p:sp>
          <p:nvSpPr>
            <p:cNvPr id="48145" name="Oval 16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46" name="Text Box 17"/>
            <p:cNvSpPr txBox="1">
              <a:spLocks noChangeArrowheads="1"/>
            </p:cNvSpPr>
            <p:nvPr/>
          </p:nvSpPr>
          <p:spPr bwMode="auto">
            <a:xfrm>
              <a:off x="3649" y="3555"/>
              <a:ext cx="1055" cy="72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 err="1">
                  <a:latin typeface="Times New Roman" pitchFamily="18" charset="0"/>
                </a:rPr>
                <a:t>Có</a:t>
              </a:r>
              <a:r>
                <a:rPr lang="en-US" sz="2800" dirty="0">
                  <a:latin typeface="Times New Roman" pitchFamily="18" charset="0"/>
                </a:rPr>
                <a:t>,  </a:t>
              </a:r>
              <a:r>
                <a:rPr lang="en-US" sz="2800" dirty="0" err="1">
                  <a:latin typeface="Times New Roman" pitchFamily="18" charset="0"/>
                </a:rPr>
                <a:t>là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poset</a:t>
              </a:r>
              <a:r>
                <a:rPr lang="en-US" sz="2800" dirty="0">
                  <a:latin typeface="Times New Roman" pitchFamily="18" charset="0"/>
                </a:rPr>
                <a:t>.</a:t>
              </a:r>
              <a:endParaRPr lang="en-US" sz="28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200400" y="4267200"/>
            <a:ext cx="6400800" cy="990600"/>
            <a:chOff x="3456" y="3504"/>
            <a:chExt cx="1440" cy="816"/>
          </a:xfrm>
        </p:grpSpPr>
        <p:sp>
          <p:nvSpPr>
            <p:cNvPr id="48143" name="Oval 19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44" name="Text Box 20"/>
            <p:cNvSpPr txBox="1">
              <a:spLocks noChangeArrowheads="1"/>
            </p:cNvSpPr>
            <p:nvPr/>
          </p:nvSpPr>
          <p:spPr bwMode="auto">
            <a:xfrm>
              <a:off x="3649" y="3701"/>
              <a:ext cx="1055" cy="42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>
                  <a:latin typeface="Times New Roman" pitchFamily="18" charset="0"/>
                </a:rPr>
                <a:t>A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 dirty="0">
                  <a:latin typeface="Times New Roman" pitchFamily="18" charset="0"/>
                </a:rPr>
                <a:t> B, B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</a:t>
              </a:r>
              <a:r>
                <a:rPr lang="en-US" sz="2800" dirty="0">
                  <a:latin typeface="Times New Roman" pitchFamily="18" charset="0"/>
                </a:rPr>
                <a:t> A.  </a:t>
              </a:r>
              <a:r>
                <a:rPr lang="en-US" sz="2800" dirty="0" err="1">
                  <a:latin typeface="Times New Roman" pitchFamily="18" charset="0"/>
                </a:rPr>
                <a:t>Suy</a:t>
              </a:r>
              <a:r>
                <a:rPr lang="en-US" sz="2800" dirty="0">
                  <a:latin typeface="Times New Roman" pitchFamily="18" charset="0"/>
                </a:rPr>
                <a:t> </a:t>
              </a:r>
              <a:r>
                <a:rPr lang="en-US" sz="2800" dirty="0" err="1">
                  <a:latin typeface="Times New Roman" pitchFamily="18" charset="0"/>
                </a:rPr>
                <a:t>ra</a:t>
              </a:r>
              <a:r>
                <a:rPr lang="en-US" sz="2800" dirty="0">
                  <a:latin typeface="Times New Roman" pitchFamily="18" charset="0"/>
                </a:rPr>
                <a:t> A </a:t>
              </a:r>
              <a:r>
                <a:rPr lang="en-US" sz="2800" dirty="0">
                  <a:latin typeface="Times New Roman" pitchFamily="18" charset="0"/>
                  <a:sym typeface="Symbol" pitchFamily="18" charset="2"/>
                </a:rPr>
                <a:t>=B</a:t>
              </a:r>
              <a:r>
                <a:rPr lang="en-US" sz="2800" dirty="0">
                  <a:latin typeface="Times New Roman" pitchFamily="18" charset="0"/>
                </a:rPr>
                <a:t>?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828800" y="4495800"/>
            <a:ext cx="1752600" cy="550863"/>
            <a:chOff x="3456" y="3504"/>
            <a:chExt cx="1440" cy="843"/>
          </a:xfrm>
        </p:grpSpPr>
        <p:sp>
          <p:nvSpPr>
            <p:cNvPr id="48141" name="Oval 22"/>
            <p:cNvSpPr>
              <a:spLocks noChangeArrowheads="1"/>
            </p:cNvSpPr>
            <p:nvPr/>
          </p:nvSpPr>
          <p:spPr bwMode="auto">
            <a:xfrm>
              <a:off x="3456" y="3504"/>
              <a:ext cx="1440" cy="8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vi-VN">
                <a:latin typeface="Garamond" pitchFamily="18" charset="0"/>
              </a:endParaRPr>
            </a:p>
          </p:txBody>
        </p:sp>
        <p:sp>
          <p:nvSpPr>
            <p:cNvPr id="48142" name="Text Box 23"/>
            <p:cNvSpPr txBox="1">
              <a:spLocks noChangeArrowheads="1"/>
            </p:cNvSpPr>
            <p:nvPr/>
          </p:nvSpPr>
          <p:spPr bwMode="auto">
            <a:xfrm>
              <a:off x="3649" y="3553"/>
              <a:ext cx="1055" cy="79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>
                  <a:latin typeface="Times New Roman" pitchFamily="18" charset="0"/>
                </a:rPr>
                <a:t>Có</a:t>
              </a:r>
              <a:endParaRPr lang="en-US" sz="28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3D33FC96-154E-464E-B26E-11C459626A88}" type="slidenum">
              <a:rPr lang="en-US" smtClean="0"/>
              <a:pPr algn="r"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 build="p" autoUpdateAnimBg="0"/>
      <p:bldP spid="120839" grpId="0" build="p" autoUpdateAnimBg="0"/>
      <p:bldP spid="12084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28600" y="1438275"/>
            <a:ext cx="8610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457200" y="143827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Định nghĩa. </a:t>
            </a:r>
            <a:r>
              <a:rPr lang="en-US" sz="2400">
                <a:sym typeface="Symbol" pitchFamily="18" charset="2"/>
              </a:rPr>
              <a:t>Các phần tử </a:t>
            </a:r>
            <a:r>
              <a:rPr lang="en-US" sz="2400" i="1">
                <a:sym typeface="Symbol" pitchFamily="18" charset="2"/>
              </a:rPr>
              <a:t>a và b</a:t>
            </a:r>
            <a:r>
              <a:rPr lang="en-US" sz="2400">
                <a:sym typeface="Symbol" pitchFamily="18" charset="2"/>
              </a:rPr>
              <a:t> của  poset  (</a:t>
            </a:r>
            <a:r>
              <a:rPr lang="en-US" sz="2400" i="1">
                <a:sym typeface="Symbol" pitchFamily="18" charset="2"/>
              </a:rPr>
              <a:t>S</a:t>
            </a:r>
            <a:r>
              <a:rPr lang="en-US" sz="2400">
                <a:sym typeface="Symbol" pitchFamily="18" charset="2"/>
              </a:rPr>
              <a:t>,    ) gọi là </a:t>
            </a:r>
            <a:r>
              <a:rPr lang="en-US" sz="2400" i="1">
                <a:solidFill>
                  <a:srgbClr val="C00000"/>
                </a:solidFill>
                <a:sym typeface="Symbol" pitchFamily="18" charset="2"/>
              </a:rPr>
              <a:t>so sánh được  nếu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400" i="1">
                <a:sym typeface="Symbol" pitchFamily="18" charset="2"/>
              </a:rPr>
              <a:t>a     b</a:t>
            </a:r>
            <a:r>
              <a:rPr lang="en-US" sz="2400">
                <a:sym typeface="Symbol" pitchFamily="18" charset="2"/>
              </a:rPr>
              <a:t>    hay </a:t>
            </a:r>
            <a:r>
              <a:rPr lang="en-US" sz="2400" i="1">
                <a:sym typeface="Symbol" pitchFamily="18" charset="2"/>
              </a:rPr>
              <a:t>b      a</a:t>
            </a:r>
            <a:r>
              <a:rPr lang="en-US" sz="2400">
                <a:sym typeface="Symbol" pitchFamily="18" charset="2"/>
              </a:rPr>
              <a:t> . 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6934200" y="1524000"/>
          <a:ext cx="298450" cy="298450"/>
        </p:xfrm>
        <a:graphic>
          <a:graphicData uri="http://schemas.openxmlformats.org/presentationml/2006/ole">
            <p:oleObj spid="_x0000_s2050" name="Equation" r:id="rId3" imgW="139680" imgH="139680" progId="Equation.3">
              <p:embed/>
            </p:oleObj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276600" y="1905000"/>
          <a:ext cx="298450" cy="298450"/>
        </p:xfrm>
        <a:graphic>
          <a:graphicData uri="http://schemas.openxmlformats.org/presentationml/2006/ole">
            <p:oleObj spid="_x0000_s2051" name="Equation" r:id="rId4" imgW="139680" imgH="139680" progId="">
              <p:embed/>
            </p:oleObj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953000" y="1905000"/>
          <a:ext cx="298450" cy="298450"/>
        </p:xfrm>
        <a:graphic>
          <a:graphicData uri="http://schemas.openxmlformats.org/presentationml/2006/ole">
            <p:oleObj spid="_x0000_s2052" name="Equation" r:id="rId5" imgW="139680" imgH="139680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2962275"/>
            <a:ext cx="8382000" cy="830263"/>
            <a:chOff x="384" y="2400"/>
            <a:chExt cx="5136" cy="523"/>
          </a:xfrm>
        </p:grpSpPr>
        <p:graphicFrame>
          <p:nvGraphicFramePr>
            <p:cNvPr id="2054" name="Object 8"/>
            <p:cNvGraphicFramePr>
              <a:graphicFrameLocks noChangeAspect="1"/>
            </p:cNvGraphicFramePr>
            <p:nvPr/>
          </p:nvGraphicFramePr>
          <p:xfrm>
            <a:off x="1440" y="2496"/>
            <a:ext cx="188" cy="188"/>
          </p:xfrm>
          <a:graphic>
            <a:graphicData uri="http://schemas.openxmlformats.org/presentationml/2006/ole">
              <p:oleObj spid="_x0000_s2054" name="Equation" r:id="rId6" imgW="139680" imgH="139680" progId="Equation.3">
                <p:embed/>
              </p:oleObj>
            </a:graphicData>
          </a:graphic>
        </p:graphicFrame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51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     Cho   (</a:t>
              </a:r>
              <a:r>
                <a:rPr lang="en-US" sz="2400" i="1">
                  <a:sym typeface="Symbol" pitchFamily="18" charset="2"/>
                </a:rPr>
                <a:t>S</a:t>
              </a:r>
              <a:r>
                <a:rPr lang="en-US" sz="2400">
                  <a:sym typeface="Symbol" pitchFamily="18" charset="2"/>
                </a:rPr>
                <a:t>,      ), nếu hai phần tử tùy ý của S đều so sánh được với nhau  thì ta gọi nó là </a:t>
              </a:r>
              <a:r>
                <a:rPr lang="en-US" sz="2400" i="1">
                  <a:solidFill>
                    <a:srgbClr val="C00000"/>
                  </a:solidFill>
                  <a:sym typeface="Symbol" pitchFamily="18" charset="2"/>
                </a:rPr>
                <a:t>tập sắp thứ tự toàn phần</a:t>
              </a:r>
              <a:r>
                <a:rPr lang="en-US" sz="2000" i="1">
                  <a:solidFill>
                    <a:srgbClr val="C00000"/>
                  </a:solidFill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228600" y="2341563"/>
            <a:ext cx="6742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     Trái lại thì ta nói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và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solidFill>
                  <a:srgbClr val="C00000"/>
                </a:solidFill>
                <a:sym typeface="Symbol" pitchFamily="18" charset="2"/>
              </a:rPr>
              <a:t>không so sánh được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.</a:t>
            </a:r>
            <a:r>
              <a:rPr lang="en-US" sz="2400">
                <a:sym typeface="Symbol" pitchFamily="18" charset="2"/>
              </a:rPr>
              <a:t>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3967163"/>
            <a:ext cx="8382000" cy="1138237"/>
            <a:chOff x="336" y="3696"/>
            <a:chExt cx="5232" cy="717"/>
          </a:xfrm>
        </p:grpSpPr>
        <p:sp>
          <p:nvSpPr>
            <p:cNvPr id="2062" name="Rectangle 13"/>
            <p:cNvSpPr>
              <a:spLocks noChangeArrowheads="1"/>
            </p:cNvSpPr>
            <p:nvPr/>
          </p:nvSpPr>
          <p:spPr bwMode="auto">
            <a:xfrm>
              <a:off x="336" y="3696"/>
              <a:ext cx="5232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Ta cũng nói rằng    là </a:t>
              </a:r>
              <a:r>
                <a:rPr lang="en-US" sz="2400" i="1">
                  <a:solidFill>
                    <a:srgbClr val="C00000"/>
                  </a:solidFill>
                  <a:sym typeface="Symbol" pitchFamily="18" charset="2"/>
                </a:rPr>
                <a:t>thứ tự toàn phần hay thứ tư tuyến tính</a:t>
              </a:r>
              <a:r>
                <a:rPr lang="en-US" sz="2400">
                  <a:solidFill>
                    <a:srgbClr val="C00000"/>
                  </a:solidFill>
                  <a:sym typeface="Symbol" pitchFamily="18" charset="2"/>
                </a:rPr>
                <a:t> </a:t>
              </a:r>
              <a:r>
                <a:rPr lang="en-US" sz="2400">
                  <a:sym typeface="Symbol" pitchFamily="18" charset="2"/>
                </a:rPr>
                <a:t>trên </a:t>
              </a:r>
              <a:r>
                <a:rPr lang="en-US" sz="2400" i="1">
                  <a:sym typeface="Symbol" pitchFamily="18" charset="2"/>
                </a:rPr>
                <a:t>S</a:t>
              </a:r>
            </a:p>
            <a:p>
              <a:endParaRPr lang="en-US" sz="2000">
                <a:sym typeface="Symbol" pitchFamily="18" charset="2"/>
              </a:endParaRPr>
            </a:p>
          </p:txBody>
        </p:sp>
        <p:graphicFrame>
          <p:nvGraphicFramePr>
            <p:cNvPr id="2053" name="Object 12"/>
            <p:cNvGraphicFramePr>
              <a:graphicFrameLocks noChangeAspect="1"/>
            </p:cNvGraphicFramePr>
            <p:nvPr/>
          </p:nvGraphicFramePr>
          <p:xfrm>
            <a:off x="1810" y="3741"/>
            <a:ext cx="191" cy="188"/>
          </p:xfrm>
          <a:graphic>
            <a:graphicData uri="http://schemas.openxmlformats.org/presentationml/2006/ole">
              <p:oleObj spid="_x0000_s2053" name="Equation" r:id="rId7" imgW="139680" imgH="139680" progId="Equation.3">
                <p:embed/>
              </p:oleObj>
            </a:graphicData>
          </a:graphic>
        </p:graphicFrame>
      </p:grpSp>
      <p:sp>
        <p:nvSpPr>
          <p:cNvPr id="2060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162800" y="904875"/>
            <a:ext cx="1752600" cy="228600"/>
          </a:xfrm>
          <a:noFill/>
        </p:spPr>
        <p:txBody>
          <a:bodyPr/>
          <a:lstStyle/>
          <a:p>
            <a:pPr algn="r"/>
            <a:fld id="{070413A8-98F9-45C1-8B9E-FBE82ABDD4AE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27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457200" y="274638"/>
            <a:ext cx="5105400" cy="868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 dirty="0">
                <a:solidFill>
                  <a:schemeClr val="tx2"/>
                </a:solidFill>
                <a:ea typeface="+mj-ea"/>
              </a:rPr>
              <a:t> </a:t>
            </a:r>
            <a:r>
              <a:rPr lang="en-US" sz="3200" b="1" kern="0" dirty="0" err="1">
                <a:solidFill>
                  <a:schemeClr val="tx2"/>
                </a:solidFill>
                <a:ea typeface="+mj-ea"/>
              </a:rPr>
              <a:t>Định</a:t>
            </a:r>
            <a:r>
              <a:rPr lang="en-US" sz="3200" b="1" kern="0" dirty="0">
                <a:solidFill>
                  <a:schemeClr val="tx2"/>
                </a:solidFill>
                <a:ea typeface="+mj-ea"/>
              </a:rPr>
              <a:t> </a:t>
            </a:r>
            <a:r>
              <a:rPr lang="en-US" sz="3200" b="1" kern="0" dirty="0" err="1">
                <a:solidFill>
                  <a:schemeClr val="tx2"/>
                </a:solidFill>
                <a:ea typeface="+mj-ea"/>
              </a:rPr>
              <a:t>nghĩa</a:t>
            </a:r>
            <a:endParaRPr lang="en-US" sz="3200" b="1" kern="0" dirty="0">
              <a:solidFill>
                <a:schemeClr val="tx2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nimBg="1"/>
      <p:bldP spid="121859" grpId="0"/>
      <p:bldP spid="1218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228600" y="1447800"/>
            <a:ext cx="8610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Ví dụ. </a:t>
            </a:r>
            <a:r>
              <a:rPr lang="en-US" sz="2400">
                <a:sym typeface="Symbol" pitchFamily="18" charset="2"/>
              </a:rPr>
              <a:t>Quan hệ “</a:t>
            </a:r>
            <a:r>
              <a:rPr lang="en-US" sz="2800">
                <a:sym typeface="Symbol" pitchFamily="18" charset="2"/>
              </a:rPr>
              <a:t></a:t>
            </a:r>
            <a:r>
              <a:rPr lang="en-US" sz="2400">
                <a:sym typeface="Symbol" pitchFamily="18" charset="2"/>
              </a:rPr>
              <a:t> ” trên tập số nguyên dương là thứ tự toàn phần. 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28600" y="2590800"/>
            <a:ext cx="81534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Ví dụ.  </a:t>
            </a:r>
            <a:r>
              <a:rPr lang="en-US" sz="2400">
                <a:sym typeface="Symbol" pitchFamily="18" charset="2"/>
              </a:rPr>
              <a:t>Quan hệ ước số “ | ”trên tập hợp số nguyên dương không là thứ tự toàn phần, vì các số 5 và 7 là không so  sánh được.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57200" y="274638"/>
            <a:ext cx="5105400" cy="8683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b="1" kern="0">
                <a:solidFill>
                  <a:schemeClr val="tx2"/>
                </a:solidFill>
                <a:ea typeface="+mj-ea"/>
              </a:rPr>
              <a:t> Ví dụ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92581-455A-4732-8FE0-33F663E0F55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smtClean="0">
                <a:latin typeface="Arial" pitchFamily="34" charset="0"/>
                <a:cs typeface="Arial" pitchFamily="34" charset="0"/>
              </a:rPr>
              <a:t>Biểu đồ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Hasse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990600"/>
          </a:xfrm>
        </p:spPr>
        <p:txBody>
          <a:bodyPr/>
          <a:lstStyle/>
          <a:p>
            <a:pPr marL="457200" indent="-457200" eaLnBrk="1" hangingPunct="1">
              <a:buFont typeface="Times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Mỗi poset có thể biễu diễn bởi đồ thị đặc biệt ta gọi</a:t>
            </a:r>
          </a:p>
          <a:p>
            <a:pPr marL="457200" indent="-457200" eaLnBrk="1" hangingPunct="1">
              <a:buFont typeface="Times"/>
              <a:buNone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là biểu đồ </a:t>
            </a:r>
            <a:r>
              <a:rPr lang="en-US" sz="2400" b="0" i="1" smtClean="0">
                <a:latin typeface="Arial" pitchFamily="34" charset="0"/>
                <a:cs typeface="Arial" pitchFamily="34" charset="0"/>
              </a:rPr>
              <a:t>Hasse </a:t>
            </a:r>
            <a:endParaRPr lang="en-US" sz="2400" b="0" i="1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57200" y="2209800"/>
            <a:ext cx="8229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/>
              <a:buNone/>
            </a:pPr>
            <a:r>
              <a:rPr lang="en-US" sz="2400"/>
              <a:t>Để định nghĩa biểu đồ Hasse chúng ta cần các khái niệm </a:t>
            </a:r>
          </a:p>
          <a:p>
            <a:pPr marL="457200" indent="-457200">
              <a:buFont typeface="Times"/>
              <a:buNone/>
            </a:pPr>
            <a:r>
              <a:rPr lang="en-US" sz="2400"/>
              <a:t>phần tử trội và trội trực tiếp.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609600" y="43434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Times"/>
              <a:buNone/>
            </a:pPr>
            <a:r>
              <a:rPr lang="en-US" sz="2400"/>
              <a:t>Chúng ta cũng nói rằng </a:t>
            </a:r>
            <a:r>
              <a:rPr lang="en-US" sz="2400" i="1"/>
              <a:t>a</a:t>
            </a:r>
            <a:r>
              <a:rPr lang="en-US" sz="2400"/>
              <a:t> là </a:t>
            </a:r>
            <a:r>
              <a:rPr lang="en-US" sz="2400" b="1" i="1">
                <a:solidFill>
                  <a:srgbClr val="C00000"/>
                </a:solidFill>
              </a:rPr>
              <a:t>được trội bởi 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i="1"/>
              <a:t>b . </a:t>
            </a:r>
            <a:r>
              <a:rPr lang="en-US" sz="2400"/>
              <a:t>Phần tử </a:t>
            </a:r>
            <a:r>
              <a:rPr lang="en-US" sz="2400" i="1"/>
              <a:t>b</a:t>
            </a:r>
            <a:endParaRPr lang="en-US" sz="2400"/>
          </a:p>
          <a:p>
            <a:pPr>
              <a:buFont typeface="Times"/>
              <a:buNone/>
            </a:pPr>
            <a:r>
              <a:rPr lang="en-US" sz="2400"/>
              <a:t> được gọi là  </a:t>
            </a:r>
            <a:r>
              <a:rPr lang="en-US" sz="2400" b="1" i="1">
                <a:solidFill>
                  <a:srgbClr val="C00000"/>
                </a:solidFill>
              </a:rPr>
              <a:t>trội trực tiếp của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i="1"/>
              <a:t>a</a:t>
            </a:r>
            <a:r>
              <a:rPr lang="en-US" sz="2400"/>
              <a:t> nếu </a:t>
            </a:r>
            <a:r>
              <a:rPr lang="en-US" sz="2400" i="1"/>
              <a:t>b</a:t>
            </a:r>
            <a:r>
              <a:rPr lang="en-US" sz="2400"/>
              <a:t> là trội của  </a:t>
            </a:r>
            <a:r>
              <a:rPr lang="en-US" sz="2400" i="1"/>
              <a:t>a</a:t>
            </a:r>
            <a:r>
              <a:rPr lang="en-US" sz="2400"/>
              <a:t>, và không tồn tại trội </a:t>
            </a:r>
            <a:r>
              <a:rPr lang="en-US" sz="2400" i="1"/>
              <a:t>c</a:t>
            </a:r>
            <a:r>
              <a:rPr lang="en-US" sz="2400"/>
              <a:t> sao cho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3352800"/>
            <a:ext cx="8229600" cy="1068388"/>
            <a:chOff x="384" y="2256"/>
            <a:chExt cx="5184" cy="673"/>
          </a:xfrm>
        </p:grpSpPr>
        <p:sp>
          <p:nvSpPr>
            <p:cNvPr id="3084" name="Rectangle 7"/>
            <p:cNvSpPr>
              <a:spLocks noChangeArrowheads="1"/>
            </p:cNvSpPr>
            <p:nvPr/>
          </p:nvSpPr>
          <p:spPr bwMode="auto">
            <a:xfrm>
              <a:off x="384" y="2256"/>
              <a:ext cx="5184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Times"/>
                <a:buNone/>
              </a:pPr>
              <a:r>
                <a:rPr lang="en-US" sz="2400" b="1">
                  <a:solidFill>
                    <a:srgbClr val="C00000"/>
                  </a:solidFill>
                </a:rPr>
                <a:t>Định nghĩa</a:t>
              </a:r>
              <a:r>
                <a:rPr lang="en-US" sz="2400" b="1">
                  <a:solidFill>
                    <a:schemeClr val="hlink"/>
                  </a:solidFill>
                </a:rPr>
                <a:t>. </a:t>
              </a:r>
              <a:r>
                <a:rPr lang="en-US" sz="2400"/>
                <a:t>Phần tử </a:t>
              </a:r>
              <a:r>
                <a:rPr lang="en-US" sz="2400" i="1"/>
                <a:t>b</a:t>
              </a:r>
              <a:r>
                <a:rPr lang="en-US" sz="2400"/>
                <a:t> trong poset   (</a:t>
              </a:r>
              <a:r>
                <a:rPr lang="en-US" sz="2400" i="1"/>
                <a:t>S</a:t>
              </a:r>
              <a:r>
                <a:rPr lang="en-US" sz="2400"/>
                <a:t>,    ) được gọi là </a:t>
              </a:r>
              <a:r>
                <a:rPr lang="en-US" sz="2400" i="1"/>
                <a:t>phần tử trội </a:t>
              </a:r>
              <a:r>
                <a:rPr lang="en-US" sz="2400"/>
                <a:t>của phần tử  </a:t>
              </a:r>
              <a:r>
                <a:rPr lang="en-US" sz="2400" i="1"/>
                <a:t>a</a:t>
              </a:r>
              <a:r>
                <a:rPr lang="en-US" sz="2400"/>
                <a:t>  trong   </a:t>
              </a:r>
              <a:r>
                <a:rPr lang="en-US" sz="2400" i="1"/>
                <a:t>S </a:t>
              </a:r>
              <a:r>
                <a:rPr lang="en-US" sz="2400"/>
                <a:t>nếu </a:t>
              </a:r>
              <a:r>
                <a:rPr lang="en-US" sz="2400" i="1"/>
                <a:t>a</a:t>
              </a:r>
              <a:r>
                <a:rPr lang="en-US" sz="2400"/>
                <a:t>     </a:t>
              </a:r>
              <a:r>
                <a:rPr lang="en-US" sz="2400" i="1"/>
                <a:t>b</a:t>
              </a:r>
              <a:r>
                <a:rPr lang="en-US" sz="2400"/>
                <a:t>  </a:t>
              </a:r>
            </a:p>
          </p:txBody>
        </p:sp>
        <p:graphicFrame>
          <p:nvGraphicFramePr>
            <p:cNvPr id="3075" name="Object 8"/>
            <p:cNvGraphicFramePr>
              <a:graphicFrameLocks noChangeAspect="1"/>
            </p:cNvGraphicFramePr>
            <p:nvPr/>
          </p:nvGraphicFramePr>
          <p:xfrm>
            <a:off x="3792" y="2304"/>
            <a:ext cx="193" cy="188"/>
          </p:xfrm>
          <a:graphic>
            <a:graphicData uri="http://schemas.openxmlformats.org/presentationml/2006/ole">
              <p:oleObj spid="_x0000_s3075" name="Equation" r:id="rId3" imgW="139680" imgH="139680" progId="Equation.3">
                <p:embed/>
              </p:oleObj>
            </a:graphicData>
          </a:graphic>
        </p:graphicFrame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4080" y="2544"/>
            <a:ext cx="193" cy="188"/>
          </p:xfrm>
          <a:graphic>
            <a:graphicData uri="http://schemas.openxmlformats.org/presentationml/2006/ole">
              <p:oleObj spid="_x0000_s3076" name="Equation" r:id="rId4" imgW="139680" imgH="139680" progId="Equation.3">
                <p:embed/>
              </p:oleObj>
            </a:graphicData>
          </a:graphic>
        </p:graphicFrame>
      </p:grp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3276600" y="5562600"/>
          <a:ext cx="3175000" cy="481013"/>
        </p:xfrm>
        <a:graphic>
          <a:graphicData uri="http://schemas.openxmlformats.org/presentationml/2006/ole">
            <p:oleObj spid="_x0000_s3074" name="Equation" r:id="rId5" imgW="1307880" imgH="203040" progId="Equation.3">
              <p:embed/>
            </p:oleObj>
          </a:graphicData>
        </a:graphic>
      </p:graphicFrame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457200" y="3352800"/>
            <a:ext cx="8534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08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A8D2F635-829C-46CD-BBCA-9D198BA2E03E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29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/>
      <p:bldP spid="1290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600200" y="39624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35814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236788" y="5634038"/>
            <a:ext cx="4392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= { (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), (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), (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) }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93EA1A46-0A3B-4EFB-BF4B-E10E5E45F261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US" sz="9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0" y="1295400"/>
            <a:ext cx="91440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     Một </a:t>
            </a:r>
            <a:r>
              <a:rPr lang="en-US" sz="2400" i="1">
                <a:solidFill>
                  <a:srgbClr val="C00000"/>
                </a:solidFill>
                <a:sym typeface="Symbol" pitchFamily="18" charset="2"/>
              </a:rPr>
              <a:t>quan hệ hai ngôi </a:t>
            </a:r>
            <a:r>
              <a:rPr lang="en-US" sz="2400">
                <a:sym typeface="Symbol" pitchFamily="18" charset="2"/>
              </a:rPr>
              <a:t>từ tập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đến tập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 là tập con của tích Đề các  </a:t>
            </a:r>
            <a:r>
              <a:rPr lang="en-US" sz="2400" i="1">
                <a:sym typeface="Symbol" pitchFamily="18" charset="2"/>
              </a:rPr>
              <a:t>R </a:t>
            </a:r>
            <a:r>
              <a:rPr lang="en-US" sz="2400">
                <a:sym typeface="Symbol" pitchFamily="18" charset="2"/>
              </a:rPr>
              <a:t>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x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. Chúng ta sẽ viết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 thay cho (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)  </a:t>
            </a:r>
            <a:r>
              <a:rPr lang="en-US" sz="2400" i="1">
                <a:sym typeface="Symbol" pitchFamily="18" charset="2"/>
              </a:rPr>
              <a:t>R.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i="1">
                <a:sym typeface="Symbol" pitchFamily="18" charset="2"/>
              </a:rPr>
              <a:t>     </a:t>
            </a:r>
            <a:r>
              <a:rPr lang="en-US" sz="2400">
                <a:sym typeface="Symbol" pitchFamily="18" charset="2"/>
              </a:rPr>
              <a:t>Quan hệ từ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 đến chính nó được gọi là quan hệ trên  </a:t>
            </a:r>
            <a:r>
              <a:rPr lang="en-US" sz="2400" i="1">
                <a:sym typeface="Symbol" pitchFamily="18" charset="2"/>
              </a:rPr>
              <a:t>A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mtClean="0">
                <a:latin typeface="Arial" pitchFamily="34" charset="0"/>
                <a:cs typeface="Arial" pitchFamily="34" charset="0"/>
              </a:rPr>
              <a:t>Biểu đồ</a:t>
            </a:r>
            <a:r>
              <a:rPr lang="en-US" smtClean="0">
                <a:latin typeface="Arial" pitchFamily="34" charset="0"/>
                <a:cs typeface="Arial" pitchFamily="34" charset="0"/>
              </a:rPr>
              <a:t> Hasse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848600" cy="914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SzPct val="125000"/>
              <a:buFont typeface="Wingdings" pitchFamily="2" charset="2"/>
              <a:buChar char="§"/>
            </a:pPr>
            <a:r>
              <a:rPr lang="en-US" sz="2400" b="0" smtClean="0">
                <a:latin typeface="Arial" pitchFamily="34" charset="0"/>
                <a:cs typeface="Arial" pitchFamily="34" charset="0"/>
              </a:rPr>
              <a:t>Ta định nghĩa </a:t>
            </a:r>
            <a:r>
              <a:rPr lang="vi-VN" sz="2400" b="0" i="1" smtClean="0">
                <a:latin typeface="Arial" pitchFamily="34" charset="0"/>
                <a:cs typeface="Arial" pitchFamily="34" charset="0"/>
              </a:rPr>
              <a:t>Biểu đồ</a:t>
            </a:r>
            <a:r>
              <a:rPr lang="en-US" sz="2400" b="0" i="1" smtClean="0">
                <a:latin typeface="Arial" pitchFamily="34" charset="0"/>
                <a:cs typeface="Arial" pitchFamily="34" charset="0"/>
              </a:rPr>
              <a:t> Hasse  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của poset (</a:t>
            </a:r>
            <a:r>
              <a:rPr lang="en-US" sz="2400" b="0" i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="0" smtClean="0">
                <a:latin typeface="Arial" pitchFamily="34" charset="0"/>
                <a:cs typeface="Arial" pitchFamily="34" charset="0"/>
              </a:rPr>
              <a:t>,     )  là đồ thị: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33400" y="2209800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Mỗi phần tử của S được biễu diễn bởi một điểm trên mặt phẳng .</a:t>
            </a:r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7010400" y="1447800"/>
          <a:ext cx="306388" cy="298450"/>
        </p:xfrm>
        <a:graphic>
          <a:graphicData uri="http://schemas.openxmlformats.org/presentationml/2006/ole">
            <p:oleObj spid="_x0000_s4098" name="Equation" r:id="rId3" imgW="139680" imgH="139680" progId="Equation.3">
              <p:embed/>
            </p:oleObj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752600" y="5334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2209800" y="556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29718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3124200" y="594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4724400" y="5791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2438400" y="4114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b</a:t>
            </a: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2743200" y="60198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c</a:t>
            </a: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4038600" y="4495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d</a:t>
            </a: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5105400" y="5334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</a:p>
        </p:txBody>
      </p:sp>
      <p:sp>
        <p:nvSpPr>
          <p:cNvPr id="130064" name="Arc 16"/>
          <p:cNvSpPr>
            <a:spLocks/>
          </p:cNvSpPr>
          <p:nvPr/>
        </p:nvSpPr>
        <p:spPr bwMode="auto">
          <a:xfrm flipH="1">
            <a:off x="2286000" y="4724400"/>
            <a:ext cx="7620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Arc 17"/>
          <p:cNvSpPr>
            <a:spLocks/>
          </p:cNvSpPr>
          <p:nvPr/>
        </p:nvSpPr>
        <p:spPr bwMode="auto">
          <a:xfrm flipH="1" flipV="1">
            <a:off x="3124200" y="4724400"/>
            <a:ext cx="885825" cy="457200"/>
          </a:xfrm>
          <a:custGeom>
            <a:avLst/>
            <a:gdLst>
              <a:gd name="T0" fmla="*/ 0 w 35869"/>
              <a:gd name="T1" fmla="*/ 2147483647 h 21600"/>
              <a:gd name="T2" fmla="*/ 2147483647 w 35869"/>
              <a:gd name="T3" fmla="*/ 2147483647 h 21600"/>
              <a:gd name="T4" fmla="*/ 2147483647 w 35869"/>
              <a:gd name="T5" fmla="*/ 2147483647 h 21600"/>
              <a:gd name="T6" fmla="*/ 0 60000 65536"/>
              <a:gd name="T7" fmla="*/ 0 60000 65536"/>
              <a:gd name="T8" fmla="*/ 0 60000 65536"/>
              <a:gd name="T9" fmla="*/ 0 w 35869"/>
              <a:gd name="T10" fmla="*/ 0 h 21600"/>
              <a:gd name="T11" fmla="*/ 35869 w 358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69" h="21600" fill="none" extrusionOk="0">
                <a:moveTo>
                  <a:pt x="0" y="5384"/>
                </a:moveTo>
                <a:cubicBezTo>
                  <a:pt x="3943" y="1914"/>
                  <a:pt x="9016" y="-1"/>
                  <a:pt x="14269" y="0"/>
                </a:cubicBezTo>
                <a:cubicBezTo>
                  <a:pt x="26198" y="0"/>
                  <a:pt x="35869" y="9670"/>
                  <a:pt x="35869" y="21600"/>
                </a:cubicBezTo>
              </a:path>
              <a:path w="35869" h="21600" stroke="0" extrusionOk="0">
                <a:moveTo>
                  <a:pt x="0" y="5384"/>
                </a:moveTo>
                <a:cubicBezTo>
                  <a:pt x="3943" y="1914"/>
                  <a:pt x="9016" y="-1"/>
                  <a:pt x="14269" y="0"/>
                </a:cubicBezTo>
                <a:cubicBezTo>
                  <a:pt x="26198" y="0"/>
                  <a:pt x="35869" y="9670"/>
                  <a:pt x="35869" y="21600"/>
                </a:cubicBezTo>
                <a:lnTo>
                  <a:pt x="14269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Arc 18"/>
          <p:cNvSpPr>
            <a:spLocks/>
          </p:cNvSpPr>
          <p:nvPr/>
        </p:nvSpPr>
        <p:spPr bwMode="auto">
          <a:xfrm flipH="1" flipV="1">
            <a:off x="2286000" y="5638800"/>
            <a:ext cx="930275" cy="381000"/>
          </a:xfrm>
          <a:custGeom>
            <a:avLst/>
            <a:gdLst>
              <a:gd name="T0" fmla="*/ 0 w 26367"/>
              <a:gd name="T1" fmla="*/ 2147483647 h 21600"/>
              <a:gd name="T2" fmla="*/ 2147483647 w 26367"/>
              <a:gd name="T3" fmla="*/ 2147483647 h 21600"/>
              <a:gd name="T4" fmla="*/ 2147483647 w 26367"/>
              <a:gd name="T5" fmla="*/ 2147483647 h 21600"/>
              <a:gd name="T6" fmla="*/ 0 60000 65536"/>
              <a:gd name="T7" fmla="*/ 0 60000 65536"/>
              <a:gd name="T8" fmla="*/ 0 60000 65536"/>
              <a:gd name="T9" fmla="*/ 0 w 26367"/>
              <a:gd name="T10" fmla="*/ 0 h 21600"/>
              <a:gd name="T11" fmla="*/ 26367 w 263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67" h="21600" fill="none" extrusionOk="0">
                <a:moveTo>
                  <a:pt x="0" y="532"/>
                </a:moveTo>
                <a:cubicBezTo>
                  <a:pt x="1564" y="178"/>
                  <a:pt x="3163" y="-1"/>
                  <a:pt x="4767" y="0"/>
                </a:cubicBezTo>
                <a:cubicBezTo>
                  <a:pt x="16696" y="0"/>
                  <a:pt x="26367" y="9670"/>
                  <a:pt x="26367" y="21600"/>
                </a:cubicBezTo>
              </a:path>
              <a:path w="26367" h="21600" stroke="0" extrusionOk="0">
                <a:moveTo>
                  <a:pt x="0" y="532"/>
                </a:moveTo>
                <a:cubicBezTo>
                  <a:pt x="1564" y="178"/>
                  <a:pt x="3163" y="-1"/>
                  <a:pt x="4767" y="0"/>
                </a:cubicBezTo>
                <a:cubicBezTo>
                  <a:pt x="16696" y="0"/>
                  <a:pt x="26367" y="9670"/>
                  <a:pt x="26367" y="21600"/>
                </a:cubicBezTo>
                <a:lnTo>
                  <a:pt x="4767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6172200" y="4800600"/>
          <a:ext cx="2422525" cy="434975"/>
        </p:xfrm>
        <a:graphic>
          <a:graphicData uri="http://schemas.openxmlformats.org/presentationml/2006/ole">
            <p:oleObj spid="_x0000_s4099" name="Equation" r:id="rId4" imgW="1104840" imgH="203040" progId="Equation.3">
              <p:embed/>
            </p:oleObj>
          </a:graphicData>
        </a:graphic>
      </p:graphicFrame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457200" y="3200400"/>
            <a:ext cx="8458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  Nếu</a:t>
            </a:r>
            <a:r>
              <a:rPr lang="en-US" sz="2400" i="1"/>
              <a:t> b </a:t>
            </a:r>
            <a:r>
              <a:rPr lang="en-US" sz="2400"/>
              <a:t>là trội trực tiếp của </a:t>
            </a:r>
            <a:r>
              <a:rPr lang="en-US" sz="2400" i="1"/>
              <a:t>a </a:t>
            </a:r>
            <a:r>
              <a:rPr lang="en-US" sz="2400"/>
              <a:t>thì vẽ một cung đi từ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sz="2400" i="1"/>
              <a:t>a  </a:t>
            </a:r>
            <a:r>
              <a:rPr lang="en-US" sz="2400"/>
              <a:t>đế</a:t>
            </a:r>
            <a:r>
              <a:rPr lang="en-US" sz="2400" i="1"/>
              <a:t>n  b .</a:t>
            </a:r>
          </a:p>
        </p:txBody>
      </p:sp>
      <p:sp>
        <p:nvSpPr>
          <p:cNvPr id="4117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B1F8BC02-D1C0-4467-A6DB-C8517BE07D4B}" type="slidenum">
              <a:rPr lang="en-US" smtClean="0">
                <a:latin typeface="Arial" pitchFamily="34" charset="0"/>
                <a:cs typeface="Arial" pitchFamily="34" charset="0"/>
              </a:rPr>
              <a:pPr algn="r"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2" grpId="0"/>
      <p:bldP spid="130054" grpId="0"/>
      <p:bldP spid="130055" grpId="0" animBg="1"/>
      <p:bldP spid="130056" grpId="0" animBg="1"/>
      <p:bldP spid="130057" grpId="0" animBg="1"/>
      <p:bldP spid="130058" grpId="0" animBg="1"/>
      <p:bldP spid="130059" grpId="0" animBg="1"/>
      <p:bldP spid="130060" grpId="0"/>
      <p:bldP spid="130061" grpId="0"/>
      <p:bldP spid="130062" grpId="0"/>
      <p:bldP spid="130063" grpId="0"/>
      <p:bldP spid="130064" grpId="0" animBg="1"/>
      <p:bldP spid="130065" grpId="0" animBg="1"/>
      <p:bldP spid="130066" grpId="0" animBg="1"/>
      <p:bldP spid="1300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2975"/>
          </a:xfrm>
        </p:spPr>
        <p:txBody>
          <a:bodyPr/>
          <a:lstStyle/>
          <a:p>
            <a:pPr eaLnBrk="1" hangingPunct="1"/>
            <a:r>
              <a:rPr lang="vi-VN" smtClean="0"/>
              <a:t>Biểu đồ</a:t>
            </a:r>
            <a:r>
              <a:rPr lang="en-US" smtClean="0"/>
              <a:t> Hasse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685800" y="1447800"/>
            <a:ext cx="74676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Times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</a:rPr>
              <a:t>Ví dụ.</a:t>
            </a:r>
            <a:r>
              <a:rPr lang="en-US" sz="280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Biểu đồ Hasse  của poset ({1,2,3,4},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</a:rPr>
              <a:t>) có thể vẽ như sau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895600"/>
            <a:ext cx="5410200" cy="3505200"/>
            <a:chOff x="1968" y="1776"/>
            <a:chExt cx="3408" cy="2208"/>
          </a:xfrm>
        </p:grpSpPr>
        <p:sp>
          <p:nvSpPr>
            <p:cNvPr id="36878" name="Oval 5"/>
            <p:cNvSpPr>
              <a:spLocks noChangeArrowheads="1"/>
            </p:cNvSpPr>
            <p:nvPr/>
          </p:nvSpPr>
          <p:spPr bwMode="auto">
            <a:xfrm>
              <a:off x="1968" y="1776"/>
              <a:ext cx="3408" cy="220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aramond" pitchFamily="18" charset="0"/>
              </a:endParaRPr>
            </a:p>
          </p:txBody>
        </p:sp>
        <p:sp>
          <p:nvSpPr>
            <p:cNvPr id="36879" name="Text Box 6"/>
            <p:cNvSpPr txBox="1">
              <a:spLocks noChangeArrowheads="1"/>
            </p:cNvSpPr>
            <p:nvPr/>
          </p:nvSpPr>
          <p:spPr bwMode="auto">
            <a:xfrm>
              <a:off x="2448" y="2160"/>
              <a:ext cx="2688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Times"/>
                <a:buNone/>
              </a:pPr>
              <a:r>
                <a:rPr lang="en-US" sz="2800" b="1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Chú ý . </a:t>
              </a:r>
              <a:r>
                <a:rPr lang="en-US" sz="2800">
                  <a:solidFill>
                    <a:schemeClr val="bg1"/>
                  </a:solidFill>
                  <a:latin typeface="Times New Roman" pitchFamily="18" charset="0"/>
                  <a:sym typeface="Symbol" pitchFamily="18" charset="2"/>
                </a:rPr>
                <a:t>Chúng ta không vẽ</a:t>
              </a:r>
            </a:p>
            <a:p>
              <a:pPr>
                <a:spcBef>
                  <a:spcPct val="50000"/>
                </a:spcBef>
                <a:buFont typeface="Times"/>
                <a:buNone/>
              </a:pPr>
              <a:r>
                <a:rPr lang="en-US" sz="2800">
                  <a:solidFill>
                    <a:schemeClr val="bg1"/>
                  </a:solidFill>
                  <a:latin typeface="Times New Roman" pitchFamily="18" charset="0"/>
                  <a:sym typeface="Symbol" pitchFamily="18" charset="2"/>
                </a:rPr>
                <a:t>mũi tên với qui ước mỗi cung đều đi từ dưới lên trên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2600" y="2819400"/>
            <a:ext cx="533400" cy="2622550"/>
            <a:chOff x="1584" y="2212"/>
            <a:chExt cx="336" cy="1652"/>
          </a:xfrm>
        </p:grpSpPr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>
              <a:off x="1824" y="23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>
              <a:off x="1824" y="278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1824" y="326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11"/>
            <p:cNvSpPr txBox="1">
              <a:spLocks noChangeArrowheads="1"/>
            </p:cNvSpPr>
            <p:nvPr/>
          </p:nvSpPr>
          <p:spPr bwMode="auto">
            <a:xfrm>
              <a:off x="1584" y="221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875" name="Text Box 12"/>
            <p:cNvSpPr txBox="1">
              <a:spLocks noChangeArrowheads="1"/>
            </p:cNvSpPr>
            <p:nvPr/>
          </p:nvSpPr>
          <p:spPr bwMode="auto">
            <a:xfrm>
              <a:off x="1584" y="269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1584" y="321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1584" y="365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A1871AF9-8BD8-4941-946A-75C7A977EB0D}" type="slidenum">
              <a:rPr lang="en-US" smtClean="0"/>
              <a:pPr algn="r"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00100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mtClean="0">
                <a:latin typeface="Times New Roman" pitchFamily="18" charset="0"/>
              </a:rPr>
              <a:t>Ví dụ.  Biểu đồ Hasse của P({a,b,c})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133600"/>
            <a:ext cx="4572000" cy="3962400"/>
            <a:chOff x="240" y="1392"/>
            <a:chExt cx="2880" cy="2496"/>
          </a:xfrm>
        </p:grpSpPr>
        <p:grpSp>
          <p:nvGrpSpPr>
            <p:cNvPr id="37893" name="Group 4"/>
            <p:cNvGrpSpPr>
              <a:grpSpLocks/>
            </p:cNvGrpSpPr>
            <p:nvPr/>
          </p:nvGrpSpPr>
          <p:grpSpPr bwMode="auto">
            <a:xfrm>
              <a:off x="768" y="1728"/>
              <a:ext cx="1728" cy="1728"/>
              <a:chOff x="1440" y="1536"/>
              <a:chExt cx="1728" cy="1728"/>
            </a:xfrm>
          </p:grpSpPr>
          <p:sp>
            <p:nvSpPr>
              <p:cNvPr id="37902" name="Line 5"/>
              <p:cNvSpPr>
                <a:spLocks noChangeShapeType="1"/>
              </p:cNvSpPr>
              <p:nvPr/>
            </p:nvSpPr>
            <p:spPr bwMode="auto">
              <a:xfrm>
                <a:off x="2304" y="153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903" name="Group 6"/>
              <p:cNvGrpSpPr>
                <a:grpSpLocks/>
              </p:cNvGrpSpPr>
              <p:nvPr/>
            </p:nvGrpSpPr>
            <p:grpSpPr bwMode="auto">
              <a:xfrm>
                <a:off x="1440" y="1536"/>
                <a:ext cx="1728" cy="1152"/>
                <a:chOff x="1440" y="1536"/>
                <a:chExt cx="1728" cy="1152"/>
              </a:xfrm>
            </p:grpSpPr>
            <p:grpSp>
              <p:nvGrpSpPr>
                <p:cNvPr id="37914" name="Group 7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3791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15" name="Group 11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3791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7904" name="Group 15"/>
              <p:cNvGrpSpPr>
                <a:grpSpLocks/>
              </p:cNvGrpSpPr>
              <p:nvPr/>
            </p:nvGrpSpPr>
            <p:grpSpPr bwMode="auto">
              <a:xfrm flipV="1">
                <a:off x="1440" y="2112"/>
                <a:ext cx="1728" cy="1152"/>
                <a:chOff x="1440" y="1536"/>
                <a:chExt cx="1728" cy="1152"/>
              </a:xfrm>
            </p:grpSpPr>
            <p:grpSp>
              <p:nvGrpSpPr>
                <p:cNvPr id="37906" name="Group 16"/>
                <p:cNvGrpSpPr>
                  <a:grpSpLocks/>
                </p:cNvGrpSpPr>
                <p:nvPr/>
              </p:nvGrpSpPr>
              <p:grpSpPr bwMode="auto">
                <a:xfrm>
                  <a:off x="2304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3791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07" name="Group 20"/>
                <p:cNvGrpSpPr>
                  <a:grpSpLocks/>
                </p:cNvGrpSpPr>
                <p:nvPr/>
              </p:nvGrpSpPr>
              <p:grpSpPr bwMode="auto">
                <a:xfrm flipH="1">
                  <a:off x="1440" y="1536"/>
                  <a:ext cx="864" cy="1152"/>
                  <a:chOff x="2304" y="1536"/>
                  <a:chExt cx="864" cy="1152"/>
                </a:xfrm>
              </p:grpSpPr>
              <p:sp>
                <p:nvSpPr>
                  <p:cNvPr id="3790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536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0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112"/>
                    <a:ext cx="864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1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112"/>
                    <a:ext cx="0" cy="576"/>
                  </a:xfrm>
                  <a:prstGeom prst="line">
                    <a:avLst/>
                  </a:prstGeom>
                  <a:noFill/>
                  <a:ln w="38100">
                    <a:solidFill>
                      <a:srgbClr val="FFFF00"/>
                    </a:solidFill>
                    <a:round/>
                    <a:headEnd type="oval" w="med" len="med"/>
                    <a:tailEnd type="oval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905" name="Line 24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4" name="Rectangle 25"/>
            <p:cNvSpPr>
              <a:spLocks noChangeArrowheads="1"/>
            </p:cNvSpPr>
            <p:nvPr/>
          </p:nvSpPr>
          <p:spPr bwMode="auto">
            <a:xfrm>
              <a:off x="1248" y="1392"/>
              <a:ext cx="6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{a,b,c}</a:t>
              </a:r>
            </a:p>
          </p:txBody>
        </p:sp>
        <p:sp>
          <p:nvSpPr>
            <p:cNvPr id="37895" name="Rectangle 26"/>
            <p:cNvSpPr>
              <a:spLocks noChangeArrowheads="1"/>
            </p:cNvSpPr>
            <p:nvPr/>
          </p:nvSpPr>
          <p:spPr bwMode="auto">
            <a:xfrm>
              <a:off x="240" y="2064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{a,b} </a:t>
              </a:r>
            </a:p>
          </p:txBody>
        </p:sp>
        <p:sp>
          <p:nvSpPr>
            <p:cNvPr id="37896" name="Rectangle 27"/>
            <p:cNvSpPr>
              <a:spLocks noChangeArrowheads="1"/>
            </p:cNvSpPr>
            <p:nvPr/>
          </p:nvSpPr>
          <p:spPr bwMode="auto">
            <a:xfrm>
              <a:off x="1104" y="2112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{a,c} </a:t>
              </a:r>
            </a:p>
          </p:txBody>
        </p:sp>
        <p:sp>
          <p:nvSpPr>
            <p:cNvPr id="37897" name="Rectangle 28"/>
            <p:cNvSpPr>
              <a:spLocks noChangeArrowheads="1"/>
            </p:cNvSpPr>
            <p:nvPr/>
          </p:nvSpPr>
          <p:spPr bwMode="auto">
            <a:xfrm>
              <a:off x="2544" y="2016"/>
              <a:ext cx="57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{b,c}</a:t>
              </a:r>
            </a:p>
          </p:txBody>
        </p:sp>
        <p:sp>
          <p:nvSpPr>
            <p:cNvPr id="37898" name="Rectangle 29"/>
            <p:cNvSpPr>
              <a:spLocks noChangeArrowheads="1"/>
            </p:cNvSpPr>
            <p:nvPr/>
          </p:nvSpPr>
          <p:spPr bwMode="auto">
            <a:xfrm>
              <a:off x="240" y="268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{a}</a:t>
              </a:r>
            </a:p>
          </p:txBody>
        </p:sp>
        <p:sp>
          <p:nvSpPr>
            <p:cNvPr id="37899" name="Rectangle 30"/>
            <p:cNvSpPr>
              <a:spLocks noChangeArrowheads="1"/>
            </p:cNvSpPr>
            <p:nvPr/>
          </p:nvSpPr>
          <p:spPr bwMode="auto">
            <a:xfrm>
              <a:off x="1632" y="2784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{b}</a:t>
              </a:r>
            </a:p>
          </p:txBody>
        </p:sp>
        <p:sp>
          <p:nvSpPr>
            <p:cNvPr id="37900" name="Rectangle 31"/>
            <p:cNvSpPr>
              <a:spLocks noChangeArrowheads="1"/>
            </p:cNvSpPr>
            <p:nvPr/>
          </p:nvSpPr>
          <p:spPr bwMode="auto">
            <a:xfrm>
              <a:off x="2592" y="2784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</a:rPr>
                <a:t>{c}</a:t>
              </a:r>
            </a:p>
          </p:txBody>
        </p:sp>
        <p:sp>
          <p:nvSpPr>
            <p:cNvPr id="37901" name="Rectangle 32"/>
            <p:cNvSpPr>
              <a:spLocks noChangeArrowheads="1"/>
            </p:cNvSpPr>
            <p:nvPr/>
          </p:nvSpPr>
          <p:spPr bwMode="auto">
            <a:xfrm>
              <a:off x="1488" y="350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buFont typeface="Times"/>
                <a:buNone/>
              </a:pPr>
              <a:r>
                <a:rPr lang="en-US" sz="2400">
                  <a:latin typeface="Times New Roman" pitchFamily="18" charset="0"/>
                  <a:sym typeface="Symbol" pitchFamily="18" charset="2"/>
                </a:rPr>
                <a:t>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FB954C51-90A5-49B6-9D97-C65E9409830E}" type="slidenum">
              <a:rPr lang="en-US" smtClean="0"/>
              <a:pPr algn="r"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Phần tử tối đại và phần tử tối tiểu.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67600" cy="53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Xét poset có biểu đồ Hasse như dưới đây:</a:t>
            </a:r>
            <a:endParaRPr lang="en-US" sz="240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3733800"/>
            <a:ext cx="2514600" cy="2286000"/>
            <a:chOff x="1488" y="2496"/>
            <a:chExt cx="1584" cy="1440"/>
          </a:xfrm>
        </p:grpSpPr>
        <p:sp>
          <p:nvSpPr>
            <p:cNvPr id="38932" name="Line 5"/>
            <p:cNvSpPr>
              <a:spLocks noChangeShapeType="1"/>
            </p:cNvSpPr>
            <p:nvPr/>
          </p:nvSpPr>
          <p:spPr bwMode="auto">
            <a:xfrm>
              <a:off x="2016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6"/>
            <p:cNvSpPr>
              <a:spLocks noChangeShapeType="1"/>
            </p:cNvSpPr>
            <p:nvPr/>
          </p:nvSpPr>
          <p:spPr bwMode="auto">
            <a:xfrm>
              <a:off x="2016" y="345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7"/>
            <p:cNvSpPr>
              <a:spLocks noChangeShapeType="1"/>
            </p:cNvSpPr>
            <p:nvPr/>
          </p:nvSpPr>
          <p:spPr bwMode="auto">
            <a:xfrm>
              <a:off x="2016" y="29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8"/>
            <p:cNvSpPr>
              <a:spLocks noChangeShapeType="1"/>
            </p:cNvSpPr>
            <p:nvPr/>
          </p:nvSpPr>
          <p:spPr bwMode="auto">
            <a:xfrm>
              <a:off x="2544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9"/>
            <p:cNvSpPr>
              <a:spLocks noChangeShapeType="1"/>
            </p:cNvSpPr>
            <p:nvPr/>
          </p:nvSpPr>
          <p:spPr bwMode="auto">
            <a:xfrm>
              <a:off x="2544" y="345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0"/>
            <p:cNvSpPr>
              <a:spLocks noChangeShapeType="1"/>
            </p:cNvSpPr>
            <p:nvPr/>
          </p:nvSpPr>
          <p:spPr bwMode="auto">
            <a:xfrm>
              <a:off x="2544" y="29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11"/>
            <p:cNvSpPr>
              <a:spLocks noChangeShapeType="1"/>
            </p:cNvSpPr>
            <p:nvPr/>
          </p:nvSpPr>
          <p:spPr bwMode="auto">
            <a:xfrm>
              <a:off x="2016" y="2496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12"/>
            <p:cNvSpPr>
              <a:spLocks noChangeShapeType="1"/>
            </p:cNvSpPr>
            <p:nvPr/>
          </p:nvSpPr>
          <p:spPr bwMode="auto">
            <a:xfrm>
              <a:off x="2016" y="2976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Line 13"/>
            <p:cNvSpPr>
              <a:spLocks noChangeShapeType="1"/>
            </p:cNvSpPr>
            <p:nvPr/>
          </p:nvSpPr>
          <p:spPr bwMode="auto">
            <a:xfrm>
              <a:off x="1488" y="3456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Line 14"/>
            <p:cNvSpPr>
              <a:spLocks noChangeShapeType="1"/>
            </p:cNvSpPr>
            <p:nvPr/>
          </p:nvSpPr>
          <p:spPr bwMode="auto">
            <a:xfrm flipV="1">
              <a:off x="1488" y="2976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 flipV="1">
              <a:off x="2544" y="2976"/>
              <a:ext cx="52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7" name="Line 16"/>
          <p:cNvSpPr>
            <a:spLocks noChangeShapeType="1"/>
          </p:cNvSpPr>
          <p:nvPr/>
        </p:nvSpPr>
        <p:spPr bwMode="auto">
          <a:xfrm flipV="1">
            <a:off x="5943600" y="6019800"/>
            <a:ext cx="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00400" y="3429000"/>
            <a:ext cx="3048000" cy="2895600"/>
            <a:chOff x="1776" y="1680"/>
            <a:chExt cx="1920" cy="1824"/>
          </a:xfrm>
        </p:grpSpPr>
        <p:sp>
          <p:nvSpPr>
            <p:cNvPr id="38928" name="Oval 18"/>
            <p:cNvSpPr>
              <a:spLocks noChangeArrowheads="1"/>
            </p:cNvSpPr>
            <p:nvPr/>
          </p:nvSpPr>
          <p:spPr bwMode="auto">
            <a:xfrm>
              <a:off x="1776" y="1728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929" name="Oval 19"/>
            <p:cNvSpPr>
              <a:spLocks noChangeArrowheads="1"/>
            </p:cNvSpPr>
            <p:nvPr/>
          </p:nvSpPr>
          <p:spPr bwMode="auto">
            <a:xfrm>
              <a:off x="2832" y="216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930" name="Oval 20"/>
            <p:cNvSpPr>
              <a:spLocks noChangeArrowheads="1"/>
            </p:cNvSpPr>
            <p:nvPr/>
          </p:nvSpPr>
          <p:spPr bwMode="auto">
            <a:xfrm>
              <a:off x="2352" y="16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931" name="Oval 21"/>
            <p:cNvSpPr>
              <a:spLocks noChangeArrowheads="1"/>
            </p:cNvSpPr>
            <p:nvPr/>
          </p:nvSpPr>
          <p:spPr bwMode="auto">
            <a:xfrm>
              <a:off x="3312" y="312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76600" y="5791200"/>
            <a:ext cx="2895600" cy="457200"/>
            <a:chOff x="1824" y="3168"/>
            <a:chExt cx="1824" cy="288"/>
          </a:xfrm>
        </p:grpSpPr>
        <p:sp>
          <p:nvSpPr>
            <p:cNvPr id="38925" name="Oval 23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926" name="Oval 24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927" name="Oval 25"/>
            <p:cNvSpPr>
              <a:spLocks noChangeArrowheads="1"/>
            </p:cNvSpPr>
            <p:nvPr/>
          </p:nvSpPr>
          <p:spPr bwMode="auto">
            <a:xfrm>
              <a:off x="2352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304800" y="16764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Mỗi đỉnh màu đỏ là </a:t>
            </a:r>
            <a:r>
              <a:rPr lang="en-US" sz="2400" b="1" i="1">
                <a:solidFill>
                  <a:srgbClr val="7030A0"/>
                </a:solidFill>
              </a:rPr>
              <a:t>tối đại.</a:t>
            </a:r>
            <a:r>
              <a:rPr lang="en-US" sz="240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304800" y="25908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Không có cung nào xuất phát từ điểm tối đại. </a:t>
            </a:r>
          </a:p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Không có cung nào kết thúc ở điểm tối tiểu.</a:t>
            </a:r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304800" y="2057400"/>
            <a:ext cx="4702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  Mỗi đỉnh màu xanh là </a:t>
            </a:r>
            <a:r>
              <a:rPr lang="en-US" sz="2400" b="1" i="1">
                <a:solidFill>
                  <a:srgbClr val="7030A0"/>
                </a:solidFill>
              </a:rPr>
              <a:t>tối tiểu.</a:t>
            </a:r>
            <a:endParaRPr lang="en-US" sz="2400">
              <a:solidFill>
                <a:srgbClr val="7030A0"/>
              </a:solidFill>
            </a:endParaRPr>
          </a:p>
        </p:txBody>
      </p:sp>
      <p:sp>
        <p:nvSpPr>
          <p:cNvPr id="133149" name="Oval 29"/>
          <p:cNvSpPr>
            <a:spLocks noChangeArrowheads="1"/>
          </p:cNvSpPr>
          <p:nvPr/>
        </p:nvSpPr>
        <p:spPr bwMode="auto">
          <a:xfrm>
            <a:off x="5943600" y="5943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8924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0F42859A-AA36-4786-A51F-C75891D33ACC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33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 build="p"/>
      <p:bldP spid="133148" grpId="0"/>
      <p:bldP spid="1331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610600" cy="99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Chú ý. </a:t>
            </a: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Trong một poset </a:t>
            </a:r>
            <a:r>
              <a:rPr lang="en-US" sz="24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 hữu hạn</a:t>
            </a: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phần tử tối đại và phần tử tối tiểu luôn luôn tồn tại.</a:t>
            </a:r>
            <a:endParaRPr lang="en-US" sz="240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90800" y="3886200"/>
            <a:ext cx="2514600" cy="2286000"/>
            <a:chOff x="1632" y="2448"/>
            <a:chExt cx="1584" cy="1440"/>
          </a:xfrm>
        </p:grpSpPr>
        <p:sp>
          <p:nvSpPr>
            <p:cNvPr id="5146" name="Line 4"/>
            <p:cNvSpPr>
              <a:spLocks noChangeShapeType="1"/>
            </p:cNvSpPr>
            <p:nvPr/>
          </p:nvSpPr>
          <p:spPr bwMode="auto">
            <a:xfrm>
              <a:off x="2160" y="244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5"/>
            <p:cNvSpPr>
              <a:spLocks noChangeShapeType="1"/>
            </p:cNvSpPr>
            <p:nvPr/>
          </p:nvSpPr>
          <p:spPr bwMode="auto">
            <a:xfrm>
              <a:off x="2160" y="340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6"/>
            <p:cNvSpPr>
              <a:spLocks noChangeShapeType="1"/>
            </p:cNvSpPr>
            <p:nvPr/>
          </p:nvSpPr>
          <p:spPr bwMode="auto">
            <a:xfrm>
              <a:off x="2160" y="292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7"/>
            <p:cNvSpPr>
              <a:spLocks noChangeShapeType="1"/>
            </p:cNvSpPr>
            <p:nvPr/>
          </p:nvSpPr>
          <p:spPr bwMode="auto">
            <a:xfrm>
              <a:off x="2688" y="244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8"/>
            <p:cNvSpPr>
              <a:spLocks noChangeShapeType="1"/>
            </p:cNvSpPr>
            <p:nvPr/>
          </p:nvSpPr>
          <p:spPr bwMode="auto">
            <a:xfrm>
              <a:off x="2688" y="340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9"/>
            <p:cNvSpPr>
              <a:spLocks noChangeShapeType="1"/>
            </p:cNvSpPr>
            <p:nvPr/>
          </p:nvSpPr>
          <p:spPr bwMode="auto">
            <a:xfrm>
              <a:off x="2688" y="292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0"/>
            <p:cNvSpPr>
              <a:spLocks noChangeShapeType="1"/>
            </p:cNvSpPr>
            <p:nvPr/>
          </p:nvSpPr>
          <p:spPr bwMode="auto">
            <a:xfrm>
              <a:off x="2160" y="2448"/>
              <a:ext cx="52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1"/>
            <p:cNvSpPr>
              <a:spLocks noChangeShapeType="1"/>
            </p:cNvSpPr>
            <p:nvPr/>
          </p:nvSpPr>
          <p:spPr bwMode="auto">
            <a:xfrm>
              <a:off x="2160" y="2928"/>
              <a:ext cx="52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2"/>
            <p:cNvSpPr>
              <a:spLocks noChangeShapeType="1"/>
            </p:cNvSpPr>
            <p:nvPr/>
          </p:nvSpPr>
          <p:spPr bwMode="auto">
            <a:xfrm>
              <a:off x="1632" y="3408"/>
              <a:ext cx="52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Line 13"/>
            <p:cNvSpPr>
              <a:spLocks noChangeShapeType="1"/>
            </p:cNvSpPr>
            <p:nvPr/>
          </p:nvSpPr>
          <p:spPr bwMode="auto">
            <a:xfrm flipV="1">
              <a:off x="1632" y="2928"/>
              <a:ext cx="52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14"/>
            <p:cNvSpPr>
              <a:spLocks noChangeShapeType="1"/>
            </p:cNvSpPr>
            <p:nvPr/>
          </p:nvSpPr>
          <p:spPr bwMode="auto">
            <a:xfrm flipV="1">
              <a:off x="2688" y="2928"/>
              <a:ext cx="52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Line 15"/>
          <p:cNvSpPr>
            <a:spLocks noChangeShapeType="1"/>
          </p:cNvSpPr>
          <p:nvPr/>
        </p:nvSpPr>
        <p:spPr bwMode="auto">
          <a:xfrm flipV="1">
            <a:off x="5867400" y="6172200"/>
            <a:ext cx="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124200" y="3581400"/>
            <a:ext cx="3048000" cy="2895600"/>
            <a:chOff x="1776" y="1680"/>
            <a:chExt cx="1920" cy="1824"/>
          </a:xfrm>
        </p:grpSpPr>
        <p:sp>
          <p:nvSpPr>
            <p:cNvPr id="5142" name="Oval 17"/>
            <p:cNvSpPr>
              <a:spLocks noChangeArrowheads="1"/>
            </p:cNvSpPr>
            <p:nvPr/>
          </p:nvSpPr>
          <p:spPr bwMode="auto">
            <a:xfrm>
              <a:off x="1776" y="1728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43" name="Oval 18"/>
            <p:cNvSpPr>
              <a:spLocks noChangeArrowheads="1"/>
            </p:cNvSpPr>
            <p:nvPr/>
          </p:nvSpPr>
          <p:spPr bwMode="auto">
            <a:xfrm>
              <a:off x="2832" y="216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44" name="Oval 19"/>
            <p:cNvSpPr>
              <a:spLocks noChangeArrowheads="1"/>
            </p:cNvSpPr>
            <p:nvPr/>
          </p:nvSpPr>
          <p:spPr bwMode="auto">
            <a:xfrm>
              <a:off x="2352" y="168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45" name="Oval 20"/>
            <p:cNvSpPr>
              <a:spLocks noChangeArrowheads="1"/>
            </p:cNvSpPr>
            <p:nvPr/>
          </p:nvSpPr>
          <p:spPr bwMode="auto">
            <a:xfrm>
              <a:off x="3312" y="3120"/>
              <a:ext cx="3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200400" y="5943600"/>
            <a:ext cx="2895600" cy="457200"/>
            <a:chOff x="1824" y="3168"/>
            <a:chExt cx="1824" cy="288"/>
          </a:xfrm>
        </p:grpSpPr>
        <p:sp>
          <p:nvSpPr>
            <p:cNvPr id="5139" name="Oval 22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40" name="Oval 23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41" name="Oval 24"/>
            <p:cNvSpPr>
              <a:spLocks noChangeArrowheads="1"/>
            </p:cNvSpPr>
            <p:nvPr/>
          </p:nvSpPr>
          <p:spPr bwMode="auto">
            <a:xfrm>
              <a:off x="2352" y="3216"/>
              <a:ext cx="240" cy="240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457200" y="12954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Thật vậy, chúng ta xuất phát từ điêm bất kỳ </a:t>
            </a:r>
            <a:r>
              <a:rPr lang="en-US" sz="2400" i="1"/>
              <a:t>a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 </a:t>
            </a:r>
            <a:r>
              <a:rPr lang="en-US" sz="2400" i="1">
                <a:sym typeface="Symbol" pitchFamily="18" charset="2"/>
              </a:rPr>
              <a:t>S</a:t>
            </a:r>
            <a:r>
              <a:rPr lang="en-US" sz="2400">
                <a:sym typeface="Symbol" pitchFamily="18" charset="2"/>
              </a:rPr>
              <a:t>.  </a:t>
            </a:r>
            <a:endParaRPr lang="en-US" sz="2400"/>
          </a:p>
        </p:txBody>
      </p:sp>
      <p:sp>
        <p:nvSpPr>
          <p:cNvPr id="134170" name="Rectangle 26"/>
          <p:cNvSpPr>
            <a:spLocks noChangeArrowheads="1"/>
          </p:cNvSpPr>
          <p:nvPr/>
        </p:nvSpPr>
        <p:spPr bwMode="auto">
          <a:xfrm>
            <a:off x="2895600" y="4267200"/>
            <a:ext cx="46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 baseline="-25000"/>
              <a:t>0</a:t>
            </a:r>
          </a:p>
        </p:txBody>
      </p: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3505200" y="5105400"/>
            <a:ext cx="46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 baseline="-25000"/>
              <a:t>1</a:t>
            </a:r>
          </a:p>
        </p:txBody>
      </p:sp>
      <p:sp>
        <p:nvSpPr>
          <p:cNvPr id="134172" name="Rectangle 28"/>
          <p:cNvSpPr>
            <a:spLocks noChangeArrowheads="1"/>
          </p:cNvSpPr>
          <p:nvPr/>
        </p:nvSpPr>
        <p:spPr bwMode="auto">
          <a:xfrm>
            <a:off x="3429000" y="6096000"/>
            <a:ext cx="46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 baseline="-25000"/>
              <a:t>2</a:t>
            </a: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>
            <a:off x="3429000" y="46482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3429000" y="5410200"/>
            <a:ext cx="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5" name="Oval 31"/>
          <p:cNvSpPr>
            <a:spLocks noChangeArrowheads="1"/>
          </p:cNvSpPr>
          <p:nvPr/>
        </p:nvSpPr>
        <p:spPr bwMode="auto">
          <a:xfrm>
            <a:off x="5943600" y="6096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4176" name="Rectangle 32"/>
          <p:cNvSpPr>
            <a:spLocks noChangeArrowheads="1"/>
          </p:cNvSpPr>
          <p:nvPr/>
        </p:nvSpPr>
        <p:spPr bwMode="auto">
          <a:xfrm>
            <a:off x="457200" y="2971800"/>
            <a:ext cx="78660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ü"/>
            </a:pPr>
            <a:r>
              <a:rPr lang="en-US" sz="2400"/>
              <a:t>Phần tử tối đại tìm được bằng phương pháp tương tự.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914400" y="1828800"/>
            <a:ext cx="7086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sz="2400">
                <a:sym typeface="Symbol" pitchFamily="18" charset="2"/>
              </a:rPr>
              <a:t>Nếu </a:t>
            </a:r>
            <a:r>
              <a:rPr lang="en-US" sz="2400" i="1"/>
              <a:t>a</a:t>
            </a:r>
            <a:r>
              <a:rPr lang="en-US" sz="2400" baseline="-25000"/>
              <a:t>0</a:t>
            </a:r>
            <a:r>
              <a:rPr lang="en-US" sz="2400"/>
              <a:t> không tối tiểu, khi đó tồn tại      </a:t>
            </a:r>
            <a:r>
              <a:rPr lang="en-US" sz="2400" i="1"/>
              <a:t>a</a:t>
            </a:r>
            <a:r>
              <a:rPr lang="en-US" sz="2400" baseline="-25000"/>
              <a:t>1</a:t>
            </a:r>
            <a:r>
              <a:rPr lang="en-US" sz="2400"/>
              <a:t>     </a:t>
            </a:r>
            <a:r>
              <a:rPr lang="en-US" sz="2400" i="1"/>
              <a:t>a</a:t>
            </a:r>
            <a:r>
              <a:rPr lang="en-US" sz="2400" baseline="-25000"/>
              <a:t>0</a:t>
            </a:r>
            <a:r>
              <a:rPr lang="en-US" sz="2400"/>
              <a:t>, </a:t>
            </a:r>
          </a:p>
        </p:txBody>
      </p:sp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914400" y="2286000"/>
            <a:ext cx="7677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tiếp tục như vậy cho đến khi tìm được phần tử tối tiểu .</a:t>
            </a:r>
          </a:p>
        </p:txBody>
      </p:sp>
      <p:graphicFrame>
        <p:nvGraphicFramePr>
          <p:cNvPr id="134179" name="Object 35"/>
          <p:cNvGraphicFramePr>
            <a:graphicFrameLocks noChangeAspect="1"/>
          </p:cNvGraphicFramePr>
          <p:nvPr/>
        </p:nvGraphicFramePr>
        <p:xfrm>
          <a:off x="6553200" y="1905000"/>
          <a:ext cx="306388" cy="298450"/>
        </p:xfrm>
        <a:graphic>
          <a:graphicData uri="http://schemas.openxmlformats.org/presentationml/2006/ole">
            <p:oleObj spid="_x0000_s5122" name="Equation" r:id="rId3" imgW="139680" imgH="139680" progId="Equation.3">
              <p:embed/>
            </p:oleObj>
          </a:graphicData>
        </a:graphic>
      </p:graphicFrame>
      <p:sp>
        <p:nvSpPr>
          <p:cNvPr id="5138" name="Slide Number Placeholder 35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71584291-F163-43DC-845F-59B41A04E053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34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  <p:bldP spid="134169" grpId="0"/>
      <p:bldP spid="134170" grpId="0"/>
      <p:bldP spid="134171" grpId="0"/>
      <p:bldP spid="134172" grpId="0"/>
      <p:bldP spid="134173" grpId="0" animBg="1"/>
      <p:bldP spid="134174" grpId="0" animBg="1"/>
      <p:bldP spid="134175" grpId="0" animBg="1"/>
      <p:bldP spid="134175" grpId="1" animBg="1"/>
      <p:bldP spid="134176" grpId="0"/>
      <p:bldP spid="134177" grpId="0"/>
      <p:bldP spid="1341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Oval 2"/>
          <p:cNvSpPr>
            <a:spLocks noChangeArrowheads="1"/>
          </p:cNvSpPr>
          <p:nvPr/>
        </p:nvSpPr>
        <p:spPr bwMode="auto">
          <a:xfrm>
            <a:off x="4311650" y="3810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5171" name="Oval 3"/>
          <p:cNvSpPr>
            <a:spLocks noChangeArrowheads="1"/>
          </p:cNvSpPr>
          <p:nvPr/>
        </p:nvSpPr>
        <p:spPr bwMode="auto">
          <a:xfrm>
            <a:off x="4311650" y="54102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-76200" y="381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Times"/>
              <a:buNone/>
            </a:pPr>
            <a:r>
              <a:rPr lang="en-US" sz="2400" b="1">
                <a:solidFill>
                  <a:srgbClr val="C00000"/>
                </a:solidFill>
              </a:rPr>
              <a:t>Ví dụ. </a:t>
            </a:r>
            <a:r>
              <a:rPr lang="en-US" sz="2400"/>
              <a:t>Tìm phần tử tối đại, tối tiểu của poset   ({2, 4, 5, 10, 12, 20, 25}, | ) 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54450" y="3810000"/>
            <a:ext cx="3746500" cy="2381250"/>
            <a:chOff x="1632" y="2496"/>
            <a:chExt cx="2360" cy="1500"/>
          </a:xfrm>
        </p:grpSpPr>
        <p:sp>
          <p:nvSpPr>
            <p:cNvPr id="39948" name="Line 6"/>
            <p:cNvSpPr>
              <a:spLocks noChangeShapeType="1"/>
            </p:cNvSpPr>
            <p:nvPr/>
          </p:nvSpPr>
          <p:spPr bwMode="auto">
            <a:xfrm flipH="1">
              <a:off x="2064" y="2640"/>
              <a:ext cx="76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7"/>
            <p:cNvSpPr>
              <a:spLocks noChangeShapeType="1"/>
            </p:cNvSpPr>
            <p:nvPr/>
          </p:nvSpPr>
          <p:spPr bwMode="auto">
            <a:xfrm>
              <a:off x="2064" y="312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8"/>
            <p:cNvSpPr>
              <a:spLocks noChangeShapeType="1"/>
            </p:cNvSpPr>
            <p:nvPr/>
          </p:nvSpPr>
          <p:spPr bwMode="auto">
            <a:xfrm>
              <a:off x="2064" y="264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Line 9"/>
            <p:cNvSpPr>
              <a:spLocks noChangeShapeType="1"/>
            </p:cNvSpPr>
            <p:nvPr/>
          </p:nvSpPr>
          <p:spPr bwMode="auto">
            <a:xfrm flipH="1">
              <a:off x="2064" y="3120"/>
              <a:ext cx="76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10"/>
            <p:cNvSpPr>
              <a:spLocks noChangeShapeType="1"/>
            </p:cNvSpPr>
            <p:nvPr/>
          </p:nvSpPr>
          <p:spPr bwMode="auto">
            <a:xfrm>
              <a:off x="2832" y="264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11"/>
            <p:cNvSpPr>
              <a:spLocks noChangeShapeType="1"/>
            </p:cNvSpPr>
            <p:nvPr/>
          </p:nvSpPr>
          <p:spPr bwMode="auto">
            <a:xfrm>
              <a:off x="2832" y="3120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12"/>
            <p:cNvSpPr>
              <a:spLocks noChangeShapeType="1"/>
            </p:cNvSpPr>
            <p:nvPr/>
          </p:nvSpPr>
          <p:spPr bwMode="auto">
            <a:xfrm flipV="1">
              <a:off x="2832" y="3168"/>
              <a:ext cx="720" cy="4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3"/>
            <p:cNvSpPr>
              <a:spLocks noChangeArrowheads="1"/>
            </p:cNvSpPr>
            <p:nvPr/>
          </p:nvSpPr>
          <p:spPr bwMode="auto">
            <a:xfrm>
              <a:off x="2016" y="3744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39956" name="Rectangle 14"/>
            <p:cNvSpPr>
              <a:spLocks noChangeArrowheads="1"/>
            </p:cNvSpPr>
            <p:nvPr/>
          </p:nvSpPr>
          <p:spPr bwMode="auto">
            <a:xfrm>
              <a:off x="2112" y="2976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39957" name="Rectangle 15"/>
            <p:cNvSpPr>
              <a:spLocks noChangeArrowheads="1"/>
            </p:cNvSpPr>
            <p:nvPr/>
          </p:nvSpPr>
          <p:spPr bwMode="auto">
            <a:xfrm>
              <a:off x="1632" y="2496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12</a:t>
              </a:r>
            </a:p>
          </p:txBody>
        </p:sp>
        <p:sp>
          <p:nvSpPr>
            <p:cNvPr id="39958" name="Rectangle 16"/>
            <p:cNvSpPr>
              <a:spLocks noChangeArrowheads="1"/>
            </p:cNvSpPr>
            <p:nvPr/>
          </p:nvSpPr>
          <p:spPr bwMode="auto">
            <a:xfrm>
              <a:off x="2928" y="2496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20</a:t>
              </a:r>
            </a:p>
          </p:txBody>
        </p:sp>
        <p:sp>
          <p:nvSpPr>
            <p:cNvPr id="39959" name="Rectangle 17"/>
            <p:cNvSpPr>
              <a:spLocks noChangeArrowheads="1"/>
            </p:cNvSpPr>
            <p:nvPr/>
          </p:nvSpPr>
          <p:spPr bwMode="auto">
            <a:xfrm>
              <a:off x="2928" y="2880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39960" name="Rectangle 18"/>
            <p:cNvSpPr>
              <a:spLocks noChangeArrowheads="1"/>
            </p:cNvSpPr>
            <p:nvPr/>
          </p:nvSpPr>
          <p:spPr bwMode="auto">
            <a:xfrm>
              <a:off x="2832" y="3696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39961" name="Rectangle 19"/>
            <p:cNvSpPr>
              <a:spLocks noChangeArrowheads="1"/>
            </p:cNvSpPr>
            <p:nvPr/>
          </p:nvSpPr>
          <p:spPr bwMode="auto">
            <a:xfrm>
              <a:off x="3696" y="3024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25</a:t>
              </a:r>
            </a:p>
          </p:txBody>
        </p:sp>
      </p:grpSp>
      <p:sp>
        <p:nvSpPr>
          <p:cNvPr id="135188" name="Oval 20"/>
          <p:cNvSpPr>
            <a:spLocks noChangeArrowheads="1"/>
          </p:cNvSpPr>
          <p:nvPr/>
        </p:nvSpPr>
        <p:spPr bwMode="auto">
          <a:xfrm>
            <a:off x="5530850" y="5410200"/>
            <a:ext cx="381000" cy="381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5189" name="Oval 21"/>
          <p:cNvSpPr>
            <a:spLocks noChangeArrowheads="1"/>
          </p:cNvSpPr>
          <p:nvPr/>
        </p:nvSpPr>
        <p:spPr bwMode="auto">
          <a:xfrm>
            <a:off x="5530850" y="3810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5190" name="Oval 22"/>
          <p:cNvSpPr>
            <a:spLocks noChangeArrowheads="1"/>
          </p:cNvSpPr>
          <p:nvPr/>
        </p:nvSpPr>
        <p:spPr bwMode="auto">
          <a:xfrm>
            <a:off x="667385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381000" y="16764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Times"/>
              <a:buNone/>
            </a:pPr>
            <a:r>
              <a:rPr lang="en-US" sz="2400" b="1">
                <a:solidFill>
                  <a:schemeClr val="hlink"/>
                </a:solidFill>
              </a:rPr>
              <a:t>Giải. </a:t>
            </a:r>
            <a:r>
              <a:rPr lang="en-US" sz="2400"/>
              <a:t>Từ biểu đồ Hasse, chúng ta thấy rằng 12, 20, 25 là các phần tử tối đại, còn 2, 5 là các phần tử tối tiểu</a:t>
            </a:r>
          </a:p>
        </p:txBody>
      </p:sp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533400" y="27432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Như vậy phần tử tối đại, tối tiểu của poset có thể không duy nhất.</a:t>
            </a:r>
          </a:p>
        </p:txBody>
      </p:sp>
      <p:sp>
        <p:nvSpPr>
          <p:cNvPr id="39947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155B0231-A3D2-43B8-A0E5-54F24F19F060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35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1" grpId="0" animBg="1"/>
      <p:bldP spid="135172" grpId="0"/>
      <p:bldP spid="135188" grpId="0" animBg="1"/>
      <p:bldP spid="135189" grpId="0" animBg="1"/>
      <p:bldP spid="135190" grpId="0" animBg="1"/>
      <p:bldP spid="135191" grpId="0"/>
      <p:bldP spid="1351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Chặn trên, chặn dưới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137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 nghĩa.  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 (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  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là poset  và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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 .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Phần tử </a:t>
            </a:r>
            <a:r>
              <a:rPr lang="en-US" sz="2400" b="0" i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chặn trên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phần tử 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(có thể thuộc A hoặc không) sao cho    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	  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886200" y="36576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 b="1">
                <a:solidFill>
                  <a:srgbClr val="C00000"/>
                </a:solidFill>
              </a:rPr>
              <a:t>Ví dụ.</a:t>
            </a:r>
            <a:r>
              <a:rPr lang="en-US" sz="2400">
                <a:solidFill>
                  <a:srgbClr val="C00000"/>
                </a:solidFill>
              </a:rPr>
              <a:t>  </a:t>
            </a:r>
            <a:r>
              <a:rPr lang="en-US" sz="2400"/>
              <a:t>Phần tử chận trên của  {</a:t>
            </a:r>
            <a:r>
              <a:rPr lang="en-US" sz="2400" i="1"/>
              <a:t>g,j</a:t>
            </a:r>
            <a:r>
              <a:rPr lang="en-US" sz="2400"/>
              <a:t>} là </a:t>
            </a:r>
            <a:r>
              <a:rPr lang="en-US" sz="2400" i="1"/>
              <a:t>a</a:t>
            </a:r>
            <a:r>
              <a:rPr lang="en-US" sz="2400"/>
              <a:t>. </a:t>
            </a:r>
            <a:endParaRPr lang="en-US" sz="2400"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581400"/>
            <a:ext cx="3048000" cy="2701925"/>
            <a:chOff x="336" y="2352"/>
            <a:chExt cx="1920" cy="1702"/>
          </a:xfrm>
        </p:grpSpPr>
        <p:sp>
          <p:nvSpPr>
            <p:cNvPr id="6165" name="Line 6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7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8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9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10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11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2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3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4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5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16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Text Box 17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</a:p>
          </p:txBody>
        </p:sp>
        <p:sp>
          <p:nvSpPr>
            <p:cNvPr id="6177" name="Text Box 18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b</a:t>
              </a:r>
            </a:p>
          </p:txBody>
        </p:sp>
        <p:sp>
          <p:nvSpPr>
            <p:cNvPr id="6178" name="Text Box 19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d</a:t>
              </a:r>
            </a:p>
          </p:txBody>
        </p:sp>
        <p:sp>
          <p:nvSpPr>
            <p:cNvPr id="6179" name="Text Box 20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j</a:t>
              </a:r>
            </a:p>
          </p:txBody>
        </p:sp>
        <p:sp>
          <p:nvSpPr>
            <p:cNvPr id="6180" name="Text Box 21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f</a:t>
              </a:r>
            </a:p>
          </p:txBody>
        </p:sp>
        <p:sp>
          <p:nvSpPr>
            <p:cNvPr id="6181" name="Text Box 22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i</a:t>
              </a:r>
            </a:p>
          </p:txBody>
        </p:sp>
        <p:sp>
          <p:nvSpPr>
            <p:cNvPr id="6182" name="Text Box 23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h</a:t>
              </a:r>
            </a:p>
          </p:txBody>
        </p:sp>
        <p:sp>
          <p:nvSpPr>
            <p:cNvPr id="6183" name="Text Box 24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e</a:t>
              </a:r>
            </a:p>
          </p:txBody>
        </p:sp>
        <p:sp>
          <p:nvSpPr>
            <p:cNvPr id="6184" name="Text Box 25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</a:t>
              </a:r>
            </a:p>
          </p:txBody>
        </p:sp>
        <p:sp>
          <p:nvSpPr>
            <p:cNvPr id="6185" name="Text Box 26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g</a:t>
              </a:r>
            </a:p>
          </p:txBody>
        </p:sp>
      </p:grpSp>
      <p:graphicFrame>
        <p:nvGraphicFramePr>
          <p:cNvPr id="138267" name="Object 27"/>
          <p:cNvGraphicFramePr>
            <a:graphicFrameLocks noChangeAspect="1"/>
          </p:cNvGraphicFramePr>
          <p:nvPr/>
        </p:nvGraphicFramePr>
        <p:xfrm>
          <a:off x="3657600" y="1524000"/>
          <a:ext cx="306388" cy="298450"/>
        </p:xfrm>
        <a:graphic>
          <a:graphicData uri="http://schemas.openxmlformats.org/presentationml/2006/ole">
            <p:oleObj spid="_x0000_s6146" name="Equation" r:id="rId3" imgW="139680" imgH="139680" progId="">
              <p:embed/>
            </p:oleObj>
          </a:graphicData>
        </a:graphic>
      </p:graphicFrame>
      <p:graphicFrame>
        <p:nvGraphicFramePr>
          <p:cNvPr id="138268" name="Object 28"/>
          <p:cNvGraphicFramePr>
            <a:graphicFrameLocks noChangeAspect="1"/>
          </p:cNvGraphicFramePr>
          <p:nvPr/>
        </p:nvGraphicFramePr>
        <p:xfrm>
          <a:off x="5029200" y="2133600"/>
          <a:ext cx="306388" cy="298450"/>
        </p:xfrm>
        <a:graphic>
          <a:graphicData uri="http://schemas.openxmlformats.org/presentationml/2006/ole">
            <p:oleObj spid="_x0000_s6147" name="Equation" r:id="rId4" imgW="139680" imgH="139680" progId="Equation.3">
              <p:embed/>
            </p:oleObj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57200" y="2667000"/>
            <a:ext cx="8382000" cy="679450"/>
            <a:chOff x="336" y="1728"/>
            <a:chExt cx="5280" cy="428"/>
          </a:xfrm>
        </p:grpSpPr>
        <p:sp>
          <p:nvSpPr>
            <p:cNvPr id="6164" name="Rectangle 30"/>
            <p:cNvSpPr>
              <a:spLocks noChangeArrowheads="1"/>
            </p:cNvSpPr>
            <p:nvPr/>
          </p:nvSpPr>
          <p:spPr bwMode="auto">
            <a:xfrm>
              <a:off x="336" y="1728"/>
              <a:ext cx="5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/>
                <a:buNone/>
              </a:pPr>
              <a:r>
                <a:rPr lang="en-US" sz="2400"/>
                <a:t>Phần tử </a:t>
              </a:r>
              <a:r>
                <a:rPr lang="en-US" sz="2400" i="1"/>
                <a:t>chặn dưới </a:t>
              </a:r>
              <a:r>
                <a:rPr lang="en-US" sz="2400"/>
                <a:t>của </a:t>
              </a:r>
              <a:r>
                <a:rPr lang="en-US" sz="2400" i="1"/>
                <a:t>A</a:t>
              </a:r>
              <a:r>
                <a:rPr lang="en-US" sz="2400"/>
                <a:t> là phần tử </a:t>
              </a:r>
              <a:r>
                <a:rPr lang="en-US" sz="2400" i="1"/>
                <a:t>x</a:t>
              </a:r>
              <a:r>
                <a:rPr lang="en-US" sz="2400"/>
                <a:t> </a:t>
              </a:r>
              <a:r>
                <a:rPr lang="en-US" sz="2400">
                  <a:sym typeface="Symbol" pitchFamily="18" charset="2"/>
                </a:rPr>
                <a:t></a:t>
              </a:r>
              <a:r>
                <a:rPr lang="en-US" sz="2400"/>
                <a:t> </a:t>
              </a:r>
              <a:r>
                <a:rPr lang="en-US" sz="2400" i="1"/>
                <a:t>S</a:t>
              </a:r>
              <a:r>
                <a:rPr lang="en-US" sz="2400"/>
                <a:t> sao cho</a:t>
              </a:r>
            </a:p>
            <a:p>
              <a:pPr marL="457200" indent="-457200">
                <a:lnSpc>
                  <a:spcPct val="90000"/>
                </a:lnSpc>
                <a:buFont typeface="Times"/>
                <a:buNone/>
              </a:pPr>
              <a:r>
                <a:rPr lang="en-US" sz="2400"/>
                <a:t> </a:t>
              </a:r>
              <a:r>
                <a:rPr lang="en-US" sz="2400">
                  <a:sym typeface="Symbol" pitchFamily="18" charset="2"/>
                </a:rPr>
                <a:t> </a:t>
              </a:r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>
                  <a:sym typeface="Symbol" pitchFamily="18" charset="2"/>
                </a:rPr>
                <a:t>  </a:t>
              </a:r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>
                  <a:sym typeface="Symbol" pitchFamily="18" charset="2"/>
                </a:rPr>
                <a:t>, </a:t>
              </a:r>
              <a:r>
                <a:rPr lang="en-US" sz="2400" i="1">
                  <a:sym typeface="Symbol" pitchFamily="18" charset="2"/>
                </a:rPr>
                <a:t>x </a:t>
              </a:r>
              <a:r>
                <a:rPr lang="en-US" sz="2400">
                  <a:sym typeface="Symbol" pitchFamily="18" charset="2"/>
                </a:rPr>
                <a:t>    </a:t>
              </a:r>
              <a:r>
                <a:rPr lang="en-US" sz="2400" i="1">
                  <a:sym typeface="Symbol" pitchFamily="18" charset="2"/>
                </a:rPr>
                <a:t>a</a:t>
              </a:r>
              <a:endParaRPr lang="en-US" sz="2400"/>
            </a:p>
          </p:txBody>
        </p:sp>
        <p:graphicFrame>
          <p:nvGraphicFramePr>
            <p:cNvPr id="6148" name="Object 31"/>
            <p:cNvGraphicFramePr>
              <a:graphicFrameLocks noChangeAspect="1"/>
            </p:cNvGraphicFramePr>
            <p:nvPr/>
          </p:nvGraphicFramePr>
          <p:xfrm>
            <a:off x="1344" y="1968"/>
            <a:ext cx="193" cy="188"/>
          </p:xfrm>
          <a:graphic>
            <a:graphicData uri="http://schemas.openxmlformats.org/presentationml/2006/ole">
              <p:oleObj spid="_x0000_s6148" name="Equation" r:id="rId5" imgW="139680" imgH="139680" progId="Equation.3">
                <p:embed/>
              </p:oleObj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33400" y="3886200"/>
            <a:ext cx="1676400" cy="2286000"/>
            <a:chOff x="3456" y="2688"/>
            <a:chExt cx="1056" cy="1440"/>
          </a:xfrm>
        </p:grpSpPr>
        <p:sp>
          <p:nvSpPr>
            <p:cNvPr id="6161" name="Line 33"/>
            <p:cNvSpPr>
              <a:spLocks noChangeShapeType="1"/>
            </p:cNvSpPr>
            <p:nvPr/>
          </p:nvSpPr>
          <p:spPr bwMode="auto">
            <a:xfrm flipH="1">
              <a:off x="3456" y="3648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34"/>
            <p:cNvSpPr>
              <a:spLocks noChangeShapeType="1"/>
            </p:cNvSpPr>
            <p:nvPr/>
          </p:nvSpPr>
          <p:spPr bwMode="auto">
            <a:xfrm flipH="1">
              <a:off x="3984" y="3168"/>
              <a:ext cx="0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35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09800" y="3886200"/>
            <a:ext cx="838200" cy="1524000"/>
            <a:chOff x="4752" y="3024"/>
            <a:chExt cx="528" cy="960"/>
          </a:xfrm>
        </p:grpSpPr>
        <p:sp>
          <p:nvSpPr>
            <p:cNvPr id="6159" name="Line 37"/>
            <p:cNvSpPr>
              <a:spLocks noChangeShapeType="1"/>
            </p:cNvSpPr>
            <p:nvPr/>
          </p:nvSpPr>
          <p:spPr bwMode="auto">
            <a:xfrm flipH="1">
              <a:off x="5280" y="3504"/>
              <a:ext cx="0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38"/>
            <p:cNvSpPr>
              <a:spLocks noChangeShapeType="1"/>
            </p:cNvSpPr>
            <p:nvPr/>
          </p:nvSpPr>
          <p:spPr bwMode="auto">
            <a:xfrm>
              <a:off x="4752" y="3024"/>
              <a:ext cx="528" cy="48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381000" y="1447800"/>
            <a:ext cx="8534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4572000" y="4800600"/>
            <a:ext cx="3541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Tại sao không phải là b</a:t>
            </a:r>
            <a:r>
              <a:rPr lang="en-US" sz="2400"/>
              <a:t>?</a:t>
            </a:r>
          </a:p>
        </p:txBody>
      </p:sp>
      <p:sp>
        <p:nvSpPr>
          <p:cNvPr id="6158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7CCF7D99-9303-45F8-BA44-02C23D91B68E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36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4" grpId="0" autoUpdateAnimBg="0"/>
      <p:bldP spid="138279" grpId="0" animBg="1"/>
      <p:bldP spid="1382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137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b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 nghĩa. 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 (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  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là poset và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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</a:t>
            </a:r>
            <a:r>
              <a:rPr lang="en-US" sz="2400" b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  <a:r>
              <a:rPr lang="en-US" sz="2400" i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Chặn trên nhỏ nhất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phần tử chặn trên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sao cho mọi chặn trên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 của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 ta đều có  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endParaRPr lang="en-US" sz="2400" b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/>
        </p:nvGraphicFramePr>
        <p:xfrm>
          <a:off x="3581400" y="1828800"/>
          <a:ext cx="306388" cy="298450"/>
        </p:xfrm>
        <a:graphic>
          <a:graphicData uri="http://schemas.openxmlformats.org/presentationml/2006/ole">
            <p:oleObj spid="_x0000_s7170" name="Equation" r:id="rId3" imgW="139680" imgH="139680" progId="Equation.3">
              <p:embed/>
            </p:oleObj>
          </a:graphicData>
        </a:graphic>
      </p:graphicFrame>
      <p:graphicFrame>
        <p:nvGraphicFramePr>
          <p:cNvPr id="141342" name="Object 30"/>
          <p:cNvGraphicFramePr>
            <a:graphicFrameLocks noChangeAspect="1"/>
          </p:cNvGraphicFramePr>
          <p:nvPr/>
        </p:nvGraphicFramePr>
        <p:xfrm>
          <a:off x="6781800" y="2438400"/>
          <a:ext cx="306388" cy="298450"/>
        </p:xfrm>
        <a:graphic>
          <a:graphicData uri="http://schemas.openxmlformats.org/presentationml/2006/ole">
            <p:oleObj spid="_x0000_s7171" name="Equation" r:id="rId4" imgW="139680" imgH="139680" progId="Equation.3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33400" y="3276600"/>
            <a:ext cx="7696200" cy="990600"/>
            <a:chOff x="288" y="1296"/>
            <a:chExt cx="4848" cy="624"/>
          </a:xfrm>
        </p:grpSpPr>
        <p:sp>
          <p:nvSpPr>
            <p:cNvPr id="7179" name="Rectangle 32"/>
            <p:cNvSpPr>
              <a:spLocks noChangeArrowheads="1"/>
            </p:cNvSpPr>
            <p:nvPr/>
          </p:nvSpPr>
          <p:spPr bwMode="auto">
            <a:xfrm>
              <a:off x="288" y="1296"/>
              <a:ext cx="484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>
                <a:lnSpc>
                  <a:spcPct val="90000"/>
                </a:lnSpc>
                <a:buFont typeface="Times"/>
                <a:buNone/>
              </a:pPr>
              <a:r>
                <a:rPr lang="en-US" sz="2400">
                  <a:solidFill>
                    <a:srgbClr val="7030A0"/>
                  </a:solidFill>
                </a:rPr>
                <a:t> </a:t>
              </a:r>
              <a:r>
                <a:rPr lang="en-US" sz="2400" b="1" i="1">
                  <a:solidFill>
                    <a:srgbClr val="7030A0"/>
                  </a:solidFill>
                </a:rPr>
                <a:t>Chặn dưới lớn nhất</a:t>
              </a:r>
              <a:r>
                <a:rPr lang="en-US" sz="2400" b="1">
                  <a:solidFill>
                    <a:srgbClr val="7030A0"/>
                  </a:solidFill>
                </a:rPr>
                <a:t> </a:t>
              </a:r>
              <a:r>
                <a:rPr lang="en-US" sz="2400"/>
                <a:t>của </a:t>
              </a:r>
              <a:r>
                <a:rPr lang="en-US" sz="2400" i="1"/>
                <a:t>A</a:t>
              </a:r>
              <a:r>
                <a:rPr lang="en-US" sz="2400"/>
                <a:t> là phần tử chặn dưới  </a:t>
              </a:r>
              <a:r>
                <a:rPr lang="en-US" sz="2400" i="1"/>
                <a:t>x</a:t>
              </a:r>
              <a:r>
                <a:rPr lang="en-US" sz="2400"/>
                <a:t>  của  A sao cho mọi chặn dưới </a:t>
              </a:r>
              <a:r>
                <a:rPr lang="en-US" sz="2400">
                  <a:sym typeface="Symbol" pitchFamily="18" charset="2"/>
                </a:rPr>
                <a:t> </a:t>
              </a:r>
              <a:r>
                <a:rPr lang="en-US" sz="2400" i="1">
                  <a:sym typeface="Symbol" pitchFamily="18" charset="2"/>
                </a:rPr>
                <a:t>y</a:t>
              </a:r>
              <a:r>
                <a:rPr lang="en-US" sz="2400">
                  <a:sym typeface="Symbol" pitchFamily="18" charset="2"/>
                </a:rPr>
                <a:t> của  </a:t>
              </a:r>
              <a:r>
                <a:rPr lang="en-US" sz="2400" i="1">
                  <a:sym typeface="Symbol" pitchFamily="18" charset="2"/>
                </a:rPr>
                <a:t>A</a:t>
              </a:r>
              <a:r>
                <a:rPr lang="en-US" sz="2400">
                  <a:sym typeface="Symbol" pitchFamily="18" charset="2"/>
                </a:rPr>
                <a:t>, ta có</a:t>
              </a:r>
            </a:p>
            <a:p>
              <a:pPr marL="457200" indent="-457200">
                <a:lnSpc>
                  <a:spcPct val="90000"/>
                </a:lnSpc>
                <a:buFont typeface="Times"/>
                <a:buNone/>
              </a:pPr>
              <a:r>
                <a:rPr lang="en-US" sz="2400">
                  <a:sym typeface="Symbol" pitchFamily="18" charset="2"/>
                </a:rPr>
                <a:t> </a:t>
              </a:r>
              <a:r>
                <a:rPr lang="en-US" sz="2400" i="1">
                  <a:sym typeface="Symbol" pitchFamily="18" charset="2"/>
                </a:rPr>
                <a:t>y </a:t>
              </a:r>
              <a:r>
                <a:rPr lang="en-US" sz="2400">
                  <a:sym typeface="Symbol" pitchFamily="18" charset="2"/>
                </a:rPr>
                <a:t>      </a:t>
              </a:r>
              <a:r>
                <a:rPr lang="en-US" sz="2400" i="1">
                  <a:sym typeface="Symbol" pitchFamily="18" charset="2"/>
                </a:rPr>
                <a:t>x</a:t>
              </a:r>
              <a:endParaRPr lang="en-US" sz="2400"/>
            </a:p>
          </p:txBody>
        </p:sp>
        <p:graphicFrame>
          <p:nvGraphicFramePr>
            <p:cNvPr id="7172" name="Object 33"/>
            <p:cNvGraphicFramePr>
              <a:graphicFrameLocks noChangeAspect="1"/>
            </p:cNvGraphicFramePr>
            <p:nvPr/>
          </p:nvGraphicFramePr>
          <p:xfrm>
            <a:off x="576" y="1728"/>
            <a:ext cx="193" cy="188"/>
          </p:xfrm>
          <a:graphic>
            <a:graphicData uri="http://schemas.openxmlformats.org/presentationml/2006/ole">
              <p:oleObj spid="_x0000_s7172" name="Equation" r:id="rId5" imgW="139680" imgH="139680" progId="Equation.3">
                <p:embed/>
              </p:oleObj>
            </a:graphicData>
          </a:graphic>
        </p:graphicFrame>
      </p:grp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381000" y="1752600"/>
            <a:ext cx="853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176" name="Slide Number Placeholder 50"/>
          <p:cNvSpPr>
            <a:spLocks noGrp="1"/>
          </p:cNvSpPr>
          <p:nvPr>
            <p:ph type="sldNum" sz="quarter" idx="12"/>
          </p:nvPr>
        </p:nvSpPr>
        <p:spPr>
          <a:xfrm>
            <a:off x="7162800" y="1447800"/>
            <a:ext cx="1752600" cy="228600"/>
          </a:xfrm>
          <a:noFill/>
        </p:spPr>
        <p:txBody>
          <a:bodyPr/>
          <a:lstStyle/>
          <a:p>
            <a:pPr algn="r"/>
            <a:fld id="{3922962D-4502-4165-B9CF-087ADFD4EAA8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37</a:t>
            </a:fld>
            <a:endParaRPr lang="en-US" sz="9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Chặn trên, chặn dưới</a:t>
            </a:r>
          </a:p>
        </p:txBody>
      </p:sp>
      <p:sp>
        <p:nvSpPr>
          <p:cNvPr id="13322" name="TextBox 10"/>
          <p:cNvSpPr txBox="1">
            <a:spLocks noChangeArrowheads="1"/>
          </p:cNvSpPr>
          <p:nvPr/>
        </p:nvSpPr>
        <p:spPr bwMode="auto">
          <a:xfrm>
            <a:off x="1066800" y="4800600"/>
            <a:ext cx="6248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Chặn trên nhỏ nhất của : supA</a:t>
            </a:r>
          </a:p>
          <a:p>
            <a:r>
              <a:rPr lang="en-US" sz="2400"/>
              <a:t>Chặn dưới lớn nhất:    infA</a:t>
            </a:r>
            <a:endParaRPr lang="vi-V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0" grpId="0" build="p"/>
      <p:bldP spid="141346" grpId="0" animBg="1"/>
      <p:bldP spid="133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174875"/>
            <a:ext cx="3048000" cy="2701925"/>
            <a:chOff x="336" y="2352"/>
            <a:chExt cx="1920" cy="1702"/>
          </a:xfrm>
        </p:grpSpPr>
        <p:sp>
          <p:nvSpPr>
            <p:cNvPr id="40975" name="Line 3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4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5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Line 6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7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9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10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11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12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13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14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a</a:t>
              </a:r>
            </a:p>
          </p:txBody>
        </p:sp>
        <p:sp>
          <p:nvSpPr>
            <p:cNvPr id="40987" name="Text Box 15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b</a:t>
              </a:r>
            </a:p>
          </p:txBody>
        </p:sp>
        <p:sp>
          <p:nvSpPr>
            <p:cNvPr id="40988" name="Text Box 16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d</a:t>
              </a:r>
            </a:p>
          </p:txBody>
        </p:sp>
        <p:sp>
          <p:nvSpPr>
            <p:cNvPr id="40989" name="Text Box 17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j</a:t>
              </a:r>
            </a:p>
          </p:txBody>
        </p:sp>
        <p:sp>
          <p:nvSpPr>
            <p:cNvPr id="40990" name="Text Box 18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f</a:t>
              </a:r>
            </a:p>
          </p:txBody>
        </p:sp>
        <p:sp>
          <p:nvSpPr>
            <p:cNvPr id="40991" name="Text Box 19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i</a:t>
              </a:r>
            </a:p>
          </p:txBody>
        </p:sp>
        <p:sp>
          <p:nvSpPr>
            <p:cNvPr id="40992" name="Text Box 20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h</a:t>
              </a:r>
            </a:p>
          </p:txBody>
        </p:sp>
        <p:sp>
          <p:nvSpPr>
            <p:cNvPr id="40993" name="Text Box 21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e</a:t>
              </a:r>
            </a:p>
          </p:txBody>
        </p:sp>
        <p:sp>
          <p:nvSpPr>
            <p:cNvPr id="40994" name="Text Box 22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c</a:t>
              </a:r>
            </a:p>
          </p:txBody>
        </p:sp>
        <p:sp>
          <p:nvSpPr>
            <p:cNvPr id="40995" name="Text Box 23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g</a:t>
              </a:r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657600" y="1793875"/>
            <a:ext cx="5257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 b="1">
                <a:solidFill>
                  <a:srgbClr val="C00000"/>
                </a:solidFill>
              </a:rPr>
              <a:t>Ví dụ.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Chặn dưới chung lớn nhất của {</a:t>
            </a:r>
            <a:r>
              <a:rPr lang="en-US" sz="2400" i="1"/>
              <a:t>a</a:t>
            </a:r>
            <a:r>
              <a:rPr lang="en-US" sz="2400"/>
              <a:t>,b} là gì?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Times"/>
              <a:buNone/>
            </a:pPr>
            <a:r>
              <a:rPr lang="en-US" sz="2400"/>
              <a:t>	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>
            <a:off x="2209800" y="3241675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>
            <a:off x="2209800" y="4003675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209800" y="2479675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685800" y="1412875"/>
            <a:ext cx="739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400" b="1">
                <a:solidFill>
                  <a:schemeClr val="hlink"/>
                </a:solidFill>
              </a:rPr>
              <a:t>Ví dụ  </a:t>
            </a:r>
            <a:r>
              <a:rPr lang="en-US" sz="2400"/>
              <a:t>Chặn trên nhỏ nhất của {</a:t>
            </a:r>
            <a:r>
              <a:rPr lang="en-US" sz="2400" i="1"/>
              <a:t>i</a:t>
            </a:r>
            <a:r>
              <a:rPr lang="en-US" sz="2400"/>
              <a:t>,</a:t>
            </a:r>
            <a:r>
              <a:rPr lang="en-US" sz="2400" i="1"/>
              <a:t>j</a:t>
            </a:r>
            <a:r>
              <a:rPr lang="en-US" sz="2400"/>
              <a:t>} là </a:t>
            </a:r>
            <a:r>
              <a:rPr lang="en-US" sz="2400" i="1"/>
              <a:t>d</a:t>
            </a:r>
            <a:endParaRPr lang="en-US" sz="2400">
              <a:sym typeface="Symbol" pitchFamily="18" charset="2"/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 flipH="1">
            <a:off x="3048000" y="3241675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flipH="1">
            <a:off x="533400" y="4003675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flipH="1">
            <a:off x="1371600" y="3241675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>
            <a:off x="3048000" y="3241675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50"/>
          <p:cNvSpPr>
            <a:spLocks noChangeShapeType="1"/>
          </p:cNvSpPr>
          <p:nvPr/>
        </p:nvSpPr>
        <p:spPr bwMode="auto">
          <a:xfrm flipH="1">
            <a:off x="1371600" y="2479675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hangingPunct="1"/>
            <a:r>
              <a:rPr lang="en-US" sz="2800" smtClean="0">
                <a:latin typeface="Arial" pitchFamily="34" charset="0"/>
                <a:cs typeface="Arial" pitchFamily="34" charset="0"/>
              </a:rPr>
              <a:t> Chặn trên, chặn dưới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C0BB9-3274-4A4F-B27C-4541E3F4F3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3276600"/>
            <a:ext cx="3048000" cy="2819400"/>
            <a:chOff x="336" y="2352"/>
            <a:chExt cx="1920" cy="1776"/>
          </a:xfrm>
        </p:grpSpPr>
        <p:sp>
          <p:nvSpPr>
            <p:cNvPr id="42000" name="Line 3"/>
            <p:cNvSpPr>
              <a:spLocks noChangeShapeType="1"/>
            </p:cNvSpPr>
            <p:nvPr/>
          </p:nvSpPr>
          <p:spPr bwMode="auto">
            <a:xfrm>
              <a:off x="864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4"/>
            <p:cNvSpPr>
              <a:spLocks noChangeShapeType="1"/>
            </p:cNvSpPr>
            <p:nvPr/>
          </p:nvSpPr>
          <p:spPr bwMode="auto">
            <a:xfrm>
              <a:off x="1392" y="350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5"/>
            <p:cNvSpPr>
              <a:spLocks noChangeShapeType="1"/>
            </p:cNvSpPr>
            <p:nvPr/>
          </p:nvSpPr>
          <p:spPr bwMode="auto">
            <a:xfrm>
              <a:off x="864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Line 6"/>
            <p:cNvSpPr>
              <a:spLocks noChangeShapeType="1"/>
            </p:cNvSpPr>
            <p:nvPr/>
          </p:nvSpPr>
          <p:spPr bwMode="auto">
            <a:xfrm flipH="1">
              <a:off x="336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7"/>
            <p:cNvSpPr>
              <a:spLocks noChangeShapeType="1"/>
            </p:cNvSpPr>
            <p:nvPr/>
          </p:nvSpPr>
          <p:spPr bwMode="auto">
            <a:xfrm>
              <a:off x="1920" y="302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9"/>
            <p:cNvSpPr>
              <a:spLocks noChangeShapeType="1"/>
            </p:cNvSpPr>
            <p:nvPr/>
          </p:nvSpPr>
          <p:spPr bwMode="auto">
            <a:xfrm flipV="1">
              <a:off x="1920" y="2544"/>
              <a:ext cx="0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10"/>
            <p:cNvSpPr>
              <a:spLocks noChangeShapeType="1"/>
            </p:cNvSpPr>
            <p:nvPr/>
          </p:nvSpPr>
          <p:spPr bwMode="auto">
            <a:xfrm>
              <a:off x="864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11"/>
            <p:cNvSpPr>
              <a:spLocks noChangeShapeType="1"/>
            </p:cNvSpPr>
            <p:nvPr/>
          </p:nvSpPr>
          <p:spPr bwMode="auto">
            <a:xfrm flipV="1">
              <a:off x="864" y="254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12"/>
            <p:cNvSpPr>
              <a:spLocks noChangeShapeType="1"/>
            </p:cNvSpPr>
            <p:nvPr/>
          </p:nvSpPr>
          <p:spPr bwMode="auto">
            <a:xfrm>
              <a:off x="864" y="350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13"/>
            <p:cNvSpPr>
              <a:spLocks noChangeShapeType="1"/>
            </p:cNvSpPr>
            <p:nvPr/>
          </p:nvSpPr>
          <p:spPr bwMode="auto">
            <a:xfrm flipV="1">
              <a:off x="1392" y="3024"/>
              <a:ext cx="528" cy="48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14"/>
            <p:cNvSpPr txBox="1">
              <a:spLocks noChangeArrowheads="1"/>
            </p:cNvSpPr>
            <p:nvPr/>
          </p:nvSpPr>
          <p:spPr bwMode="auto">
            <a:xfrm>
              <a:off x="1440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a</a:t>
              </a:r>
              <a:endParaRPr lang="en-US" sz="2400">
                <a:latin typeface="Times"/>
              </a:endParaRPr>
            </a:p>
          </p:txBody>
        </p:sp>
        <p:sp>
          <p:nvSpPr>
            <p:cNvPr id="42012" name="Text Box 15"/>
            <p:cNvSpPr txBox="1">
              <a:spLocks noChangeArrowheads="1"/>
            </p:cNvSpPr>
            <p:nvPr/>
          </p:nvSpPr>
          <p:spPr bwMode="auto">
            <a:xfrm>
              <a:off x="1968" y="235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b</a:t>
              </a:r>
              <a:endParaRPr lang="en-US" sz="2400">
                <a:latin typeface="Times"/>
              </a:endParaRPr>
            </a:p>
          </p:txBody>
        </p:sp>
        <p:sp>
          <p:nvSpPr>
            <p:cNvPr id="42013" name="Text Box 16"/>
            <p:cNvSpPr txBox="1">
              <a:spLocks noChangeArrowheads="1"/>
            </p:cNvSpPr>
            <p:nvPr/>
          </p:nvSpPr>
          <p:spPr bwMode="auto">
            <a:xfrm>
              <a:off x="1968" y="284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d</a:t>
              </a:r>
              <a:endParaRPr lang="en-US" sz="2400">
                <a:latin typeface="Times"/>
              </a:endParaRPr>
            </a:p>
          </p:txBody>
        </p:sp>
        <p:sp>
          <p:nvSpPr>
            <p:cNvPr id="42014" name="Text Box 17"/>
            <p:cNvSpPr txBox="1">
              <a:spLocks noChangeArrowheads="1"/>
            </p:cNvSpPr>
            <p:nvPr/>
          </p:nvSpPr>
          <p:spPr bwMode="auto">
            <a:xfrm>
              <a:off x="1968" y="332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j</a:t>
              </a:r>
              <a:endParaRPr lang="en-US" sz="2400">
                <a:latin typeface="Times"/>
              </a:endParaRPr>
            </a:p>
          </p:txBody>
        </p:sp>
        <p:sp>
          <p:nvSpPr>
            <p:cNvPr id="42015" name="Text Box 18"/>
            <p:cNvSpPr txBox="1">
              <a:spLocks noChangeArrowheads="1"/>
            </p:cNvSpPr>
            <p:nvPr/>
          </p:nvSpPr>
          <p:spPr bwMode="auto">
            <a:xfrm>
              <a:off x="1440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f</a:t>
              </a:r>
              <a:endParaRPr lang="en-US" sz="2400">
                <a:latin typeface="Times"/>
              </a:endParaRPr>
            </a:p>
          </p:txBody>
        </p:sp>
        <p:sp>
          <p:nvSpPr>
            <p:cNvPr id="42016" name="Text Box 19"/>
            <p:cNvSpPr txBox="1">
              <a:spLocks noChangeArrowheads="1"/>
            </p:cNvSpPr>
            <p:nvPr/>
          </p:nvSpPr>
          <p:spPr bwMode="auto">
            <a:xfrm>
              <a:off x="1440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i</a:t>
              </a:r>
              <a:endParaRPr lang="en-US" sz="2400">
                <a:latin typeface="Times"/>
              </a:endParaRPr>
            </a:p>
          </p:txBody>
        </p:sp>
        <p:sp>
          <p:nvSpPr>
            <p:cNvPr id="42017" name="Text Box 20"/>
            <p:cNvSpPr txBox="1">
              <a:spLocks noChangeArrowheads="1"/>
            </p:cNvSpPr>
            <p:nvPr/>
          </p:nvSpPr>
          <p:spPr bwMode="auto">
            <a:xfrm>
              <a:off x="912" y="379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h</a:t>
              </a:r>
              <a:endParaRPr lang="en-US" sz="2400">
                <a:latin typeface="Times"/>
              </a:endParaRPr>
            </a:p>
          </p:txBody>
        </p:sp>
        <p:sp>
          <p:nvSpPr>
            <p:cNvPr id="42018" name="Text Box 21"/>
            <p:cNvSpPr txBox="1">
              <a:spLocks noChangeArrowheads="1"/>
            </p:cNvSpPr>
            <p:nvPr/>
          </p:nvSpPr>
          <p:spPr bwMode="auto">
            <a:xfrm>
              <a:off x="912" y="331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e</a:t>
              </a:r>
              <a:endParaRPr lang="en-US" sz="2400">
                <a:latin typeface="Times"/>
              </a:endParaRPr>
            </a:p>
          </p:txBody>
        </p:sp>
        <p:sp>
          <p:nvSpPr>
            <p:cNvPr id="42019" name="Text Box 22"/>
            <p:cNvSpPr txBox="1">
              <a:spLocks noChangeArrowheads="1"/>
            </p:cNvSpPr>
            <p:nvPr/>
          </p:nvSpPr>
          <p:spPr bwMode="auto">
            <a:xfrm>
              <a:off x="912" y="283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c</a:t>
              </a:r>
              <a:endParaRPr lang="en-US" sz="2400">
                <a:latin typeface="Times"/>
              </a:endParaRPr>
            </a:p>
          </p:txBody>
        </p:sp>
        <p:sp>
          <p:nvSpPr>
            <p:cNvPr id="42020" name="Text Box 23"/>
            <p:cNvSpPr txBox="1">
              <a:spLocks noChangeArrowheads="1"/>
            </p:cNvSpPr>
            <p:nvPr/>
          </p:nvSpPr>
          <p:spPr bwMode="auto">
            <a:xfrm>
              <a:off x="384" y="3802"/>
              <a:ext cx="2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g</a:t>
              </a:r>
              <a:endParaRPr lang="en-US" sz="2400">
                <a:latin typeface="Times"/>
              </a:endParaRPr>
            </a:p>
          </p:txBody>
        </p:sp>
      </p:grp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5029200" y="51816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</a:rPr>
              <a:t>Ví dụ.</a:t>
            </a:r>
            <a:r>
              <a:rPr lang="en-US" sz="280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b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2800" i="1">
                <a:latin typeface="Times New Roman" pitchFamily="18" charset="0"/>
              </a:rPr>
              <a:t> c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</a:rPr>
              <a:t>f</a:t>
            </a:r>
          </a:p>
        </p:txBody>
      </p:sp>
      <p:sp>
        <p:nvSpPr>
          <p:cNvPr id="419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914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Chặn trên nhỏ nhất (nếu có)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{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}  đựơc ký</a:t>
            </a: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hiệu  bởi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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b</a:t>
            </a:r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 flipH="1">
            <a:off x="2209800" y="4343400"/>
            <a:ext cx="83820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Line 27"/>
          <p:cNvSpPr>
            <a:spLocks noChangeShapeType="1"/>
          </p:cNvSpPr>
          <p:nvPr/>
        </p:nvSpPr>
        <p:spPr bwMode="auto">
          <a:xfrm flipH="1">
            <a:off x="2209800" y="51054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3048000" y="35814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648200" y="38100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/>
              <a:buNone/>
            </a:pPr>
            <a:r>
              <a:rPr lang="en-US" sz="2800" b="1">
                <a:solidFill>
                  <a:srgbClr val="C00000"/>
                </a:solidFill>
                <a:latin typeface="Times New Roman" pitchFamily="18" charset="0"/>
              </a:rPr>
              <a:t>Ví dụ.</a:t>
            </a:r>
            <a:r>
              <a:rPr lang="en-US" sz="280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i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sz="2800" i="1">
                <a:latin typeface="Times New Roman" pitchFamily="18" charset="0"/>
              </a:rPr>
              <a:t> j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</a:rPr>
              <a:t>d</a:t>
            </a:r>
          </a:p>
        </p:txBody>
      </p:sp>
      <p:sp>
        <p:nvSpPr>
          <p:cNvPr id="142366" name="Line 30"/>
          <p:cNvSpPr>
            <a:spLocks noChangeShapeType="1"/>
          </p:cNvSpPr>
          <p:nvPr/>
        </p:nvSpPr>
        <p:spPr bwMode="auto">
          <a:xfrm flipH="1">
            <a:off x="3048000" y="43434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1371600" y="4343400"/>
            <a:ext cx="838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 flipH="1">
            <a:off x="3048000" y="4343400"/>
            <a:ext cx="0" cy="762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 flipH="1">
            <a:off x="2209800" y="4343400"/>
            <a:ext cx="838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09600" y="2438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Times"/>
              <a:buNone/>
            </a:pPr>
            <a:r>
              <a:rPr lang="en-US" sz="2400">
                <a:sym typeface="Symbol" pitchFamily="18" charset="2"/>
              </a:rPr>
              <a:t>Chặn dưới lớn nhất (nếu có) của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= {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 i="1">
                <a:sym typeface="Symbol" pitchFamily="18" charset="2"/>
              </a:rPr>
              <a:t>b</a:t>
            </a:r>
            <a:r>
              <a:rPr lang="en-US" sz="2400">
                <a:sym typeface="Symbol" pitchFamily="18" charset="2"/>
              </a:rPr>
              <a:t>} đựoc ký hiệu bởi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a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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 b</a:t>
            </a:r>
          </a:p>
        </p:txBody>
      </p:sp>
      <p:sp>
        <p:nvSpPr>
          <p:cNvPr id="41998" name="Slide Number Placeholder 34"/>
          <p:cNvSpPr>
            <a:spLocks noGrp="1"/>
          </p:cNvSpPr>
          <p:nvPr>
            <p:ph type="sldNum" sz="quarter" idx="12"/>
          </p:nvPr>
        </p:nvSpPr>
        <p:spPr>
          <a:xfrm>
            <a:off x="7162800" y="990600"/>
            <a:ext cx="1752600" cy="228600"/>
          </a:xfrm>
          <a:noFill/>
        </p:spPr>
        <p:txBody>
          <a:bodyPr/>
          <a:lstStyle/>
          <a:p>
            <a:pPr algn="r"/>
            <a:fld id="{08C606FC-3390-45A2-B269-69E718E5CA3D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39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375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 Chặn trên, chặn dưới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2" grpId="0" animBg="1"/>
      <p:bldP spid="142363" grpId="0" animBg="1"/>
      <p:bldP spid="142364" grpId="0" animBg="1"/>
      <p:bldP spid="142366" grpId="0" animBg="1"/>
      <p:bldP spid="142367" grpId="0" animBg="1"/>
      <p:bldP spid="142368" grpId="0" animBg="1"/>
      <p:bldP spid="142369" grpId="0" animBg="1"/>
      <p:bldP spid="1423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70875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Ví dụ.  </a:t>
            </a:r>
            <a:r>
              <a:rPr lang="en-US" sz="24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tập sinh viên; </a:t>
            </a:r>
            <a:r>
              <a:rPr lang="en-US" sz="24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các lớp học.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	    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= {(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) | sinh viên 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 học lớp 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667000"/>
            <a:ext cx="4419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pPr algn="r">
              <a:defRPr/>
            </a:pPr>
            <a:fld id="{CC87247D-63B3-4349-A753-8E58A244FD24}" type="slidenum">
              <a:rPr lang="en-US" smtClean="0"/>
              <a:pPr algn="r">
                <a:defRPr/>
              </a:pPr>
              <a:t>4</a:t>
            </a:fld>
            <a:endParaRPr lang="en-US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Định nghĩa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1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Ví dụ.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Cho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{1, 2, 3, 4}, và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{(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|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ước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Khi đó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R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{(1, 1), (1, 2), (1, 3), (1, 4), (2, 2), (2, 4), (3, 3),  (4,4)}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3962400"/>
            <a:ext cx="3200400" cy="609600"/>
            <a:chOff x="1152" y="2832"/>
            <a:chExt cx="2016" cy="384"/>
          </a:xfrm>
        </p:grpSpPr>
        <p:sp>
          <p:nvSpPr>
            <p:cNvPr id="14360" name="Oval 5"/>
            <p:cNvSpPr>
              <a:spLocks noChangeArrowheads="1"/>
            </p:cNvSpPr>
            <p:nvPr/>
          </p:nvSpPr>
          <p:spPr bwMode="auto">
            <a:xfrm>
              <a:off x="1200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61" name="Oval 6"/>
            <p:cNvSpPr>
              <a:spLocks noChangeArrowheads="1"/>
            </p:cNvSpPr>
            <p:nvPr/>
          </p:nvSpPr>
          <p:spPr bwMode="auto">
            <a:xfrm>
              <a:off x="1776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62" name="Text Box 7"/>
            <p:cNvSpPr txBox="1">
              <a:spLocks noChangeArrowheads="1"/>
            </p:cNvSpPr>
            <p:nvPr/>
          </p:nvSpPr>
          <p:spPr bwMode="auto">
            <a:xfrm>
              <a:off x="1152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4363" name="Text Box 8"/>
            <p:cNvSpPr txBox="1">
              <a:spLocks noChangeArrowheads="1"/>
            </p:cNvSpPr>
            <p:nvPr/>
          </p:nvSpPr>
          <p:spPr bwMode="auto">
            <a:xfrm>
              <a:off x="1728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4364" name="Oval 9"/>
            <p:cNvSpPr>
              <a:spLocks noChangeArrowheads="1"/>
            </p:cNvSpPr>
            <p:nvPr/>
          </p:nvSpPr>
          <p:spPr bwMode="auto">
            <a:xfrm>
              <a:off x="2352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65" name="Oval 10"/>
            <p:cNvSpPr>
              <a:spLocks noChangeArrowheads="1"/>
            </p:cNvSpPr>
            <p:nvPr/>
          </p:nvSpPr>
          <p:spPr bwMode="auto">
            <a:xfrm>
              <a:off x="2928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66" name="Text Box 11"/>
            <p:cNvSpPr txBox="1">
              <a:spLocks noChangeArrowheads="1"/>
            </p:cNvSpPr>
            <p:nvPr/>
          </p:nvSpPr>
          <p:spPr bwMode="auto">
            <a:xfrm>
              <a:off x="2304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4367" name="Text Box 12"/>
            <p:cNvSpPr txBox="1">
              <a:spLocks noChangeArrowheads="1"/>
            </p:cNvSpPr>
            <p:nvPr/>
          </p:nvSpPr>
          <p:spPr bwMode="auto">
            <a:xfrm>
              <a:off x="2880" y="283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43200" y="5410200"/>
            <a:ext cx="3200400" cy="628650"/>
            <a:chOff x="1152" y="3744"/>
            <a:chExt cx="2016" cy="396"/>
          </a:xfrm>
        </p:grpSpPr>
        <p:sp>
          <p:nvSpPr>
            <p:cNvPr id="14352" name="Oval 14"/>
            <p:cNvSpPr>
              <a:spLocks noChangeArrowheads="1"/>
            </p:cNvSpPr>
            <p:nvPr/>
          </p:nvSpPr>
          <p:spPr bwMode="auto">
            <a:xfrm>
              <a:off x="1200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1776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1152" y="388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1728" y="388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4356" name="Oval 18"/>
            <p:cNvSpPr>
              <a:spLocks noChangeArrowheads="1"/>
            </p:cNvSpPr>
            <p:nvPr/>
          </p:nvSpPr>
          <p:spPr bwMode="auto">
            <a:xfrm>
              <a:off x="2352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7" name="Oval 19"/>
            <p:cNvSpPr>
              <a:spLocks noChangeArrowheads="1"/>
            </p:cNvSpPr>
            <p:nvPr/>
          </p:nvSpPr>
          <p:spPr bwMode="auto">
            <a:xfrm>
              <a:off x="2928" y="374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2304" y="388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2880" y="388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895600" y="4495800"/>
            <a:ext cx="2743200" cy="914400"/>
            <a:chOff x="1248" y="3168"/>
            <a:chExt cx="1728" cy="576"/>
          </a:xfrm>
        </p:grpSpPr>
        <p:sp>
          <p:nvSpPr>
            <p:cNvPr id="14344" name="Line 23"/>
            <p:cNvSpPr>
              <a:spLocks noChangeShapeType="1"/>
            </p:cNvSpPr>
            <p:nvPr/>
          </p:nvSpPr>
          <p:spPr bwMode="auto">
            <a:xfrm>
              <a:off x="1248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5" name="Line 24"/>
            <p:cNvSpPr>
              <a:spLocks noChangeShapeType="1"/>
            </p:cNvSpPr>
            <p:nvPr/>
          </p:nvSpPr>
          <p:spPr bwMode="auto">
            <a:xfrm>
              <a:off x="1824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6" name="Line 25"/>
            <p:cNvSpPr>
              <a:spLocks noChangeShapeType="1"/>
            </p:cNvSpPr>
            <p:nvPr/>
          </p:nvSpPr>
          <p:spPr bwMode="auto">
            <a:xfrm>
              <a:off x="2400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Line 26"/>
            <p:cNvSpPr>
              <a:spLocks noChangeShapeType="1"/>
            </p:cNvSpPr>
            <p:nvPr/>
          </p:nvSpPr>
          <p:spPr bwMode="auto">
            <a:xfrm>
              <a:off x="2976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8" name="Line 27"/>
            <p:cNvSpPr>
              <a:spLocks noChangeShapeType="1"/>
            </p:cNvSpPr>
            <p:nvPr/>
          </p:nvSpPr>
          <p:spPr bwMode="auto">
            <a:xfrm>
              <a:off x="1248" y="326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9" name="Line 28"/>
            <p:cNvSpPr>
              <a:spLocks noChangeShapeType="1"/>
            </p:cNvSpPr>
            <p:nvPr/>
          </p:nvSpPr>
          <p:spPr bwMode="auto">
            <a:xfrm>
              <a:off x="1296" y="3216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0" name="Line 29"/>
            <p:cNvSpPr>
              <a:spLocks noChangeShapeType="1"/>
            </p:cNvSpPr>
            <p:nvPr/>
          </p:nvSpPr>
          <p:spPr bwMode="auto">
            <a:xfrm>
              <a:off x="1344" y="3168"/>
              <a:ext cx="15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30"/>
            <p:cNvSpPr>
              <a:spLocks noChangeShapeType="1"/>
            </p:cNvSpPr>
            <p:nvPr/>
          </p:nvSpPr>
          <p:spPr bwMode="auto">
            <a:xfrm>
              <a:off x="1872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3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D1DA23A7-8951-4CA8-BE40-9D45A0CE39D6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sz="9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Các tính chất của Quan hệ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600200"/>
            <a:ext cx="8004175" cy="4368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Định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nghĩa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được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gọi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phản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xạ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nếu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    </a:t>
            </a:r>
            <a:b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</a:b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	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a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R 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endParaRPr lang="en-US" sz="2400" b="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Ví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dụ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tập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{1, 2, 3, 4},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{(1,1), (1,2), (2,1), (2, 2), (3, 4), (4, 1), (4, 4)}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không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phản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xạ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vì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(3, 3) 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600" b="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{(1,1), (1,2), (1,4), (2, 2), (3, 3), (4, 1), (4, 4)}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phản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xạ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vì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(1,1), (2, 2), (3, 3), (4, 4) 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4C34E-BC47-467F-86F9-49E1785CA40F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9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382000" cy="1295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5000"/>
              <a:buFont typeface="Wingdings" pitchFamily="2" charset="2"/>
              <a:buChar char="§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 hệ  trên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Z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phản xạ vì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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với mọi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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Z</a:t>
            </a:r>
          </a:p>
          <a:p>
            <a:pPr eaLnBrk="1" hangingPunct="1">
              <a:spcBef>
                <a:spcPct val="50000"/>
              </a:spcBef>
              <a:buSzPct val="125000"/>
              <a:buFont typeface="Wingdings" pitchFamily="2" charset="2"/>
              <a:buChar char="§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 hệ &gt; trên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Z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không phản xạ vì 1 &gt; 1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962400" y="4267200"/>
            <a:ext cx="2057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886200" y="5943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  <a:endParaRPr lang="en-US" sz="2000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495800" y="5943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endParaRPr lang="en-US" sz="2000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5105400" y="5943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  <a:endParaRPr lang="en-US" sz="2000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5715000" y="59436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  <a:endParaRPr lang="en-US" sz="2000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429000" y="56388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3429000" y="51054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429000" y="46482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3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3429000" y="41148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4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228600" y="2038350"/>
            <a:ext cx="8382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dirty="0" err="1">
                <a:sym typeface="Symbol" pitchFamily="18" charset="2"/>
              </a:rPr>
              <a:t>Quan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hệ</a:t>
            </a:r>
            <a:r>
              <a:rPr lang="en-US" sz="2400" dirty="0">
                <a:sym typeface="Symbol" pitchFamily="18" charset="2"/>
              </a:rPr>
              <a:t>“ | ” (“</a:t>
            </a:r>
            <a:r>
              <a:rPr lang="en-US" sz="2400" dirty="0" err="1">
                <a:sym typeface="Symbol" pitchFamily="18" charset="2"/>
              </a:rPr>
              <a:t>ước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số</a:t>
            </a:r>
            <a:r>
              <a:rPr lang="en-US" sz="2400" dirty="0">
                <a:sym typeface="Symbol" pitchFamily="18" charset="2"/>
              </a:rPr>
              <a:t>”) </a:t>
            </a:r>
            <a:r>
              <a:rPr lang="en-US" sz="2400" dirty="0" err="1">
                <a:sym typeface="Symbol" pitchFamily="18" charset="2"/>
              </a:rPr>
              <a:t>trên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Z </a:t>
            </a:r>
            <a:r>
              <a:rPr lang="en-US" sz="2400" i="1" baseline="30000" dirty="0">
                <a:sym typeface="Symbol" pitchFamily="18" charset="2"/>
              </a:rPr>
              <a:t>+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phản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xạ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vì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mọi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số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nguyên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a </a:t>
            </a:r>
            <a:r>
              <a:rPr lang="en-US" sz="2400" dirty="0" err="1">
                <a:sym typeface="Symbol" pitchFamily="18" charset="2"/>
              </a:rPr>
              <a:t>là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ước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của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chính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nó</a:t>
            </a:r>
            <a:r>
              <a:rPr lang="en-US" sz="2400" dirty="0">
                <a:sym typeface="Symbol" pitchFamily="18" charset="2"/>
              </a:rPr>
              <a:t> .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25000"/>
              <a:buFont typeface="Wingdings" pitchFamily="2" charset="2"/>
              <a:buChar char="§"/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 dirty="0" err="1">
                <a:sym typeface="Symbol" pitchFamily="18" charset="2"/>
              </a:rPr>
              <a:t>Chú</a:t>
            </a:r>
            <a:r>
              <a:rPr lang="en-US" sz="2400" b="1" dirty="0">
                <a:sym typeface="Symbol" pitchFamily="18" charset="2"/>
              </a:rPr>
              <a:t> ý. </a:t>
            </a:r>
            <a:r>
              <a:rPr lang="en-US" sz="2400" dirty="0" err="1">
                <a:sym typeface="Symbol" pitchFamily="18" charset="2"/>
              </a:rPr>
              <a:t>Quan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hệ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trên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tập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phản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xạ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nếu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nó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chứa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đường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chéo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của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A </a:t>
            </a:r>
            <a:r>
              <a:rPr lang="en-US" sz="2400" dirty="0">
                <a:sym typeface="Symbol" pitchFamily="18" charset="2"/>
              </a:rPr>
              <a:t>× </a:t>
            </a:r>
            <a:r>
              <a:rPr lang="en-US" sz="2400" i="1" dirty="0">
                <a:sym typeface="Symbol" pitchFamily="18" charset="2"/>
              </a:rPr>
              <a:t>A </a:t>
            </a:r>
            <a:r>
              <a:rPr lang="en-US" sz="2400" dirty="0">
                <a:sym typeface="Symbol" pitchFamily="18" charset="2"/>
              </a:rPr>
              <a:t>: </a:t>
            </a:r>
          </a:p>
          <a:p>
            <a:pPr algn="ctr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ym typeface="Symbol" pitchFamily="18" charset="2"/>
              </a:rPr>
              <a:t> = {(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);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}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343400" y="6327775"/>
            <a:ext cx="2133600" cy="244475"/>
          </a:xfrm>
        </p:spPr>
        <p:txBody>
          <a:bodyPr/>
          <a:lstStyle/>
          <a:p>
            <a:pPr>
              <a:defRPr/>
            </a:pPr>
            <a:fld id="{4CAE1065-C3DF-43DC-B6DC-74080D4F94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25615" name="Straight Connector 23"/>
          <p:cNvCxnSpPr>
            <a:cxnSpLocks noChangeShapeType="1"/>
          </p:cNvCxnSpPr>
          <p:nvPr/>
        </p:nvCxnSpPr>
        <p:spPr bwMode="auto">
          <a:xfrm flipV="1">
            <a:off x="3962400" y="4267200"/>
            <a:ext cx="2057400" cy="160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71" grpId="0"/>
      <p:bldP spid="88072" grpId="0"/>
      <p:bldP spid="88075" grpId="0"/>
      <p:bldP spid="88076" grpId="0"/>
      <p:bldP spid="88079" grpId="0"/>
      <p:bldP spid="88080" grpId="0"/>
      <p:bldP spid="88081" grpId="0"/>
      <p:bldP spid="880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57200"/>
            <a:ext cx="7696200" cy="563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chất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Định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nghĩa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trên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được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gọi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đối</a:t>
            </a:r>
            <a:r>
              <a:rPr lang="en-US" sz="24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xứng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nếu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:</a:t>
            </a:r>
          </a:p>
          <a:p>
            <a:pPr algn="ctr" eaLnBrk="1" hangingPunct="1">
              <a:buFont typeface="Symbol" pitchFamily="18" charset="2"/>
              <a:buNone/>
              <a:defRPr/>
            </a:pP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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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R b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 R 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hệ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được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gọi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US" sz="2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phản</a:t>
            </a:r>
            <a:r>
              <a:rPr lang="en-US" sz="24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xứng</a:t>
            </a:r>
            <a:r>
              <a:rPr lang="en-US" sz="2400" i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nếu</a:t>
            </a:r>
            <a:endParaRPr lang="en-US" sz="24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ctr" eaLnBrk="1" hangingPunct="1">
              <a:buFont typeface="Symbol" pitchFamily="18" charset="2"/>
              <a:buNone/>
              <a:defRPr/>
            </a:pP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 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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 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R b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 (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 R a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b="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= b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algn="ctr" eaLnBrk="1" hangingPunct="1">
              <a:buFont typeface="Symbol" pitchFamily="18" charset="2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4648200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676400" y="4191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04800" y="32004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2400" b="1">
                <a:solidFill>
                  <a:srgbClr val="C00000"/>
                </a:solidFill>
                <a:sym typeface="Symbol" pitchFamily="18" charset="2"/>
              </a:rPr>
              <a:t>Ví dụ. </a:t>
            </a:r>
            <a:endParaRPr lang="en-US" sz="2400">
              <a:solidFill>
                <a:srgbClr val="C0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Quan hệ</a:t>
            </a:r>
            <a:r>
              <a:rPr lang="en-US" sz="2400" i="1">
                <a:sym typeface="Symbol" pitchFamily="18" charset="2"/>
              </a:rPr>
              <a:t> R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 i="1">
                <a:sym typeface="Symbol" pitchFamily="18" charset="2"/>
              </a:rPr>
              <a:t> = </a:t>
            </a:r>
            <a:r>
              <a:rPr lang="en-US" sz="2400">
                <a:sym typeface="Symbol" pitchFamily="18" charset="2"/>
              </a:rPr>
              <a:t>{(1,1), (1,2), (2,1)} trên tập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i="1">
                <a:sym typeface="Symbol" pitchFamily="18" charset="2"/>
              </a:rPr>
              <a:t>         A</a:t>
            </a:r>
            <a:r>
              <a:rPr lang="en-US" sz="2400">
                <a:sym typeface="Symbol" pitchFamily="18" charset="2"/>
              </a:rPr>
              <a:t> = {1, 2, 3, 4} là đối xứng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sz="900" i="1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>
                <a:sym typeface="Symbol" pitchFamily="18" charset="2"/>
              </a:rPr>
              <a:t>Quan hệ  trên </a:t>
            </a:r>
            <a:r>
              <a:rPr lang="en-US" sz="2400" b="1">
                <a:sym typeface="Symbol" pitchFamily="18" charset="2"/>
              </a:rPr>
              <a:t>Z </a:t>
            </a:r>
            <a:r>
              <a:rPr lang="en-US" sz="2400">
                <a:sym typeface="Symbol" pitchFamily="18" charset="2"/>
              </a:rPr>
              <a:t>không đối xứng.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Tuy nhiên nó phản xứng vì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>
                <a:sym typeface="Symbol" pitchFamily="18" charset="2"/>
              </a:rPr>
              <a:t>                     (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 i="1">
                <a:sym typeface="Symbol" pitchFamily="18" charset="2"/>
              </a:rPr>
              <a:t> b</a:t>
            </a:r>
            <a:r>
              <a:rPr lang="en-US" sz="2400">
                <a:sym typeface="Symbol" pitchFamily="18" charset="2"/>
              </a:rPr>
              <a:t>)  (</a:t>
            </a:r>
            <a:r>
              <a:rPr lang="en-US" sz="2400" i="1">
                <a:sym typeface="Symbol" pitchFamily="18" charset="2"/>
              </a:rPr>
              <a:t>b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 i="1">
                <a:sym typeface="Symbol" pitchFamily="18" charset="2"/>
              </a:rPr>
              <a:t> a</a:t>
            </a:r>
            <a:r>
              <a:rPr lang="en-US" sz="2400">
                <a:sym typeface="Symbol" pitchFamily="18" charset="2"/>
              </a:rPr>
              <a:t>)  (</a:t>
            </a:r>
            <a:r>
              <a:rPr lang="en-US" sz="2400" i="1">
                <a:sym typeface="Symbol" pitchFamily="18" charset="2"/>
              </a:rPr>
              <a:t>a = b</a:t>
            </a:r>
            <a:r>
              <a:rPr lang="en-US" sz="2400">
                <a:sym typeface="Symbol" pitchFamily="18" charset="2"/>
              </a:rPr>
              <a:t>)</a:t>
            </a:r>
          </a:p>
        </p:txBody>
      </p:sp>
      <p:sp>
        <p:nvSpPr>
          <p:cNvPr id="174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DB5A904A-D5C0-4C74-B7CF-F346C206E1DC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US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8534400" cy="1524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 b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)  (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b 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|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 a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)  (</a:t>
            </a:r>
            <a:r>
              <a:rPr lang="en-US" sz="2400" i="1" smtClean="0">
                <a:latin typeface="Arial" pitchFamily="34" charset="0"/>
                <a:cs typeface="Arial" pitchFamily="34" charset="0"/>
                <a:sym typeface="Symbol" pitchFamily="18" charset="2"/>
              </a:rPr>
              <a:t>a = b</a:t>
            </a:r>
            <a:r>
              <a:rPr lang="en-US" sz="2400" smtClean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Chú ý.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Quan hệ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trên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là đối xứng nếu nó đối xứng nhau qua đường chéo  của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× </a:t>
            </a:r>
            <a:r>
              <a:rPr lang="en-US" sz="2400" b="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4324350"/>
            <a:ext cx="2743200" cy="2228850"/>
            <a:chOff x="624" y="2592"/>
            <a:chExt cx="1728" cy="1404"/>
          </a:xfrm>
        </p:grpSpPr>
        <p:sp>
          <p:nvSpPr>
            <p:cNvPr id="18466" name="Line 4"/>
            <p:cNvSpPr>
              <a:spLocks noChangeShapeType="1"/>
            </p:cNvSpPr>
            <p:nvPr/>
          </p:nvSpPr>
          <p:spPr bwMode="auto">
            <a:xfrm flipV="1">
              <a:off x="960" y="2688"/>
              <a:ext cx="129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7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1296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8" name="Oval 6"/>
            <p:cNvSpPr>
              <a:spLocks noChangeArrowheads="1"/>
            </p:cNvSpPr>
            <p:nvPr/>
          </p:nvSpPr>
          <p:spPr bwMode="auto">
            <a:xfrm>
              <a:off x="1344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9" name="Oval 7"/>
            <p:cNvSpPr>
              <a:spLocks noChangeArrowheads="1"/>
            </p:cNvSpPr>
            <p:nvPr/>
          </p:nvSpPr>
          <p:spPr bwMode="auto">
            <a:xfrm>
              <a:off x="1344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0" name="Text Box 8"/>
            <p:cNvSpPr txBox="1">
              <a:spLocks noChangeArrowheads="1"/>
            </p:cNvSpPr>
            <p:nvPr/>
          </p:nvSpPr>
          <p:spPr bwMode="auto">
            <a:xfrm>
              <a:off x="912" y="374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8471" name="Text Box 9"/>
            <p:cNvSpPr txBox="1">
              <a:spLocks noChangeArrowheads="1"/>
            </p:cNvSpPr>
            <p:nvPr/>
          </p:nvSpPr>
          <p:spPr bwMode="auto">
            <a:xfrm>
              <a:off x="1296" y="374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8472" name="Oval 10"/>
            <p:cNvSpPr>
              <a:spLocks noChangeArrowheads="1"/>
            </p:cNvSpPr>
            <p:nvPr/>
          </p:nvSpPr>
          <p:spPr bwMode="auto">
            <a:xfrm>
              <a:off x="2160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3" name="Oval 11"/>
            <p:cNvSpPr>
              <a:spLocks noChangeArrowheads="1"/>
            </p:cNvSpPr>
            <p:nvPr/>
          </p:nvSpPr>
          <p:spPr bwMode="auto">
            <a:xfrm>
              <a:off x="2208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4" name="Text Box 12"/>
            <p:cNvSpPr txBox="1">
              <a:spLocks noChangeArrowheads="1"/>
            </p:cNvSpPr>
            <p:nvPr/>
          </p:nvSpPr>
          <p:spPr bwMode="auto">
            <a:xfrm>
              <a:off x="1680" y="374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8475" name="Text Box 13"/>
            <p:cNvSpPr txBox="1">
              <a:spLocks noChangeArrowheads="1"/>
            </p:cNvSpPr>
            <p:nvPr/>
          </p:nvSpPr>
          <p:spPr bwMode="auto">
            <a:xfrm>
              <a:off x="2064" y="374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  <p:sp>
          <p:nvSpPr>
            <p:cNvPr id="18476" name="Oval 14"/>
            <p:cNvSpPr>
              <a:spLocks noChangeArrowheads="1"/>
            </p:cNvSpPr>
            <p:nvPr/>
          </p:nvSpPr>
          <p:spPr bwMode="auto">
            <a:xfrm>
              <a:off x="1344" y="302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7" name="Oval 15"/>
            <p:cNvSpPr>
              <a:spLocks noChangeArrowheads="1"/>
            </p:cNvSpPr>
            <p:nvPr/>
          </p:nvSpPr>
          <p:spPr bwMode="auto">
            <a:xfrm>
              <a:off x="960" y="364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78" name="Text Box 16"/>
            <p:cNvSpPr txBox="1">
              <a:spLocks noChangeArrowheads="1"/>
            </p:cNvSpPr>
            <p:nvPr/>
          </p:nvSpPr>
          <p:spPr bwMode="auto">
            <a:xfrm>
              <a:off x="624" y="355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8479" name="Text Box 17"/>
            <p:cNvSpPr txBox="1">
              <a:spLocks noChangeArrowheads="1"/>
            </p:cNvSpPr>
            <p:nvPr/>
          </p:nvSpPr>
          <p:spPr bwMode="auto">
            <a:xfrm>
              <a:off x="624" y="3216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8480" name="Text Box 18"/>
            <p:cNvSpPr txBox="1">
              <a:spLocks noChangeArrowheads="1"/>
            </p:cNvSpPr>
            <p:nvPr/>
          </p:nvSpPr>
          <p:spPr bwMode="auto">
            <a:xfrm>
              <a:off x="624" y="2928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8481" name="Text Box 19"/>
            <p:cNvSpPr txBox="1">
              <a:spLocks noChangeArrowheads="1"/>
            </p:cNvSpPr>
            <p:nvPr/>
          </p:nvSpPr>
          <p:spPr bwMode="auto">
            <a:xfrm>
              <a:off x="624" y="25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  <p:sp>
          <p:nvSpPr>
            <p:cNvPr id="18482" name="Oval 20"/>
            <p:cNvSpPr>
              <a:spLocks noChangeArrowheads="1"/>
            </p:cNvSpPr>
            <p:nvPr/>
          </p:nvSpPr>
          <p:spPr bwMode="auto">
            <a:xfrm>
              <a:off x="1680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2209800" y="50863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2209800" y="447675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6629400" y="45529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5867400" y="447675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5867400" y="516255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138" name="Rectangle 26"/>
          <p:cNvSpPr>
            <a:spLocks noGrp="1" noRot="1" noChangeArrowheads="1"/>
          </p:cNvSpPr>
          <p:nvPr>
            <p:ph type="title"/>
          </p:nvPr>
        </p:nvSpPr>
        <p:spPr>
          <a:xfrm>
            <a:off x="228600" y="990600"/>
            <a:ext cx="8229600" cy="11430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itchFamily="2" charset="2"/>
              <a:buChar char="§"/>
            </a:pP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Quan hệ“ | ” (“ước số”) trên </a:t>
            </a:r>
            <a:r>
              <a:rPr lang="en-US" sz="2400" i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Z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0" baseline="30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+.</a:t>
            </a: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không  đối xứng</a:t>
            </a:r>
            <a:b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</a:br>
            <a:r>
              <a:rPr lang="en-US" sz="24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Tuy nhiên nó có tính phản xứng vì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72000" y="4248150"/>
            <a:ext cx="2755900" cy="2305050"/>
            <a:chOff x="2928" y="2592"/>
            <a:chExt cx="1736" cy="1452"/>
          </a:xfrm>
        </p:grpSpPr>
        <p:sp>
          <p:nvSpPr>
            <p:cNvPr id="18446" name="Line 28"/>
            <p:cNvSpPr>
              <a:spLocks noChangeShapeType="1"/>
            </p:cNvSpPr>
            <p:nvPr/>
          </p:nvSpPr>
          <p:spPr bwMode="auto">
            <a:xfrm flipV="1">
              <a:off x="3264" y="2736"/>
              <a:ext cx="129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7" name="Rectangle 29"/>
            <p:cNvSpPr>
              <a:spLocks noChangeArrowheads="1"/>
            </p:cNvSpPr>
            <p:nvPr/>
          </p:nvSpPr>
          <p:spPr bwMode="auto">
            <a:xfrm>
              <a:off x="3264" y="2736"/>
              <a:ext cx="1296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8" name="Oval 30"/>
            <p:cNvSpPr>
              <a:spLocks noChangeArrowheads="1"/>
            </p:cNvSpPr>
            <p:nvPr/>
          </p:nvSpPr>
          <p:spPr bwMode="auto">
            <a:xfrm>
              <a:off x="3648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49" name="Oval 31"/>
            <p:cNvSpPr>
              <a:spLocks noChangeArrowheads="1"/>
            </p:cNvSpPr>
            <p:nvPr/>
          </p:nvSpPr>
          <p:spPr bwMode="auto">
            <a:xfrm>
              <a:off x="3648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0" name="Text Box 32"/>
            <p:cNvSpPr txBox="1">
              <a:spLocks noChangeArrowheads="1"/>
            </p:cNvSpPr>
            <p:nvPr/>
          </p:nvSpPr>
          <p:spPr bwMode="auto">
            <a:xfrm>
              <a:off x="3216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8451" name="Text Box 33"/>
            <p:cNvSpPr txBox="1">
              <a:spLocks noChangeArrowheads="1"/>
            </p:cNvSpPr>
            <p:nvPr/>
          </p:nvSpPr>
          <p:spPr bwMode="auto">
            <a:xfrm>
              <a:off x="3600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8452" name="Oval 34"/>
            <p:cNvSpPr>
              <a:spLocks noChangeArrowheads="1"/>
            </p:cNvSpPr>
            <p:nvPr/>
          </p:nvSpPr>
          <p:spPr bwMode="auto">
            <a:xfrm>
              <a:off x="4464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3" name="Oval 35"/>
            <p:cNvSpPr>
              <a:spLocks noChangeArrowheads="1"/>
            </p:cNvSpPr>
            <p:nvPr/>
          </p:nvSpPr>
          <p:spPr bwMode="auto">
            <a:xfrm>
              <a:off x="4512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4" name="Text Box 36"/>
            <p:cNvSpPr txBox="1">
              <a:spLocks noChangeArrowheads="1"/>
            </p:cNvSpPr>
            <p:nvPr/>
          </p:nvSpPr>
          <p:spPr bwMode="auto">
            <a:xfrm>
              <a:off x="3984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8455" name="Text Box 37"/>
            <p:cNvSpPr txBox="1">
              <a:spLocks noChangeArrowheads="1"/>
            </p:cNvSpPr>
            <p:nvPr/>
          </p:nvSpPr>
          <p:spPr bwMode="auto">
            <a:xfrm>
              <a:off x="4368" y="3792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  <p:sp>
          <p:nvSpPr>
            <p:cNvPr id="18456" name="Oval 38"/>
            <p:cNvSpPr>
              <a:spLocks noChangeArrowheads="1"/>
            </p:cNvSpPr>
            <p:nvPr/>
          </p:nvSpPr>
          <p:spPr bwMode="auto">
            <a:xfrm>
              <a:off x="3648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7" name="Oval 39"/>
            <p:cNvSpPr>
              <a:spLocks noChangeArrowheads="1"/>
            </p:cNvSpPr>
            <p:nvPr/>
          </p:nvSpPr>
          <p:spPr bwMode="auto">
            <a:xfrm>
              <a:off x="3264" y="36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58" name="Text Box 40"/>
            <p:cNvSpPr txBox="1">
              <a:spLocks noChangeArrowheads="1"/>
            </p:cNvSpPr>
            <p:nvPr/>
          </p:nvSpPr>
          <p:spPr bwMode="auto">
            <a:xfrm>
              <a:off x="2928" y="3600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  <a:endParaRPr lang="en-US" sz="2000"/>
            </a:p>
          </p:txBody>
        </p:sp>
        <p:sp>
          <p:nvSpPr>
            <p:cNvPr id="18459" name="Text Box 41"/>
            <p:cNvSpPr txBox="1">
              <a:spLocks noChangeArrowheads="1"/>
            </p:cNvSpPr>
            <p:nvPr/>
          </p:nvSpPr>
          <p:spPr bwMode="auto">
            <a:xfrm>
              <a:off x="2928" y="3264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  <a:endParaRPr lang="en-US" sz="2000"/>
            </a:p>
          </p:txBody>
        </p:sp>
        <p:sp>
          <p:nvSpPr>
            <p:cNvPr id="18460" name="Text Box 42"/>
            <p:cNvSpPr txBox="1">
              <a:spLocks noChangeArrowheads="1"/>
            </p:cNvSpPr>
            <p:nvPr/>
          </p:nvSpPr>
          <p:spPr bwMode="auto">
            <a:xfrm>
              <a:off x="2928" y="2976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  <a:endParaRPr lang="en-US" sz="2000"/>
            </a:p>
          </p:txBody>
        </p:sp>
        <p:sp>
          <p:nvSpPr>
            <p:cNvPr id="18461" name="Text Box 43"/>
            <p:cNvSpPr txBox="1">
              <a:spLocks noChangeArrowheads="1"/>
            </p:cNvSpPr>
            <p:nvPr/>
          </p:nvSpPr>
          <p:spPr bwMode="auto">
            <a:xfrm>
              <a:off x="2928" y="2640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  <a:endParaRPr lang="en-US" sz="2000"/>
            </a:p>
          </p:txBody>
        </p:sp>
        <p:sp>
          <p:nvSpPr>
            <p:cNvPr id="18462" name="Oval 44"/>
            <p:cNvSpPr>
              <a:spLocks noChangeArrowheads="1"/>
            </p:cNvSpPr>
            <p:nvPr/>
          </p:nvSpPr>
          <p:spPr bwMode="auto">
            <a:xfrm>
              <a:off x="4032" y="30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463" name="Rectangle 45"/>
            <p:cNvSpPr>
              <a:spLocks noChangeArrowheads="1"/>
            </p:cNvSpPr>
            <p:nvPr/>
          </p:nvSpPr>
          <p:spPr bwMode="auto">
            <a:xfrm>
              <a:off x="4080" y="3360"/>
              <a:ext cx="2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ym typeface="Symbol" pitchFamily="18" charset="2"/>
                </a:rPr>
                <a:t>*</a:t>
              </a:r>
            </a:p>
          </p:txBody>
        </p:sp>
        <p:sp>
          <p:nvSpPr>
            <p:cNvPr id="18464" name="Rectangle 46"/>
            <p:cNvSpPr>
              <a:spLocks noChangeArrowheads="1"/>
            </p:cNvSpPr>
            <p:nvPr/>
          </p:nvSpPr>
          <p:spPr bwMode="auto">
            <a:xfrm>
              <a:off x="3964" y="259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ym typeface="Symbol" pitchFamily="18" charset="2"/>
                </a:rPr>
                <a:t> *</a:t>
              </a:r>
            </a:p>
          </p:txBody>
        </p:sp>
        <p:sp>
          <p:nvSpPr>
            <p:cNvPr id="18465" name="Rectangle 47"/>
            <p:cNvSpPr>
              <a:spLocks noChangeArrowheads="1"/>
            </p:cNvSpPr>
            <p:nvPr/>
          </p:nvSpPr>
          <p:spPr bwMode="auto">
            <a:xfrm>
              <a:off x="4460" y="3216"/>
              <a:ext cx="2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ym typeface="Symbol" pitchFamily="18" charset="2"/>
                </a:rPr>
                <a:t>*</a:t>
              </a:r>
            </a:p>
          </p:txBody>
        </p:sp>
      </p:grpSp>
      <p:sp>
        <p:nvSpPr>
          <p:cNvPr id="90160" name="Rectangle 48"/>
          <p:cNvSpPr>
            <a:spLocks noChangeArrowheads="1"/>
          </p:cNvSpPr>
          <p:nvPr/>
        </p:nvSpPr>
        <p:spPr bwMode="auto">
          <a:xfrm>
            <a:off x="381000" y="3360738"/>
            <a:ext cx="830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Quan hệ </a:t>
            </a:r>
            <a:r>
              <a:rPr lang="en-US" sz="2400" i="1">
                <a:sym typeface="Symbol" pitchFamily="18" charset="2"/>
              </a:rPr>
              <a:t>R</a:t>
            </a:r>
            <a:r>
              <a:rPr lang="en-US" sz="2400">
                <a:sym typeface="Symbol" pitchFamily="18" charset="2"/>
              </a:rPr>
              <a:t> là phản xứng nếu chỉ có các phần tử nằm trên đường chéo là đối xứng qua  của </a:t>
            </a:r>
            <a:r>
              <a:rPr lang="en-US" sz="2400" i="1">
                <a:sym typeface="Symbol" pitchFamily="18" charset="2"/>
              </a:rPr>
              <a:t>A </a:t>
            </a:r>
            <a:r>
              <a:rPr lang="en-US" sz="2400">
                <a:sym typeface="Symbol" pitchFamily="18" charset="2"/>
              </a:rPr>
              <a:t>× </a:t>
            </a:r>
            <a:r>
              <a:rPr lang="en-US" sz="2400" i="1">
                <a:sym typeface="Symbol" pitchFamily="18" charset="2"/>
              </a:rPr>
              <a:t>A</a:t>
            </a:r>
            <a:r>
              <a:rPr lang="en-US" sz="2400">
                <a:sym typeface="Symbol" pitchFamily="18" charset="2"/>
              </a:rPr>
              <a:t>.</a:t>
            </a:r>
          </a:p>
        </p:txBody>
      </p:sp>
      <p:sp>
        <p:nvSpPr>
          <p:cNvPr id="18444" name="Slide Number Placeholder 48"/>
          <p:cNvSpPr>
            <a:spLocks noGrp="1"/>
          </p:cNvSpPr>
          <p:nvPr>
            <p:ph type="sldNum" sz="quarter" idx="12"/>
          </p:nvPr>
        </p:nvSpPr>
        <p:spPr>
          <a:xfrm>
            <a:off x="7162800" y="152400"/>
            <a:ext cx="1752600" cy="228600"/>
          </a:xfrm>
          <a:noFill/>
        </p:spPr>
        <p:txBody>
          <a:bodyPr/>
          <a:lstStyle/>
          <a:p>
            <a:pPr algn="r"/>
            <a:fld id="{0F28FCFF-76B3-4198-B284-675F5CF40AEE}" type="slidenum">
              <a:rPr lang="en-US" sz="900" smtClean="0"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US" sz="9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"/>
          <p:cNvSpPr txBox="1">
            <a:spLocks noRot="1" noChangeArrowheads="1"/>
          </p:cNvSpPr>
          <p:nvPr/>
        </p:nvSpPr>
        <p:spPr bwMode="gray">
          <a:xfrm>
            <a:off x="304800" y="381000"/>
            <a:ext cx="7696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ea typeface="+mj-ea"/>
              </a:rPr>
              <a:t>2. </a:t>
            </a:r>
            <a:r>
              <a:rPr lang="en-US" sz="3200" b="1" kern="0" dirty="0" err="1">
                <a:ea typeface="+mj-ea"/>
              </a:rPr>
              <a:t>Các</a:t>
            </a:r>
            <a:r>
              <a:rPr lang="en-US" sz="3200" b="1" kern="0" dirty="0">
                <a:ea typeface="+mj-ea"/>
              </a:rPr>
              <a:t> </a:t>
            </a:r>
            <a:r>
              <a:rPr lang="en-US" sz="3200" b="1" kern="0" dirty="0" err="1">
                <a:ea typeface="+mj-ea"/>
              </a:rPr>
              <a:t>tính</a:t>
            </a:r>
            <a:r>
              <a:rPr lang="en-US" sz="3200" b="1" kern="0" dirty="0">
                <a:ea typeface="+mj-ea"/>
              </a:rPr>
              <a:t> </a:t>
            </a:r>
            <a:r>
              <a:rPr lang="en-US" sz="3200" b="1" kern="0" dirty="0" err="1">
                <a:ea typeface="+mj-ea"/>
              </a:rPr>
              <a:t>chất</a:t>
            </a:r>
            <a:r>
              <a:rPr lang="en-US" sz="3200" b="1" kern="0" dirty="0">
                <a:ea typeface="+mj-ea"/>
              </a:rPr>
              <a:t> </a:t>
            </a:r>
            <a:r>
              <a:rPr lang="en-US" sz="3200" b="1" kern="0" dirty="0" err="1">
                <a:ea typeface="+mj-ea"/>
              </a:rPr>
              <a:t>của</a:t>
            </a:r>
            <a:r>
              <a:rPr lang="en-US" sz="3200" b="1" kern="0" dirty="0">
                <a:ea typeface="+mj-ea"/>
              </a:rPr>
              <a:t> </a:t>
            </a:r>
            <a:r>
              <a:rPr lang="en-US" sz="3200" b="1" kern="0" dirty="0" err="1">
                <a:ea typeface="+mj-ea"/>
              </a:rPr>
              <a:t>Quan</a:t>
            </a:r>
            <a:r>
              <a:rPr lang="en-US" sz="3200" b="1" kern="0" dirty="0">
                <a:ea typeface="+mj-ea"/>
              </a:rPr>
              <a:t> </a:t>
            </a:r>
            <a:r>
              <a:rPr lang="en-US" sz="3200" b="1" kern="0" dirty="0" err="1">
                <a:ea typeface="+mj-ea"/>
              </a:rPr>
              <a:t>hệ</a:t>
            </a:r>
            <a:endParaRPr lang="en-US" sz="3200" b="1" kern="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  <p:bldP spid="90133" grpId="0" animBg="1"/>
      <p:bldP spid="90134" grpId="0" animBg="1"/>
      <p:bldP spid="90135" grpId="0" animBg="1"/>
      <p:bldP spid="90136" grpId="0" animBg="1"/>
      <p:bldP spid="90137" grpId="0" animBg="1"/>
      <p:bldP spid="90138" grpId="0"/>
      <p:bldP spid="90160" grpId="0"/>
    </p:bld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cdb2004222l</Template>
  <TotalTime>2249</TotalTime>
  <Words>2790</Words>
  <Application>Microsoft Office PowerPoint</Application>
  <PresentationFormat>On-screen Show (4:3)</PresentationFormat>
  <Paragraphs>380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01</vt:lpstr>
      <vt:lpstr>Equation</vt:lpstr>
      <vt:lpstr>Slide 1</vt:lpstr>
      <vt:lpstr> I. Quan hệ</vt:lpstr>
      <vt:lpstr>1. Định nghĩa</vt:lpstr>
      <vt:lpstr>1. Định nghĩa</vt:lpstr>
      <vt:lpstr>1. Định nghĩa</vt:lpstr>
      <vt:lpstr>2. Các tính chất của Quan hệ</vt:lpstr>
      <vt:lpstr>Slide 7</vt:lpstr>
      <vt:lpstr>2. Các tính chất của Quan hệ</vt:lpstr>
      <vt:lpstr> Quan hệ“ | ” (“ước số”) trên Z +. không  đối xứng Tuy nhiên nó có tính phản xứng vì</vt:lpstr>
      <vt:lpstr>2. Các tính chất của Quan hệ</vt:lpstr>
      <vt:lpstr>Tóm lại</vt:lpstr>
      <vt:lpstr> 3. Quan hệ tương đương</vt:lpstr>
      <vt:lpstr> Định nghĩa</vt:lpstr>
      <vt:lpstr> 3. Quan hệ tương đương</vt:lpstr>
      <vt:lpstr> 3. Quan hệ tương đương</vt:lpstr>
      <vt:lpstr> Lớp tương đương</vt:lpstr>
      <vt:lpstr> Lớp tương đương</vt:lpstr>
      <vt:lpstr> Lớp tương đương</vt:lpstr>
      <vt:lpstr> Lớp tương đương</vt:lpstr>
      <vt:lpstr>Slide 20</vt:lpstr>
      <vt:lpstr>Slide 21</vt:lpstr>
      <vt:lpstr> Định nghĩa</vt:lpstr>
      <vt:lpstr> Định nghĩa</vt:lpstr>
      <vt:lpstr>Slide 24</vt:lpstr>
      <vt:lpstr>Slide 25</vt:lpstr>
      <vt:lpstr>Slide 26</vt:lpstr>
      <vt:lpstr>Slide 27</vt:lpstr>
      <vt:lpstr>Slide 28</vt:lpstr>
      <vt:lpstr> Biểu đồ Hasse</vt:lpstr>
      <vt:lpstr> Biểu đồ Hasse</vt:lpstr>
      <vt:lpstr>Biểu đồ Hasse</vt:lpstr>
      <vt:lpstr>Slide 32</vt:lpstr>
      <vt:lpstr> Phần tử tối đại và phần tử tối tiểu.</vt:lpstr>
      <vt:lpstr>Slide 34</vt:lpstr>
      <vt:lpstr>Slide 35</vt:lpstr>
      <vt:lpstr> Chặn trên, chặn dưới</vt:lpstr>
      <vt:lpstr> Chặn trên, chặn dưới</vt:lpstr>
      <vt:lpstr> Chặn trên, chặn dưới</vt:lpstr>
      <vt:lpstr> Chặn trên, chặn dưới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RỜI RẠC</dc:title>
  <dc:creator>Le Van Luyen</dc:creator>
  <cp:lastModifiedBy>Van Anh</cp:lastModifiedBy>
  <cp:revision>312</cp:revision>
  <dcterms:created xsi:type="dcterms:W3CDTF">2009-03-02T05:22:45Z</dcterms:created>
  <dcterms:modified xsi:type="dcterms:W3CDTF">2014-05-07T04:22:57Z</dcterms:modified>
</cp:coreProperties>
</file>