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7" r:id="rId4"/>
    <p:sldId id="273" r:id="rId5"/>
    <p:sldId id="274" r:id="rId6"/>
    <p:sldId id="290" r:id="rId7"/>
    <p:sldId id="272" r:id="rId8"/>
    <p:sldId id="260" r:id="rId9"/>
    <p:sldId id="314" r:id="rId10"/>
    <p:sldId id="279" r:id="rId11"/>
    <p:sldId id="296" r:id="rId12"/>
    <p:sldId id="280" r:id="rId13"/>
    <p:sldId id="315" r:id="rId14"/>
    <p:sldId id="268" r:id="rId15"/>
    <p:sldId id="276" r:id="rId16"/>
    <p:sldId id="283" r:id="rId17"/>
    <p:sldId id="287" r:id="rId18"/>
  </p:sldIdLst>
  <p:sldSz cx="9144000" cy="6858000" type="screen4x3"/>
  <p:notesSz cx="9588500" cy="7302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589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2093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01CD-D6D0-41D9-A8D0-CE50E5CF1B99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2093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0E44-5AF2-4C84-9285-68B6E3832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2093" y="0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18B6-605A-4762-8C33-CFE3C6FF0B1E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093" y="6936167"/>
            <a:ext cx="41543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049E-AEC0-4561-913B-05B9DCD58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E75-3703-41D8-8030-6521A3FAAB1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C376-7D86-486F-ACBD-D5911666A043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83F3-ABA1-473D-8B16-9041904DAB6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B9E6-D09F-4639-9C73-97CFF7CA8942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8D6E-41C9-4C05-909F-27BDEA90ABD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394-019A-4DD1-89CD-1C8E66AB2239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B205-5D32-41A3-B18D-2ACD60B51285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4CF8-DA25-46E9-A223-71DD82FA861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F16-656E-4E9F-AA83-61C006530970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B76C-B0C2-4E84-9A49-2C4885F14DDF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80C9-2489-4EE9-90C9-5A6EA2B8FE1A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4981-3F00-4F2E-8CC3-60B67FB5F95B}" type="datetime1">
              <a:rPr lang="en-US" smtClean="0"/>
              <a:pPr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D7A6-DF6C-4BD4-B05C-822CF98C7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Đại cương về đồ thị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Đồ thị đủ K</a:t>
            </a:r>
            <a:r>
              <a:rPr lang="en-US" baseline="-25000" smtClean="0"/>
              <a:t>n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smtClean="0"/>
              <a:t>ĐN</a:t>
            </a:r>
            <a:r>
              <a:rPr lang="en-US" smtClean="0"/>
              <a:t>: </a:t>
            </a:r>
            <a:r>
              <a:rPr lang="en-US" b="1" i="1" smtClean="0"/>
              <a:t>Đồ thị đủ (complete graph)</a:t>
            </a:r>
            <a:r>
              <a:rPr lang="en-US" smtClean="0"/>
              <a:t> K</a:t>
            </a:r>
            <a:r>
              <a:rPr lang="en-US" baseline="-25000" smtClean="0"/>
              <a:t>n</a:t>
            </a:r>
            <a:r>
              <a:rPr lang="en-US" smtClean="0"/>
              <a:t> là đồ thị đơn vô hướng, mỗi đỉnh đều kề với các đỉnh còn lại.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895600"/>
            <a:ext cx="26384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895600"/>
            <a:ext cx="2591628" cy="25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200400"/>
            <a:ext cx="2077261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4953000"/>
            <a:ext cx="838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K</a:t>
            </a:r>
            <a:r>
              <a:rPr lang="en-US" sz="2400" b="1" baseline="-25000" smtClean="0"/>
              <a:t>2</a:t>
            </a:r>
            <a:endParaRPr lang="en-US" sz="2400" b="1" baseline="-25000"/>
          </a:p>
        </p:txBody>
      </p:sp>
      <p:sp>
        <p:nvSpPr>
          <p:cNvPr id="8" name="TextBox 7"/>
          <p:cNvSpPr txBox="1"/>
          <p:nvPr/>
        </p:nvSpPr>
        <p:spPr>
          <a:xfrm>
            <a:off x="3886200" y="5410200"/>
            <a:ext cx="838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K</a:t>
            </a:r>
            <a:r>
              <a:rPr lang="en-US" sz="2400" b="1" baseline="-25000" smtClean="0"/>
              <a:t>3</a:t>
            </a:r>
            <a:endParaRPr lang="en-US" sz="2400" b="1" baseline="-25000"/>
          </a:p>
        </p:txBody>
      </p:sp>
      <p:sp>
        <p:nvSpPr>
          <p:cNvPr id="9" name="TextBox 8"/>
          <p:cNvSpPr txBox="1"/>
          <p:nvPr/>
        </p:nvSpPr>
        <p:spPr>
          <a:xfrm>
            <a:off x="6858000" y="5410200"/>
            <a:ext cx="838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K</a:t>
            </a:r>
            <a:r>
              <a:rPr lang="en-US" sz="2400" b="1" baseline="-25000" smtClean="0"/>
              <a:t>4</a:t>
            </a:r>
            <a:endParaRPr lang="en-US" sz="2400" b="1" baseline="-250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Tính chất của K</a:t>
            </a:r>
            <a:r>
              <a:rPr lang="en-US" baseline="-25000" smtClean="0"/>
              <a:t>n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Bậc mỗi đỉnh: d(x) = n – 1.</a:t>
            </a:r>
          </a:p>
          <a:p>
            <a:r>
              <a:rPr lang="en-US" smtClean="0"/>
              <a:t>Số cạnh của K</a:t>
            </a:r>
            <a:r>
              <a:rPr lang="en-US" baseline="-25000" smtClean="0"/>
              <a:t>n</a:t>
            </a:r>
            <a:r>
              <a:rPr lang="en-US" smtClean="0"/>
              <a:t>: m = n(n – 1)/2.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276600"/>
            <a:ext cx="26384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276600"/>
            <a:ext cx="2591628" cy="25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0" y="5791200"/>
            <a:ext cx="838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K</a:t>
            </a:r>
            <a:r>
              <a:rPr lang="en-US" sz="2400" b="1" baseline="-25000" smtClean="0"/>
              <a:t>3</a:t>
            </a:r>
            <a:endParaRPr lang="en-US" sz="2400" b="1" baseline="-25000"/>
          </a:p>
        </p:txBody>
      </p:sp>
      <p:sp>
        <p:nvSpPr>
          <p:cNvPr id="7" name="TextBox 6"/>
          <p:cNvSpPr txBox="1"/>
          <p:nvPr/>
        </p:nvSpPr>
        <p:spPr>
          <a:xfrm>
            <a:off x="6019800" y="5791200"/>
            <a:ext cx="838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K</a:t>
            </a:r>
            <a:r>
              <a:rPr lang="en-US" sz="2400" b="1" baseline="-25000" smtClean="0"/>
              <a:t>4</a:t>
            </a:r>
            <a:endParaRPr lang="en-US" sz="2400" b="1" baseline="-25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Đồ thị bù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0" y="1447800"/>
          <a:ext cx="3200400" cy="1125537"/>
        </p:xfrm>
        <a:graphic>
          <a:graphicData uri="http://schemas.openxmlformats.org/presentationml/2006/ole">
            <p:oleObj spid="_x0000_s24578" name="Equation" r:id="rId3" imgW="749160" imgH="253800" progId="Equation.DSMT4">
              <p:embed/>
            </p:oleObj>
          </a:graphicData>
        </a:graphic>
      </p:graphicFrame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62200"/>
            <a:ext cx="3048000" cy="321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514600"/>
            <a:ext cx="31374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Bài tập trong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Tại lớp</a:t>
            </a:r>
          </a:p>
          <a:p>
            <a:endParaRPr lang="en-US" smtClean="0"/>
          </a:p>
          <a:p>
            <a:r>
              <a:rPr lang="en-US" smtClean="0"/>
              <a:t>Về nhà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Đẳng cấu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7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smtClean="0"/>
              <a:t>Định nghĩa</a:t>
            </a:r>
            <a:r>
              <a:rPr lang="en-US" sz="2800" smtClean="0"/>
              <a:t>: G</a:t>
            </a:r>
            <a:r>
              <a:rPr lang="en-US" sz="2800" baseline="-25000" smtClean="0"/>
              <a:t>1</a:t>
            </a:r>
            <a:r>
              <a:rPr lang="en-US" sz="2800" smtClean="0"/>
              <a:t>(X</a:t>
            </a:r>
            <a:r>
              <a:rPr lang="en-US" sz="2800" baseline="-25000" smtClean="0"/>
              <a:t>1</a:t>
            </a:r>
            <a:r>
              <a:rPr lang="en-US" sz="2800" smtClean="0"/>
              <a:t>,E</a:t>
            </a:r>
            <a:r>
              <a:rPr lang="en-US" sz="2800" baseline="-25000" smtClean="0"/>
              <a:t>1</a:t>
            </a:r>
            <a:r>
              <a:rPr lang="en-US" sz="2800" smtClean="0"/>
              <a:t>) </a:t>
            </a:r>
            <a:r>
              <a:rPr lang="en-US" sz="2800" smtClean="0">
                <a:sym typeface="Euclid Symbol"/>
              </a:rPr>
              <a:t> </a:t>
            </a:r>
            <a:r>
              <a:rPr lang="en-US" sz="2800" smtClean="0"/>
              <a:t>G</a:t>
            </a:r>
            <a:r>
              <a:rPr lang="en-US" sz="2800" baseline="-25000" smtClean="0"/>
              <a:t>2</a:t>
            </a:r>
            <a:r>
              <a:rPr lang="en-US" sz="2800" smtClean="0"/>
              <a:t>(X</a:t>
            </a:r>
            <a:r>
              <a:rPr lang="en-US" sz="2800" baseline="-25000" smtClean="0"/>
              <a:t>2</a:t>
            </a:r>
            <a:r>
              <a:rPr lang="en-US" sz="2800" smtClean="0"/>
              <a:t>,E</a:t>
            </a:r>
            <a:r>
              <a:rPr lang="en-US" sz="2800" baseline="-25000" smtClean="0"/>
              <a:t>2</a:t>
            </a:r>
            <a:r>
              <a:rPr lang="en-US" sz="2800" smtClean="0"/>
              <a:t>) nếu có song ánh </a:t>
            </a:r>
            <a:r>
              <a:rPr lang="en-US" sz="2800" smtClean="0">
                <a:sym typeface="Euclid Symbol"/>
              </a:rPr>
              <a:t> : X</a:t>
            </a:r>
            <a:r>
              <a:rPr lang="en-US" sz="2800" baseline="-25000" smtClean="0">
                <a:sym typeface="Euclid Symbol"/>
              </a:rPr>
              <a:t>1</a:t>
            </a:r>
            <a:r>
              <a:rPr lang="en-US" sz="2800" smtClean="0">
                <a:sym typeface="Euclid Symbol"/>
              </a:rPr>
              <a:t> </a:t>
            </a:r>
            <a:r>
              <a:rPr lang="en-US" sz="2800" smtClean="0">
                <a:sym typeface="Wingdings" pitchFamily="2" charset="2"/>
              </a:rPr>
              <a:t> X</a:t>
            </a:r>
            <a:r>
              <a:rPr lang="en-US" sz="2800" baseline="-25000" smtClean="0">
                <a:sym typeface="Wingdings" pitchFamily="2" charset="2"/>
              </a:rPr>
              <a:t>2</a:t>
            </a:r>
            <a:r>
              <a:rPr lang="en-US" sz="2800" smtClean="0">
                <a:sym typeface="Wingdings" pitchFamily="2" charset="2"/>
              </a:rPr>
              <a:t> sao cho </a:t>
            </a:r>
            <a:endParaRPr lang="en-US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3291471"/>
            <a:ext cx="3368722" cy="333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352799"/>
            <a:ext cx="3352800" cy="333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62400" y="1676400"/>
          <a:ext cx="4419600" cy="548640"/>
        </p:xfrm>
        <a:graphic>
          <a:graphicData uri="http://schemas.openxmlformats.org/presentationml/2006/ole">
            <p:oleObj spid="_x0000_s2050" name="Equation" r:id="rId5" imgW="184140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3622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Ví dụ:</a:t>
            </a:r>
            <a:r>
              <a:rPr lang="en-US" sz="2800" smtClean="0"/>
              <a:t> hai đồ thị sau đẳng cấu với song ánh</a:t>
            </a:r>
          </a:p>
          <a:p>
            <a:r>
              <a:rPr lang="en-US" sz="2800" smtClean="0"/>
              <a:t>1 </a:t>
            </a:r>
            <a:r>
              <a:rPr lang="en-US" sz="2800" smtClean="0">
                <a:sym typeface="Wingdings" pitchFamily="2" charset="2"/>
              </a:rPr>
              <a:t> DN, 2  CT, 3  BD, 4  AG</a:t>
            </a:r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Tính chất của sự đẳng cấu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7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smtClean="0"/>
              <a:t>Tính chất</a:t>
            </a:r>
            <a:r>
              <a:rPr lang="en-US" sz="2800" smtClean="0"/>
              <a:t>: </a:t>
            </a:r>
            <a:r>
              <a:rPr lang="en-US" sz="2800" i="1" smtClean="0"/>
              <a:t>Nếu G</a:t>
            </a:r>
            <a:r>
              <a:rPr lang="en-US" sz="2800" i="1" baseline="-25000" smtClean="0"/>
              <a:t>1</a:t>
            </a:r>
            <a:r>
              <a:rPr lang="en-US" sz="2800" i="1" smtClean="0"/>
              <a:t>(X</a:t>
            </a:r>
            <a:r>
              <a:rPr lang="en-US" sz="2800" i="1" baseline="-25000" smtClean="0"/>
              <a:t>1</a:t>
            </a:r>
            <a:r>
              <a:rPr lang="en-US" sz="2800" i="1" smtClean="0"/>
              <a:t>,E</a:t>
            </a:r>
            <a:r>
              <a:rPr lang="en-US" sz="2800" i="1" baseline="-25000" smtClean="0"/>
              <a:t>1</a:t>
            </a:r>
            <a:r>
              <a:rPr lang="en-US" sz="2800" i="1" smtClean="0"/>
              <a:t>) </a:t>
            </a:r>
            <a:r>
              <a:rPr lang="en-US" sz="2800" i="1" smtClean="0">
                <a:sym typeface="Euclid Symbol"/>
              </a:rPr>
              <a:t> </a:t>
            </a:r>
            <a:r>
              <a:rPr lang="en-US" sz="2800" i="1" smtClean="0"/>
              <a:t>G</a:t>
            </a:r>
            <a:r>
              <a:rPr lang="en-US" sz="2800" i="1" baseline="-25000" smtClean="0"/>
              <a:t>2</a:t>
            </a:r>
            <a:r>
              <a:rPr lang="en-US" sz="2800" i="1" smtClean="0"/>
              <a:t>(X</a:t>
            </a:r>
            <a:r>
              <a:rPr lang="en-US" sz="2800" i="1" baseline="-25000" smtClean="0"/>
              <a:t>2</a:t>
            </a:r>
            <a:r>
              <a:rPr lang="en-US" sz="2800" i="1" smtClean="0"/>
              <a:t>,E</a:t>
            </a:r>
            <a:r>
              <a:rPr lang="en-US" sz="2800" i="1" baseline="-25000" smtClean="0"/>
              <a:t>2</a:t>
            </a:r>
            <a:r>
              <a:rPr lang="en-US" sz="2800" i="1" smtClean="0"/>
              <a:t>) </a:t>
            </a:r>
            <a:r>
              <a:rPr lang="en-US" sz="2800" b="1" i="1" smtClean="0"/>
              <a:t>thì</a:t>
            </a:r>
            <a:r>
              <a:rPr lang="en-US" sz="2800" i="1" smtClean="0">
                <a:sym typeface="Euclid Symbol"/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800" i="1" smtClean="0">
                <a:sym typeface="Euclid Symbol"/>
              </a:rPr>
              <a:t>|X</a:t>
            </a:r>
            <a:r>
              <a:rPr lang="en-US" sz="2800" i="1" baseline="-25000" smtClean="0">
                <a:sym typeface="Euclid Symbol"/>
              </a:rPr>
              <a:t>1</a:t>
            </a:r>
            <a:r>
              <a:rPr lang="en-US" sz="2800" i="1" smtClean="0">
                <a:sym typeface="Euclid Symbol"/>
              </a:rPr>
              <a:t>| = |X</a:t>
            </a:r>
            <a:r>
              <a:rPr lang="en-US" sz="2800" i="1" baseline="-25000" smtClean="0">
                <a:sym typeface="Euclid Symbol"/>
              </a:rPr>
              <a:t>2</a:t>
            </a:r>
            <a:r>
              <a:rPr lang="en-US" sz="2800" i="1" smtClean="0">
                <a:sym typeface="Euclid Symbol"/>
              </a:rPr>
              <a:t>|: cùng số đỉnh</a:t>
            </a:r>
          </a:p>
          <a:p>
            <a:pPr marL="514350" indent="-514350">
              <a:buAutoNum type="arabicPeriod"/>
            </a:pPr>
            <a:r>
              <a:rPr lang="en-US" sz="2800" i="1" smtClean="0">
                <a:sym typeface="Euclid Symbol"/>
              </a:rPr>
              <a:t>|E</a:t>
            </a:r>
            <a:r>
              <a:rPr lang="en-US" sz="2800" i="1" baseline="-25000" smtClean="0">
                <a:sym typeface="Euclid Symbol"/>
              </a:rPr>
              <a:t>1</a:t>
            </a:r>
            <a:r>
              <a:rPr lang="en-US" sz="2800" i="1" smtClean="0">
                <a:sym typeface="Euclid Symbol"/>
              </a:rPr>
              <a:t>| = |E</a:t>
            </a:r>
            <a:r>
              <a:rPr lang="en-US" sz="2800" i="1" baseline="-25000" smtClean="0">
                <a:sym typeface="Euclid Symbol"/>
              </a:rPr>
              <a:t>2</a:t>
            </a:r>
            <a:r>
              <a:rPr lang="en-US" sz="2800" i="1" smtClean="0">
                <a:sym typeface="Euclid Symbol"/>
              </a:rPr>
              <a:t>|: cùng số cạnh</a:t>
            </a:r>
          </a:p>
          <a:p>
            <a:pPr marL="514350" indent="-514350">
              <a:buAutoNum type="arabicPeriod"/>
            </a:pPr>
            <a:r>
              <a:rPr lang="en-US" sz="2800" i="1" smtClean="0">
                <a:sym typeface="Euclid Symbol"/>
              </a:rPr>
              <a:t>Cùng số đỉnh với bậc tương ứng.</a:t>
            </a:r>
          </a:p>
          <a:p>
            <a:pPr marL="514350" indent="-514350">
              <a:buAutoNum type="arabicPeriod"/>
            </a:pPr>
            <a:r>
              <a:rPr lang="en-US" sz="2800" i="1" smtClean="0">
                <a:sym typeface="Euclid Symbol"/>
              </a:rPr>
              <a:t>Số đỉnh kề với i  X</a:t>
            </a:r>
            <a:r>
              <a:rPr lang="en-US" sz="2800" i="1" baseline="-25000" smtClean="0">
                <a:sym typeface="Euclid Symbol"/>
              </a:rPr>
              <a:t>1</a:t>
            </a:r>
            <a:r>
              <a:rPr lang="en-US" sz="2800" i="1" smtClean="0">
                <a:sym typeface="Euclid Symbol"/>
              </a:rPr>
              <a:t> và (i)  X</a:t>
            </a:r>
            <a:r>
              <a:rPr lang="en-US" sz="2800" i="1" baseline="-25000" smtClean="0">
                <a:sym typeface="Euclid Symbol"/>
              </a:rPr>
              <a:t>2</a:t>
            </a:r>
            <a:r>
              <a:rPr lang="en-US" sz="2800" i="1" smtClean="0">
                <a:sym typeface="Euclid Symbol"/>
              </a:rPr>
              <a:t> như nhau.</a:t>
            </a:r>
          </a:p>
          <a:p>
            <a:pPr marL="514350" indent="-514350">
              <a:buAutoNum type="arabicPeriod"/>
            </a:pPr>
            <a:endParaRPr lang="en-US" sz="2800" smtClean="0">
              <a:sym typeface="Euclid Symbol"/>
            </a:endParaRPr>
          </a:p>
        </p:txBody>
      </p:sp>
      <p:pic>
        <p:nvPicPr>
          <p:cNvPr id="11" name="Picture 10" descr="g6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505200"/>
            <a:ext cx="2636520" cy="3150963"/>
          </a:xfrm>
          <a:prstGeom prst="rect">
            <a:avLst/>
          </a:prstGeom>
        </p:spPr>
      </p:pic>
      <p:pic>
        <p:nvPicPr>
          <p:cNvPr id="12" name="Picture 11" descr="g6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733800"/>
            <a:ext cx="2611862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5052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smtClean="0"/>
              <a:t>Tính chất trên chỉ có điều kiện </a:t>
            </a:r>
            <a:r>
              <a:rPr lang="en-US" sz="2800" b="1" smtClean="0"/>
              <a:t>cần</a:t>
            </a:r>
          </a:p>
          <a:p>
            <a:pPr>
              <a:buFont typeface="Arial" pitchFamily="34" charset="0"/>
              <a:buChar char="•"/>
            </a:pPr>
            <a:endParaRPr lang="en-US" sz="2800" smtClean="0"/>
          </a:p>
          <a:p>
            <a:pPr>
              <a:buFont typeface="Arial" pitchFamily="34" charset="0"/>
              <a:buChar char="•"/>
            </a:pPr>
            <a:r>
              <a:rPr lang="en-US" sz="2800" b="1" smtClean="0"/>
              <a:t>Ví dụ:</a:t>
            </a:r>
            <a:r>
              <a:rPr lang="en-US" sz="2800" smtClean="0"/>
              <a:t> hai đồ thị sau </a:t>
            </a:r>
            <a:r>
              <a:rPr lang="en-US" sz="2800" b="1" smtClean="0"/>
              <a:t>không đẳng cấu</a:t>
            </a:r>
            <a:endParaRPr lang="en-US" sz="2800"/>
          </a:p>
        </p:txBody>
      </p:sp>
      <p:sp>
        <p:nvSpPr>
          <p:cNvPr id="8" name="Isosceles Triangle 7"/>
          <p:cNvSpPr/>
          <p:nvPr/>
        </p:nvSpPr>
        <p:spPr>
          <a:xfrm>
            <a:off x="5562600" y="4191000"/>
            <a:ext cx="914400" cy="10668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/>
              <a:t>?</a:t>
            </a:r>
            <a:endParaRPr lang="en-US" b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Xét sự đẳng cấu của các cặp đồ thị sau. Chỉ ra song ánh nếu chúng đẳng cấu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2295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22669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6925" y="2362200"/>
            <a:ext cx="32670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276600"/>
            <a:ext cx="29241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mtClean="0"/>
              <a:t>2. Một đồ thị đơn G gọi là tự bù nếu nó đẳng cấu với đồ thị bù của nó.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mtClean="0"/>
              <a:t>CMR nếu G tự bù thì số đỉnh của G là 4k hay 4k+1 (k nguyên dương)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mtClean="0"/>
              <a:t>Tìm tất cả các đồ thị tự bù có 4 đỉnh; 5 đỉnh.</a:t>
            </a:r>
          </a:p>
          <a:p>
            <a:pPr marL="571500" indent="-514350">
              <a:buNone/>
            </a:pPr>
            <a:r>
              <a:rPr lang="en-US" smtClean="0"/>
              <a:t>3. BT </a:t>
            </a:r>
            <a:r>
              <a:rPr lang="en-US" smtClean="0"/>
              <a:t> </a:t>
            </a:r>
            <a:r>
              <a:rPr lang="en-US" smtClean="0"/>
              <a:t>trong sách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i="1" smtClean="0"/>
              <a:t>Đồ thị vô hướng (undirected graph)</a:t>
            </a:r>
            <a:endParaRPr lang="en-US" sz="3600" b="1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9030" y="1828800"/>
            <a:ext cx="4876800" cy="48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8" idx="1"/>
          </p:cNvCxnSpPr>
          <p:nvPr/>
        </p:nvCxnSpPr>
        <p:spPr>
          <a:xfrm rot="10800000">
            <a:off x="5083630" y="1979793"/>
            <a:ext cx="1219200" cy="25791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</p:cNvCxnSpPr>
          <p:nvPr/>
        </p:nvCxnSpPr>
        <p:spPr>
          <a:xfrm flipV="1">
            <a:off x="3341916" y="2817986"/>
            <a:ext cx="827314" cy="23083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953000"/>
            <a:ext cx="2691881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“Đỉnh 2 và đỉnh 3 </a:t>
            </a:r>
            <a:r>
              <a:rPr lang="en-US" sz="2400" b="1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kề nhau (adjacent)</a:t>
            </a:r>
            <a:r>
              <a:rPr 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430" y="2817986"/>
            <a:ext cx="252548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Cạnh (edge) </a:t>
            </a:r>
            <a:r>
              <a:rPr lang="en-US" sz="2400" b="1" smtClean="0"/>
              <a:t>{1,4}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6302830" y="2006878"/>
            <a:ext cx="237308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Đỉnh (vertex)</a:t>
            </a:r>
            <a:endParaRPr lang="en-US" sz="2400" b="1" i="1"/>
          </a:p>
        </p:txBody>
      </p:sp>
      <p:sp>
        <p:nvSpPr>
          <p:cNvPr id="14" name="TextBox 13"/>
          <p:cNvSpPr txBox="1"/>
          <p:nvPr/>
        </p:nvSpPr>
        <p:spPr>
          <a:xfrm>
            <a:off x="609600" y="5105400"/>
            <a:ext cx="22860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Số đỉnh n = 4.</a:t>
            </a:r>
          </a:p>
          <a:p>
            <a:r>
              <a:rPr lang="en-US" sz="2400" smtClean="0"/>
              <a:t>Số cạnh m = 5.</a:t>
            </a:r>
            <a:endParaRPr lang="en-US" sz="24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8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i="1" smtClean="0"/>
              <a:t>Đa đồ thị, Đồ thị đơn (simple graph)</a:t>
            </a:r>
            <a:endParaRPr lang="en-US" sz="3600" b="1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9030" y="1828800"/>
            <a:ext cx="4876800" cy="48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Arc 11"/>
          <p:cNvSpPr/>
          <p:nvPr/>
        </p:nvSpPr>
        <p:spPr>
          <a:xfrm>
            <a:off x="457200" y="4267200"/>
            <a:ext cx="4572000" cy="3886200"/>
          </a:xfrm>
          <a:prstGeom prst="arc">
            <a:avLst>
              <a:gd name="adj1" fmla="val 16200000"/>
              <a:gd name="adj2" fmla="val 21594244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97430" y="5408786"/>
            <a:ext cx="228911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Hai cạnh </a:t>
            </a:r>
            <a:r>
              <a:rPr lang="en-US" sz="2400" b="1" i="1" smtClean="0"/>
              <a:t>song song (parallel)</a:t>
            </a:r>
            <a:endParaRPr lang="en-US" sz="2400" b="1" i="1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2684109" y="4609464"/>
            <a:ext cx="457199" cy="11414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>
          <a:xfrm flipV="1">
            <a:off x="3486540" y="5180187"/>
            <a:ext cx="1139890" cy="6440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2514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Đồ thị G(V, E)</a:t>
            </a:r>
          </a:p>
          <a:p>
            <a:r>
              <a:rPr lang="en-US" sz="2400" b="1" smtClean="0"/>
              <a:t>Tập đỉnh V = {1, 2, 3, 4}</a:t>
            </a:r>
          </a:p>
          <a:p>
            <a:r>
              <a:rPr lang="en-US" sz="2400" b="1" smtClean="0"/>
              <a:t>Tập cạnh: E = {12, 13, 14, 23, 34}</a:t>
            </a:r>
            <a:endParaRPr lang="en-US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5943600" y="1828800"/>
            <a:ext cx="2590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‘</a:t>
            </a:r>
            <a:r>
              <a:rPr lang="en-US" sz="2400" b="1" smtClean="0"/>
              <a:t>Đơn</a:t>
            </a:r>
            <a:r>
              <a:rPr lang="en-US" sz="2400" smtClean="0"/>
              <a:t>’ = Không có cạnh song song và không có khuyên</a:t>
            </a:r>
            <a:endParaRPr lang="en-US" sz="2400"/>
          </a:p>
        </p:txBody>
      </p:sp>
      <p:sp>
        <p:nvSpPr>
          <p:cNvPr id="18" name="Oval 17"/>
          <p:cNvSpPr/>
          <p:nvPr/>
        </p:nvSpPr>
        <p:spPr>
          <a:xfrm>
            <a:off x="4800600" y="1600200"/>
            <a:ext cx="462028" cy="440328"/>
          </a:xfrm>
          <a:prstGeom prst="ellipse">
            <a:avLst/>
          </a:prstGeom>
          <a:noFill/>
          <a:ln w="3810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38400" y="1371600"/>
            <a:ext cx="138608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Khuyên (loop)</a:t>
            </a:r>
            <a:endParaRPr lang="en-US" sz="2400" b="1" i="1"/>
          </a:p>
        </p:txBody>
      </p:sp>
      <p:cxnSp>
        <p:nvCxnSpPr>
          <p:cNvPr id="22" name="Straight Arrow Connector 21"/>
          <p:cNvCxnSpPr>
            <a:stCxn id="21" idx="3"/>
            <a:endCxn id="18" idx="2"/>
          </p:cNvCxnSpPr>
          <p:nvPr/>
        </p:nvCxnSpPr>
        <p:spPr>
          <a:xfrm>
            <a:off x="3824484" y="1787099"/>
            <a:ext cx="976116" cy="3326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13" grpId="0"/>
      <p:bldP spid="15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34438"/>
            <a:ext cx="4779486" cy="474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i="1" smtClean="0"/>
              <a:t>Đồ thị có hướng (directed graph)</a:t>
            </a:r>
            <a:endParaRPr lang="en-US" sz="3600" b="1" i="1"/>
          </a:p>
        </p:txBody>
      </p:sp>
      <p:sp>
        <p:nvSpPr>
          <p:cNvPr id="10" name="TextBox 9"/>
          <p:cNvSpPr txBox="1"/>
          <p:nvPr/>
        </p:nvSpPr>
        <p:spPr>
          <a:xfrm>
            <a:off x="5638800" y="2209800"/>
            <a:ext cx="2438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Cung (arc) </a:t>
            </a:r>
            <a:r>
              <a:rPr lang="en-US" sz="2400" b="1" smtClean="0"/>
              <a:t>[1,2]</a:t>
            </a:r>
            <a:endParaRPr lang="en-US" sz="2400" b="1"/>
          </a:p>
        </p:txBody>
      </p:sp>
      <p:grpSp>
        <p:nvGrpSpPr>
          <p:cNvPr id="50" name="Group 49"/>
          <p:cNvGrpSpPr/>
          <p:nvPr/>
        </p:nvGrpSpPr>
        <p:grpSpPr>
          <a:xfrm>
            <a:off x="4038600" y="1600200"/>
            <a:ext cx="462028" cy="440328"/>
            <a:chOff x="4495800" y="2438400"/>
            <a:chExt cx="381000" cy="381000"/>
          </a:xfrm>
        </p:grpSpPr>
        <p:sp>
          <p:nvSpPr>
            <p:cNvPr id="13" name="Oval 12"/>
            <p:cNvSpPr/>
            <p:nvPr/>
          </p:nvSpPr>
          <p:spPr>
            <a:xfrm>
              <a:off x="4495800" y="2438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648200" y="2438400"/>
              <a:ext cx="76200" cy="158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10" idx="2"/>
          </p:cNvCxnSpPr>
          <p:nvPr/>
        </p:nvCxnSpPr>
        <p:spPr>
          <a:xfrm rot="5400000">
            <a:off x="5907734" y="2173935"/>
            <a:ext cx="452736" cy="144779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676400"/>
            <a:ext cx="138608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Khuyên (loop)</a:t>
            </a:r>
            <a:endParaRPr lang="en-US" sz="2400" b="1" i="1"/>
          </a:p>
        </p:txBody>
      </p:sp>
      <p:cxnSp>
        <p:nvCxnSpPr>
          <p:cNvPr id="31" name="Straight Arrow Connector 30"/>
          <p:cNvCxnSpPr>
            <a:stCxn id="30" idx="3"/>
            <a:endCxn id="13" idx="2"/>
          </p:cNvCxnSpPr>
          <p:nvPr/>
        </p:nvCxnSpPr>
        <p:spPr>
          <a:xfrm flipV="1">
            <a:off x="3062484" y="1820364"/>
            <a:ext cx="976116" cy="27153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78694" y="4690370"/>
            <a:ext cx="175570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Đỉnh đầu </a:t>
            </a:r>
            <a:r>
              <a:rPr lang="en-US" sz="2400" b="1" smtClean="0"/>
              <a:t>(initial)</a:t>
            </a:r>
            <a:endParaRPr lang="en-US" sz="2400" b="1"/>
          </a:p>
        </p:txBody>
      </p:sp>
      <p:sp>
        <p:nvSpPr>
          <p:cNvPr id="37" name="TextBox 36"/>
          <p:cNvSpPr txBox="1"/>
          <p:nvPr/>
        </p:nvSpPr>
        <p:spPr>
          <a:xfrm>
            <a:off x="5374683" y="5604770"/>
            <a:ext cx="194051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Đỉnh cuối </a:t>
            </a:r>
            <a:r>
              <a:rPr lang="en-US" sz="2400" b="1" smtClean="0"/>
              <a:t>(terminal)</a:t>
            </a:r>
            <a:endParaRPr lang="en-US" sz="2400" b="1"/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rot="10800000" flipV="1">
            <a:off x="4343403" y="6020269"/>
            <a:ext cx="1031281" cy="38053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</p:cNvCxnSpPr>
          <p:nvPr/>
        </p:nvCxnSpPr>
        <p:spPr>
          <a:xfrm rot="10800000">
            <a:off x="6477000" y="4191003"/>
            <a:ext cx="301694" cy="91486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mtClean="0"/>
              <a:t>Bậc của đỉnh trong đồ thị </a:t>
            </a:r>
            <a:r>
              <a:rPr lang="en-US" b="1" smtClean="0"/>
              <a:t>vô hướng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90800"/>
            <a:ext cx="4114800" cy="41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smtClean="0"/>
              <a:t>Định nghĩa</a:t>
            </a:r>
            <a:r>
              <a:rPr lang="en-US" smtClean="0"/>
              <a:t>: </a:t>
            </a:r>
            <a:r>
              <a:rPr lang="en-US" b="1" i="1" smtClean="0"/>
              <a:t>Bậc (degree)</a:t>
            </a:r>
            <a:r>
              <a:rPr lang="en-US" smtClean="0"/>
              <a:t> của một đỉnh x là số cạnh kề với x.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667000"/>
            <a:ext cx="29718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Degree(1) = d(1) </a:t>
            </a:r>
            <a:r>
              <a:rPr lang="en-US" sz="2400" smtClean="0">
                <a:sym typeface="Wingdings" pitchFamily="2" charset="2"/>
              </a:rPr>
              <a:t>= </a:t>
            </a:r>
            <a:r>
              <a:rPr lang="en-US" sz="2400" smtClean="0"/>
              <a:t>3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867400" y="5029200"/>
            <a:ext cx="29718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Degree(2) = d(2) </a:t>
            </a:r>
            <a:r>
              <a:rPr lang="en-US" sz="2400" smtClean="0">
                <a:sym typeface="Wingdings" pitchFamily="2" charset="2"/>
              </a:rPr>
              <a:t>= </a:t>
            </a:r>
            <a:r>
              <a:rPr lang="en-US" sz="2400" smtClean="0"/>
              <a:t>2</a:t>
            </a:r>
            <a:endParaRPr lang="en-US" sz="24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Đỉnh treo, đỉnh cô lập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81200"/>
            <a:ext cx="411480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2438400"/>
            <a:ext cx="3048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d(3) = 1 </a:t>
            </a:r>
          </a:p>
          <a:p>
            <a:pPr algn="ctr"/>
            <a:r>
              <a:rPr lang="en-US" sz="2400" smtClean="0">
                <a:sym typeface="Wingdings" pitchFamily="2" charset="2"/>
              </a:rPr>
              <a:t> đỉnh </a:t>
            </a:r>
            <a:r>
              <a:rPr lang="en-US" sz="2400" b="1" i="1" smtClean="0">
                <a:sym typeface="Wingdings" pitchFamily="2" charset="2"/>
              </a:rPr>
              <a:t>treo (pendant)</a:t>
            </a:r>
            <a:endParaRPr lang="en-US" sz="2400" b="1" i="1"/>
          </a:p>
        </p:txBody>
      </p:sp>
      <p:sp>
        <p:nvSpPr>
          <p:cNvPr id="7" name="TextBox 6"/>
          <p:cNvSpPr txBox="1"/>
          <p:nvPr/>
        </p:nvSpPr>
        <p:spPr>
          <a:xfrm>
            <a:off x="762000" y="4495800"/>
            <a:ext cx="3429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d(5) = 0 </a:t>
            </a:r>
          </a:p>
          <a:p>
            <a:pPr algn="ctr"/>
            <a:r>
              <a:rPr lang="en-US" sz="2400" smtClean="0">
                <a:sym typeface="Wingdings" pitchFamily="2" charset="2"/>
              </a:rPr>
              <a:t> đỉnh </a:t>
            </a:r>
            <a:r>
              <a:rPr lang="en-US" sz="2400" b="1" i="1" smtClean="0">
                <a:sym typeface="Wingdings" pitchFamily="2" charset="2"/>
              </a:rPr>
              <a:t>cô lập (isolated)</a:t>
            </a:r>
            <a:endParaRPr lang="en-US" sz="2400" b="1" i="1"/>
          </a:p>
        </p:txBody>
      </p:sp>
      <p:sp>
        <p:nvSpPr>
          <p:cNvPr id="8" name="Oval 7"/>
          <p:cNvSpPr/>
          <p:nvPr/>
        </p:nvSpPr>
        <p:spPr>
          <a:xfrm>
            <a:off x="3276600" y="3276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5334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smtClean="0"/>
              <a:t>Bậc của đỉnh trong đồ thị </a:t>
            </a:r>
            <a:r>
              <a:rPr lang="en-US" sz="4000" b="1" smtClean="0"/>
              <a:t>có hướng</a:t>
            </a:r>
            <a:endParaRPr lang="en-US" sz="40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6001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u="sng" smtClean="0"/>
              <a:t>Định nghĩa</a:t>
            </a:r>
            <a:r>
              <a:rPr lang="en-US" smtClean="0"/>
              <a:t>: </a:t>
            </a:r>
            <a:r>
              <a:rPr lang="en-US" b="1" i="1" smtClean="0"/>
              <a:t>Bậc ra (out-degree</a:t>
            </a:r>
            <a:r>
              <a:rPr lang="en-US" smtClean="0"/>
              <a:t>) của một đỉnh x là số cung coi x là đỉnh đầu; </a:t>
            </a:r>
            <a:r>
              <a:rPr lang="en-US" b="1" i="1" smtClean="0"/>
              <a:t>bậc vào (in-degree)</a:t>
            </a:r>
            <a:r>
              <a:rPr lang="en-US" smtClean="0"/>
              <a:t> là số cung coi x là đỉnh cuối.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016862"/>
            <a:ext cx="3867150" cy="384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181600" y="3200400"/>
            <a:ext cx="35052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OutDegree(1) = d</a:t>
            </a:r>
            <a:r>
              <a:rPr lang="en-US" sz="2400" b="1" baseline="30000" smtClean="0"/>
              <a:t>+</a:t>
            </a:r>
            <a:r>
              <a:rPr lang="en-US" sz="2400" b="1" smtClean="0"/>
              <a:t>(1)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124200"/>
            <a:ext cx="35814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InDegree(1) = d</a:t>
            </a:r>
            <a:r>
              <a:rPr lang="en-US" sz="2400" b="1" baseline="30000" smtClean="0"/>
              <a:t>-</a:t>
            </a:r>
            <a:r>
              <a:rPr lang="en-US" sz="2400" b="1" smtClean="0"/>
              <a:t>(1) = 2</a:t>
            </a:r>
            <a:endParaRPr lang="en-US" sz="2400" b="1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81400"/>
            <a:ext cx="9144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3581400"/>
            <a:ext cx="2133600" cy="1066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5410200" y="3657600"/>
            <a:ext cx="1295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smtClean="0"/>
              <a:t>Mối quan hệ giữa số đỉnh và số cạnh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800600" cy="4038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800" b="1" smtClean="0"/>
              <a:t>Định lý</a:t>
            </a:r>
            <a:r>
              <a:rPr lang="en-US" sz="2800" smtClean="0"/>
              <a:t>: </a:t>
            </a:r>
            <a:r>
              <a:rPr lang="en-US" sz="2800" i="1" smtClean="0"/>
              <a:t>Cho G = (X, 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mtClean="0"/>
              <a:t> </a:t>
            </a:r>
          </a:p>
          <a:p>
            <a:pPr marL="971550" lvl="1" indent="-514350">
              <a:buFont typeface="+mj-lt"/>
              <a:buAutoNum type="alphaLcParenR"/>
            </a:pPr>
            <a:endParaRPr lang="en-US" smtClean="0"/>
          </a:p>
          <a:p>
            <a:pPr marL="971550" lvl="1" indent="-514350">
              <a:buFont typeface="+mj-lt"/>
              <a:buAutoNum type="alphaLcParenR"/>
            </a:pPr>
            <a:r>
              <a:rPr lang="en-US" i="1" smtClean="0"/>
              <a:t>Số đỉnh bậc lẻ là số chẵn.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i="1" smtClean="0"/>
              <a:t> Nếu G có hướng</a:t>
            </a:r>
          </a:p>
          <a:p>
            <a:pPr marL="971550" lvl="1" indent="-514350">
              <a:buFont typeface="+mj-lt"/>
              <a:buAutoNum type="alphaLcParenR"/>
            </a:pPr>
            <a:endParaRPr lang="en-US" smtClean="0"/>
          </a:p>
          <a:p>
            <a:pPr lvl="1">
              <a:buNone/>
            </a:pPr>
            <a:endParaRPr lang="en-US" sz="2800" smtClean="0"/>
          </a:p>
          <a:p>
            <a:pPr>
              <a:buNone/>
            </a:pPr>
            <a:endParaRPr lang="en-US" sz="28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295400"/>
            <a:ext cx="274958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657600"/>
            <a:ext cx="2971800" cy="295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2600" y="4419600"/>
          <a:ext cx="3421648" cy="817562"/>
        </p:xfrm>
        <a:graphic>
          <a:graphicData uri="http://schemas.openxmlformats.org/presentationml/2006/ole">
            <p:oleObj spid="_x0000_s1026" name="Equation" r:id="rId5" imgW="1434960" imgH="34272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1828800"/>
          <a:ext cx="1806222" cy="762000"/>
        </p:xfrm>
        <a:graphic>
          <a:graphicData uri="http://schemas.openxmlformats.org/presentationml/2006/ole">
            <p:oleObj spid="_x0000_s1027" name="Equation" r:id="rId6" imgW="812520" imgH="3427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55626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Chứng minh:</a:t>
            </a:r>
            <a:r>
              <a:rPr lang="en-US" sz="2800" i="1" smtClean="0"/>
              <a:t> </a:t>
            </a:r>
            <a:r>
              <a:rPr lang="en-US" sz="2800" smtClean="0"/>
              <a:t>(Bài tập)</a:t>
            </a:r>
            <a:endParaRPr lang="en-US" sz="2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Bài tập trong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mtClean="0"/>
              <a:t>Tại lớp</a:t>
            </a:r>
          </a:p>
          <a:p>
            <a:pPr marL="514350" indent="-514350"/>
            <a:endParaRPr lang="en-US" smtClean="0"/>
          </a:p>
          <a:p>
            <a:pPr marL="514350" indent="-514350"/>
            <a:r>
              <a:rPr lang="en-US" smtClean="0"/>
              <a:t>Về nhà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D7A6-DF6C-4BD4-B05C-822CF98C7C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628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Đại cương về đồ thị</vt:lpstr>
      <vt:lpstr>Đồ thị vô hướng (undirected graph)</vt:lpstr>
      <vt:lpstr>Đa đồ thị, Đồ thị đơn (simple graph)</vt:lpstr>
      <vt:lpstr>Đồ thị có hướng (directed graph)</vt:lpstr>
      <vt:lpstr>Bậc của đỉnh trong đồ thị vô hướng</vt:lpstr>
      <vt:lpstr>Đỉnh treo, đỉnh cô lập</vt:lpstr>
      <vt:lpstr>Bậc của đỉnh trong đồ thị có hướng</vt:lpstr>
      <vt:lpstr>Mối quan hệ giữa số đỉnh và số cạnh</vt:lpstr>
      <vt:lpstr>Bài tập trong sách</vt:lpstr>
      <vt:lpstr>Đồ thị đủ Kn</vt:lpstr>
      <vt:lpstr>Tính chất của Kn</vt:lpstr>
      <vt:lpstr>Đồ thị bù </vt:lpstr>
      <vt:lpstr>Bài tập trong sách</vt:lpstr>
      <vt:lpstr>Đẳng cấu</vt:lpstr>
      <vt:lpstr>Tính chất của sự đẳng cấu</vt:lpstr>
      <vt:lpstr>Bài tập</vt:lpstr>
      <vt:lpstr>Bài tập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cương về đồ thị</dc:title>
  <dc:creator>Nguyen Thanh Nhut</dc:creator>
  <cp:lastModifiedBy>Nguyen Thanh Nhut</cp:lastModifiedBy>
  <cp:revision>48</cp:revision>
  <dcterms:created xsi:type="dcterms:W3CDTF">2009-12-31T04:50:06Z</dcterms:created>
  <dcterms:modified xsi:type="dcterms:W3CDTF">2011-02-17T15:22:42Z</dcterms:modified>
</cp:coreProperties>
</file>