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14" r:id="rId2"/>
    <p:sldId id="261" r:id="rId3"/>
    <p:sldId id="286" r:id="rId4"/>
    <p:sldId id="298" r:id="rId5"/>
    <p:sldId id="289" r:id="rId6"/>
    <p:sldId id="299" r:id="rId7"/>
    <p:sldId id="302" r:id="rId8"/>
    <p:sldId id="303" r:id="rId9"/>
    <p:sldId id="297" r:id="rId10"/>
    <p:sldId id="291" r:id="rId11"/>
    <p:sldId id="292" r:id="rId12"/>
    <p:sldId id="293" r:id="rId13"/>
    <p:sldId id="294" r:id="rId14"/>
    <p:sldId id="269" r:id="rId15"/>
    <p:sldId id="305" r:id="rId16"/>
    <p:sldId id="306" r:id="rId17"/>
    <p:sldId id="270" r:id="rId18"/>
    <p:sldId id="307" r:id="rId19"/>
    <p:sldId id="266" r:id="rId20"/>
    <p:sldId id="267" r:id="rId21"/>
    <p:sldId id="309" r:id="rId22"/>
    <p:sldId id="310" r:id="rId23"/>
    <p:sldId id="308" r:id="rId24"/>
    <p:sldId id="311" r:id="rId25"/>
    <p:sldId id="313" r:id="rId26"/>
  </p:sldIdLst>
  <p:sldSz cx="9144000" cy="6858000" type="screen4x3"/>
  <p:notesSz cx="9588500" cy="7302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589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73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54323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2093" y="0"/>
            <a:ext cx="4154323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D01CD-D6D0-41D9-A8D0-CE50E5CF1B99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36167"/>
            <a:ext cx="415432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2093" y="6936167"/>
            <a:ext cx="415432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70E44-5AF2-4C84-9285-68B6E3832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54323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2093" y="0"/>
            <a:ext cx="4154323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118B6-605A-4762-8C33-CFE3C6FF0B1E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7688"/>
            <a:ext cx="3651250" cy="2738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58850" y="3468688"/>
            <a:ext cx="7670800" cy="328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36167"/>
            <a:ext cx="415432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2093" y="6936167"/>
            <a:ext cx="415432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0049E-AEC0-4561-913B-05B9DCD58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BE75-3703-41D8-8030-6521A3FAAB15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C376-7D86-486F-ACBD-D5911666A043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83F3-ABA1-473D-8B16-9041904DAB65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B9E6-D09F-4639-9C73-97CFF7CA8942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8D6E-41C9-4C05-909F-27BDEA90ABDA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A394-019A-4DD1-89CD-1C8E66AB2239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B205-5D32-41A3-B18D-2ACD60B51285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4CF8-DA25-46E9-A223-71DD82FA861A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2F16-656E-4E9F-AA83-61C006530970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B76C-B0C2-4E84-9A49-2C4885F14DDF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80C9-2489-4EE9-90C9-5A6EA2B8FE1A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54981-3F00-4F2E-8CC3-60B67FB5F95B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1D7A6-DF6C-4BD4-B05C-822CF98C7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mtClean="0"/>
              <a:t>Đường đi Euler và đường đi Hamilton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Ma trận của đồ thị vô hướng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76200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mtClean="0"/>
              <a:t>A(i,i) = 0, A(i,j) = 1 nếu đỉnh i kề j.</a:t>
            </a:r>
            <a:endParaRPr lang="en-US"/>
          </a:p>
        </p:txBody>
      </p:sp>
      <p:pic>
        <p:nvPicPr>
          <p:cNvPr id="6" name="Picture 5" descr="g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8400"/>
            <a:ext cx="3352800" cy="3129280"/>
          </a:xfrm>
          <a:prstGeom prst="rect">
            <a:avLst/>
          </a:prstGeom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743200"/>
            <a:ext cx="3657600" cy="266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3200400" y="3352800"/>
            <a:ext cx="685800" cy="609600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3200400"/>
            <a:ext cx="3276600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Ma trận của đồ thị có hướng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4495800"/>
            <a:ext cx="3276600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59653"/>
            <a:ext cx="3505200" cy="3707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895600"/>
            <a:ext cx="3802062" cy="2762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990600" y="5257800"/>
            <a:ext cx="685800" cy="609600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76200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mtClean="0"/>
              <a:t>B(i,i) = 0, B(i,j) = 1 nếu có cung ij.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smtClean="0"/>
              <a:t>Ma trận khoảng cách của đồ thị vô hướng có trọng lượng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09800"/>
            <a:ext cx="327957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152400" y="2895600"/>
            <a:ext cx="685800" cy="609600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29200" y="4114800"/>
            <a:ext cx="3124200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447800"/>
            <a:ext cx="82296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K(i,j) = trọng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lượng của cạnh ij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smtClean="0"/>
              <a:t>K(i,i) = 0, K(i,j) = </a:t>
            </a:r>
            <a:r>
              <a:rPr lang="en-US" sz="2800" smtClean="0">
                <a:sym typeface="Euclid Symbol"/>
              </a:rPr>
              <a:t> nếu không có cạnh ij</a:t>
            </a:r>
            <a:r>
              <a:rPr lang="en-US" sz="2800" smtClean="0"/>
              <a:t>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191000" y="3048000"/>
          <a:ext cx="4038600" cy="2839641"/>
        </p:xfrm>
        <a:graphic>
          <a:graphicData uri="http://schemas.openxmlformats.org/presentationml/2006/ole">
            <p:oleObj spid="_x0000_s38914" name="Equation" r:id="rId4" imgW="1625400" imgH="1143000" progId="Equation.DSMT4">
              <p:embed/>
            </p:oleObj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191000" y="3352800"/>
          <a:ext cx="4038600" cy="2839641"/>
        </p:xfrm>
        <a:graphic>
          <a:graphicData uri="http://schemas.openxmlformats.org/presentationml/2006/ole">
            <p:oleObj spid="_x0000_s39938" name="Equation" r:id="rId3" imgW="1625400" imgH="1143000" progId="Equation.DSMT4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smtClean="0"/>
              <a:t>Ma trận khoảng cách của đồ thị có hướng có trọng lượng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29200" y="5486400"/>
            <a:ext cx="3124200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447800"/>
            <a:ext cx="82296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K(i,j) = trọng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lượng của cung ij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smtClean="0"/>
              <a:t>K(i,i) = 0, K(i,j) = </a:t>
            </a:r>
            <a:r>
              <a:rPr lang="en-US" sz="2800" smtClean="0">
                <a:sym typeface="Euclid Symbol"/>
              </a:rPr>
              <a:t> nếu không có cung ij</a:t>
            </a:r>
            <a:r>
              <a:rPr lang="en-US" sz="2800" smtClean="0"/>
              <a:t>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95600"/>
            <a:ext cx="4120318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228600" y="3962400"/>
            <a:ext cx="685800" cy="609600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uild="p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Đường đi Euler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438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800" b="1" u="sng" smtClean="0"/>
              <a:t>ĐN</a:t>
            </a:r>
            <a:r>
              <a:rPr lang="en-US" sz="2800" smtClean="0"/>
              <a:t>: Một đường đi trong đồ thị G được gọi là </a:t>
            </a:r>
            <a:r>
              <a:rPr lang="en-US" sz="2800" b="1" i="1" smtClean="0"/>
              <a:t>đường đi Euler</a:t>
            </a:r>
            <a:r>
              <a:rPr lang="en-US" sz="2800" smtClean="0"/>
              <a:t> nếu nó đi qua tất cả các cạnh của G, mỗi cạnh đúng một lần.</a:t>
            </a:r>
          </a:p>
          <a:p>
            <a:r>
              <a:rPr lang="en-US" sz="2800" smtClean="0"/>
              <a:t>Nếu G có chu trình Euler thì G được gọi là </a:t>
            </a:r>
            <a:r>
              <a:rPr lang="en-US" sz="2800" b="1" i="1" smtClean="0"/>
              <a:t>đồ thị Euler</a:t>
            </a:r>
            <a:r>
              <a:rPr lang="en-US" sz="2800" smtClean="0"/>
              <a:t>.</a:t>
            </a:r>
            <a:endParaRPr lang="en-US" sz="28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810000"/>
            <a:ext cx="3429000" cy="25908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VD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đồ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thị G bên có chu trình Euler a g e a b d h b c d e f a nên G là một đồ thị Euler.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3657600"/>
            <a:ext cx="4876800" cy="2940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Sự tồn tại đường đi Euler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2057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800" b="1" i="1" u="sng" smtClean="0"/>
              <a:t>ĐL</a:t>
            </a:r>
            <a:r>
              <a:rPr lang="en-US" sz="2800" i="1" smtClean="0"/>
              <a:t>: Cho G liên thông. Khi đó, G Euler khi và chỉ khi mọi đỉnh của G đều có bậc chẵn.</a:t>
            </a:r>
            <a:endParaRPr lang="en-US" sz="2800" i="1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0"/>
            <a:ext cx="4114800" cy="248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4114800"/>
            <a:ext cx="2971800" cy="2140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0" y="1447800"/>
            <a:ext cx="4114800" cy="2362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MĐ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Cho G liên thông. Khi đó, G có</a:t>
            </a:r>
            <a:r>
              <a:rPr kumimoji="0" lang="en-US" sz="2800" b="0" i="1" u="none" strike="noStrike" kern="1200" cap="none" spc="0" normalizeH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đường đi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Euler (nhưng</a:t>
            </a:r>
            <a:r>
              <a:rPr kumimoji="0" lang="en-US" sz="2800" b="0" i="1" u="none" strike="noStrike" kern="1200" cap="none" spc="0" normalizeH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không có chu trình Euler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khi và chỉ khi G có đúng</a:t>
            </a:r>
            <a:r>
              <a:rPr kumimoji="0" lang="en-US" sz="2800" b="0" i="1" u="none" strike="noStrike" kern="1200" cap="none" spc="0" normalizeH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hai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bậc lẻ.</a:t>
            </a:r>
            <a:endParaRPr kumimoji="0" lang="en-US" sz="2800" b="0" i="1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00" y="5562600"/>
            <a:ext cx="1447800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Vẽ được một nét</a:t>
            </a:r>
            <a:endParaRPr lang="en-US" sz="2000" b="1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mtClean="0"/>
              <a:t>Thuật toán Fleury tìm đường đi Euler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20979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800" smtClean="0"/>
              <a:t>Xuất phát từ một đỉnh bất kỳ, tạo đường đi Euler thoả hai quy tắc sau: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/>
              <a:t>Xoá các cạnh đã đi qua và các đỉnh cô lập (nếu có).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/>
              <a:t>Tại mỗi đỉnh, ta chỉ đi qua cầu nếu không còn sự lựa chọn nào khác.</a:t>
            </a:r>
            <a:endParaRPr lang="en-US" sz="28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3657600"/>
            <a:ext cx="4876800" cy="2940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7391400" y="3733800"/>
            <a:ext cx="381000" cy="60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91400" y="5943600"/>
            <a:ext cx="381000" cy="60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76800" y="5943600"/>
            <a:ext cx="381000" cy="60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86200" y="4876800"/>
            <a:ext cx="533400" cy="60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38800" y="4876800"/>
            <a:ext cx="533400" cy="60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77000" y="4876800"/>
            <a:ext cx="533400" cy="60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229600" y="4876800"/>
            <a:ext cx="533400" cy="60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800600" y="3657600"/>
            <a:ext cx="533400" cy="762000"/>
            <a:chOff x="4800600" y="3657600"/>
            <a:chExt cx="533400" cy="762000"/>
          </a:xfrm>
        </p:grpSpPr>
        <p:sp>
          <p:nvSpPr>
            <p:cNvPr id="5" name="Oval 4"/>
            <p:cNvSpPr/>
            <p:nvPr/>
          </p:nvSpPr>
          <p:spPr>
            <a:xfrm>
              <a:off x="4876800" y="3733800"/>
              <a:ext cx="381000" cy="609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800600" y="3657600"/>
              <a:ext cx="533400" cy="7620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096000" y="3886200"/>
            <a:ext cx="381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1</a:t>
            </a:r>
            <a:endParaRPr lang="en-US" sz="2000" b="1"/>
          </a:p>
        </p:txBody>
      </p:sp>
      <p:sp>
        <p:nvSpPr>
          <p:cNvPr id="28" name="TextBox 27"/>
          <p:cNvSpPr txBox="1"/>
          <p:nvPr/>
        </p:nvSpPr>
        <p:spPr>
          <a:xfrm>
            <a:off x="7848600" y="4419600"/>
            <a:ext cx="381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2</a:t>
            </a:r>
            <a:endParaRPr lang="en-US" sz="2000" b="1"/>
          </a:p>
        </p:txBody>
      </p:sp>
      <p:sp>
        <p:nvSpPr>
          <p:cNvPr id="29" name="TextBox 28"/>
          <p:cNvSpPr txBox="1"/>
          <p:nvPr/>
        </p:nvSpPr>
        <p:spPr>
          <a:xfrm>
            <a:off x="7848600" y="5410200"/>
            <a:ext cx="381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3</a:t>
            </a:r>
            <a:endParaRPr lang="en-US" sz="2000" b="1"/>
          </a:p>
        </p:txBody>
      </p:sp>
      <p:sp>
        <p:nvSpPr>
          <p:cNvPr id="30" name="TextBox 29"/>
          <p:cNvSpPr txBox="1"/>
          <p:nvPr/>
        </p:nvSpPr>
        <p:spPr>
          <a:xfrm>
            <a:off x="7391400" y="4876800"/>
            <a:ext cx="381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4</a:t>
            </a:r>
            <a:endParaRPr lang="en-US" sz="2000" b="1"/>
          </a:p>
        </p:txBody>
      </p:sp>
      <p:sp>
        <p:nvSpPr>
          <p:cNvPr id="31" name="TextBox 30"/>
          <p:cNvSpPr txBox="1"/>
          <p:nvPr/>
        </p:nvSpPr>
        <p:spPr>
          <a:xfrm>
            <a:off x="7010400" y="4419600"/>
            <a:ext cx="381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5</a:t>
            </a:r>
            <a:endParaRPr lang="en-US" sz="2000" b="1"/>
          </a:p>
        </p:txBody>
      </p:sp>
      <p:sp>
        <p:nvSpPr>
          <p:cNvPr id="32" name="TextBox 31"/>
          <p:cNvSpPr txBox="1"/>
          <p:nvPr/>
        </p:nvSpPr>
        <p:spPr>
          <a:xfrm>
            <a:off x="7010400" y="5410200"/>
            <a:ext cx="381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6</a:t>
            </a:r>
            <a:endParaRPr lang="en-US" sz="2000" b="1"/>
          </a:p>
        </p:txBody>
      </p:sp>
      <p:sp>
        <p:nvSpPr>
          <p:cNvPr id="33" name="TextBox 32"/>
          <p:cNvSpPr txBox="1"/>
          <p:nvPr/>
        </p:nvSpPr>
        <p:spPr>
          <a:xfrm>
            <a:off x="6172200" y="5943600"/>
            <a:ext cx="381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7</a:t>
            </a:r>
            <a:endParaRPr lang="en-US" sz="2000" b="1"/>
          </a:p>
        </p:txBody>
      </p:sp>
      <p:sp>
        <p:nvSpPr>
          <p:cNvPr id="34" name="TextBox 33"/>
          <p:cNvSpPr txBox="1"/>
          <p:nvPr/>
        </p:nvSpPr>
        <p:spPr>
          <a:xfrm>
            <a:off x="4495800" y="5410200"/>
            <a:ext cx="381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8</a:t>
            </a:r>
            <a:endParaRPr lang="en-US" sz="2000" b="1"/>
          </a:p>
        </p:txBody>
      </p:sp>
      <p:sp>
        <p:nvSpPr>
          <p:cNvPr id="35" name="TextBox 34"/>
          <p:cNvSpPr txBox="1"/>
          <p:nvPr/>
        </p:nvSpPr>
        <p:spPr>
          <a:xfrm>
            <a:off x="4419600" y="4419600"/>
            <a:ext cx="381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9</a:t>
            </a:r>
            <a:endParaRPr lang="en-US" sz="2000" b="1"/>
          </a:p>
        </p:txBody>
      </p:sp>
      <p:sp>
        <p:nvSpPr>
          <p:cNvPr id="36" name="TextBox 35"/>
          <p:cNvSpPr txBox="1"/>
          <p:nvPr/>
        </p:nvSpPr>
        <p:spPr>
          <a:xfrm>
            <a:off x="4800600" y="4876800"/>
            <a:ext cx="5334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10</a:t>
            </a:r>
            <a:endParaRPr lang="en-US" sz="2000" b="1"/>
          </a:p>
        </p:txBody>
      </p:sp>
      <p:sp>
        <p:nvSpPr>
          <p:cNvPr id="37" name="TextBox 36"/>
          <p:cNvSpPr txBox="1"/>
          <p:nvPr/>
        </p:nvSpPr>
        <p:spPr>
          <a:xfrm>
            <a:off x="5181600" y="5486400"/>
            <a:ext cx="5334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11</a:t>
            </a:r>
            <a:endParaRPr lang="en-US" sz="2000" b="1"/>
          </a:p>
        </p:txBody>
      </p:sp>
      <p:sp>
        <p:nvSpPr>
          <p:cNvPr id="38" name="TextBox 37"/>
          <p:cNvSpPr txBox="1"/>
          <p:nvPr/>
        </p:nvSpPr>
        <p:spPr>
          <a:xfrm>
            <a:off x="5257800" y="4419600"/>
            <a:ext cx="5334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12</a:t>
            </a:r>
            <a:endParaRPr lang="en-US" sz="2000" b="1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657600"/>
            <a:ext cx="2057400" cy="148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TextBox 39"/>
          <p:cNvSpPr txBox="1"/>
          <p:nvPr/>
        </p:nvSpPr>
        <p:spPr>
          <a:xfrm>
            <a:off x="762000" y="5029200"/>
            <a:ext cx="2895600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Nếu đồ thị có đúng hai bậc lẻ (có đường đi Euler) thì xuất phát từ một đỉnh bậc lẻ</a:t>
            </a:r>
            <a:endParaRPr lang="en-US" sz="240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Đồ thị Hamilton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371600"/>
            <a:ext cx="8229600" cy="22097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ĐN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Một đường đi trong đồ thị G được gọi là </a:t>
            </a:r>
            <a:r>
              <a:rPr kumimoji="0" lang="en-US" sz="2800" b="1" i="1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đường đi Hamilton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nếu nó đi qua tất cả các đỉnh của G, mỗi đỉnh đúng một lần.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Nếu G có chu trình Hamilton thì G được gọi là </a:t>
            </a:r>
            <a:r>
              <a:rPr kumimoji="0" lang="en-US" sz="2800" b="1" i="1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đồ thị Hamilton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038600"/>
            <a:ext cx="3429000" cy="21336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VD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đồ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thị G bên có chu trình Hamilton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4038600"/>
            <a:ext cx="2971800" cy="2140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mtClean="0"/>
              <a:t>Quy tắc kiểm tra đồ thị Hamilton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335279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smtClean="0"/>
              <a:t>Giả sử đồ thị G có chu trình Hamilton H. Khi đó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smtClean="0"/>
              <a:t>Tất cả các cạnh kề với đỉnh bậc hai phải thuộc H.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smtClean="0"/>
              <a:t>Không có chu trình con nào được hình thành trong quá trình xây dựng H.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smtClean="0"/>
              <a:t>Khi trong H có đường đi qua đỉnh u thì xoá các cạnh kề u còn lại mà không sử dụng. </a:t>
            </a:r>
            <a:r>
              <a:rPr lang="en-US" sz="2400" smtClean="0">
                <a:sym typeface="Wingdings" pitchFamily="2" charset="2"/>
              </a:rPr>
              <a:t> tạo nên đỉnh có bậc mới.</a:t>
            </a:r>
            <a:endParaRPr lang="en-US" sz="2400" smtClean="0"/>
          </a:p>
          <a:p>
            <a:pPr marL="514350" indent="-514350">
              <a:buFont typeface="+mj-lt"/>
              <a:buAutoNum type="arabicPeriod"/>
            </a:pPr>
            <a:r>
              <a:rPr lang="en-US" sz="2400" smtClean="0"/>
              <a:t>Không có đỉnh treo hoặc đỉnh cô lập được tạo nên khi áp dụng Qui tắc 3.</a:t>
            </a:r>
            <a:endParaRPr lang="en-US" sz="24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4419600"/>
            <a:ext cx="3810000" cy="211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4495800"/>
            <a:ext cx="4572000" cy="1981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u="sng" smtClean="0"/>
              <a:t>VD</a:t>
            </a:r>
            <a:r>
              <a:rPr lang="en-US" sz="2400" smtClean="0"/>
              <a:t>: theo quy tắc 1, các cạnh fa, fe, ga, ge phải thuộc H.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smtClean="0"/>
              <a:t>Khi đó có chu trình con agef </a:t>
            </a:r>
            <a:r>
              <a:rPr lang="en-US" sz="2400" smtClean="0">
                <a:sym typeface="Wingdings" pitchFamily="2" charset="2"/>
              </a:rPr>
              <a:t> vi phạm quy tắc 2.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đồ</a:t>
            </a:r>
            <a:r>
              <a:rPr kumimoji="0" lang="en-US" sz="2400" b="0" i="0" u="none" strike="noStrike" kern="1200" cap="none" spc="0" normalizeH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thị không Hamilton.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Đường đi ngắn nhất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Trong đồ thị có trọng lượng, có thể có nhiều con đường đi giữa hai đỉnh a, b bất kỳ.</a:t>
            </a:r>
          </a:p>
          <a:p>
            <a:r>
              <a:rPr lang="en-US" smtClean="0"/>
              <a:t>Trong thực tế ta thường muốn tìm phương án tối ưu </a:t>
            </a:r>
            <a:r>
              <a:rPr lang="en-US" smtClean="0">
                <a:sym typeface="Wingdings" pitchFamily="2" charset="2"/>
              </a:rPr>
              <a:t> đường đi ngắn nhất</a:t>
            </a:r>
            <a:endParaRPr lang="en-US" smtClean="0"/>
          </a:p>
        </p:txBody>
      </p:sp>
      <p:sp>
        <p:nvSpPr>
          <p:cNvPr id="4" name="Action Button: Home 3">
            <a:hlinkClick r:id="" action="ppaction://noaction" highlightClick="1"/>
          </p:cNvPr>
          <p:cNvSpPr/>
          <p:nvPr/>
        </p:nvSpPr>
        <p:spPr>
          <a:xfrm>
            <a:off x="1143000" y="4038600"/>
            <a:ext cx="2133600" cy="19812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/>
              <a:t>Nhà chàng</a:t>
            </a:r>
            <a:endParaRPr lang="en-US" sz="2800" b="1"/>
          </a:p>
        </p:txBody>
      </p:sp>
      <p:sp>
        <p:nvSpPr>
          <p:cNvPr id="5" name="Action Button: Home 4">
            <a:hlinkClick r:id="" action="ppaction://noaction" highlightClick="1"/>
          </p:cNvPr>
          <p:cNvSpPr/>
          <p:nvPr/>
        </p:nvSpPr>
        <p:spPr>
          <a:xfrm>
            <a:off x="5638800" y="4038600"/>
            <a:ext cx="2133600" cy="1981200"/>
          </a:xfrm>
          <a:prstGeom prst="actionButtonHom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/>
              <a:t>Nhà nàng</a:t>
            </a:r>
            <a:endParaRPr lang="en-US" sz="2800" b="1"/>
          </a:p>
        </p:txBody>
      </p:sp>
      <p:cxnSp>
        <p:nvCxnSpPr>
          <p:cNvPr id="12" name="Curved Connector 11"/>
          <p:cNvCxnSpPr/>
          <p:nvPr/>
        </p:nvCxnSpPr>
        <p:spPr>
          <a:xfrm>
            <a:off x="3276600" y="4495800"/>
            <a:ext cx="2362200" cy="990600"/>
          </a:xfrm>
          <a:prstGeom prst="curvedConnector3">
            <a:avLst>
              <a:gd name="adj1" fmla="val 50000"/>
            </a:avLst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rved Down Arrow 17"/>
          <p:cNvSpPr/>
          <p:nvPr/>
        </p:nvSpPr>
        <p:spPr>
          <a:xfrm>
            <a:off x="3200400" y="4724400"/>
            <a:ext cx="2590800" cy="533400"/>
          </a:xfrm>
          <a:prstGeom prst="curved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276600" y="5638800"/>
            <a:ext cx="2362200" cy="152400"/>
          </a:xfrm>
          <a:prstGeom prst="rightArrow">
            <a:avLst/>
          </a:prstGeom>
          <a:solidFill>
            <a:schemeClr val="accent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Đường đi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800" b="1" u="sng" smtClean="0"/>
              <a:t>Định nghĩa</a:t>
            </a:r>
            <a:r>
              <a:rPr lang="en-US" sz="2800" smtClean="0"/>
              <a:t>: Cho G = (X, E)</a:t>
            </a:r>
            <a:r>
              <a:rPr lang="en-US" sz="2800" smtClean="0">
                <a:sym typeface="Euclid Symbol"/>
              </a:rPr>
              <a:t>.</a:t>
            </a:r>
          </a:p>
          <a:p>
            <a:r>
              <a:rPr lang="en-US" sz="2800" b="1" i="1" smtClean="0">
                <a:sym typeface="Euclid Symbol"/>
              </a:rPr>
              <a:t>Đường đi (path)</a:t>
            </a:r>
            <a:r>
              <a:rPr lang="en-US" sz="2800" smtClean="0">
                <a:sym typeface="Euclid Symbol"/>
              </a:rPr>
              <a:t> là một dãy các cạnh liên tiếp nhau (x</a:t>
            </a:r>
            <a:r>
              <a:rPr lang="en-US" sz="2800" baseline="-25000" smtClean="0">
                <a:sym typeface="Euclid Symbol"/>
              </a:rPr>
              <a:t>0</a:t>
            </a:r>
            <a:r>
              <a:rPr lang="en-US" sz="2800" smtClean="0">
                <a:sym typeface="Euclid Symbol"/>
              </a:rPr>
              <a:t>, x</a:t>
            </a:r>
            <a:r>
              <a:rPr lang="en-US" sz="2800" baseline="-25000" smtClean="0">
                <a:sym typeface="Euclid Symbol"/>
              </a:rPr>
              <a:t>1</a:t>
            </a:r>
            <a:r>
              <a:rPr lang="en-US" sz="2800" smtClean="0">
                <a:sym typeface="Euclid Symbol"/>
              </a:rPr>
              <a:t>, x</a:t>
            </a:r>
            <a:r>
              <a:rPr lang="en-US" sz="2800" baseline="-25000" smtClean="0">
                <a:sym typeface="Euclid Symbol"/>
              </a:rPr>
              <a:t>2</a:t>
            </a:r>
            <a:r>
              <a:rPr lang="en-US" sz="2800" smtClean="0">
                <a:sym typeface="Euclid Symbol"/>
              </a:rPr>
              <a:t>, …, x</a:t>
            </a:r>
            <a:r>
              <a:rPr lang="en-US" sz="2800" baseline="-25000" smtClean="0">
                <a:sym typeface="Euclid Symbol"/>
              </a:rPr>
              <a:t>k</a:t>
            </a:r>
            <a:r>
              <a:rPr lang="en-US" sz="2800" smtClean="0">
                <a:sym typeface="Euclid Symbol"/>
              </a:rPr>
              <a:t>) trong đó x</a:t>
            </a:r>
            <a:r>
              <a:rPr lang="en-US" sz="2800" baseline="-25000" smtClean="0">
                <a:sym typeface="Euclid Symbol"/>
              </a:rPr>
              <a:t>i</a:t>
            </a:r>
            <a:r>
              <a:rPr lang="en-US" sz="2800" smtClean="0">
                <a:sym typeface="Euclid Symbol"/>
              </a:rPr>
              <a:t>x</a:t>
            </a:r>
            <a:r>
              <a:rPr lang="en-US" sz="2800" baseline="-25000" smtClean="0">
                <a:sym typeface="Euclid Symbol"/>
              </a:rPr>
              <a:t>i+1</a:t>
            </a:r>
            <a:r>
              <a:rPr lang="en-US" sz="2800" smtClean="0">
                <a:sym typeface="Euclid Symbol"/>
              </a:rPr>
              <a:t> là một cạnh  E.</a:t>
            </a:r>
            <a:r>
              <a:rPr lang="en-US" sz="2800" b="1" i="1" smtClean="0">
                <a:sym typeface="Euclid Symbol"/>
              </a:rPr>
              <a:t> Độ dài (length)</a:t>
            </a:r>
            <a:r>
              <a:rPr lang="en-US" sz="2800" smtClean="0">
                <a:sym typeface="Euclid Symbol"/>
              </a:rPr>
              <a:t> của đường đi = k.</a:t>
            </a:r>
            <a:endParaRPr lang="en-US" sz="2800" smtClean="0"/>
          </a:p>
          <a:p>
            <a:r>
              <a:rPr lang="en-US" sz="2800" smtClean="0">
                <a:sym typeface="Euclid Symbol"/>
              </a:rPr>
              <a:t>Đường đi </a:t>
            </a:r>
            <a:r>
              <a:rPr lang="en-US" sz="2800" b="1" i="1" smtClean="0">
                <a:sym typeface="Euclid Symbol"/>
              </a:rPr>
              <a:t>đơn (simple)</a:t>
            </a:r>
            <a:r>
              <a:rPr lang="en-US" sz="2800" smtClean="0">
                <a:sym typeface="Euclid Symbol"/>
              </a:rPr>
              <a:t> nếu không có cạnh nào xuất hiện quá một lần.</a:t>
            </a:r>
          </a:p>
          <a:p>
            <a:r>
              <a:rPr lang="en-US" sz="2800" smtClean="0">
                <a:sym typeface="Euclid Symbol"/>
              </a:rPr>
              <a:t>Đường đi </a:t>
            </a:r>
            <a:r>
              <a:rPr lang="en-US" sz="2800" b="1" i="1" smtClean="0">
                <a:sym typeface="Euclid Symbol"/>
              </a:rPr>
              <a:t>sơ cấp (elementary)</a:t>
            </a:r>
            <a:r>
              <a:rPr lang="en-US" sz="2800" smtClean="0">
                <a:sym typeface="Euclid Symbol"/>
              </a:rPr>
              <a:t> nếu không có đỉnh nào xuất hiện quá một lần.</a:t>
            </a:r>
          </a:p>
          <a:p>
            <a:r>
              <a:rPr lang="en-US" sz="2800" smtClean="0">
                <a:sym typeface="Euclid Symbol"/>
              </a:rPr>
              <a:t>Đường đi là </a:t>
            </a:r>
            <a:r>
              <a:rPr lang="en-US" sz="2800" b="1" i="1" smtClean="0">
                <a:sym typeface="Euclid Symbol"/>
              </a:rPr>
              <a:t>chu trình (cycle)</a:t>
            </a:r>
            <a:r>
              <a:rPr lang="en-US" sz="2800" smtClean="0">
                <a:sym typeface="Euclid Symbol"/>
              </a:rPr>
              <a:t> nếu đỉnh đầu trùng đỉnh cuối x</a:t>
            </a:r>
            <a:r>
              <a:rPr lang="en-US" sz="2800" baseline="-25000" smtClean="0">
                <a:sym typeface="Euclid Symbol"/>
              </a:rPr>
              <a:t>0</a:t>
            </a:r>
            <a:r>
              <a:rPr lang="en-US" sz="2800" smtClean="0">
                <a:sym typeface="Euclid Symbol"/>
              </a:rPr>
              <a:t> = x</a:t>
            </a:r>
            <a:r>
              <a:rPr lang="en-US" sz="2800" baseline="-25000" smtClean="0">
                <a:sym typeface="Euclid Symbol"/>
              </a:rPr>
              <a:t>k</a:t>
            </a:r>
            <a:r>
              <a:rPr lang="en-US" sz="2800" smtClean="0">
                <a:sym typeface="Euclid Symbol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smtClean="0"/>
              <a:t>Thuật toán Dijsktra tìm đường đi ngắn nhất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smtClean="0"/>
              <a:t>Input</a:t>
            </a:r>
            <a:r>
              <a:rPr lang="en-US" smtClean="0"/>
              <a:t>: đồ thị G không có trọng lượng âm, đỉnh xuất phát x0.</a:t>
            </a:r>
          </a:p>
          <a:p>
            <a:r>
              <a:rPr lang="en-US" b="1" u="sng" smtClean="0"/>
              <a:t>Output</a:t>
            </a:r>
            <a:r>
              <a:rPr lang="en-US" smtClean="0"/>
              <a:t>: đường đi ngắn nhất từ x0 đến các đỉnh còn lại</a:t>
            </a:r>
          </a:p>
          <a:p>
            <a:endParaRPr 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962400"/>
            <a:ext cx="41910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4038600"/>
            <a:ext cx="40290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09800" y="6248400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Nguồn: ThS. Trịnh Thanh Đèo</a:t>
            </a:r>
            <a:endParaRPr lang="en-US" sz="1400"/>
          </a:p>
        </p:txBody>
      </p:sp>
      <p:sp>
        <p:nvSpPr>
          <p:cNvPr id="7" name="Oval 6"/>
          <p:cNvSpPr/>
          <p:nvPr/>
        </p:nvSpPr>
        <p:spPr>
          <a:xfrm>
            <a:off x="4419600" y="4648200"/>
            <a:ext cx="457200" cy="685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Thuật toán</a:t>
            </a:r>
            <a:r>
              <a:rPr lang="vi-VN" smtClean="0"/>
              <a:t> Dijkstra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1148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smtClean="0"/>
              <a:t>Khởi tạo: T = V; p(x0) = 0. Với mọi đỉnh i </a:t>
            </a:r>
            <a:r>
              <a:rPr lang="en-US" sz="2800" smtClean="0">
                <a:sym typeface="Euclid Symbol"/>
              </a:rPr>
              <a:t> x0, đặt p(i) = , đánh dấu đỉnh i là (, -).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>
                <a:sym typeface="Euclid Symbol"/>
              </a:rPr>
              <a:t>Tìm i  T sao cho p(i) = min{p(j), j  T}. </a:t>
            </a:r>
            <a:br>
              <a:rPr lang="en-US" sz="2800" smtClean="0">
                <a:sym typeface="Euclid Symbol"/>
              </a:rPr>
            </a:br>
            <a:r>
              <a:rPr lang="vi-VN" sz="2800" smtClean="0">
                <a:sym typeface="Euclid Symbol"/>
              </a:rPr>
              <a:t>Cập nhật </a:t>
            </a:r>
            <a:r>
              <a:rPr lang="en-US" sz="2800" smtClean="0">
                <a:sym typeface="Euclid Symbol"/>
              </a:rPr>
              <a:t>T := T – {i}. Nếu </a:t>
            </a:r>
            <a:r>
              <a:rPr lang="vi-VN" sz="2800" smtClean="0">
                <a:sym typeface="Euclid Symbol"/>
              </a:rPr>
              <a:t>T =  thì dừng. Ngược lại đến bước 3.</a:t>
            </a:r>
            <a:endParaRPr lang="en-US" sz="2800" smtClean="0">
              <a:sym typeface="Euclid Symbol"/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sz="2800" smtClean="0"/>
              <a:t>Nếu Kề(i) </a:t>
            </a:r>
            <a:r>
              <a:rPr lang="vi-VN" sz="2800" smtClean="0">
                <a:sym typeface="Euclid Symbol"/>
              </a:rPr>
              <a:t> T </a:t>
            </a:r>
            <a:r>
              <a:rPr lang="en-US" sz="2800" smtClean="0">
                <a:sym typeface="Euclid Symbol"/>
              </a:rPr>
              <a:t></a:t>
            </a:r>
            <a:r>
              <a:rPr lang="vi-VN" sz="2800" smtClean="0">
                <a:sym typeface="Euclid Symbol"/>
              </a:rPr>
              <a:t>  thì trong các đỉnh j </a:t>
            </a:r>
            <a:r>
              <a:rPr lang="en-US" sz="2800" smtClean="0">
                <a:sym typeface="Euclid Symbol"/>
              </a:rPr>
              <a:t></a:t>
            </a:r>
            <a:r>
              <a:rPr lang="vi-VN" sz="2800" smtClean="0">
                <a:sym typeface="Euclid Symbol"/>
              </a:rPr>
              <a:t> </a:t>
            </a:r>
            <a:r>
              <a:rPr lang="vi-VN" sz="2800" smtClean="0"/>
              <a:t>Kề(i) </a:t>
            </a:r>
            <a:r>
              <a:rPr lang="vi-VN" sz="2800" smtClean="0">
                <a:sym typeface="Euclid Symbol"/>
              </a:rPr>
              <a:t> T, chọn p(j) = min{p(j), p(i) + D</a:t>
            </a:r>
            <a:r>
              <a:rPr lang="vi-VN" sz="2800" baseline="-25000" smtClean="0">
                <a:sym typeface="Euclid Symbol"/>
              </a:rPr>
              <a:t>ij</a:t>
            </a:r>
            <a:r>
              <a:rPr lang="vi-VN" sz="2800" smtClean="0">
                <a:sym typeface="Euclid Symbol"/>
              </a:rPr>
              <a:t>}. Nếu p(j) được chọn là p(i) + D</a:t>
            </a:r>
            <a:r>
              <a:rPr lang="vi-VN" sz="2800" baseline="-25000" smtClean="0">
                <a:sym typeface="Euclid Symbol"/>
              </a:rPr>
              <a:t>ij</a:t>
            </a:r>
            <a:r>
              <a:rPr lang="vi-VN" sz="2800" smtClean="0">
                <a:sym typeface="Euclid Symbol"/>
              </a:rPr>
              <a:t> thì đánh dấu j là (p(j),i). Quay lại bước 2.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5638800"/>
            <a:ext cx="7086600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sz="2400" smtClean="0"/>
              <a:t>Đỉnh i có nhãn (x,y) nghĩa là trên đường đi ngắn nhất từ x0 đến i , trước khi đến i thì qua y, tổng độ dài là x.</a:t>
            </a: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vi-VN" smtClean="0"/>
              <a:t>Ví dụ trên đồ thị vô hướng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219200"/>
            <a:ext cx="40576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2514600" y="19812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99" y="3276600"/>
            <a:ext cx="8460731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209800" y="6477001"/>
            <a:ext cx="449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Nguồn: ThS. Trịnh Thanh Đèo</a:t>
            </a:r>
            <a:endParaRPr lang="en-US" sz="14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vi-VN" smtClean="0"/>
              <a:t>Ví dụ trên đồ thị có hướng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219200"/>
            <a:ext cx="41910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799" y="3200400"/>
            <a:ext cx="846073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2362200" y="1981200"/>
            <a:ext cx="3810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09800" y="6477001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Nguồn: ThS. Trịnh Thanh Đèo</a:t>
            </a:r>
            <a:endParaRPr lang="en-US" sz="14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vi-VN" smtClean="0"/>
              <a:t>Bài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smtClean="0"/>
              <a:t>Cho một ví dụ đồ thị Euler nhưng không Hamilton.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/>
              <a:t>Cho một ví dụ đồ thị Hamilton nhưng không Euler.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/>
              <a:t>Cho một ví dụ đồ thị vừa Euler vừa Hamilton.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/>
              <a:t>Tìm đường đi ngắn nhất của đồ thị sau, xuất phát từ đỉnh 3.</a:t>
            </a:r>
          </a:p>
          <a:p>
            <a:pPr marL="514350" indent="-514350">
              <a:buFont typeface="+mj-lt"/>
              <a:buAutoNum type="arabicPeriod"/>
            </a:pPr>
            <a:endParaRPr lang="en-US" sz="280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3276600"/>
            <a:ext cx="48958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marL="514350" indent="-514350">
              <a:buNone/>
            </a:pPr>
            <a:r>
              <a:rPr lang="en-US" sz="2800" smtClean="0"/>
              <a:t>5. Cho đồ thị G sau. </a:t>
            </a:r>
            <a:r>
              <a:rPr lang="en-US" sz="2400" smtClean="0"/>
              <a:t>Tìm đường đi ngắn nhất từ đỉnh 2 đến các đỉnh còn lại.</a:t>
            </a:r>
          </a:p>
          <a:p>
            <a:endParaRPr lang="en-US" sz="2800" smtClean="0"/>
          </a:p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590800"/>
            <a:ext cx="5410200" cy="3610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Ví dụ đường đi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077200" cy="2590800"/>
          </a:xfrm>
        </p:spPr>
        <p:txBody>
          <a:bodyPr>
            <a:normAutofit/>
          </a:bodyPr>
          <a:lstStyle/>
          <a:p>
            <a:r>
              <a:rPr lang="en-US" sz="2800" smtClean="0"/>
              <a:t>(u, y, w, v) là một đường đi độ dài 3.</a:t>
            </a:r>
          </a:p>
          <a:p>
            <a:r>
              <a:rPr lang="en-US" sz="2800" smtClean="0"/>
              <a:t>(z, u, y, v, u) là một đường đi đơn nhưng không sơ cấp.</a:t>
            </a:r>
          </a:p>
          <a:p>
            <a:r>
              <a:rPr lang="en-US" sz="2800" smtClean="0"/>
              <a:t>(u, y, w, v, u) là một chu trình. Có thể xem chu trình này như chu trình (w, v, u, y, w).</a:t>
            </a:r>
            <a:endParaRPr lang="en-US" sz="280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95400"/>
            <a:ext cx="4953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mtClean="0"/>
              <a:t>Định lý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b="1" u="sng" smtClean="0"/>
              <a:t>ĐL</a:t>
            </a:r>
            <a:r>
              <a:rPr lang="en-US" smtClean="0"/>
              <a:t>: </a:t>
            </a:r>
            <a:r>
              <a:rPr lang="en-US" i="1" smtClean="0"/>
              <a:t>Nếu mọi đỉnh của một đồ thị G đều có bậc </a:t>
            </a:r>
            <a:r>
              <a:rPr lang="en-US" i="1" smtClean="0">
                <a:sym typeface="Euclid Symbol"/>
              </a:rPr>
              <a:t> 2 thì G có ít nhất một chu trình đơn.</a:t>
            </a:r>
            <a:endParaRPr lang="en-US" i="1"/>
          </a:p>
        </p:txBody>
      </p:sp>
      <p:pic>
        <p:nvPicPr>
          <p:cNvPr id="4" name="Picture 3" descr="g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0"/>
            <a:ext cx="3352800" cy="312928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971800"/>
            <a:ext cx="3435380" cy="342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1000" y="24384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Chứng minh (Xem giáo trình)</a:t>
            </a:r>
            <a:endParaRPr lang="en-US" sz="2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Tính liên thông của đồ thị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52399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800" b="1" u="sng" smtClean="0"/>
              <a:t>ĐN</a:t>
            </a:r>
            <a:r>
              <a:rPr lang="en-US" sz="2800" smtClean="0"/>
              <a:t>: Hai đỉnh x và y của một đồ thị vô hướng được gọi là </a:t>
            </a:r>
            <a:r>
              <a:rPr lang="en-US" sz="2800" b="1" i="1" smtClean="0"/>
              <a:t>liên thông (connected) </a:t>
            </a:r>
            <a:r>
              <a:rPr lang="en-US" sz="2800" smtClean="0"/>
              <a:t>với nhau nếu x = y hoặc có đường đi giữa hai đỉnh x, y.</a:t>
            </a:r>
            <a:endParaRPr lang="en-US" sz="28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895600"/>
            <a:ext cx="8229600" cy="365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sng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Nhận</a:t>
            </a:r>
            <a:r>
              <a:rPr kumimoji="0" lang="en-US" sz="2800" b="1" i="0" u="sng" strike="noStrike" kern="1200" cap="none" spc="0" normalizeH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xét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smtClean="0"/>
              <a:t>Quan hệ liên thông là một quan hệ tương đương.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smtClean="0"/>
              <a:t>Mỗi lớp tương đương là một </a:t>
            </a:r>
            <a:r>
              <a:rPr lang="en-US" sz="2800" b="1" i="1" smtClean="0"/>
              <a:t>thành phần liên thông (component) </a:t>
            </a:r>
            <a:r>
              <a:rPr lang="en-US" sz="2800" smtClean="0"/>
              <a:t>của 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Nếu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 chỉ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có một thành phần liên thông thì G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được gọi là đồ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thị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liên thông</a:t>
            </a:r>
            <a:r>
              <a:rPr kumimoji="0" lang="en-US" sz="2800" b="1" i="1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luôn có đường đi giữa hai đỉnh x, y bất kỳ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Ví dụ tính liên thông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r>
              <a:rPr lang="en-US" smtClean="0"/>
              <a:t>G liên thông </a:t>
            </a:r>
          </a:p>
          <a:p>
            <a:r>
              <a:rPr lang="en-US" smtClean="0"/>
              <a:t>H không liên thông</a:t>
            </a:r>
          </a:p>
          <a:p>
            <a:r>
              <a:rPr lang="en-US" smtClean="0"/>
              <a:t>H có 2 thành phần liên thông  </a:t>
            </a:r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057400"/>
            <a:ext cx="3914775" cy="3021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553200" y="1752600"/>
            <a:ext cx="13716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Khớp</a:t>
            </a:r>
            <a:endParaRPr 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2667000" y="4572000"/>
            <a:ext cx="13716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Cầu</a:t>
            </a:r>
            <a:endParaRPr lang="en-US" sz="2400"/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 rot="5400000">
            <a:off x="6060133" y="1640532"/>
            <a:ext cx="605135" cy="1752600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</p:cNvCxnSpPr>
          <p:nvPr/>
        </p:nvCxnSpPr>
        <p:spPr>
          <a:xfrm rot="5400000" flipH="1" flipV="1">
            <a:off x="3733800" y="3429000"/>
            <a:ext cx="762000" cy="1524000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Đối chu trình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676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b="1" u="sng" smtClean="0"/>
              <a:t>ĐN</a:t>
            </a:r>
            <a:r>
              <a:rPr lang="en-US" smtClean="0"/>
              <a:t>: Cho G = (X,E) và A</a:t>
            </a:r>
            <a:r>
              <a:rPr lang="en-US" smtClean="0">
                <a:sym typeface="Euclid Symbol"/>
              </a:rPr>
              <a:t> X. </a:t>
            </a:r>
            <a:r>
              <a:rPr lang="en-US" b="1" i="1" smtClean="0">
                <a:sym typeface="Euclid Symbol"/>
              </a:rPr>
              <a:t>Đối chu trình </a:t>
            </a:r>
            <a:r>
              <a:rPr lang="en-US" smtClean="0">
                <a:sym typeface="Euclid Symbol"/>
              </a:rPr>
              <a:t>của A, ký hiệu w(A), gồm các cạnh của G có một đỉnh trong A, một đỉnh ngoài A.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4944794"/>
            <a:ext cx="3657600" cy="191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3352800"/>
            <a:ext cx="83820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VD: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Với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= {x, y},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w(A) = {xu, yu, yv, yw}.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smtClean="0">
                <a:sym typeface="Euclid Symbol"/>
              </a:rPr>
              <a:t>Với B = {x, u}, w(B) = {xy, uz, uv, uy}.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Euclid Symbo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Đối chu trình sơ cấp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905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800" b="1" u="sng" smtClean="0"/>
              <a:t>ĐN</a:t>
            </a:r>
            <a:r>
              <a:rPr lang="en-US" sz="2800" smtClean="0"/>
              <a:t>: </a:t>
            </a:r>
            <a:r>
              <a:rPr lang="en-US" sz="2800" smtClean="0">
                <a:sym typeface="Euclid Symbol"/>
              </a:rPr>
              <a:t>w = w(A) được gọi là </a:t>
            </a:r>
            <a:r>
              <a:rPr lang="en-US" sz="2800" b="1" i="1" smtClean="0">
                <a:sym typeface="Euclid Symbol"/>
              </a:rPr>
              <a:t>đối chu trình sơ cấp (tập cắt)</a:t>
            </a:r>
            <a:r>
              <a:rPr lang="en-US" sz="2800" smtClean="0">
                <a:sym typeface="Euclid Symbol"/>
              </a:rPr>
              <a:t> nếu:</a:t>
            </a:r>
          </a:p>
          <a:p>
            <a:pPr lvl="1"/>
            <a:r>
              <a:rPr lang="en-US" sz="2400" smtClean="0">
                <a:sym typeface="Euclid Symbol"/>
              </a:rPr>
              <a:t>G – w không liên thông</a:t>
            </a:r>
          </a:p>
          <a:p>
            <a:pPr lvl="1"/>
            <a:r>
              <a:rPr lang="en-US" sz="2400" smtClean="0">
                <a:sym typeface="Euclid Symbol"/>
              </a:rPr>
              <a:t>G – w’ còn liên thông với mọi tập con w’ của w.</a:t>
            </a:r>
            <a:endParaRPr lang="en-US" sz="2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4038600"/>
            <a:ext cx="3657600" cy="191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352800"/>
            <a:ext cx="52578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3200" b="1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VD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với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smtClean="0"/>
              <a:t>A = {x, y}, w(A) = {xu, yu, yv, yw} là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một tập cắt.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Với B = {x, u}, w(B) = </a:t>
            </a:r>
            <a:r>
              <a:rPr lang="en-US" sz="2800" smtClean="0">
                <a:sym typeface="Euclid Symbol"/>
              </a:rPr>
              <a:t>{xy, uz, uv, uy} không là một tập cắt vì G – {uz} không liên thông.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Biểu diễn đồ thị bằng ma trận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</TotalTime>
  <Words>1411</Words>
  <Application>Microsoft Office PowerPoint</Application>
  <PresentationFormat>On-screen Show (4:3)</PresentationFormat>
  <Paragraphs>135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Equation</vt:lpstr>
      <vt:lpstr>Đường đi Euler và đường đi Hamilton</vt:lpstr>
      <vt:lpstr>Đường đi</vt:lpstr>
      <vt:lpstr>Ví dụ đường đi</vt:lpstr>
      <vt:lpstr>Định lý</vt:lpstr>
      <vt:lpstr>Tính liên thông của đồ thị</vt:lpstr>
      <vt:lpstr>Ví dụ tính liên thông</vt:lpstr>
      <vt:lpstr>Đối chu trình</vt:lpstr>
      <vt:lpstr>Đối chu trình sơ cấp</vt:lpstr>
      <vt:lpstr>Biểu diễn đồ thị bằng ma trận</vt:lpstr>
      <vt:lpstr>Ma trận của đồ thị vô hướng</vt:lpstr>
      <vt:lpstr>Ma trận của đồ thị có hướng</vt:lpstr>
      <vt:lpstr>Ma trận khoảng cách của đồ thị vô hướng có trọng lượng</vt:lpstr>
      <vt:lpstr>Ma trận khoảng cách của đồ thị có hướng có trọng lượng</vt:lpstr>
      <vt:lpstr>Đường đi Euler</vt:lpstr>
      <vt:lpstr>Sự tồn tại đường đi Euler</vt:lpstr>
      <vt:lpstr>Thuật toán Fleury tìm đường đi Euler</vt:lpstr>
      <vt:lpstr>Đồ thị Hamilton</vt:lpstr>
      <vt:lpstr>Quy tắc kiểm tra đồ thị Hamilton</vt:lpstr>
      <vt:lpstr>Đường đi ngắn nhất</vt:lpstr>
      <vt:lpstr>Thuật toán Dijsktra tìm đường đi ngắn nhất</vt:lpstr>
      <vt:lpstr>Thuật toán Dijkstra</vt:lpstr>
      <vt:lpstr>Ví dụ trên đồ thị vô hướng</vt:lpstr>
      <vt:lpstr>Ví dụ trên đồ thị có hướng</vt:lpstr>
      <vt:lpstr>Bài tập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cương về đồ thị</dc:title>
  <dc:creator>Nguyen Thanh Nhut</dc:creator>
  <cp:lastModifiedBy>Nguyen Thanh Nhut</cp:lastModifiedBy>
  <cp:revision>48</cp:revision>
  <dcterms:created xsi:type="dcterms:W3CDTF">2009-12-31T04:50:06Z</dcterms:created>
  <dcterms:modified xsi:type="dcterms:W3CDTF">2011-02-17T15:24:58Z</dcterms:modified>
</cp:coreProperties>
</file>