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42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Times New Roman"/>
              </a:rPr>
              <a:t>4/15/13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2EBE105-50F8-43ED-B616-E9B23537120C}" type="slidenum">
              <a:rPr lang="en-US" sz="1200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Times New Roman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Times New Roman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anchor="ctr"/>
          <a:lstStyle/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Times New Roman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Times New Roman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Times New Roman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Times New Roman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Times New Roman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Times New Roman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Times New Roman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Times New Roman"/>
              </a:rPr>
              <a:t>Fifth level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8B8B8B"/>
                </a:solidFill>
                <a:latin typeface="Times New Roman"/>
              </a:rPr>
              <a:t>4/15/13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2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BB4F6C1-C4FA-4319-B93D-6EF6892E15D3}" type="slidenum">
              <a:rPr lang="en-US" sz="1200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Fifth level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Times New Roman"/>
              </a:rPr>
              <a:t>4/15/13</a:t>
            </a:r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2D45CD8-4BEB-4575-8103-E6F135FB091E}" type="slidenum">
              <a:rPr lang="en-US" sz="1200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Cây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</p:txBody>
      </p:sp>
      <p:sp>
        <p:nvSpPr>
          <p:cNvPr id="11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B3FC768-6957-41B1-95BD-46218F5DFBE5}" type="slidenum">
              <a:rPr lang="en-US" sz="1200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274680"/>
            <a:ext cx="8229240" cy="9442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Tính chất cây k-phân đủ</a:t>
            </a:r>
            <a:endParaRPr/>
          </a:p>
        </p:txBody>
      </p:sp>
      <p:pic>
        <p:nvPicPr>
          <p:cNvPr id="182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3809880"/>
            <a:ext cx="4096080" cy="2654640"/>
          </a:xfrm>
          <a:prstGeom prst="rect">
            <a:avLst/>
          </a:prstGeom>
        </p:spPr>
      </p:pic>
      <p:sp>
        <p:nvSpPr>
          <p:cNvPr id="183" name="TextShape 2"/>
          <p:cNvSpPr txBox="1"/>
          <p:nvPr/>
        </p:nvSpPr>
        <p:spPr>
          <a:xfrm>
            <a:off x="457200" y="1447920"/>
            <a:ext cx="5638320" cy="2742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Mỗi đỉnh có đúng k con.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Nếu cây T có s lá và r đỉnh trong: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n = kr + 1.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s = (k – 1)r + 1.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r = (s – 1)/(k – 1) = (n – 1)/k.</a:t>
            </a:r>
            <a:endParaRPr/>
          </a:p>
        </p:txBody>
      </p:sp>
      <p:sp>
        <p:nvSpPr>
          <p:cNvPr id="18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E5440C9-0DFD-46E0-B9B1-180C9964D206}" type="slidenum">
              <a:rPr lang="en-US" sz="1200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 fill="freeze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 fill="freeze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 fill="freeze"/>
                                        <p:tgtEl>
                                          <p:spTgt spid="183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4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 fill="freeze"/>
                                        <p:tgtEl>
                                          <p:spTgt spid="183">
                                            <p:txEl>
                                              <p:pRg st="24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9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 fill="freeze"/>
                                        <p:tgtEl>
                                          <p:spTgt spid="183">
                                            <p:txEl>
                                              <p:pRg st="59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71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 fill="freeze"/>
                                        <p:tgtEl>
                                          <p:spTgt spid="183">
                                            <p:txEl>
                                              <p:pRg st="71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89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 fill="freeze"/>
                                        <p:tgtEl>
                                          <p:spTgt spid="183">
                                            <p:txEl>
                                              <p:pRg st="89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Bài tập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457200" y="121932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Cho T là cây tam phân đủ có 34 đỉnh trong. Tính số cung và số lá của T.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Cho T là cây ngũ phân có 817 lá. Hỏi T có bao nhiêu đỉnh trong.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Cho T là cây tứ phân đủ có chiều cao là 8. Hỏi T có nhiều nhất bao nhiêu đỉnh trong.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Tìm số lá của cây nhị phân đầy khi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h = 3.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h = 12.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Tính số đỉnh trong và số cạnh của cây nhị phân đầy có chiều cao h = 5.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3FA777D-055F-40E6-8D40-6B955DDBC7FA}" type="slidenum">
              <a:rPr lang="en-US" sz="1200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 fill="freeze"/>
                                        <p:tgtEl>
                                          <p:spTgt spid="186">
                                            <p:txEl>
                                              <p:pRg st="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72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 fill="freeze"/>
                                        <p:tgtEl>
                                          <p:spTgt spid="186">
                                            <p:txEl>
                                              <p:pRg st="72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36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 fill="freeze"/>
                                        <p:tgtEl>
                                          <p:spTgt spid="186">
                                            <p:txEl>
                                              <p:pRg st="136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21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 fill="freeze"/>
                                        <p:tgtEl>
                                          <p:spTgt spid="186">
                                            <p:txEl>
                                              <p:pRg st="221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56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 fill="freeze"/>
                                        <p:tgtEl>
                                          <p:spTgt spid="186">
                                            <p:txEl>
                                              <p:pRg st="256" end="2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63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 fill="freeze"/>
                                        <p:tgtEl>
                                          <p:spTgt spid="186">
                                            <p:txEl>
                                              <p:pRg st="263" end="2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71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 fill="freeze"/>
                                        <p:tgtEl>
                                          <p:spTgt spid="186">
                                            <p:txEl>
                                              <p:pRg st="271" end="3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274680"/>
            <a:ext cx="8229240" cy="10202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Duyệt cây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457200" y="1447920"/>
            <a:ext cx="8229240" cy="3962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Cây có nhiều ứng dụng quan trọng thuật toán máy tính.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Thao tác cơ bản nhất là duyệt cây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Có 2 kiểu duyệt: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Trước (NLR)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Sau (LRN)</a:t>
            </a:r>
            <a:endParaRPr/>
          </a:p>
        </p:txBody>
      </p:sp>
      <p:sp>
        <p:nvSpPr>
          <p:cNvPr id="19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8E6503F-53D9-4325-92D7-8A7E8CEB51DD}" type="slidenum">
              <a:rPr lang="en-US" sz="1200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 fill="freeze"/>
                                        <p:tgtEl>
                                          <p:spTgt spid="189">
                                            <p:txEl>
                                              <p:pRg st="0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4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 fill="freeze"/>
                                        <p:tgtEl>
                                          <p:spTgt spid="189">
                                            <p:txEl>
                                              <p:pRg st="54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88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 fill="freeze"/>
                                        <p:tgtEl>
                                          <p:spTgt spid="189">
                                            <p:txEl>
                                              <p:pRg st="88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06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 fill="freeze"/>
                                        <p:tgtEl>
                                          <p:spTgt spid="189">
                                            <p:txEl>
                                              <p:pRg st="106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18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 fill="freeze"/>
                                        <p:tgtEl>
                                          <p:spTgt spid="189">
                                            <p:txEl>
                                              <p:pRg st="118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0" y="1905120"/>
            <a:ext cx="4767840" cy="4723920"/>
          </a:xfrm>
          <a:prstGeom prst="rect">
            <a:avLst/>
          </a:prstGeom>
        </p:spPr>
      </p:pic>
      <p:sp>
        <p:nvSpPr>
          <p:cNvPr id="1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DuyệtTrước(T)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457200" y="1600200"/>
            <a:ext cx="4647960" cy="5028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Gốc T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DuyetTruoc(cây con trái1)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DuyetTruoc(cây con trái 2)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…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DuyetTruoc(cây con phải nhất)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b="1" u="sng">
                <a:solidFill>
                  <a:srgbClr val="000000"/>
                </a:solidFill>
                <a:latin typeface="Times New Roman"/>
              </a:rPr>
              <a:t>VD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: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1 14 9 5 2 12 6 7 13 
4 10 11 3 8 15</a:t>
            </a:r>
            <a:endParaRPr/>
          </a:p>
        </p:txBody>
      </p:sp>
      <p:sp>
        <p:nvSpPr>
          <p:cNvPr id="19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FE5D26C-81BD-4257-893D-6961321E2DB9}" type="slidenum">
              <a:rPr lang="en-US" sz="1200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 fill="freeze"/>
                                        <p:tgtEl>
                                          <p:spTgt spid="193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 fill="freeze"/>
                                        <p:tgtEl>
                                          <p:spTgt spid="193">
                                            <p:txEl>
                                              <p:pRg st="6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 fill="freeze"/>
                                        <p:tgtEl>
                                          <p:spTgt spid="193">
                                            <p:txEl>
                                              <p:pRg st="32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9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 fill="freeze"/>
                                        <p:tgtEl>
                                          <p:spTgt spid="193">
                                            <p:txEl>
                                              <p:pRg st="59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1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 fill="freeze"/>
                                        <p:tgtEl>
                                          <p:spTgt spid="193">
                                            <p:txEl>
                                              <p:pRg st="61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92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 fill="freeze"/>
                                        <p:tgtEl>
                                          <p:spTgt spid="193">
                                            <p:txEl>
                                              <p:pRg st="92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 fill="freeze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97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 fill="freeze"/>
                                        <p:tgtEl>
                                          <p:spTgt spid="193">
                                            <p:txEl>
                                              <p:pRg st="97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0" y="1905120"/>
            <a:ext cx="4767840" cy="4723920"/>
          </a:xfrm>
          <a:prstGeom prst="rect">
            <a:avLst/>
          </a:prstGeom>
        </p:spPr>
      </p:pic>
      <p:sp>
        <p:nvSpPr>
          <p:cNvPr id="1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DuyệtSau(T)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457200" y="1600200"/>
            <a:ext cx="4647960" cy="5028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DuyetSau(cây con trái1)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DuyetSau(cây con trái 2)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…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DuyetSau(cây con phải nhất)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Gốc 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b="1" u="sng">
                <a:solidFill>
                  <a:srgbClr val="000000"/>
                </a:solidFill>
                <a:latin typeface="Times New Roman"/>
              </a:rPr>
              <a:t>VD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: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6 7 12 2 4 13 5 9 10 
8 15 3 11 14 1</a:t>
            </a:r>
            <a:endParaRPr/>
          </a:p>
        </p:txBody>
      </p:sp>
      <p:sp>
        <p:nvSpPr>
          <p:cNvPr id="19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D32149D-A8DF-49A2-B0AB-11B3EB924409}" type="slidenum">
              <a:rPr lang="en-US" sz="1200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 fill="freeze"/>
                                        <p:tgtEl>
                                          <p:spTgt spid="197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4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 fill="freeze"/>
                                        <p:tgtEl>
                                          <p:spTgt spid="197">
                                            <p:txEl>
                                              <p:pRg st="24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49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 fill="freeze"/>
                                        <p:tgtEl>
                                          <p:spTgt spid="197">
                                            <p:txEl>
                                              <p:pRg st="49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51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 fill="freeze"/>
                                        <p:tgtEl>
                                          <p:spTgt spid="197">
                                            <p:txEl>
                                              <p:pRg st="51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79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 fill="freeze"/>
                                        <p:tgtEl>
                                          <p:spTgt spid="197">
                                            <p:txEl>
                                              <p:pRg st="79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86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 fill="freeze"/>
                                        <p:tgtEl>
                                          <p:spTgt spid="197">
                                            <p:txEl>
                                              <p:pRg st="86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 fill="freeze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91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 fill="freeze"/>
                                        <p:tgtEl>
                                          <p:spTgt spid="197">
                                            <p:txEl>
                                              <p:pRg st="91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DuyệtTrong(cây nhị phân T)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457200" y="1600200"/>
            <a:ext cx="4647960" cy="5028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DuyetTrong(cây con trái)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Gốc T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DuyetTrong(cây con phải)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b="1" u="sng">
                <a:solidFill>
                  <a:srgbClr val="000000"/>
                </a:solidFill>
                <a:latin typeface="Times New Roman"/>
              </a:rPr>
              <a:t>VD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: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3 * 4 + 5 * 6 / 8</a:t>
            </a:r>
            <a:endParaRPr/>
          </a:p>
        </p:txBody>
      </p:sp>
      <p:pic>
        <p:nvPicPr>
          <p:cNvPr id="201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920" y="2819520"/>
            <a:ext cx="4096080" cy="2654640"/>
          </a:xfrm>
          <a:prstGeom prst="rect">
            <a:avLst/>
          </a:prstGeom>
        </p:spPr>
      </p:pic>
      <p:sp>
        <p:nvSpPr>
          <p:cNvPr id="20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473BB88-951A-4EA1-858A-790656447913}" type="slidenum">
              <a:rPr lang="en-US" sz="1200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 fill="freeze"/>
                                        <p:tgtEl>
                                          <p:spTgt spid="200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5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 fill="freeze"/>
                                        <p:tgtEl>
                                          <p:spTgt spid="200">
                                            <p:txEl>
                                              <p:pRg st="25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1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 fill="freeze"/>
                                        <p:tgtEl>
                                          <p:spTgt spid="200">
                                            <p:txEl>
                                              <p:pRg st="31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7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 fill="freeze"/>
                                        <p:tgtEl>
                                          <p:spTgt spid="200">
                                            <p:txEl>
                                              <p:pRg st="57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 fill="freeze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2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 fill="freeze"/>
                                        <p:tgtEl>
                                          <p:spTgt spid="200">
                                            <p:txEl>
                                              <p:pRg st="62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1371600"/>
            <a:ext cx="5314680" cy="5314680"/>
          </a:xfrm>
          <a:prstGeom prst="rect">
            <a:avLst/>
          </a:prstGeom>
        </p:spPr>
      </p:pic>
      <p:sp>
        <p:nvSpPr>
          <p:cNvPr id="204" name="TextShape 1"/>
          <p:cNvSpPr txBox="1"/>
          <p:nvPr/>
        </p:nvSpPr>
        <p:spPr>
          <a:xfrm>
            <a:off x="457200" y="274680"/>
            <a:ext cx="8229240" cy="9442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Bài tập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457200" y="1371600"/>
            <a:ext cx="8229240" cy="4754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Duyệt cây sau theo 2 cách: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Trước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Sau</a:t>
            </a:r>
            <a:endParaRPr/>
          </a:p>
        </p:txBody>
      </p:sp>
      <p:sp>
        <p:nvSpPr>
          <p:cNvPr id="20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4359C9E-5998-4EEA-BF9A-0BAF890B77A0}" type="slidenum">
              <a:rPr lang="en-US" sz="1200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 fill="freeze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480" y="4343400"/>
            <a:ext cx="2176200" cy="2282760"/>
          </a:xfrm>
          <a:prstGeom prst="rect">
            <a:avLst/>
          </a:prstGeom>
        </p:spPr>
      </p:pic>
      <p:sp>
        <p:nvSpPr>
          <p:cNvPr id="208" name="TextShape 1"/>
          <p:cNvSpPr txBox="1"/>
          <p:nvPr/>
        </p:nvSpPr>
        <p:spPr>
          <a:xfrm>
            <a:off x="457200" y="274680"/>
            <a:ext cx="8229240" cy="867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Cây khung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457200" y="1295280"/>
            <a:ext cx="8229240" cy="1904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u="sng">
                <a:solidFill>
                  <a:srgbClr val="000000"/>
                </a:solidFill>
                <a:latin typeface="Times New Roman"/>
              </a:rPr>
              <a:t>ĐN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: Một </a:t>
            </a:r>
            <a:r>
              <a:rPr lang="en-US" sz="2800" b="1" i="1">
                <a:solidFill>
                  <a:srgbClr val="000000"/>
                </a:solidFill>
                <a:latin typeface="Times New Roman"/>
              </a:rPr>
              <a:t>cây khung (spanning tree)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T của một đồ thị liên thông G là đồ thị con của G thoả: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 là một cây.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 chứa tất cả các đỉnh của G.</a:t>
            </a:r>
            <a:endParaRPr/>
          </a:p>
        </p:txBody>
      </p:sp>
      <p:pic>
        <p:nvPicPr>
          <p:cNvPr id="210" name="Picture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3657600"/>
            <a:ext cx="2361960" cy="2353320"/>
          </a:xfrm>
          <a:prstGeom prst="rect">
            <a:avLst/>
          </a:prstGeom>
        </p:spPr>
      </p:pic>
      <p:sp>
        <p:nvSpPr>
          <p:cNvPr id="211" name="CustomShape 3"/>
          <p:cNvSpPr/>
          <p:nvPr/>
        </p:nvSpPr>
        <p:spPr>
          <a:xfrm>
            <a:off x="304920" y="4191120"/>
            <a:ext cx="837720" cy="45612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Times New Roman"/>
              </a:rPr>
              <a:t>K3</a:t>
            </a:r>
            <a:endParaRPr/>
          </a:p>
        </p:txBody>
      </p:sp>
      <p:pic>
        <p:nvPicPr>
          <p:cNvPr id="212" name="Picture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5480" y="3352680"/>
            <a:ext cx="2009520" cy="1942920"/>
          </a:xfrm>
          <a:prstGeom prst="rect">
            <a:avLst/>
          </a:prstGeom>
        </p:spPr>
      </p:pic>
      <p:pic>
        <p:nvPicPr>
          <p:cNvPr id="213" name="Picture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880" y="3429000"/>
            <a:ext cx="2504880" cy="2333160"/>
          </a:xfrm>
          <a:prstGeom prst="rect">
            <a:avLst/>
          </a:prstGeom>
        </p:spPr>
      </p:pic>
      <p:sp>
        <p:nvSpPr>
          <p:cNvPr id="21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68523E-C843-4C7F-BC7B-840B31A3EAEE}" type="slidenum">
              <a:rPr lang="en-US" sz="1200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 fill="freeze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 fill="freeze"/>
                                        <p:tgtEl>
                                          <p:spTgt spid="209">
                                            <p:txEl>
                                              <p:pRg st="0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9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 fill="freeze"/>
                                        <p:tgtEl>
                                          <p:spTgt spid="209">
                                            <p:txEl>
                                              <p:pRg st="90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04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 fill="freeze"/>
                                        <p:tgtEl>
                                          <p:spTgt spid="209">
                                            <p:txEl>
                                              <p:pRg st="104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 fill="freeze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 fill="freeze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 fill="freeze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 fill="freeze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 fill="freeze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1295280"/>
            <a:ext cx="8229240" cy="5181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 = {}. Chọn một đỉnh bất kỳ x0 làm gốc (mức 0).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Ở mỗi mức, duyệt hết các cây con từ trái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qua phải.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Tại mỗi đỉnh x, thêm vào T các cạnh kề x mà không tạo thành chu trình.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Lặp quá trình 2 và 3 đến khi đủ số đỉnh.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b="1" u="sng">
                <a:solidFill>
                  <a:srgbClr val="000000"/>
                </a:solidFill>
                <a:latin typeface="Times New Roman"/>
              </a:rPr>
              <a:t>VD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 = {}; x0 = </a:t>
            </a:r>
            <a:r>
              <a:rPr lang="en-US" sz="2800" b="1" u="sng">
                <a:solidFill>
                  <a:srgbClr val="000000"/>
                </a:solidFill>
                <a:latin typeface="Times New Roman"/>
              </a:rPr>
              <a:t>u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 = {</a:t>
            </a:r>
            <a:r>
              <a:rPr lang="en-US" sz="2800" b="1" u="sng">
                <a:solidFill>
                  <a:srgbClr val="000000"/>
                </a:solidFill>
                <a:latin typeface="Times New Roman"/>
              </a:rPr>
              <a:t>u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v, </a:t>
            </a:r>
            <a:r>
              <a:rPr lang="en-US" sz="2800" b="1" u="sng">
                <a:solidFill>
                  <a:srgbClr val="000000"/>
                </a:solidFill>
                <a:latin typeface="Times New Roman"/>
              </a:rPr>
              <a:t>u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x, </a:t>
            </a:r>
            <a:r>
              <a:rPr lang="en-US" sz="2800" b="1" u="sng">
                <a:solidFill>
                  <a:srgbClr val="000000"/>
                </a:solidFill>
                <a:latin typeface="Times New Roman"/>
              </a:rPr>
              <a:t>u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y, </a:t>
            </a:r>
            <a:r>
              <a:rPr lang="en-US" sz="2800" b="1" u="sng">
                <a:solidFill>
                  <a:srgbClr val="000000"/>
                </a:solidFill>
                <a:latin typeface="Times New Roman"/>
              </a:rPr>
              <a:t>u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z};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 = {uv, ux, uy, uz, </a:t>
            </a:r>
            <a:r>
              <a:rPr lang="en-US" sz="2800" b="1" u="sng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w}.</a:t>
            </a:r>
            <a:endParaRPr/>
          </a:p>
        </p:txBody>
      </p:sp>
      <p:pic>
        <p:nvPicPr>
          <p:cNvPr id="216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080" y="3886200"/>
            <a:ext cx="4647960" cy="2431080"/>
          </a:xfrm>
          <a:prstGeom prst="rect">
            <a:avLst/>
          </a:prstGeom>
        </p:spPr>
      </p:pic>
      <p:sp>
        <p:nvSpPr>
          <p:cNvPr id="217" name="TextShape 2"/>
          <p:cNvSpPr txBox="1"/>
          <p:nvPr/>
        </p:nvSpPr>
        <p:spPr>
          <a:xfrm>
            <a:off x="457200" y="274680"/>
            <a:ext cx="8229240" cy="867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Thuật toán BFS tìm cây khung</a:t>
            </a:r>
            <a:endParaRPr/>
          </a:p>
        </p:txBody>
      </p:sp>
      <p:sp>
        <p:nvSpPr>
          <p:cNvPr id="218" name="CustomShape 3"/>
          <p:cNvSpPr/>
          <p:nvPr/>
        </p:nvSpPr>
        <p:spPr>
          <a:xfrm>
            <a:off x="8458200" y="5486400"/>
            <a:ext cx="380520" cy="456840"/>
          </a:xfrm>
          <a:prstGeom prst="ellipse">
            <a:avLst/>
          </a:prstGeom>
          <a:ln w="25560">
            <a:solidFill>
              <a:srgbClr val="C00000"/>
            </a:solidFill>
            <a:round/>
          </a:ln>
        </p:spPr>
      </p:sp>
      <p:sp>
        <p:nvSpPr>
          <p:cNvPr id="219" name="CustomShape 4"/>
          <p:cNvSpPr/>
          <p:nvPr/>
        </p:nvSpPr>
        <p:spPr>
          <a:xfrm>
            <a:off x="7086600" y="4191120"/>
            <a:ext cx="380520" cy="456840"/>
          </a:xfrm>
          <a:prstGeom prst="ellipse">
            <a:avLst/>
          </a:prstGeom>
          <a:ln w="25560">
            <a:solidFill>
              <a:srgbClr val="C00000"/>
            </a:solidFill>
            <a:round/>
          </a:ln>
        </p:spPr>
      </p:sp>
      <p:sp>
        <p:nvSpPr>
          <p:cNvPr id="220" name="CustomShape 5"/>
          <p:cNvSpPr/>
          <p:nvPr/>
        </p:nvSpPr>
        <p:spPr>
          <a:xfrm>
            <a:off x="7010280" y="5486400"/>
            <a:ext cx="380520" cy="456840"/>
          </a:xfrm>
          <a:prstGeom prst="ellipse">
            <a:avLst/>
          </a:prstGeom>
          <a:ln w="25560">
            <a:solidFill>
              <a:srgbClr val="C00000"/>
            </a:solidFill>
            <a:round/>
          </a:ln>
        </p:spPr>
      </p:sp>
      <p:sp>
        <p:nvSpPr>
          <p:cNvPr id="221" name="CustomShape 6"/>
          <p:cNvSpPr/>
          <p:nvPr/>
        </p:nvSpPr>
        <p:spPr>
          <a:xfrm>
            <a:off x="5715000" y="5486400"/>
            <a:ext cx="380520" cy="456840"/>
          </a:xfrm>
          <a:prstGeom prst="ellipse">
            <a:avLst/>
          </a:prstGeom>
          <a:gradFill>
            <a:gsLst>
              <a:gs pos="0">
                <a:srgbClr val="66008F"/>
              </a:gs>
              <a:gs pos="100000">
                <a:srgbClr val="FF8200"/>
              </a:gs>
            </a:gsLst>
            <a:path path="circle"/>
          </a:gradFill>
          <a:ln w="25560">
            <a:solidFill>
              <a:srgbClr val="C00000"/>
            </a:solidFill>
            <a:round/>
          </a:ln>
        </p:spPr>
      </p:sp>
      <p:sp>
        <p:nvSpPr>
          <p:cNvPr id="222" name="CustomShape 7"/>
          <p:cNvSpPr/>
          <p:nvPr/>
        </p:nvSpPr>
        <p:spPr>
          <a:xfrm>
            <a:off x="5638680" y="4191120"/>
            <a:ext cx="380520" cy="456840"/>
          </a:xfrm>
          <a:prstGeom prst="ellipse">
            <a:avLst/>
          </a:prstGeom>
          <a:ln w="25560">
            <a:solidFill>
              <a:srgbClr val="C00000"/>
            </a:solidFill>
            <a:round/>
          </a:ln>
        </p:spPr>
      </p:sp>
      <p:sp>
        <p:nvSpPr>
          <p:cNvPr id="223" name="CustomShape 8"/>
          <p:cNvSpPr/>
          <p:nvPr/>
        </p:nvSpPr>
        <p:spPr>
          <a:xfrm>
            <a:off x="4267080" y="5486400"/>
            <a:ext cx="380520" cy="456840"/>
          </a:xfrm>
          <a:prstGeom prst="ellipse">
            <a:avLst/>
          </a:prstGeom>
          <a:ln w="25560">
            <a:solidFill>
              <a:srgbClr val="C00000"/>
            </a:solidFill>
            <a:round/>
          </a:ln>
        </p:spPr>
      </p:sp>
      <p:sp>
        <p:nvSpPr>
          <p:cNvPr id="224" name="CustomShape 9"/>
          <p:cNvSpPr/>
          <p:nvPr/>
        </p:nvSpPr>
        <p:spPr>
          <a:xfrm>
            <a:off x="8381880" y="5410080"/>
            <a:ext cx="533160" cy="609120"/>
          </a:xfrm>
          <a:prstGeom prst="ellipse">
            <a:avLst/>
          </a:prstGeom>
          <a:ln w="25560">
            <a:solidFill>
              <a:srgbClr val="C00000"/>
            </a:solidFill>
            <a:round/>
          </a:ln>
        </p:spPr>
      </p:sp>
      <p:sp>
        <p:nvSpPr>
          <p:cNvPr id="225" name="TextShape 10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875AF0C-20F2-4095-9218-5FED9E0CF092}" type="slidenum">
              <a:rPr lang="en-US" sz="1200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 fill="freeze"/>
                                        <p:tgtEl>
                                          <p:spTgt spid="215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 fill="freeze"/>
                                        <p:tgtEl>
                                          <p:spTgt spid="215">
                                            <p:txEl>
                                              <p:pRg st="49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00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 fill="freeze"/>
                                        <p:tgtEl>
                                          <p:spTgt spid="215">
                                            <p:txEl>
                                              <p:pRg st="100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71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 fill="freeze"/>
                                        <p:tgtEl>
                                          <p:spTgt spid="215">
                                            <p:txEl>
                                              <p:pRg st="171" end="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12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 fill="freeze"/>
                                        <p:tgtEl>
                                          <p:spTgt spid="215">
                                            <p:txEl>
                                              <p:pRg st="212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 fill="freeze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17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 fill="freeze"/>
                                        <p:tgtEl>
                                          <p:spTgt spid="215">
                                            <p:txEl>
                                              <p:pRg st="217" end="2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 fill="freeze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 fill="freeze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 fill="freeze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 fill="freeze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2" dur="500" fill="freeze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33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 fill="freeze"/>
                                        <p:tgtEl>
                                          <p:spTgt spid="215">
                                            <p:txEl>
                                              <p:pRg st="233" end="2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2" dur="500" fill="freeze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5" dur="500" fill="freeze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55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80" dur="500" fill="freeze"/>
                                        <p:tgtEl>
                                          <p:spTgt spid="215">
                                            <p:txEl>
                                              <p:pRg st="255" end="2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1295280"/>
            <a:ext cx="8229240" cy="5181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 = {}. Chọn một đỉnh bất kỳ x0 làm gốc (mức 0).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Tại mỗi đỉnh x, thêm vào T cạnh {x,y} mà không tạo thành chu trình.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Lặp quá trình 2 với x = y đến hết mức có thể được.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Nếu đủ số đỉnh thì dừng. Nếu không, quay lên đỉnh ở mức gần nhất mà có cạnh {x,y} khác để thêm.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b="1" u="sng">
                <a:solidFill>
                  <a:srgbClr val="000000"/>
                </a:solidFill>
                <a:latin typeface="Times New Roman"/>
              </a:rPr>
              <a:t>VD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 = {}; x0 = </a:t>
            </a:r>
            <a:r>
              <a:rPr lang="en-US" sz="2400" b="1" u="sng">
                <a:solidFill>
                  <a:srgbClr val="000000"/>
                </a:solidFill>
                <a:latin typeface="Times New Roman"/>
              </a:rPr>
              <a:t>u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 = {</a:t>
            </a:r>
            <a:r>
              <a:rPr lang="en-US" sz="2400" b="1" u="sng">
                <a:solidFill>
                  <a:srgbClr val="000000"/>
                </a:solidFill>
                <a:latin typeface="Times New Roman"/>
              </a:rPr>
              <a:t>u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v, </a:t>
            </a:r>
            <a:r>
              <a:rPr lang="en-US" sz="2400" b="1" u="sng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w, </a:t>
            </a:r>
            <a:r>
              <a:rPr lang="en-US" sz="2400" b="1" u="sng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y, </a:t>
            </a:r>
            <a:r>
              <a:rPr lang="en-US" sz="2400" b="1" u="sng">
                <a:solidFill>
                  <a:srgbClr val="000000"/>
                </a:solidFill>
                <a:latin typeface="Times New Roman"/>
              </a:rPr>
              <a:t>y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x};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 = {uv, vw, wy, yx, </a:t>
            </a:r>
            <a:r>
              <a:rPr lang="en-US" sz="2400" b="1" u="sng">
                <a:solidFill>
                  <a:srgbClr val="000000"/>
                </a:solidFill>
                <a:latin typeface="Times New Roman"/>
              </a:rPr>
              <a:t>u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z}.</a:t>
            </a:r>
            <a:endParaRPr/>
          </a:p>
        </p:txBody>
      </p:sp>
      <p:pic>
        <p:nvPicPr>
          <p:cNvPr id="227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080" y="3886200"/>
            <a:ext cx="4647960" cy="2431080"/>
          </a:xfrm>
          <a:prstGeom prst="rect">
            <a:avLst/>
          </a:prstGeom>
        </p:spPr>
      </p:pic>
      <p:sp>
        <p:nvSpPr>
          <p:cNvPr id="228" name="TextShape 2"/>
          <p:cNvSpPr txBox="1"/>
          <p:nvPr/>
        </p:nvSpPr>
        <p:spPr>
          <a:xfrm>
            <a:off x="457200" y="274680"/>
            <a:ext cx="8229240" cy="867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Thuật toán DFS tìm cây khung</a:t>
            </a:r>
            <a:endParaRPr/>
          </a:p>
        </p:txBody>
      </p:sp>
      <p:sp>
        <p:nvSpPr>
          <p:cNvPr id="229" name="CustomShape 3"/>
          <p:cNvSpPr/>
          <p:nvPr/>
        </p:nvSpPr>
        <p:spPr>
          <a:xfrm>
            <a:off x="8458200" y="5486400"/>
            <a:ext cx="380520" cy="456840"/>
          </a:xfrm>
          <a:prstGeom prst="ellipse">
            <a:avLst/>
          </a:prstGeom>
          <a:ln w="25560">
            <a:solidFill>
              <a:srgbClr val="C00000"/>
            </a:solidFill>
            <a:round/>
          </a:ln>
        </p:spPr>
      </p:sp>
      <p:sp>
        <p:nvSpPr>
          <p:cNvPr id="230" name="CustomShape 4"/>
          <p:cNvSpPr/>
          <p:nvPr/>
        </p:nvSpPr>
        <p:spPr>
          <a:xfrm>
            <a:off x="7086600" y="4191120"/>
            <a:ext cx="380520" cy="456840"/>
          </a:xfrm>
          <a:prstGeom prst="ellipse">
            <a:avLst/>
          </a:prstGeom>
          <a:ln w="25560">
            <a:solidFill>
              <a:srgbClr val="C00000"/>
            </a:solidFill>
            <a:round/>
          </a:ln>
        </p:spPr>
      </p:sp>
      <p:sp>
        <p:nvSpPr>
          <p:cNvPr id="231" name="CustomShape 5"/>
          <p:cNvSpPr/>
          <p:nvPr/>
        </p:nvSpPr>
        <p:spPr>
          <a:xfrm>
            <a:off x="7010280" y="5486400"/>
            <a:ext cx="380520" cy="456840"/>
          </a:xfrm>
          <a:prstGeom prst="ellipse">
            <a:avLst/>
          </a:prstGeom>
          <a:ln w="25560">
            <a:solidFill>
              <a:srgbClr val="C00000"/>
            </a:solidFill>
            <a:round/>
          </a:ln>
        </p:spPr>
      </p:sp>
      <p:sp>
        <p:nvSpPr>
          <p:cNvPr id="232" name="CustomShape 6"/>
          <p:cNvSpPr/>
          <p:nvPr/>
        </p:nvSpPr>
        <p:spPr>
          <a:xfrm>
            <a:off x="5715000" y="5486400"/>
            <a:ext cx="380520" cy="45684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EBFA"/>
              </a:gs>
            </a:gsLst>
            <a:path path="circle"/>
          </a:gradFill>
          <a:ln w="25560">
            <a:solidFill>
              <a:srgbClr val="C00000"/>
            </a:solidFill>
            <a:round/>
          </a:ln>
        </p:spPr>
      </p:sp>
      <p:sp>
        <p:nvSpPr>
          <p:cNvPr id="233" name="CustomShape 7"/>
          <p:cNvSpPr/>
          <p:nvPr/>
        </p:nvSpPr>
        <p:spPr>
          <a:xfrm>
            <a:off x="5638680" y="4191120"/>
            <a:ext cx="380520" cy="456840"/>
          </a:xfrm>
          <a:prstGeom prst="ellipse">
            <a:avLst/>
          </a:prstGeom>
          <a:ln w="25560">
            <a:solidFill>
              <a:srgbClr val="C00000"/>
            </a:solidFill>
            <a:round/>
          </a:ln>
        </p:spPr>
      </p:sp>
      <p:sp>
        <p:nvSpPr>
          <p:cNvPr id="234" name="CustomShape 8"/>
          <p:cNvSpPr/>
          <p:nvPr/>
        </p:nvSpPr>
        <p:spPr>
          <a:xfrm>
            <a:off x="4267080" y="5486400"/>
            <a:ext cx="380520" cy="456840"/>
          </a:xfrm>
          <a:prstGeom prst="ellipse">
            <a:avLst/>
          </a:prstGeom>
          <a:ln w="25560">
            <a:solidFill>
              <a:srgbClr val="C00000"/>
            </a:solidFill>
            <a:round/>
          </a:ln>
        </p:spPr>
      </p:sp>
      <p:sp>
        <p:nvSpPr>
          <p:cNvPr id="235" name="TextShape 9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A5E932-59D4-4CC1-9962-25F4718A0121}" type="slidenum">
              <a:rPr lang="en-US" sz="1200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 fill="freeze"/>
                                        <p:tgtEl>
                                          <p:spTgt spid="226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9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 fill="freeze"/>
                                        <p:tgtEl>
                                          <p:spTgt spid="226">
                                            <p:txEl>
                                              <p:pRg st="49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17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 fill="freeze"/>
                                        <p:tgtEl>
                                          <p:spTgt spid="226">
                                            <p:txEl>
                                              <p:pRg st="117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68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 fill="freeze"/>
                                        <p:tgtEl>
                                          <p:spTgt spid="226">
                                            <p:txEl>
                                              <p:pRg st="168" end="2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64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 fill="freeze"/>
                                        <p:tgtEl>
                                          <p:spTgt spid="226">
                                            <p:txEl>
                                              <p:pRg st="264" end="2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 fill="freeze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69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 fill="freeze"/>
                                        <p:tgtEl>
                                          <p:spTgt spid="226">
                                            <p:txEl>
                                              <p:pRg st="269" end="2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 fill="freeze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 fill="freeze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 fill="freeze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 fill="freeze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2" dur="500" fill="freeze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85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 fill="freeze"/>
                                        <p:tgtEl>
                                          <p:spTgt spid="226">
                                            <p:txEl>
                                              <p:pRg st="285" end="3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2" dur="500" fill="freeze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07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7" dur="500" fill="freeze"/>
                                        <p:tgtEl>
                                          <p:spTgt spid="226">
                                            <p:txEl>
                                              <p:pRg st="307" end="3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Định nghĩa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228600" y="1295280"/>
            <a:ext cx="3733560" cy="5181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b="1" i="1">
                <a:solidFill>
                  <a:srgbClr val="000000"/>
                </a:solidFill>
                <a:latin typeface="Times New Roman"/>
              </a:rPr>
              <a:t>Cây (tree)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liên thông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không có chu trình.</a:t>
            </a:r>
            <a:endParaRPr/>
          </a:p>
        </p:txBody>
      </p:sp>
      <p:sp>
        <p:nvSpPr>
          <p:cNvPr id="117" name="TextShape 3"/>
          <p:cNvSpPr txBox="1"/>
          <p:nvPr/>
        </p:nvSpPr>
        <p:spPr>
          <a:xfrm>
            <a:off x="4114800" y="1295280"/>
            <a:ext cx="4800240" cy="5257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b="1" i="1">
                <a:solidFill>
                  <a:srgbClr val="000000"/>
                </a:solidFill>
                <a:latin typeface="Times New Roman"/>
              </a:rPr>
              <a:t>Rừng (forest)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= {các cây}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8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772360"/>
            <a:ext cx="3809520" cy="3750480"/>
          </a:xfrm>
          <a:prstGeom prst="rect">
            <a:avLst/>
          </a:prstGeom>
        </p:spPr>
      </p:pic>
      <p:pic>
        <p:nvPicPr>
          <p:cNvPr id="119" name="Picture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1905120"/>
            <a:ext cx="4876560" cy="4707360"/>
          </a:xfrm>
          <a:prstGeom prst="rect">
            <a:avLst/>
          </a:prstGeom>
        </p:spPr>
      </p:pic>
      <p:sp>
        <p:nvSpPr>
          <p:cNvPr id="12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B8C63F7-C4FB-498C-A838-0BE6F9CD73F6}" type="slidenum">
              <a:rPr lang="en-US" sz="1200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 fill="freeze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 fill="freeze"/>
                                        <p:tgtEl>
                                          <p:spTgt spid="116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1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 fill="freeze"/>
                                        <p:tgtEl>
                                          <p:spTgt spid="116">
                                            <p:txEl>
                                              <p:pRg st="11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 fill="freeze"/>
                                        <p:tgtEl>
                                          <p:spTgt spid="116">
                                            <p:txEl>
                                              <p:pRg st="2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 fill="freeze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 fill="freeze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 fill="freeze"/>
                                        <p:tgtEl>
                                          <p:spTgt spid="117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 fill="freeze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Bài tập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Tìm một cây khung của đồ thị sau bằng hai cách: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BFS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DFS</a:t>
            </a:r>
            <a:endParaRPr/>
          </a:p>
        </p:txBody>
      </p:sp>
      <p:pic>
        <p:nvPicPr>
          <p:cNvPr id="238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080" y="2209680"/>
            <a:ext cx="4479120" cy="4190760"/>
          </a:xfrm>
          <a:prstGeom prst="rect">
            <a:avLst/>
          </a:prstGeom>
        </p:spPr>
      </p:pic>
      <p:sp>
        <p:nvSpPr>
          <p:cNvPr id="23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E923D67-2382-48F6-A101-8E70D1B50D19}" type="slidenum">
              <a:rPr lang="en-US" sz="1200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 fill="freeze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28600"/>
            <a:ext cx="8229240" cy="914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Tính chất của cây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23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0" y="1295280"/>
            <a:ext cx="5162040" cy="5067000"/>
          </a:xfrm>
          <a:prstGeom prst="rect">
            <a:avLst/>
          </a:prstGeom>
        </p:spPr>
      </p:pic>
      <p:sp>
        <p:nvSpPr>
          <p:cNvPr id="124" name="CustomShape 3"/>
          <p:cNvSpPr/>
          <p:nvPr/>
        </p:nvSpPr>
        <p:spPr>
          <a:xfrm>
            <a:off x="228600" y="1523880"/>
            <a:ext cx="3733560" cy="456120"/>
          </a:xfrm>
          <a:prstGeom prst="rect">
            <a:avLst/>
          </a:prstGeom>
          <a:gradFill>
            <a:gsLst>
              <a:gs pos="0">
                <a:srgbClr val="F1EAF8"/>
              </a:gs>
              <a:gs pos="50000">
                <a:srgbClr val="C8B3E9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i="1">
                <a:solidFill>
                  <a:srgbClr val="000000"/>
                </a:solidFill>
                <a:latin typeface="Times New Roman"/>
              </a:rPr>
              <a:t>Số cạnh (m) = số đỉnh n – 1 </a:t>
            </a:r>
            <a:endParaRPr/>
          </a:p>
        </p:txBody>
      </p:sp>
      <p:sp>
        <p:nvSpPr>
          <p:cNvPr id="125" name="CustomShape 4"/>
          <p:cNvSpPr/>
          <p:nvPr/>
        </p:nvSpPr>
        <p:spPr>
          <a:xfrm>
            <a:off x="7620120" y="2286000"/>
            <a:ext cx="1142640" cy="45612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Times New Roman"/>
              </a:rPr>
              <a:t>Cầu</a:t>
            </a:r>
            <a:endParaRPr/>
          </a:p>
        </p:txBody>
      </p:sp>
      <p:sp>
        <p:nvSpPr>
          <p:cNvPr id="126" name="CustomShape 5"/>
          <p:cNvSpPr/>
          <p:nvPr/>
        </p:nvSpPr>
        <p:spPr>
          <a:xfrm flipV="1">
            <a:off x="7620120" y="2590920"/>
            <a:ext cx="1599840" cy="73440"/>
          </a:xfrm>
          <a:prstGeom prst="straightConnector1">
            <a:avLst/>
          </a:prstGeom>
          <a:ln w="25560">
            <a:solidFill>
              <a:srgbClr val="FF0000"/>
            </a:solidFill>
            <a:round/>
            <a:tailEnd type="triangle" w="med" len="med"/>
          </a:ln>
        </p:spPr>
      </p:sp>
      <p:sp>
        <p:nvSpPr>
          <p:cNvPr id="127" name="CustomShape 6"/>
          <p:cNvSpPr/>
          <p:nvPr/>
        </p:nvSpPr>
        <p:spPr>
          <a:xfrm rot="5400000">
            <a:off x="6918840" y="2915640"/>
            <a:ext cx="1440720" cy="1104480"/>
          </a:xfrm>
          <a:prstGeom prst="straightConnector1">
            <a:avLst/>
          </a:prstGeom>
          <a:ln w="25560">
            <a:solidFill>
              <a:srgbClr val="FF0000"/>
            </a:solidFill>
            <a:round/>
            <a:tailEnd type="triangle" w="med" len="med"/>
          </a:ln>
        </p:spPr>
      </p:sp>
      <p:sp>
        <p:nvSpPr>
          <p:cNvPr id="128" name="CustomShape 7"/>
          <p:cNvSpPr/>
          <p:nvPr/>
        </p:nvSpPr>
        <p:spPr>
          <a:xfrm>
            <a:off x="228600" y="2209680"/>
            <a:ext cx="2819160" cy="821880"/>
          </a:xfrm>
          <a:prstGeom prst="rect">
            <a:avLst/>
          </a:prstGeom>
          <a:gradFill>
            <a:gsLst>
              <a:gs pos="0">
                <a:srgbClr val="F1EAF8"/>
              </a:gs>
              <a:gs pos="50000">
                <a:srgbClr val="C8B3E9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i="1">
                <a:solidFill>
                  <a:srgbClr val="000000"/>
                </a:solidFill>
                <a:latin typeface="Times New Roman"/>
              </a:rPr>
              <a:t>Giữa i và j có đúng một đường đi</a:t>
            </a:r>
            <a:endParaRPr/>
          </a:p>
        </p:txBody>
      </p:sp>
      <p:sp>
        <p:nvSpPr>
          <p:cNvPr id="129" name="CustomShape 8"/>
          <p:cNvSpPr/>
          <p:nvPr/>
        </p:nvSpPr>
        <p:spPr>
          <a:xfrm>
            <a:off x="228600" y="3276720"/>
            <a:ext cx="1904760" cy="821880"/>
          </a:xfrm>
          <a:prstGeom prst="rect">
            <a:avLst/>
          </a:prstGeom>
          <a:gradFill>
            <a:gsLst>
              <a:gs pos="0">
                <a:srgbClr val="F1EAF8"/>
              </a:gs>
              <a:gs pos="50000">
                <a:srgbClr val="C8B3E9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i="1">
                <a:solidFill>
                  <a:srgbClr val="000000"/>
                </a:solidFill>
                <a:latin typeface="Times New Roman"/>
              </a:rPr>
              <a:t>Không có chu trình</a:t>
            </a:r>
            <a:endParaRPr/>
          </a:p>
        </p:txBody>
      </p:sp>
      <p:sp>
        <p:nvSpPr>
          <p:cNvPr id="130" name="CustomShape 9"/>
          <p:cNvSpPr/>
          <p:nvPr/>
        </p:nvSpPr>
        <p:spPr>
          <a:xfrm>
            <a:off x="228600" y="4419720"/>
            <a:ext cx="3123720" cy="1187640"/>
          </a:xfrm>
          <a:prstGeom prst="rect">
            <a:avLst/>
          </a:prstGeom>
          <a:gradFill>
            <a:gsLst>
              <a:gs pos="0">
                <a:srgbClr val="F1EAF8"/>
              </a:gs>
              <a:gs pos="50000">
                <a:srgbClr val="C8B3E9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i="1">
                <a:solidFill>
                  <a:srgbClr val="000000"/>
                </a:solidFill>
                <a:latin typeface="Times New Roman"/>
              </a:rPr>
              <a:t>Thêm cạnh giữa 2 đỉnh không kề nhau </a:t>
            </a:r>
            <a:r>
              <a:rPr lang="en-US" sz="2400" b="1" i="1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400" b="1" i="1">
                <a:solidFill>
                  <a:srgbClr val="000000"/>
                </a:solidFill>
                <a:latin typeface="Times New Roman"/>
              </a:rPr>
              <a:t> tạo chu trình</a:t>
            </a:r>
            <a:endParaRPr/>
          </a:p>
        </p:txBody>
      </p:sp>
      <p:sp>
        <p:nvSpPr>
          <p:cNvPr id="131" name="Line 10"/>
          <p:cNvSpPr/>
          <p:nvPr/>
        </p:nvSpPr>
        <p:spPr>
          <a:xfrm flipH="1">
            <a:off x="3886200" y="2209680"/>
            <a:ext cx="2057400" cy="2362320"/>
          </a:xfrm>
          <a:prstGeom prst="line">
            <a:avLst/>
          </a:prstGeom>
          <a:ln w="47520">
            <a:solidFill>
              <a:srgbClr val="0070C0"/>
            </a:solidFill>
            <a:custDash>
              <a:ds d="528000" sp="396000"/>
            </a:custDash>
            <a:round/>
          </a:ln>
        </p:spPr>
      </p:sp>
      <p:sp>
        <p:nvSpPr>
          <p:cNvPr id="132" name="CustomShape 11"/>
          <p:cNvSpPr/>
          <p:nvPr/>
        </p:nvSpPr>
        <p:spPr>
          <a:xfrm>
            <a:off x="304920" y="5867280"/>
            <a:ext cx="3047760" cy="45612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Chứng minh (bài tập)</a:t>
            </a:r>
            <a:endParaRPr/>
          </a:p>
        </p:txBody>
      </p:sp>
      <p:sp>
        <p:nvSpPr>
          <p:cNvPr id="133" name="TextShape 1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1261290-4728-40E8-BD6C-4BBECFAC8332}" type="slidenum">
              <a:rPr lang="en-US" sz="1200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 fill="freez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 fill="freez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 fill="freeze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 fill="freeze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 fill="freeze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 fill="freez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 fill="freeze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 fill="freeze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 fill="freeze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 fill="freeze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Số cạnh của rừng</a:t>
            </a:r>
            <a:endParaRPr/>
          </a:p>
        </p:txBody>
      </p:sp>
      <p:pic>
        <p:nvPicPr>
          <p:cNvPr id="135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120" y="1905120"/>
            <a:ext cx="4676400" cy="4633560"/>
          </a:xfrm>
          <a:prstGeom prst="rect">
            <a:avLst/>
          </a:prstGeom>
        </p:spPr>
      </p:pic>
      <p:sp>
        <p:nvSpPr>
          <p:cNvPr id="136" name="TextShape 2"/>
          <p:cNvSpPr txBox="1"/>
          <p:nvPr/>
        </p:nvSpPr>
        <p:spPr>
          <a:xfrm>
            <a:off x="457200" y="1600200"/>
            <a:ext cx="3885840" cy="1980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i="1">
                <a:solidFill>
                  <a:srgbClr val="000000"/>
                </a:solidFill>
                <a:latin typeface="Times New Roman"/>
              </a:rPr>
              <a:t>Nếu G là rừng có p cây thì số cạnh của G là m = n – p. </a:t>
            </a:r>
            <a:endParaRPr/>
          </a:p>
        </p:txBody>
      </p:sp>
      <p:sp>
        <p:nvSpPr>
          <p:cNvPr id="13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ED149F0-F3CF-4AD8-A3B3-AC9955E845F5}" type="slidenum">
              <a:rPr lang="en-US" sz="1200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 fill="freeze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 fill="freeze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 fill="freeze"/>
                                        <p:tgtEl>
                                          <p:spTgt spid="136">
                                            <p:txEl>
                                              <p:pRg st="0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39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0" y="1295280"/>
            <a:ext cx="5162040" cy="5067000"/>
          </a:xfrm>
          <a:prstGeom prst="rect">
            <a:avLst/>
          </a:prstGeom>
        </p:spPr>
      </p:pic>
      <p:sp>
        <p:nvSpPr>
          <p:cNvPr id="140" name="TextShape 2"/>
          <p:cNvSpPr txBox="1"/>
          <p:nvPr/>
        </p:nvSpPr>
        <p:spPr>
          <a:xfrm>
            <a:off x="457200" y="1600200"/>
            <a:ext cx="4038120" cy="1218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u="sng">
                <a:solidFill>
                  <a:srgbClr val="000000"/>
                </a:solidFill>
                <a:latin typeface="Times New Roman"/>
              </a:rPr>
              <a:t>ĐL: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i="1">
                <a:solidFill>
                  <a:srgbClr val="000000"/>
                </a:solidFill>
                <a:latin typeface="Times New Roman"/>
              </a:rPr>
              <a:t>Một cây luôn có ít nhất 2 đỉnh treo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457200" y="3124080"/>
            <a:ext cx="2971440" cy="45612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Chứng minh (bài tập)</a:t>
            </a:r>
            <a:endParaRPr/>
          </a:p>
        </p:txBody>
      </p:sp>
      <p:sp>
        <p:nvSpPr>
          <p:cNvPr id="14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070ACAC-B1B7-46A3-B905-4AF579B607C5}" type="slidenum">
              <a:rPr lang="en-US" sz="1200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 fill="freeze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 fill="freez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 fill="freeze"/>
                                        <p:tgtEl>
                                          <p:spTgt spid="140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 fill="freeze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152280"/>
            <a:ext cx="8229240" cy="7617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Bài tập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066680"/>
            <a:ext cx="8229240" cy="5486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Vẽ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tất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cả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cây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không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đẳng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cấu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5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đỉnh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.</a:t>
            </a:r>
            <a:endParaRPr sz="1600" dirty="0"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Cho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cây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T1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17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cạnh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và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cây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T2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đỉnh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gấp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đôi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đỉnh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của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T1.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Tính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đỉnh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của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T1, T2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và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cạnh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của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T2.</a:t>
            </a:r>
            <a:endParaRPr sz="1600" dirty="0"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Cho G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một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rừng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7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cây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và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40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cạnh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Tìm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đỉnh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của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G.</a:t>
            </a:r>
            <a:endParaRPr sz="1600" dirty="0"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Cho G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một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rừng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62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đỉnh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và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51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cạnh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Tìm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cây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của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G.</a:t>
            </a:r>
            <a:endParaRPr sz="1600" dirty="0"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Cho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ví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dụ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đồ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thị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m = n – 1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cạnh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nhưng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không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cây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.</a:t>
            </a:r>
            <a:endParaRPr sz="1600" dirty="0"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Cho G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cây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bốn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đỉnh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bậc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2,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một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đỉnh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bậc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3,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hai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đỉnh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bậc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4,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một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đỉnh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bậc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5.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Hỏi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G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bao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nhiêu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đỉnh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treo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.</a:t>
            </a:r>
            <a:endParaRPr sz="1600" dirty="0"/>
          </a:p>
        </p:txBody>
      </p:sp>
      <p:sp>
        <p:nvSpPr>
          <p:cNvPr id="14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6A13304-AE23-4F67-B730-2B73E1048F02}" type="slidenum">
              <a:rPr lang="en-US" sz="1200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 fill="freeze"/>
                                        <p:tgtEl>
                                          <p:spTgt spid="144">
                                            <p:txEl>
                                              <p:p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6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 fill="freeze"/>
                                        <p:tgtEl>
                                          <p:spTgt spid="144">
                                            <p:txEl>
                                              <p:pRg st="46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56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 fill="freeze"/>
                                        <p:tgtEl>
                                          <p:spTgt spid="144">
                                            <p:txEl>
                                              <p:pRg st="156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14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 fill="freeze"/>
                                        <p:tgtEl>
                                          <p:spTgt spid="144">
                                            <p:txEl>
                                              <p:pRg st="214" end="2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73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 fill="freeze"/>
                                        <p:tgtEl>
                                          <p:spTgt spid="144">
                                            <p:txEl>
                                              <p:pRg st="273" end="3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28" end="4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 fill="freeze"/>
                                        <p:tgtEl>
                                          <p:spTgt spid="144">
                                            <p:txEl>
                                              <p:pRg st="328" end="4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9442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i="1">
                <a:solidFill>
                  <a:srgbClr val="000000"/>
                </a:solidFill>
                <a:latin typeface="Times New Roman"/>
              </a:rPr>
              <a:t>Cây có hướng (có gốc)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48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120" y="1295280"/>
            <a:ext cx="5162040" cy="5067000"/>
          </a:xfrm>
          <a:prstGeom prst="rect">
            <a:avLst/>
          </a:prstGeom>
        </p:spPr>
      </p:pic>
      <p:sp>
        <p:nvSpPr>
          <p:cNvPr id="149" name="CustomShape 3"/>
          <p:cNvSpPr/>
          <p:nvPr/>
        </p:nvSpPr>
        <p:spPr>
          <a:xfrm>
            <a:off x="6095880" y="3200400"/>
            <a:ext cx="1904760" cy="45612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i="1">
                <a:solidFill>
                  <a:srgbClr val="000000"/>
                </a:solidFill>
                <a:latin typeface="Times New Roman"/>
              </a:rPr>
              <a:t>Đỉnh trong</a:t>
            </a:r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4648320" y="6095880"/>
            <a:ext cx="1904760" cy="45612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i="1">
                <a:solidFill>
                  <a:srgbClr val="000000"/>
                </a:solidFill>
                <a:latin typeface="Times New Roman"/>
              </a:rPr>
              <a:t>Lá (leaf)</a:t>
            </a:r>
            <a:endParaRPr/>
          </a:p>
        </p:txBody>
      </p:sp>
      <p:sp>
        <p:nvSpPr>
          <p:cNvPr id="151" name="CustomShape 5"/>
          <p:cNvSpPr/>
          <p:nvPr/>
        </p:nvSpPr>
        <p:spPr>
          <a:xfrm>
            <a:off x="6019920" y="1523880"/>
            <a:ext cx="1904760" cy="45612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i="1">
                <a:solidFill>
                  <a:srgbClr val="000000"/>
                </a:solidFill>
                <a:latin typeface="Times New Roman"/>
              </a:rPr>
              <a:t>Gốc (root)</a:t>
            </a:r>
            <a:endParaRPr/>
          </a:p>
        </p:txBody>
      </p:sp>
      <p:sp>
        <p:nvSpPr>
          <p:cNvPr id="152" name="CustomShape 6"/>
          <p:cNvSpPr/>
          <p:nvPr/>
        </p:nvSpPr>
        <p:spPr>
          <a:xfrm rot="10800000">
            <a:off x="5410800" y="1447920"/>
            <a:ext cx="609120" cy="306720"/>
          </a:xfrm>
          <a:prstGeom prst="straightConnector1">
            <a:avLst/>
          </a:prstGeom>
          <a:ln w="34920">
            <a:solidFill>
              <a:srgbClr val="C00000"/>
            </a:solidFill>
            <a:round/>
            <a:tailEnd type="triangle" w="med" len="med"/>
          </a:ln>
        </p:spPr>
      </p:sp>
      <p:sp>
        <p:nvSpPr>
          <p:cNvPr id="153" name="CustomShape 7"/>
          <p:cNvSpPr/>
          <p:nvPr/>
        </p:nvSpPr>
        <p:spPr>
          <a:xfrm rot="16200000" flipH="1" flipV="1">
            <a:off x="5637960" y="3733560"/>
            <a:ext cx="1371240" cy="456840"/>
          </a:xfrm>
          <a:prstGeom prst="straightConnector1">
            <a:avLst/>
          </a:prstGeom>
          <a:ln w="34920">
            <a:solidFill>
              <a:srgbClr val="C00000"/>
            </a:solidFill>
            <a:round/>
            <a:tailEnd type="triangle" w="med" len="med"/>
          </a:ln>
        </p:spPr>
      </p:sp>
      <p:sp>
        <p:nvSpPr>
          <p:cNvPr id="154" name="CustomShape 8"/>
          <p:cNvSpPr/>
          <p:nvPr/>
        </p:nvSpPr>
        <p:spPr>
          <a:xfrm rot="16200000" flipV="1">
            <a:off x="5105160" y="5486760"/>
            <a:ext cx="609120" cy="456840"/>
          </a:xfrm>
          <a:prstGeom prst="straightConnector1">
            <a:avLst/>
          </a:prstGeom>
          <a:ln w="34920">
            <a:solidFill>
              <a:srgbClr val="C00000"/>
            </a:solidFill>
            <a:round/>
            <a:tailEnd type="triangle" w="med" len="med"/>
          </a:ln>
        </p:spPr>
      </p:sp>
      <p:sp>
        <p:nvSpPr>
          <p:cNvPr id="155" name="CustomShape 9"/>
          <p:cNvSpPr/>
          <p:nvPr/>
        </p:nvSpPr>
        <p:spPr>
          <a:xfrm rot="10800000">
            <a:off x="4267800" y="6248880"/>
            <a:ext cx="380520" cy="78120"/>
          </a:xfrm>
          <a:prstGeom prst="straightConnector1">
            <a:avLst/>
          </a:prstGeom>
          <a:ln w="34920">
            <a:solidFill>
              <a:srgbClr val="C00000"/>
            </a:solidFill>
            <a:round/>
            <a:tailEnd type="triangle" w="med" len="med"/>
          </a:ln>
        </p:spPr>
      </p:sp>
      <p:sp>
        <p:nvSpPr>
          <p:cNvPr id="156" name="CustomShape 10"/>
          <p:cNvSpPr/>
          <p:nvPr/>
        </p:nvSpPr>
        <p:spPr>
          <a:xfrm rot="10800000" flipV="1">
            <a:off x="6096240" y="6017040"/>
            <a:ext cx="456840" cy="154440"/>
          </a:xfrm>
          <a:prstGeom prst="straightConnector1">
            <a:avLst/>
          </a:prstGeom>
          <a:ln w="34920">
            <a:solidFill>
              <a:srgbClr val="C00000"/>
            </a:solidFill>
            <a:round/>
            <a:tailEnd type="triangle" w="med" len="med"/>
          </a:ln>
        </p:spPr>
      </p:sp>
      <p:sp>
        <p:nvSpPr>
          <p:cNvPr id="157" name="CustomShape 11"/>
          <p:cNvSpPr/>
          <p:nvPr/>
        </p:nvSpPr>
        <p:spPr>
          <a:xfrm>
            <a:off x="1523880" y="2666880"/>
            <a:ext cx="1904760" cy="45612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i="1">
                <a:solidFill>
                  <a:srgbClr val="000000"/>
                </a:solidFill>
                <a:latin typeface="Times New Roman"/>
              </a:rPr>
              <a:t>Cha của 12</a:t>
            </a:r>
            <a:endParaRPr/>
          </a:p>
        </p:txBody>
      </p:sp>
      <p:sp>
        <p:nvSpPr>
          <p:cNvPr id="158" name="CustomShape 12"/>
          <p:cNvSpPr/>
          <p:nvPr/>
        </p:nvSpPr>
        <p:spPr>
          <a:xfrm>
            <a:off x="1523880" y="3429000"/>
            <a:ext cx="1904760" cy="45612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i="1">
                <a:solidFill>
                  <a:srgbClr val="000000"/>
                </a:solidFill>
                <a:latin typeface="Times New Roman"/>
              </a:rPr>
              <a:t>Con của 4</a:t>
            </a:r>
            <a:endParaRPr/>
          </a:p>
        </p:txBody>
      </p:sp>
      <p:sp>
        <p:nvSpPr>
          <p:cNvPr id="159" name="CustomShape 13"/>
          <p:cNvSpPr/>
          <p:nvPr/>
        </p:nvSpPr>
        <p:spPr>
          <a:xfrm>
            <a:off x="3429000" y="2898000"/>
            <a:ext cx="1904760" cy="73440"/>
          </a:xfrm>
          <a:prstGeom prst="straightConnector1">
            <a:avLst/>
          </a:prstGeom>
          <a:ln w="34920">
            <a:solidFill>
              <a:srgbClr val="C00000"/>
            </a:solidFill>
            <a:round/>
            <a:tailEnd type="triangle" w="med" len="med"/>
          </a:ln>
        </p:spPr>
      </p:sp>
      <p:sp>
        <p:nvSpPr>
          <p:cNvPr id="160" name="CustomShape 14"/>
          <p:cNvSpPr/>
          <p:nvPr/>
        </p:nvSpPr>
        <p:spPr>
          <a:xfrm>
            <a:off x="3429000" y="3659760"/>
            <a:ext cx="1904760" cy="73440"/>
          </a:xfrm>
          <a:prstGeom prst="straightConnector1">
            <a:avLst/>
          </a:prstGeom>
          <a:ln w="34920">
            <a:solidFill>
              <a:srgbClr val="C00000"/>
            </a:solidFill>
            <a:round/>
            <a:tailEnd type="triangle" w="med" len="med"/>
          </a:ln>
        </p:spPr>
      </p:sp>
      <p:sp>
        <p:nvSpPr>
          <p:cNvPr id="161" name="CustomShape 15"/>
          <p:cNvSpPr/>
          <p:nvPr/>
        </p:nvSpPr>
        <p:spPr>
          <a:xfrm rot="5400000" flipH="1">
            <a:off x="6345360" y="4779360"/>
            <a:ext cx="909720" cy="495000"/>
          </a:xfrm>
          <a:prstGeom prst="straightConnector1">
            <a:avLst/>
          </a:prstGeom>
          <a:ln w="34920">
            <a:solidFill>
              <a:srgbClr val="C00000"/>
            </a:solidFill>
            <a:round/>
            <a:tailEnd type="triangle" w="med" len="med"/>
          </a:ln>
        </p:spPr>
      </p:sp>
      <p:sp>
        <p:nvSpPr>
          <p:cNvPr id="162" name="CustomShape 16"/>
          <p:cNvSpPr/>
          <p:nvPr/>
        </p:nvSpPr>
        <p:spPr>
          <a:xfrm rot="10800000">
            <a:off x="5486760" y="2286000"/>
            <a:ext cx="1218960" cy="914040"/>
          </a:xfrm>
          <a:prstGeom prst="straightConnector1">
            <a:avLst/>
          </a:prstGeom>
          <a:ln w="34920">
            <a:solidFill>
              <a:srgbClr val="C00000"/>
            </a:solidFill>
            <a:round/>
            <a:tailEnd type="triangle" w="med" len="med"/>
          </a:ln>
        </p:spPr>
      </p:sp>
      <p:sp>
        <p:nvSpPr>
          <p:cNvPr id="163" name="TextShape 17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9D31476-D356-4B57-BDA9-956653E5A3C9}" type="slidenum">
              <a:rPr lang="en-US" sz="1200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 fill="freeze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 fill="freeze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 fill="freeze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 fill="freeze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 fill="freeze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 fill="freeze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 fill="freeze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 fill="freeze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 fill="freeze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 fill="freeze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 fill="freeze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 fill="freeze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 fill="freeze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6" dur="500" fill="freeze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9" dur="500" fill="freeze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 rot="5400000">
            <a:off x="5409720" y="3886200"/>
            <a:ext cx="4877280" cy="360"/>
          </a:xfrm>
          <a:prstGeom prst="straightConnector1">
            <a:avLst/>
          </a:prstGeom>
          <a:ln w="47520">
            <a:solidFill>
              <a:srgbClr val="C00000"/>
            </a:solidFill>
            <a:round/>
            <a:headEnd type="triangle" w="med" len="med"/>
            <a:tailEnd type="triangle" w="med" len="med"/>
          </a:ln>
        </p:spPr>
      </p:sp>
      <p:sp>
        <p:nvSpPr>
          <p:cNvPr id="165" name="TextShape 2"/>
          <p:cNvSpPr txBox="1"/>
          <p:nvPr/>
        </p:nvSpPr>
        <p:spPr>
          <a:xfrm>
            <a:off x="457200" y="274680"/>
            <a:ext cx="8229240" cy="9442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Mức và chiều cao cây</a:t>
            </a:r>
            <a:endParaRPr/>
          </a:p>
        </p:txBody>
      </p:sp>
      <p:sp>
        <p:nvSpPr>
          <p:cNvPr id="166" name="TextShape 3"/>
          <p:cNvSpPr txBox="1"/>
          <p:nvPr/>
        </p:nvSpPr>
        <p:spPr>
          <a:xfrm>
            <a:off x="457200" y="1600200"/>
            <a:ext cx="723852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67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280" y="1371600"/>
            <a:ext cx="5162040" cy="5067000"/>
          </a:xfrm>
          <a:prstGeom prst="rect">
            <a:avLst/>
          </a:prstGeom>
        </p:spPr>
      </p:pic>
      <p:sp>
        <p:nvSpPr>
          <p:cNvPr id="168" name="CustomShape 4"/>
          <p:cNvSpPr/>
          <p:nvPr/>
        </p:nvSpPr>
        <p:spPr>
          <a:xfrm>
            <a:off x="1447920" y="2057400"/>
            <a:ext cx="1904760" cy="45612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Mức</a:t>
            </a:r>
            <a:r>
              <a:rPr lang="en-US" sz="2400" b="1" i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1</a:t>
            </a:r>
            <a:endParaRPr/>
          </a:p>
        </p:txBody>
      </p:sp>
      <p:sp>
        <p:nvSpPr>
          <p:cNvPr id="169" name="Line 5"/>
          <p:cNvSpPr/>
          <p:nvPr/>
        </p:nvSpPr>
        <p:spPr>
          <a:xfrm>
            <a:off x="3429000" y="2286000"/>
            <a:ext cx="2209680" cy="1440"/>
          </a:xfrm>
          <a:prstGeom prst="line">
            <a:avLst/>
          </a:prstGeom>
          <a:ln w="34920">
            <a:solidFill>
              <a:srgbClr val="C00000"/>
            </a:solidFill>
            <a:custDash>
              <a:ds d="388000" sp="291000"/>
            </a:custDash>
            <a:round/>
          </a:ln>
        </p:spPr>
      </p:sp>
      <p:sp>
        <p:nvSpPr>
          <p:cNvPr id="170" name="Line 6"/>
          <p:cNvSpPr/>
          <p:nvPr/>
        </p:nvSpPr>
        <p:spPr>
          <a:xfrm>
            <a:off x="3429000" y="3124080"/>
            <a:ext cx="2209680" cy="1440"/>
          </a:xfrm>
          <a:prstGeom prst="line">
            <a:avLst/>
          </a:prstGeom>
          <a:ln w="34920">
            <a:solidFill>
              <a:srgbClr val="C00000"/>
            </a:solidFill>
            <a:custDash>
              <a:ds d="388000" sp="291000"/>
            </a:custDash>
            <a:round/>
          </a:ln>
        </p:spPr>
      </p:sp>
      <p:sp>
        <p:nvSpPr>
          <p:cNvPr id="171" name="Line 7"/>
          <p:cNvSpPr/>
          <p:nvPr/>
        </p:nvSpPr>
        <p:spPr>
          <a:xfrm>
            <a:off x="3429000" y="1523880"/>
            <a:ext cx="2209680" cy="1440"/>
          </a:xfrm>
          <a:prstGeom prst="line">
            <a:avLst/>
          </a:prstGeom>
          <a:ln w="34920">
            <a:solidFill>
              <a:srgbClr val="C00000"/>
            </a:solidFill>
            <a:custDash>
              <a:ds d="388000" sp="291000"/>
            </a:custDash>
            <a:round/>
          </a:ln>
        </p:spPr>
      </p:sp>
      <p:sp>
        <p:nvSpPr>
          <p:cNvPr id="172" name="Line 8"/>
          <p:cNvSpPr/>
          <p:nvPr/>
        </p:nvSpPr>
        <p:spPr>
          <a:xfrm>
            <a:off x="3429000" y="3886200"/>
            <a:ext cx="2209680" cy="1440"/>
          </a:xfrm>
          <a:prstGeom prst="line">
            <a:avLst/>
          </a:prstGeom>
          <a:ln w="34920">
            <a:solidFill>
              <a:srgbClr val="C00000"/>
            </a:solidFill>
            <a:custDash>
              <a:ds d="388000" sp="291000"/>
            </a:custDash>
            <a:round/>
          </a:ln>
        </p:spPr>
      </p:sp>
      <p:sp>
        <p:nvSpPr>
          <p:cNvPr id="173" name="CustomShape 9"/>
          <p:cNvSpPr/>
          <p:nvPr/>
        </p:nvSpPr>
        <p:spPr>
          <a:xfrm>
            <a:off x="1447920" y="1371600"/>
            <a:ext cx="1904760" cy="45612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i="1">
                <a:solidFill>
                  <a:srgbClr val="000000"/>
                </a:solidFill>
                <a:latin typeface="Times New Roman"/>
              </a:rPr>
              <a:t>Mức (level)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0</a:t>
            </a:r>
            <a:endParaRPr/>
          </a:p>
        </p:txBody>
      </p:sp>
      <p:sp>
        <p:nvSpPr>
          <p:cNvPr id="174" name="CustomShape 10"/>
          <p:cNvSpPr/>
          <p:nvPr/>
        </p:nvSpPr>
        <p:spPr>
          <a:xfrm>
            <a:off x="380880" y="4419720"/>
            <a:ext cx="1904760" cy="45612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Euclid Symbol"/>
              </a:rPr>
              <a:t>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(1,3) = 4.</a:t>
            </a:r>
            <a:endParaRPr/>
          </a:p>
        </p:txBody>
      </p:sp>
      <p:sp>
        <p:nvSpPr>
          <p:cNvPr id="175" name="CustomShape 11"/>
          <p:cNvSpPr/>
          <p:nvPr/>
        </p:nvSpPr>
        <p:spPr>
          <a:xfrm>
            <a:off x="6705720" y="3352680"/>
            <a:ext cx="1904760" cy="82188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Times New Roman"/>
              </a:rPr>
              <a:t>Chiều cao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của cây = 6</a:t>
            </a:r>
            <a:endParaRPr/>
          </a:p>
        </p:txBody>
      </p:sp>
      <p:sp>
        <p:nvSpPr>
          <p:cNvPr id="176" name="TextShape 1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64C28DF-E5DB-41CC-A393-D5CA058FBBDF}" type="slidenum">
              <a:rPr lang="en-US" sz="1200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 fill="freez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 fill="freeze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 fill="freeze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 fill="freeze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 fill="freeze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 fill="freeze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 fill="freeze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 fill="freeze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 fill="freeze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 fill="freeze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274680"/>
            <a:ext cx="8229240" cy="867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Cây k phân</a:t>
            </a:r>
            <a:endParaRPr/>
          </a:p>
        </p:txBody>
      </p:sp>
      <p:pic>
        <p:nvPicPr>
          <p:cNvPr id="178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4280" y="1523880"/>
            <a:ext cx="4767840" cy="4723920"/>
          </a:xfrm>
          <a:prstGeom prst="rect">
            <a:avLst/>
          </a:prstGeom>
        </p:spPr>
      </p:pic>
      <p:sp>
        <p:nvSpPr>
          <p:cNvPr id="179" name="TextShape 2"/>
          <p:cNvSpPr txBox="1"/>
          <p:nvPr/>
        </p:nvSpPr>
        <p:spPr>
          <a:xfrm>
            <a:off x="457200" y="1371600"/>
            <a:ext cx="380952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Cây </a:t>
            </a:r>
            <a:r>
              <a:rPr lang="en-US" sz="2800" b="1" i="1">
                <a:solidFill>
                  <a:srgbClr val="000000"/>
                </a:solidFill>
                <a:latin typeface="Times New Roman"/>
              </a:rPr>
              <a:t>k-phân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: 
d+(i) </a:t>
            </a:r>
            <a:r>
              <a:rPr lang="en-US" sz="2800">
                <a:solidFill>
                  <a:srgbClr val="000000"/>
                </a:solidFill>
                <a:latin typeface="Euclid Symbol"/>
              </a:rPr>
              <a:t>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k, </a:t>
            </a:r>
            <a:r>
              <a:rPr lang="en-US" sz="2800">
                <a:solidFill>
                  <a:srgbClr val="000000"/>
                </a:solidFill>
                <a:latin typeface="Euclid Symbol"/>
              </a:rPr>
              <a:t>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800">
                <a:solidFill>
                  <a:srgbClr val="000000"/>
                </a:solidFill>
                <a:latin typeface="Euclid Symbol"/>
              </a:rPr>
              <a:t>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X.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k = 2: cây </a:t>
            </a:r>
            <a:r>
              <a:rPr lang="en-US" sz="2800" b="1" i="1">
                <a:solidFill>
                  <a:srgbClr val="000000"/>
                </a:solidFill>
                <a:latin typeface="Times New Roman"/>
              </a:rPr>
              <a:t>nhị phân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Nếu d+(i) = 0 hoặc k: cây </a:t>
            </a:r>
            <a:r>
              <a:rPr lang="en-US" sz="2800" b="1" i="1">
                <a:solidFill>
                  <a:srgbClr val="000000"/>
                </a:solidFill>
                <a:latin typeface="Times New Roman"/>
              </a:rPr>
              <a:t>k-phân đủ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Cây k-phân đủ chiều cao h có tất cả lá đều ở mức h </a:t>
            </a:r>
            <a:r>
              <a:rPr lang="en-US" sz="280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i="1">
                <a:solidFill>
                  <a:srgbClr val="000000"/>
                </a:solidFill>
                <a:latin typeface="Times New Roman"/>
              </a:rPr>
              <a:t>cây k-phân đầy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.</a:t>
            </a:r>
            <a:endParaRPr/>
          </a:p>
        </p:txBody>
      </p:sp>
      <p:sp>
        <p:nvSpPr>
          <p:cNvPr id="18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86410ED-9DAA-4834-80E1-4D6C0552456A}" type="slidenum">
              <a:rPr lang="en-US" sz="1200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 fill="freeze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 fill="freeze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 fill="freeze"/>
                                        <p:tgtEl>
                                          <p:spTgt spid="179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 fill="freeze"/>
                                        <p:tgtEl>
                                          <p:spTgt spid="179">
                                            <p:txEl>
                                              <p:pRg st="3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 fill="freeze"/>
                                        <p:tgtEl>
                                          <p:spTgt spid="179">
                                            <p:txEl>
                                              <p:pRg st="50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7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 fill="freeze"/>
                                        <p:tgtEl>
                                          <p:spTgt spid="179">
                                            <p:txEl>
                                              <p:pRg st="87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879</Words>
  <Application>Microsoft Office PowerPoint</Application>
  <PresentationFormat>On-screen Show (4:3)</PresentationFormat>
  <Paragraphs>136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</cp:lastModifiedBy>
  <cp:revision>12</cp:revision>
  <dcterms:modified xsi:type="dcterms:W3CDTF">2013-05-06T02:23:44Z</dcterms:modified>
</cp:coreProperties>
</file>