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91" r:id="rId3"/>
    <p:sldId id="288" r:id="rId4"/>
    <p:sldId id="283" r:id="rId5"/>
    <p:sldId id="277" r:id="rId6"/>
    <p:sldId id="292" r:id="rId7"/>
    <p:sldId id="280" r:id="rId8"/>
    <p:sldId id="293" r:id="rId9"/>
    <p:sldId id="294" r:id="rId10"/>
    <p:sldId id="296" r:id="rId11"/>
    <p:sldId id="282" r:id="rId12"/>
    <p:sldId id="295" r:id="rId13"/>
    <p:sldId id="289" r:id="rId14"/>
    <p:sldId id="286" r:id="rId15"/>
    <p:sldId id="287" r:id="rId16"/>
    <p:sldId id="285" r:id="rId17"/>
    <p:sldId id="297" r:id="rId18"/>
    <p:sldId id="300" r:id="rId19"/>
    <p:sldId id="302" r:id="rId20"/>
    <p:sldId id="301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9E7AB6-7E82-4645-BFF5-2E39E4A23FC9}">
  <a:tblStyle styleId="{209E7AB6-7E82-4645-BFF5-2E39E4A23F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87259"/>
  </p:normalViewPr>
  <p:slideViewPr>
    <p:cSldViewPr snapToGrid="0" snapToObjects="1">
      <p:cViewPr varScale="1">
        <p:scale>
          <a:sx n="135" d="100"/>
          <a:sy n="135" d="100"/>
        </p:scale>
        <p:origin x="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Relationship Id="rId3" Type="http://schemas.openxmlformats.org/officeDocument/2006/relationships/hyperlink" Target="https://docs.cloudfoundry.org/concepts/architecture/uaa.html" TargetMode="Externa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Relationship Id="rId3" Type="http://schemas.openxmlformats.org/officeDocument/2006/relationships/hyperlink" Target="https://www.nginx.com/blog/building-microservices-inter-process-communication/" TargetMode="Externa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Relationship Id="rId3" Type="http://schemas.openxmlformats.org/officeDocument/2006/relationships/hyperlink" Target="https://www.nginx.com/blog/building-microservices-inter-process-communication/" TargetMode="Externa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Relationship Id="rId3" Type="http://schemas.openxmlformats.org/officeDocument/2006/relationships/hyperlink" Target="https://stackoverflow.com/questions/2383912/message-queue-vs-web-services" TargetMode="Externa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Relationship Id="rId3" Type="http://schemas.openxmlformats.org/officeDocument/2006/relationships/hyperlink" Target="https://www.nginx.com/blog/building-microservices-inter-process-communication/" TargetMode="Externa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b9a0b074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b9a0b074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8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033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b9a0b074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b9a0b074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01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374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FontTx/>
              <a:buNone/>
            </a:pPr>
            <a:r>
              <a:rPr lang="en-US" sz="1200" b="1" i="1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User Account and Authentication (UAA)</a:t>
            </a:r>
            <a:endParaRPr lang="en-US" sz="1200" b="1" i="1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049954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74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667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There are the following kinds of one‑to‑one interactions:</a:t>
            </a:r>
          </a:p>
          <a:p>
            <a:pPr marL="457200" marR="0" lvl="0" indent="-3175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charset="0"/>
              <a:buChar char="•"/>
              <a:tabLst/>
              <a:defRPr/>
            </a:pPr>
            <a:r>
              <a:rPr lang="en-US" dirty="0" smtClean="0"/>
              <a:t>Request/response – A client makes a request to a service and waits for a response. The client expects the response to arrive in a timely fashion. In a thread‑based application, the thread that makes the request might even block while waiting.</a:t>
            </a:r>
          </a:p>
          <a:p>
            <a:pPr marL="457200" marR="0" lvl="0" indent="-3175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charset="0"/>
              <a:buChar char="•"/>
              <a:tabLst/>
              <a:defRPr/>
            </a:pPr>
            <a:r>
              <a:rPr lang="en-US" dirty="0" smtClean="0"/>
              <a:t>Notification (a.k.a. a one‑way request) – A client sends a request to a service but no reply is expected or sent.</a:t>
            </a:r>
          </a:p>
          <a:p>
            <a:pPr marL="457200" marR="0" lvl="0" indent="-3175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charset="0"/>
              <a:buChar char="•"/>
              <a:tabLst/>
              <a:defRPr/>
            </a:pPr>
            <a:r>
              <a:rPr lang="en-US" dirty="0" smtClean="0"/>
              <a:t>Request/</a:t>
            </a:r>
            <a:r>
              <a:rPr lang="en-US" dirty="0" err="1" smtClean="0"/>
              <a:t>async</a:t>
            </a:r>
            <a:r>
              <a:rPr lang="en-US" dirty="0" smtClean="0"/>
              <a:t> response – A client sends a request to a service, which replies asynchronously. The client does not block while waiting and is designed with the assumption that the response might not arrive for a while.</a:t>
            </a:r>
          </a:p>
          <a:p>
            <a:pPr marL="457200" marR="0" lvl="0" indent="-3175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There are the following kinds of one‑to‑many interactions:</a:t>
            </a:r>
          </a:p>
          <a:p>
            <a:pPr marL="457200" marR="0" lvl="0" indent="-3175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charset="0"/>
              <a:buChar char="•"/>
              <a:tabLst/>
              <a:defRPr/>
            </a:pPr>
            <a:r>
              <a:rPr lang="en-US" dirty="0" smtClean="0"/>
              <a:t>Publish/subscribe – A client publishes a notification message, which is consumed by zero or more interested services.</a:t>
            </a:r>
          </a:p>
          <a:p>
            <a:pPr marL="457200" marR="0" lvl="0" indent="-3175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charset="0"/>
              <a:buChar char="•"/>
              <a:tabLst/>
              <a:defRPr/>
            </a:pPr>
            <a:r>
              <a:rPr lang="en-US" dirty="0" smtClean="0"/>
              <a:t>Publish/</a:t>
            </a:r>
            <a:r>
              <a:rPr lang="en-US" dirty="0" err="1" smtClean="0"/>
              <a:t>async</a:t>
            </a:r>
            <a:r>
              <a:rPr lang="en-US" dirty="0" smtClean="0"/>
              <a:t> responses – A client publishes a request message, and then waits a certain amount of time for responses from interested services</a:t>
            </a:r>
          </a:p>
          <a:p>
            <a:pPr marL="13970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charset="0"/>
              <a:buNone/>
              <a:tabLst/>
              <a:defRPr/>
            </a:pPr>
            <a:r>
              <a:rPr lang="en-US" dirty="0" smtClean="0"/>
              <a:t>Ref:</a:t>
            </a:r>
            <a:r>
              <a:rPr lang="en-US" baseline="0" dirty="0" smtClean="0"/>
              <a:t> </a:t>
            </a:r>
            <a:r>
              <a:rPr lang="en-US" dirty="0" smtClean="0">
                <a:hlinkClick r:id="rId3"/>
              </a:rPr>
              <a:t>https://www.nginx.com/blog/building-microservices-inter-process-communication/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644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Ref:</a:t>
            </a:r>
            <a:r>
              <a:rPr lang="en-US" baseline="0" dirty="0" smtClean="0"/>
              <a:t> </a:t>
            </a:r>
            <a:r>
              <a:rPr lang="en-US" dirty="0" smtClean="0">
                <a:hlinkClick r:id="rId3"/>
              </a:rPr>
              <a:t>https://www.nginx.com/blog/building-microservices-inter-process-communication/</a:t>
            </a:r>
            <a:r>
              <a:rPr lang="en-US"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610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Ref: </a:t>
            </a:r>
            <a:r>
              <a:rPr lang="en-US" dirty="0" smtClean="0">
                <a:hlinkClick r:id="rId3"/>
              </a:rPr>
              <a:t>https://stackoverflow.com/questions/2383912/message-queue-vs-web-services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720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b9a0b074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b9a0b074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8501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base">
              <a:buNone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services use a combination of notifications, request/response, and publish/subscribe. For example, the passenger’s smartphone sends a notification to the Trip Management service to request a pickup. The Trip Management service verifies that the passenger’s account is active by using request/response to invoke the Passenger Service. The Trip Management service then creates the trip and uses publish/subscribe to notify other services including the Dispatcher, which locates an available driver.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marR="0" lvl="0" indent="-3175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Ref: </a:t>
            </a:r>
            <a:r>
              <a:rPr lang="en-US" dirty="0" smtClean="0">
                <a:hlinkClick r:id="rId3"/>
              </a:rPr>
              <a:t>https://www.nginx.com/blog/building-microservices-inter-process-communication/</a:t>
            </a:r>
            <a:r>
              <a:rPr lang="en-US" dirty="0" smtClean="0"/>
              <a:t> </a:t>
            </a:r>
          </a:p>
          <a:p>
            <a:pPr marL="457200" marR="0" lvl="0" indent="-3175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 smtClean="0"/>
          </a:p>
          <a:p>
            <a:pPr marL="457200" marR="0" lvl="0" indent="-3175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4644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166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41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46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b9a0b074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b9a0b074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3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24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b9a0b074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b9a0b074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17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b9a0b074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b9a0b074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92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7" r:id="rId6"/>
    <p:sldLayoutId id="2147483658" r:id="rId7"/>
  </p:sldLayoutIdLst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Making Presentations </a:t>
            </a:r>
            <a:r>
              <a:rPr lang="en-US" dirty="0" err="1" smtClean="0"/>
              <a:t>NewIbe</a:t>
            </a:r>
            <a:r>
              <a:rPr lang="en-US" dirty="0" smtClean="0"/>
              <a:t>’ System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Tuyen</a:t>
            </a:r>
            <a:r>
              <a:rPr lang="en-US" sz="2400" dirty="0" smtClean="0"/>
              <a:t> Pham</a:t>
            </a:r>
            <a:endParaRPr sz="2400" b="1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359" y="162737"/>
            <a:ext cx="5731737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1828403" y="381111"/>
            <a:ext cx="5305647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700" b="1" i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Operating Principle </a:t>
            </a:r>
            <a:r>
              <a:rPr lang="en-US" sz="2700" b="1" i="1" dirty="0" smtClean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- Booking</a:t>
            </a:r>
            <a:endParaRPr sz="2700" b="1" i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4294967295"/>
          </p:nvPr>
        </p:nvSpPr>
        <p:spPr>
          <a:xfrm>
            <a:off x="2309471" y="1362085"/>
            <a:ext cx="4410306" cy="332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2700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Review, restructure and refactor code</a:t>
            </a:r>
          </a:p>
          <a:p>
            <a:pPr marL="139700" lvl="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2700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Index data(</a:t>
            </a:r>
            <a:r>
              <a:rPr lang="en-US" sz="2700" b="1" i="1" dirty="0" err="1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Elasticsearch</a:t>
            </a:r>
            <a:r>
              <a:rPr lang="en-US" sz="2700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241" y="3227789"/>
            <a:ext cx="1462196" cy="146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833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195" y="0"/>
            <a:ext cx="5879805" cy="5143500"/>
          </a:xfrm>
          <a:prstGeom prst="rect">
            <a:avLst/>
          </a:prstGeom>
        </p:spPr>
      </p:pic>
      <p:sp>
        <p:nvSpPr>
          <p:cNvPr id="6" name="Google Shape;79;p14"/>
          <p:cNvSpPr txBox="1">
            <a:spLocks/>
          </p:cNvSpPr>
          <p:nvPr/>
        </p:nvSpPr>
        <p:spPr>
          <a:xfrm>
            <a:off x="418816" y="1188084"/>
            <a:ext cx="5035686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  <a:t>Agent(balance)</a:t>
            </a:r>
            <a:b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  <a:t/>
            </a:r>
            <a:b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  <a:t>Markup</a:t>
            </a:r>
            <a:b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  <a:t/>
            </a:r>
            <a:b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  <a:t>Voucher/Promotion</a:t>
            </a:r>
          </a:p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-US" sz="1800" dirty="0" err="1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  <a:t>Credit_Card</a:t>
            </a:r>
            <a: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  <a:t/>
            </a:r>
            <a:b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  <a:t/>
            </a:r>
            <a:b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</a:br>
            <a:endParaRPr lang="en-US" sz="1700" dirty="0">
              <a:latin typeface="Cambria" charset="0"/>
              <a:ea typeface="Cambria" charset="0"/>
              <a:cs typeface="Cambria" charset="0"/>
              <a:sym typeface="Lato"/>
            </a:endParaRPr>
          </a:p>
        </p:txBody>
      </p:sp>
      <p:sp>
        <p:nvSpPr>
          <p:cNvPr id="5" name="Google Shape;78;p14"/>
          <p:cNvSpPr txBox="1">
            <a:spLocks/>
          </p:cNvSpPr>
          <p:nvPr/>
        </p:nvSpPr>
        <p:spPr>
          <a:xfrm>
            <a:off x="0" y="0"/>
            <a:ext cx="9144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spcAft>
                <a:spcPts val="1600"/>
              </a:spcAft>
            </a:pPr>
            <a:r>
              <a:rPr lang="en-US" i="1" dirty="0" smtClean="0">
                <a:solidFill>
                  <a:schemeClr val="tx1"/>
                </a:solidFill>
              </a:rPr>
              <a:t>Operating Principle - </a:t>
            </a:r>
            <a:r>
              <a:rPr lang="en-US" dirty="0" smtClean="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</a:rPr>
              <a:t>Pricing 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01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359" y="162737"/>
            <a:ext cx="5731737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1828403" y="381111"/>
            <a:ext cx="5305647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700" b="1" i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Operating Principle </a:t>
            </a:r>
            <a:r>
              <a:rPr lang="en-US" sz="2700" b="1" i="1" dirty="0" smtClean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- Pricing</a:t>
            </a:r>
            <a:endParaRPr sz="2700" b="1" i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4294967295"/>
          </p:nvPr>
        </p:nvSpPr>
        <p:spPr>
          <a:xfrm>
            <a:off x="2309471" y="1362085"/>
            <a:ext cx="4410306" cy="332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2300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Pricing will be divided as below</a:t>
            </a:r>
          </a:p>
          <a:p>
            <a:pPr marL="139700" lvl="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2700" b="1" i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-US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payment</a:t>
            </a:r>
          </a:p>
          <a:p>
            <a:pPr marL="139700" lvl="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b="1" i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-US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payment-gateway</a:t>
            </a:r>
          </a:p>
          <a:p>
            <a:pPr marL="139700" lvl="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b="1" i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-US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markup</a:t>
            </a:r>
          </a:p>
          <a:p>
            <a:pPr marL="139700" lvl="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b="1" i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-US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promotion/voucher</a:t>
            </a:r>
            <a:endParaRPr lang="en-US" b="1" i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9700" lvl="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	XXX</a:t>
            </a:r>
          </a:p>
        </p:txBody>
      </p:sp>
    </p:spTree>
    <p:extLst>
      <p:ext uri="{BB962C8B-B14F-4D97-AF65-F5344CB8AC3E}">
        <p14:creationId xmlns:p14="http://schemas.microsoft.com/office/powerpoint/2010/main" val="284571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-10501" y="144"/>
            <a:ext cx="7076077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3600" dirty="0" smtClean="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</a:rPr>
              <a:t>Restructure </a:t>
            </a:r>
            <a:r>
              <a:rPr lang="en-US" sz="3600" dirty="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</a:rPr>
              <a:t>of the Services</a:t>
            </a:r>
            <a:endParaRPr sz="24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7292"/>
            <a:ext cx="9144000" cy="41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55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8;p14"/>
          <p:cNvSpPr txBox="1">
            <a:spLocks/>
          </p:cNvSpPr>
          <p:nvPr/>
        </p:nvSpPr>
        <p:spPr>
          <a:xfrm>
            <a:off x="-10501" y="144"/>
            <a:ext cx="7076077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700" dirty="0" smtClean="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</a:rPr>
              <a:t>Architecture </a:t>
            </a:r>
            <a:r>
              <a:rPr lang="en-US" sz="2700" dirty="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</a:rPr>
              <a:t>of the system will be </a:t>
            </a:r>
            <a:r>
              <a:rPr lang="en-US" sz="2700" dirty="0" smtClean="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</a:rPr>
              <a:t>changed</a:t>
            </a:r>
            <a:endParaRPr lang="en-US" sz="27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01" y="0"/>
            <a:ext cx="91545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01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927100"/>
            <a:ext cx="7645400" cy="4216400"/>
          </a:xfrm>
          <a:prstGeom prst="rect">
            <a:avLst/>
          </a:prstGeom>
        </p:spPr>
      </p:pic>
      <p:sp>
        <p:nvSpPr>
          <p:cNvPr id="3" name="Google Shape;78;p14"/>
          <p:cNvSpPr txBox="1">
            <a:spLocks/>
          </p:cNvSpPr>
          <p:nvPr/>
        </p:nvSpPr>
        <p:spPr>
          <a:xfrm>
            <a:off x="-10501" y="144"/>
            <a:ext cx="7076077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700" dirty="0" smtClean="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</a:rPr>
              <a:t>Architecture </a:t>
            </a:r>
            <a:r>
              <a:rPr lang="en-US" sz="2700" dirty="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</a:rPr>
              <a:t>of the system will be </a:t>
            </a:r>
            <a:r>
              <a:rPr lang="en-US" sz="2700" dirty="0" smtClean="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</a:rPr>
              <a:t>changed</a:t>
            </a:r>
            <a:endParaRPr lang="en-US" sz="27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93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14"/>
          <p:cNvSpPr txBox="1">
            <a:spLocks/>
          </p:cNvSpPr>
          <p:nvPr/>
        </p:nvSpPr>
        <p:spPr>
          <a:xfrm>
            <a:off x="-10501" y="144"/>
            <a:ext cx="7076077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2700" dirty="0" smtClean="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</a:rPr>
              <a:t>Architecture </a:t>
            </a:r>
            <a:r>
              <a:rPr lang="en-US" sz="2700" dirty="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</a:rPr>
              <a:t>of the system will be </a:t>
            </a:r>
            <a:r>
              <a:rPr lang="en-US" sz="2700" dirty="0" smtClean="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</a:rPr>
              <a:t>changed</a:t>
            </a:r>
            <a:endParaRPr lang="en-US" sz="27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01" y="0"/>
            <a:ext cx="91545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20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14"/>
          <p:cNvSpPr txBox="1">
            <a:spLocks/>
          </p:cNvSpPr>
          <p:nvPr/>
        </p:nvSpPr>
        <p:spPr>
          <a:xfrm>
            <a:off x="-10501" y="144"/>
            <a:ext cx="7076077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base"/>
            <a:r>
              <a:rPr lang="en-US" sz="2800" i="1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Appendix(</a:t>
            </a:r>
            <a:r>
              <a:rPr lang="en-US" sz="2800" i="1" dirty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Interaction Styles</a:t>
            </a:r>
            <a:r>
              <a:rPr lang="en-US" sz="2800" i="1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)</a:t>
            </a:r>
            <a:endParaRPr lang="en-US" sz="2800" i="1" dirty="0">
              <a:latin typeface="Cambria" charset="0"/>
              <a:ea typeface="Cambria" charset="0"/>
              <a:cs typeface="Cambria" charset="0"/>
            </a:endParaRP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700" dirty="0">
              <a:solidFill>
                <a:schemeClr val="tx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32229"/>
              </p:ext>
            </p:extLst>
          </p:nvPr>
        </p:nvGraphicFramePr>
        <p:xfrm>
          <a:off x="584038" y="1072944"/>
          <a:ext cx="7654269" cy="1794148"/>
        </p:xfrm>
        <a:graphic>
          <a:graphicData uri="http://schemas.openxmlformats.org/drawingml/2006/table">
            <a:tbl>
              <a:tblPr firstRow="1" bandRow="1">
                <a:tableStyleId>{209E7AB6-7E82-4645-BFF5-2E39E4A23FC9}</a:tableStyleId>
              </a:tblPr>
              <a:tblGrid>
                <a:gridCol w="1732441"/>
                <a:gridCol w="2743200"/>
                <a:gridCol w="3178628"/>
              </a:tblGrid>
              <a:tr h="420121">
                <a:tc>
                  <a:txBody>
                    <a:bodyPr/>
                    <a:lstStyle/>
                    <a:p>
                      <a:pPr algn="l" fontAlgn="base"/>
                      <a:endParaRPr lang="en-US" b="1" dirty="0">
                        <a:effectLst/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 marL="31750" marR="31750" marT="12700" marB="12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One-to-One</a:t>
                      </a:r>
                    </a:p>
                  </a:txBody>
                  <a:tcPr marL="31750" marR="31750" marT="12700" marB="12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One-to-Many</a:t>
                      </a:r>
                      <a:endParaRPr lang="en-US" dirty="0"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20121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Synchronous</a:t>
                      </a:r>
                      <a:endParaRPr lang="en-US" b="0" dirty="0">
                        <a:effectLst/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 marL="31750" marR="31750" marT="31750" marB="12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Request/response</a:t>
                      </a:r>
                    </a:p>
                  </a:txBody>
                  <a:tcPr marL="31750" marR="31750" marT="31750" marB="12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 — </a:t>
                      </a:r>
                    </a:p>
                  </a:txBody>
                  <a:tcPr marL="31750" marR="31750" marT="31750" marB="12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0121">
                <a:tc rowSpan="2"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Asynchronous</a:t>
                      </a:r>
                      <a:endParaRPr lang="en-US" b="0" dirty="0">
                        <a:effectLst/>
                        <a:latin typeface="Cambria" charset="0"/>
                        <a:ea typeface="Cambria" charset="0"/>
                        <a:cs typeface="Cambria" charset="0"/>
                      </a:endParaRPr>
                    </a:p>
                  </a:txBody>
                  <a:tcPr marL="31750" marR="31750" marT="31750" marB="12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Notification</a:t>
                      </a:r>
                    </a:p>
                  </a:txBody>
                  <a:tcPr marL="31750" marR="31750" marT="31750" marB="12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Publish/subscribe</a:t>
                      </a:r>
                    </a:p>
                  </a:txBody>
                  <a:tcPr marL="31750" marR="31750" marT="31750" marB="12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33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Request/</a:t>
                      </a:r>
                      <a:r>
                        <a:rPr lang="en-US" b="0" dirty="0" err="1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async</a:t>
                      </a:r>
                      <a:r>
                        <a:rPr lang="en-US" b="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 response</a:t>
                      </a:r>
                    </a:p>
                  </a:txBody>
                  <a:tcPr marL="31750" marR="31750" marT="31750" marB="12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Publish/</a:t>
                      </a:r>
                      <a:r>
                        <a:rPr lang="en-US" b="0" dirty="0" err="1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async</a:t>
                      </a:r>
                      <a:r>
                        <a:rPr lang="en-US" b="0" dirty="0">
                          <a:effectLst/>
                          <a:latin typeface="Cambria" charset="0"/>
                          <a:ea typeface="Cambria" charset="0"/>
                          <a:cs typeface="Cambria" charset="0"/>
                        </a:rPr>
                        <a:t> responses</a:t>
                      </a:r>
                    </a:p>
                  </a:txBody>
                  <a:tcPr marL="31750" marR="31750" marT="31750" marB="127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152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7343776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3600" i="1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Appendix(Interaction Styles)</a:t>
            </a:r>
            <a:endParaRPr lang="en-US" sz="3600" i="1" dirty="0">
              <a:latin typeface="Cambria" charset="0"/>
              <a:ea typeface="Cambria" charset="0"/>
              <a:cs typeface="Cambria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786809"/>
              </p:ext>
            </p:extLst>
          </p:nvPr>
        </p:nvGraphicFramePr>
        <p:xfrm>
          <a:off x="0" y="767998"/>
          <a:ext cx="9144000" cy="3723568"/>
        </p:xfrm>
        <a:graphic>
          <a:graphicData uri="http://schemas.openxmlformats.org/drawingml/2006/table">
            <a:tbl>
              <a:tblPr firstRow="1" bandRow="1">
                <a:tableStyleId>{209E7AB6-7E82-4645-BFF5-2E39E4A23FC9}</a:tableStyleId>
              </a:tblPr>
              <a:tblGrid>
                <a:gridCol w="9144000"/>
              </a:tblGrid>
              <a:tr h="381533">
                <a:tc>
                  <a:txBody>
                    <a:bodyPr/>
                    <a:lstStyle/>
                    <a:p>
                      <a:r>
                        <a:rPr lang="en-US" sz="1600" b="1" i="1" dirty="0" smtClean="0">
                          <a:latin typeface="Candara" charset="0"/>
                          <a:ea typeface="Candara" charset="0"/>
                          <a:cs typeface="Candara" charset="0"/>
                        </a:rPr>
                        <a:t>There are the following kinds of one‑to‑one interactions:</a:t>
                      </a:r>
                      <a:endParaRPr lang="en-US" sz="1600" b="1" dirty="0"/>
                    </a:p>
                  </a:txBody>
                  <a:tcPr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2103">
                <a:tc>
                  <a:txBody>
                    <a:bodyPr/>
                    <a:lstStyle/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US" sz="1400" b="0" dirty="0" smtClean="0">
                          <a:latin typeface="Candara" charset="0"/>
                          <a:ea typeface="Candara" charset="0"/>
                          <a:cs typeface="Candara" charset="0"/>
                        </a:rPr>
                        <a:t>Request/response – A client makes a request to a service and waits for a response. The client expects the response to arrive in a timely fashion. In a thread‑based application, the thread that makes the request might even block while waiting.</a:t>
                      </a:r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2103">
                <a:tc>
                  <a:txBody>
                    <a:bodyPr/>
                    <a:lstStyle/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US" sz="1400" b="0" dirty="0" smtClean="0">
                          <a:latin typeface="Candara" charset="0"/>
                          <a:ea typeface="Candara" charset="0"/>
                          <a:cs typeface="Candara" charset="0"/>
                        </a:rPr>
                        <a:t>Notification (a.k.a. a one‑way request) – A client sends a request to a service but no reply is expected or sent.</a:t>
                      </a:r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2103">
                <a:tc>
                  <a:txBody>
                    <a:bodyPr/>
                    <a:lstStyle/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US" sz="1400" b="0" dirty="0" smtClean="0">
                          <a:latin typeface="Candara" charset="0"/>
                          <a:ea typeface="Candara" charset="0"/>
                          <a:cs typeface="Candara" charset="0"/>
                        </a:rPr>
                        <a:t>Request/</a:t>
                      </a:r>
                      <a:r>
                        <a:rPr lang="en-US" sz="1400" b="0" dirty="0" err="1" smtClean="0">
                          <a:latin typeface="Candara" charset="0"/>
                          <a:ea typeface="Candara" charset="0"/>
                          <a:cs typeface="Candara" charset="0"/>
                        </a:rPr>
                        <a:t>async</a:t>
                      </a:r>
                      <a:r>
                        <a:rPr lang="en-US" sz="1400" b="0" dirty="0" smtClean="0">
                          <a:latin typeface="Candara" charset="0"/>
                          <a:ea typeface="Candara" charset="0"/>
                          <a:cs typeface="Candara" charset="0"/>
                        </a:rPr>
                        <a:t> response – A client sends a request to a service, which replies asynchronously. The client does not block while waiting and is designed with the assumption that the response might not arrive for a while.</a:t>
                      </a:r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2103">
                <a:tc>
                  <a:txBody>
                    <a:bodyPr/>
                    <a:lstStyle/>
                    <a:p>
                      <a:r>
                        <a:rPr lang="en-US" sz="1600" b="1" i="1" dirty="0" smtClean="0">
                          <a:latin typeface="Candara" charset="0"/>
                          <a:ea typeface="Candara" charset="0"/>
                          <a:cs typeface="Candara" charset="0"/>
                        </a:rPr>
                        <a:t>There are the following kinds of one‑to‑many interactions:</a:t>
                      </a:r>
                      <a:endParaRPr lang="en-US" sz="1600" b="1" dirty="0"/>
                    </a:p>
                  </a:txBody>
                  <a:tcPr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2103">
                <a:tc>
                  <a:txBody>
                    <a:bodyPr/>
                    <a:lstStyle/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US" sz="1400" b="0" dirty="0" smtClean="0">
                          <a:latin typeface="Candara" charset="0"/>
                          <a:ea typeface="Candara" charset="0"/>
                          <a:cs typeface="Candara" charset="0"/>
                        </a:rPr>
                        <a:t>Publish/subscribe – A client publishes a notification message, which is consumed by zero or more interested services.</a:t>
                      </a:r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2103">
                <a:tc>
                  <a:txBody>
                    <a:bodyPr/>
                    <a:lstStyle/>
                    <a:p>
                      <a:pPr marL="285750" indent="-285750">
                        <a:buFont typeface=".AppleSystemUIFont" charset="-120"/>
                        <a:buChar char="-"/>
                      </a:pPr>
                      <a:r>
                        <a:rPr lang="en-US" sz="1400" b="0" dirty="0" smtClean="0">
                          <a:latin typeface="Candara" charset="0"/>
                          <a:ea typeface="Candara" charset="0"/>
                          <a:cs typeface="Candara" charset="0"/>
                        </a:rPr>
                        <a:t>Publish/</a:t>
                      </a:r>
                      <a:r>
                        <a:rPr lang="en-US" sz="1400" b="0" dirty="0" err="1" smtClean="0">
                          <a:latin typeface="Candara" charset="0"/>
                          <a:ea typeface="Candara" charset="0"/>
                          <a:cs typeface="Candara" charset="0"/>
                        </a:rPr>
                        <a:t>async</a:t>
                      </a:r>
                      <a:r>
                        <a:rPr lang="en-US" sz="1400" b="0" dirty="0" smtClean="0">
                          <a:latin typeface="Candara" charset="0"/>
                          <a:ea typeface="Candara" charset="0"/>
                          <a:cs typeface="Candara" charset="0"/>
                        </a:rPr>
                        <a:t> responses – A client publishes a request message, and then waits a certain amount of time for responses from interested services.</a:t>
                      </a:r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288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14"/>
          <p:cNvSpPr txBox="1">
            <a:spLocks/>
          </p:cNvSpPr>
          <p:nvPr/>
        </p:nvSpPr>
        <p:spPr>
          <a:xfrm>
            <a:off x="-10501" y="144"/>
            <a:ext cx="7076077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base"/>
            <a:r>
              <a:rPr lang="en-US" sz="2800" i="1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Appendix(</a:t>
            </a:r>
            <a:r>
              <a:rPr lang="en-US" sz="2800" i="1" dirty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Interaction Styles</a:t>
            </a:r>
            <a:r>
              <a:rPr lang="en-US" sz="2800" i="1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)</a:t>
            </a:r>
            <a:endParaRPr lang="en-US" sz="2800" i="1" dirty="0">
              <a:latin typeface="Cambria" charset="0"/>
              <a:ea typeface="Cambria" charset="0"/>
              <a:cs typeface="Cambria" charset="0"/>
            </a:endParaRP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700" dirty="0">
              <a:solidFill>
                <a:schemeClr val="tx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01" y="564776"/>
            <a:ext cx="9154501" cy="457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25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359" y="162737"/>
            <a:ext cx="5731737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1962415" y="614875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000" b="1" dirty="0" smtClean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Content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4294967295"/>
          </p:nvPr>
        </p:nvSpPr>
        <p:spPr>
          <a:xfrm>
            <a:off x="2309471" y="1362085"/>
            <a:ext cx="4410306" cy="332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600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Architecture of the system</a:t>
            </a:r>
            <a:endParaRPr lang="en-US" sz="1600" b="1" i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9700" lvl="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600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Operating Principle of the Services</a:t>
            </a: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600" b="1" i="1" dirty="0" smtClean="0">
                <a:solidFill>
                  <a:schemeClr val="tx1"/>
                </a:solidFill>
              </a:rPr>
              <a:t>Restructure of the </a:t>
            </a:r>
            <a:r>
              <a:rPr lang="en-US" sz="1600" b="1" i="1" dirty="0">
                <a:solidFill>
                  <a:schemeClr val="tx1"/>
                </a:solidFill>
              </a:rPr>
              <a:t>Services</a:t>
            </a:r>
            <a:endParaRPr lang="en-US" sz="1600" b="1" i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600" b="1" i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Architecture of the </a:t>
            </a:r>
            <a:r>
              <a:rPr lang="en-US" sz="1600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system will be change ???</a:t>
            </a:r>
          </a:p>
          <a:p>
            <a:pPr marL="13970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600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554270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8;p14"/>
          <p:cNvSpPr txBox="1">
            <a:spLocks/>
          </p:cNvSpPr>
          <p:nvPr/>
        </p:nvSpPr>
        <p:spPr>
          <a:xfrm>
            <a:off x="-10501" y="144"/>
            <a:ext cx="7076077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fontAlgn="base"/>
            <a:r>
              <a:rPr lang="en-US" sz="2800" i="1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Appendix(</a:t>
            </a:r>
            <a:r>
              <a:rPr lang="en-US" sz="2800" i="1" dirty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Interaction Styles</a:t>
            </a:r>
            <a:r>
              <a:rPr lang="en-US" sz="2800" i="1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)</a:t>
            </a:r>
            <a:endParaRPr lang="en-US" sz="2800" i="1" dirty="0">
              <a:latin typeface="Cambria" charset="0"/>
              <a:ea typeface="Cambria" charset="0"/>
              <a:cs typeface="Cambria" charset="0"/>
            </a:endParaRP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US" sz="2700" dirty="0">
              <a:solidFill>
                <a:schemeClr val="tx1"/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01" y="340658"/>
            <a:ext cx="9154501" cy="48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50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 txBox="1"/>
          <p:nvPr/>
        </p:nvSpPr>
        <p:spPr>
          <a:xfrm>
            <a:off x="2628446" y="168685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Discussion</a:t>
            </a:r>
            <a:endParaRPr sz="4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757646" y="26126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3600" dirty="0" smtClean="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</a:rPr>
              <a:t>Overview</a:t>
            </a:r>
            <a:endParaRPr sz="24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4" name="Google Shape;78;p14"/>
          <p:cNvSpPr txBox="1">
            <a:spLocks/>
          </p:cNvSpPr>
          <p:nvPr/>
        </p:nvSpPr>
        <p:spPr>
          <a:xfrm>
            <a:off x="123160" y="9722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3600" i="1" dirty="0" smtClean="0">
                <a:solidFill>
                  <a:schemeClr val="tx1"/>
                </a:solidFill>
              </a:rPr>
              <a:t>Architecture of the system</a:t>
            </a:r>
            <a:endParaRPr lang="en-US" sz="2400" dirty="0"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2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54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3600" i="1" dirty="0" smtClean="0">
                <a:solidFill>
                  <a:schemeClr val="tx1"/>
                </a:solidFill>
              </a:rPr>
              <a:t>Architecture(Services)</a:t>
            </a:r>
            <a:endParaRPr sz="24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3" name="Hexagon 2"/>
          <p:cNvSpPr/>
          <p:nvPr/>
        </p:nvSpPr>
        <p:spPr>
          <a:xfrm>
            <a:off x="757646" y="1174544"/>
            <a:ext cx="1188112" cy="8881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8817" y="146474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B2B</a:t>
            </a:r>
            <a:endParaRPr lang="en-US" dirty="0"/>
          </a:p>
        </p:txBody>
      </p:sp>
      <p:sp>
        <p:nvSpPr>
          <p:cNvPr id="13" name="Hexagon 12"/>
          <p:cNvSpPr/>
          <p:nvPr/>
        </p:nvSpPr>
        <p:spPr>
          <a:xfrm>
            <a:off x="2266929" y="1179507"/>
            <a:ext cx="1188112" cy="8881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88100" y="146970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B2C</a:t>
            </a:r>
            <a:endParaRPr lang="en-US" dirty="0"/>
          </a:p>
        </p:txBody>
      </p:sp>
      <p:sp>
        <p:nvSpPr>
          <p:cNvPr id="20" name="Hexagon 19"/>
          <p:cNvSpPr/>
          <p:nvPr/>
        </p:nvSpPr>
        <p:spPr>
          <a:xfrm>
            <a:off x="3789963" y="1174544"/>
            <a:ext cx="1188112" cy="8881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55859" y="146474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24" name="Hexagon 23"/>
          <p:cNvSpPr/>
          <p:nvPr/>
        </p:nvSpPr>
        <p:spPr>
          <a:xfrm>
            <a:off x="5360790" y="1174544"/>
            <a:ext cx="1188112" cy="8881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74586" y="146474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26" name="Hexagon 25"/>
          <p:cNvSpPr/>
          <p:nvPr/>
        </p:nvSpPr>
        <p:spPr>
          <a:xfrm>
            <a:off x="6893262" y="1174544"/>
            <a:ext cx="1188112" cy="8881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65577" y="1451558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ooking</a:t>
            </a:r>
            <a:endParaRPr lang="en-US" dirty="0"/>
          </a:p>
        </p:txBody>
      </p:sp>
      <p:sp>
        <p:nvSpPr>
          <p:cNvPr id="38" name="Hexagon 37"/>
          <p:cNvSpPr/>
          <p:nvPr/>
        </p:nvSpPr>
        <p:spPr>
          <a:xfrm>
            <a:off x="757646" y="2687912"/>
            <a:ext cx="1188112" cy="8881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985255" y="2978110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Pricing</a:t>
            </a:r>
          </a:p>
        </p:txBody>
      </p:sp>
      <p:sp>
        <p:nvSpPr>
          <p:cNvPr id="40" name="Hexagon 39"/>
          <p:cNvSpPr/>
          <p:nvPr/>
        </p:nvSpPr>
        <p:spPr>
          <a:xfrm>
            <a:off x="2266929" y="2692875"/>
            <a:ext cx="1188112" cy="8881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457992" y="297811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Ticket</a:t>
            </a:r>
          </a:p>
        </p:txBody>
      </p:sp>
      <p:sp>
        <p:nvSpPr>
          <p:cNvPr id="42" name="Hexagon 41"/>
          <p:cNvSpPr/>
          <p:nvPr/>
        </p:nvSpPr>
        <p:spPr>
          <a:xfrm>
            <a:off x="3789963" y="2687912"/>
            <a:ext cx="1188112" cy="8881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91124" y="298973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</a:t>
            </a:r>
            <a:endParaRPr lang="en-US" dirty="0"/>
          </a:p>
        </p:txBody>
      </p:sp>
      <p:sp>
        <p:nvSpPr>
          <p:cNvPr id="44" name="Hexagon 43"/>
          <p:cNvSpPr/>
          <p:nvPr/>
        </p:nvSpPr>
        <p:spPr>
          <a:xfrm>
            <a:off x="5360790" y="2687912"/>
            <a:ext cx="1188112" cy="8881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5474586" y="2978110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WebUIAd</a:t>
            </a:r>
            <a:endParaRPr lang="en-US" dirty="0"/>
          </a:p>
        </p:txBody>
      </p:sp>
      <p:sp>
        <p:nvSpPr>
          <p:cNvPr id="46" name="Hexagon 45"/>
          <p:cNvSpPr/>
          <p:nvPr/>
        </p:nvSpPr>
        <p:spPr>
          <a:xfrm>
            <a:off x="6893262" y="2687912"/>
            <a:ext cx="1188112" cy="888172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180191" y="297811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5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13" grpId="0" animBg="1"/>
      <p:bldP spid="14" grpId="0"/>
      <p:bldP spid="20" grpId="0" animBg="1"/>
      <p:bldP spid="21" grpId="0"/>
      <p:bldP spid="24" grpId="0" animBg="1"/>
      <p:bldP spid="25" grpId="0"/>
      <p:bldP spid="26" grpId="0" animBg="1"/>
      <p:bldP spid="2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28" y="1707322"/>
            <a:ext cx="7157772" cy="2613155"/>
          </a:xfrm>
          <a:prstGeom prst="rect">
            <a:avLst/>
          </a:prstGeom>
        </p:spPr>
      </p:pic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3600" i="1" dirty="0">
                <a:solidFill>
                  <a:schemeClr val="tx1"/>
                </a:solidFill>
              </a:rPr>
              <a:t>Operating </a:t>
            </a:r>
            <a:r>
              <a:rPr lang="en-US" sz="3600" i="1" dirty="0" smtClean="0">
                <a:solidFill>
                  <a:schemeClr val="tx1"/>
                </a:solidFill>
              </a:rPr>
              <a:t>Principle - </a:t>
            </a:r>
            <a:r>
              <a:rPr lang="en-US" sz="3600" dirty="0" smtClean="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</a:rPr>
              <a:t>gateway(b2b, b2c) </a:t>
            </a:r>
            <a:endParaRPr sz="24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  <a:t>Logic handler ???</a:t>
            </a:r>
            <a:b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  <a:t/>
            </a:r>
            <a:b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</a:br>
            <a:r>
              <a:rPr lang="en-US" sz="1800" dirty="0" smtClean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  <a:t>Authentication ???</a:t>
            </a:r>
            <a:r>
              <a:rPr lang="en-US" sz="1800" dirty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  <a:t/>
            </a:r>
            <a:br>
              <a:rPr lang="en-US" sz="1800" dirty="0">
                <a:solidFill>
                  <a:schemeClr val="lt2"/>
                </a:solidFill>
                <a:latin typeface="Cambria" charset="0"/>
                <a:ea typeface="Cambria" charset="0"/>
                <a:cs typeface="Cambria" charset="0"/>
              </a:rPr>
            </a:br>
            <a:endParaRPr sz="1700" dirty="0">
              <a:latin typeface="Cambria" charset="0"/>
              <a:ea typeface="Cambria" charset="0"/>
              <a:cs typeface="Cambria" charset="0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024" y="767999"/>
            <a:ext cx="5826976" cy="433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2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359" y="162737"/>
            <a:ext cx="5731737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1828403" y="381111"/>
            <a:ext cx="5305647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300" b="1" i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Operating Principle - gateway(b2b, b2c) </a:t>
            </a:r>
            <a:endParaRPr sz="2300" b="1" i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4294967295"/>
          </p:nvPr>
        </p:nvSpPr>
        <p:spPr>
          <a:xfrm>
            <a:off x="2309471" y="1362085"/>
            <a:ext cx="4410306" cy="332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600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Logic =&gt; </a:t>
            </a:r>
            <a:r>
              <a:rPr lang="en-US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Break</a:t>
            </a:r>
            <a:endParaRPr lang="en-US" b="1" i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9700" lvl="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600" b="1" i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Merge Authentication(b2b, b2c) =&gt; </a:t>
            </a:r>
            <a:r>
              <a:rPr lang="en-US" b="1" i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User Account and Authentication (UAA) </a:t>
            </a:r>
            <a:endParaRPr lang="en-US" b="1" i="1" dirty="0" smtClean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661756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31359"/>
            <a:ext cx="4572000" cy="41121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359"/>
            <a:ext cx="4572000" cy="4112142"/>
          </a:xfrm>
          <a:prstGeom prst="rect">
            <a:avLst/>
          </a:prstGeom>
        </p:spPr>
      </p:pic>
      <p:sp>
        <p:nvSpPr>
          <p:cNvPr id="6" name="Google Shape;78;p14"/>
          <p:cNvSpPr txBox="1">
            <a:spLocks/>
          </p:cNvSpPr>
          <p:nvPr/>
        </p:nvSpPr>
        <p:spPr>
          <a:xfrm>
            <a:off x="0" y="0"/>
            <a:ext cx="91440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spcAft>
                <a:spcPts val="1600"/>
              </a:spcAft>
            </a:pPr>
            <a:r>
              <a:rPr lang="en-US" i="1" dirty="0" smtClean="0">
                <a:solidFill>
                  <a:schemeClr val="tx1"/>
                </a:solidFill>
              </a:rPr>
              <a:t>Operating Principle - </a:t>
            </a:r>
            <a:r>
              <a:rPr lang="en-US" dirty="0" smtClean="0">
                <a:solidFill>
                  <a:schemeClr val="dk1"/>
                </a:solidFill>
                <a:latin typeface="Cambria" charset="0"/>
                <a:ea typeface="Cambria" charset="0"/>
                <a:cs typeface="Cambria" charset="0"/>
              </a:rPr>
              <a:t>Account(agent, customer) </a:t>
            </a:r>
            <a:endParaRPr lang="en-US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06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359" y="162737"/>
            <a:ext cx="5731737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1828403" y="381111"/>
            <a:ext cx="5305647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b="1" i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Operating Principle - </a:t>
            </a:r>
            <a:r>
              <a:rPr lang="en-US" sz="2000" b="1" i="1" dirty="0" smtClean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Account(Agent, Customer) </a:t>
            </a:r>
            <a:endParaRPr sz="2000" b="1" i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03" y="1860697"/>
            <a:ext cx="3329017" cy="28814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68" y="2126511"/>
            <a:ext cx="2491682" cy="266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13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359" y="162737"/>
            <a:ext cx="5731737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1828403" y="381111"/>
            <a:ext cx="5305647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700" b="1" i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Operating Principle </a:t>
            </a:r>
            <a:r>
              <a:rPr lang="en-US" sz="2700" b="1" i="1" dirty="0" smtClean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- Booking</a:t>
            </a:r>
            <a:endParaRPr sz="2700" b="1" i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4294967295"/>
          </p:nvPr>
        </p:nvSpPr>
        <p:spPr>
          <a:xfrm>
            <a:off x="2309471" y="1362085"/>
            <a:ext cx="4410306" cy="3327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600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Booking(draft)</a:t>
            </a:r>
          </a:p>
          <a:p>
            <a:pPr marL="139700" lvl="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600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DTOs</a:t>
            </a:r>
          </a:p>
          <a:p>
            <a:pPr marL="139700" lvl="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Query(performance)</a:t>
            </a:r>
            <a:br>
              <a:rPr lang="en-US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	b2b(booking, trans, revenue </a:t>
            </a:r>
            <a:r>
              <a:rPr lang="mr-IN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…</a:t>
            </a:r>
            <a:r>
              <a:rPr lang="en-US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)</a:t>
            </a:r>
            <a:br>
              <a:rPr lang="en-US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	b2c(</a:t>
            </a:r>
            <a:r>
              <a:rPr lang="en-US" b="1" i="1" dirty="0" err="1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BookingHistory</a:t>
            </a:r>
            <a:r>
              <a:rPr lang="en-US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mr-IN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…</a:t>
            </a:r>
            <a:r>
              <a:rPr lang="en-US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 )</a:t>
            </a:r>
            <a:endParaRPr lang="en-US" b="1" i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39700" lvl="0" indent="0">
              <a:spcBef>
                <a:spcPts val="1600"/>
              </a:spcBef>
              <a:buClr>
                <a:schemeClr val="dk1"/>
              </a:buClr>
              <a:buSzPts val="1400"/>
              <a:buNone/>
            </a:pPr>
            <a:r>
              <a:rPr lang="en-US" sz="1600" b="1" i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Audit(booking related to Agents, </a:t>
            </a:r>
            <a:r>
              <a:rPr lang="en-US" sz="1600" b="1" i="1" dirty="0" smtClean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Partners …)</a:t>
            </a:r>
            <a:endParaRPr lang="en-US" b="1" i="1" dirty="0" smtClean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357491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431</Words>
  <Application>Microsoft Macintosh PowerPoint</Application>
  <PresentationFormat>On-screen Show (16:9)</PresentationFormat>
  <Paragraphs>88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.AppleSystemUIFont</vt:lpstr>
      <vt:lpstr>Cambria</vt:lpstr>
      <vt:lpstr>Candara</vt:lpstr>
      <vt:lpstr>Lato</vt:lpstr>
      <vt:lpstr>Raleway</vt:lpstr>
      <vt:lpstr>Arial</vt:lpstr>
      <vt:lpstr>Swiss</vt:lpstr>
      <vt:lpstr>Making Presentations NewIbe’ System</vt:lpstr>
      <vt:lpstr>PowerPoint Presentation</vt:lpstr>
      <vt:lpstr>Overview</vt:lpstr>
      <vt:lpstr>Architecture(Services)</vt:lpstr>
      <vt:lpstr>Operating Principle - gateway(b2b, b2c)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Restructure of the Services</vt:lpstr>
      <vt:lpstr>PowerPoint Presentation</vt:lpstr>
      <vt:lpstr>PowerPoint Presentation</vt:lpstr>
      <vt:lpstr>PowerPoint Presentation</vt:lpstr>
      <vt:lpstr>PowerPoint Presentation</vt:lpstr>
      <vt:lpstr>Appendix(Interaction Styles)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Presentations That Stick</dc:title>
  <cp:lastModifiedBy>Microsoft Office User</cp:lastModifiedBy>
  <cp:revision>87</cp:revision>
  <dcterms:modified xsi:type="dcterms:W3CDTF">2019-05-06T03:06:01Z</dcterms:modified>
</cp:coreProperties>
</file>