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Relationship Id="rId4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34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27.png"/><Relationship Id="rId8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30.png"/><Relationship Id="rId5" Type="http://schemas.openxmlformats.org/officeDocument/2006/relationships/image" Target="../media/image36.png"/><Relationship Id="rId6" Type="http://schemas.openxmlformats.org/officeDocument/2006/relationships/image" Target="../media/image28.png"/><Relationship Id="rId7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3D85C6"/>
          </a:solidFill>
          <a:ln>
            <a:noFill/>
          </a:ln>
          <a:effectLst>
            <a:outerShdw sx="1000" rotWithShape="0" algn="ctr" dist="508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2970947" y="6117401"/>
            <a:ext cx="6250200" cy="25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30"/>
              <a:buFont typeface="Arial"/>
              <a:buNone/>
            </a:pPr>
            <a:r>
              <a:rPr lang="en-US" sz="2730">
                <a:solidFill>
                  <a:schemeClr val="lt1"/>
                </a:solidFill>
              </a:rPr>
              <a:t>Block coding Learning And Code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30"/>
              <a:buFont typeface="Calibri"/>
              <a:buNone/>
            </a:pPr>
            <a:r>
              <a:t/>
            </a:r>
            <a:endParaRPr b="0" i="0" sz="273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30"/>
              <a:buFont typeface="Calibri"/>
              <a:buNone/>
            </a:pPr>
            <a:r>
              <a:t/>
            </a:r>
            <a:endParaRPr b="0" i="0" sz="273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3114050" y="384750"/>
            <a:ext cx="5964000" cy="5579100"/>
          </a:xfrm>
          <a:prstGeom prst="ellipse">
            <a:avLst/>
          </a:prstGeom>
          <a:solidFill>
            <a:schemeClr val="lt1">
              <a:alpha val="447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3822500" y="1555000"/>
            <a:ext cx="4809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Learning And code</a:t>
            </a:r>
            <a:endParaRPr b="1" sz="4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5518556" y="3247285"/>
            <a:ext cx="115488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최운영</a:t>
            </a:r>
            <a:endParaRPr b="1"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정진솔</a:t>
            </a:r>
            <a:endParaRPr b="1"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</a:rPr>
              <a:t>이은비</a:t>
            </a:r>
            <a:endParaRPr b="1" sz="24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Shape 93"/>
          <p:cNvCxnSpPr/>
          <p:nvPr/>
        </p:nvCxnSpPr>
        <p:spPr>
          <a:xfrm>
            <a:off x="4175760" y="2438400"/>
            <a:ext cx="3840480" cy="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0" y="847520"/>
            <a:ext cx="12192000" cy="6010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" name="Shape 182"/>
          <p:cNvGrpSpPr/>
          <p:nvPr/>
        </p:nvGrpSpPr>
        <p:grpSpPr>
          <a:xfrm>
            <a:off x="-6" y="75"/>
            <a:ext cx="12191622" cy="847580"/>
            <a:chOff x="147483" y="1714166"/>
            <a:chExt cx="11592300" cy="1392900"/>
          </a:xfrm>
        </p:grpSpPr>
        <p:sp>
          <p:nvSpPr>
            <p:cNvPr id="183" name="Shape 183"/>
            <p:cNvSpPr/>
            <p:nvPr/>
          </p:nvSpPr>
          <p:spPr>
            <a:xfrm>
              <a:off x="147483" y="1714166"/>
              <a:ext cx="11592300" cy="13929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638284" y="1829078"/>
              <a:ext cx="3943200" cy="11631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>
                  <a:solidFill>
                    <a:schemeClr val="lt1"/>
                  </a:solidFill>
                </a:rPr>
                <a:t>테이블 명세서</a:t>
              </a:r>
              <a:r>
                <a:rPr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Shape 185"/>
          <p:cNvSpPr/>
          <p:nvPr/>
        </p:nvSpPr>
        <p:spPr>
          <a:xfrm>
            <a:off x="596875" y="1146663"/>
            <a:ext cx="3191100" cy="5259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블록 코딩 테이블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13" y="1971575"/>
            <a:ext cx="10896600" cy="3762375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0" y="847645"/>
            <a:ext cx="12192000" cy="6010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Shape 192"/>
          <p:cNvGrpSpPr/>
          <p:nvPr/>
        </p:nvGrpSpPr>
        <p:grpSpPr>
          <a:xfrm>
            <a:off x="-6" y="75"/>
            <a:ext cx="12191622" cy="847580"/>
            <a:chOff x="147483" y="1714166"/>
            <a:chExt cx="11592300" cy="1392900"/>
          </a:xfrm>
        </p:grpSpPr>
        <p:sp>
          <p:nvSpPr>
            <p:cNvPr id="193" name="Shape 193"/>
            <p:cNvSpPr/>
            <p:nvPr/>
          </p:nvSpPr>
          <p:spPr>
            <a:xfrm>
              <a:off x="147483" y="1714166"/>
              <a:ext cx="11592300" cy="13929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638284" y="1829078"/>
              <a:ext cx="3943200" cy="11631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>
                  <a:solidFill>
                    <a:schemeClr val="lt1"/>
                  </a:solidFill>
                </a:rPr>
                <a:t>테이블 명세서</a:t>
              </a:r>
              <a:r>
                <a:rPr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Shape 195"/>
          <p:cNvSpPr/>
          <p:nvPr/>
        </p:nvSpPr>
        <p:spPr>
          <a:xfrm>
            <a:off x="647525" y="1172913"/>
            <a:ext cx="2362500" cy="5259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채팅 테이블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13" y="2024063"/>
            <a:ext cx="10896600" cy="2809875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0" y="847520"/>
            <a:ext cx="12192000" cy="6010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Shape 202"/>
          <p:cNvGrpSpPr/>
          <p:nvPr/>
        </p:nvGrpSpPr>
        <p:grpSpPr>
          <a:xfrm>
            <a:off x="-6" y="75"/>
            <a:ext cx="12191622" cy="847580"/>
            <a:chOff x="147483" y="1714166"/>
            <a:chExt cx="11592300" cy="1392900"/>
          </a:xfrm>
        </p:grpSpPr>
        <p:sp>
          <p:nvSpPr>
            <p:cNvPr id="203" name="Shape 203"/>
            <p:cNvSpPr/>
            <p:nvPr/>
          </p:nvSpPr>
          <p:spPr>
            <a:xfrm>
              <a:off x="147483" y="1714166"/>
              <a:ext cx="11592300" cy="13929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638284" y="1829078"/>
              <a:ext cx="3943200" cy="11631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>
                  <a:solidFill>
                    <a:schemeClr val="lt1"/>
                  </a:solidFill>
                </a:rPr>
                <a:t>테이블 명세서</a:t>
              </a:r>
              <a:r>
                <a:rPr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Shape 205"/>
          <p:cNvSpPr/>
          <p:nvPr/>
        </p:nvSpPr>
        <p:spPr>
          <a:xfrm>
            <a:off x="647700" y="1178125"/>
            <a:ext cx="2610000" cy="5259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스케줄</a:t>
            </a:r>
            <a:r>
              <a:rPr b="1" lang="en-US" sz="3000">
                <a:solidFill>
                  <a:schemeClr val="lt1"/>
                </a:solidFill>
              </a:rPr>
              <a:t> 테이블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2034488"/>
            <a:ext cx="10896600" cy="2809875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0" y="847520"/>
            <a:ext cx="12192000" cy="6010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Shape 212"/>
          <p:cNvGrpSpPr/>
          <p:nvPr/>
        </p:nvGrpSpPr>
        <p:grpSpPr>
          <a:xfrm>
            <a:off x="-6" y="75"/>
            <a:ext cx="12191622" cy="847580"/>
            <a:chOff x="147483" y="1714166"/>
            <a:chExt cx="11592300" cy="1392900"/>
          </a:xfrm>
        </p:grpSpPr>
        <p:sp>
          <p:nvSpPr>
            <p:cNvPr id="213" name="Shape 213"/>
            <p:cNvSpPr/>
            <p:nvPr/>
          </p:nvSpPr>
          <p:spPr>
            <a:xfrm>
              <a:off x="147483" y="1714166"/>
              <a:ext cx="11592300" cy="13929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638284" y="1829078"/>
              <a:ext cx="3943200" cy="11631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>
                  <a:solidFill>
                    <a:schemeClr val="lt1"/>
                  </a:solidFill>
                </a:rPr>
                <a:t>테이블 명세서</a:t>
              </a:r>
              <a:r>
                <a:rPr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Shape 215"/>
          <p:cNvSpPr/>
          <p:nvPr/>
        </p:nvSpPr>
        <p:spPr>
          <a:xfrm>
            <a:off x="647525" y="1363413"/>
            <a:ext cx="2409900" cy="5259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알림</a:t>
            </a:r>
            <a:r>
              <a:rPr b="1" lang="en-US" sz="3000">
                <a:solidFill>
                  <a:schemeClr val="lt1"/>
                </a:solidFill>
              </a:rPr>
              <a:t> 테이블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13" y="2209713"/>
            <a:ext cx="10896600" cy="3286125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0" y="847520"/>
            <a:ext cx="12192000" cy="601047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2" name="Shape 222"/>
          <p:cNvGrpSpPr/>
          <p:nvPr/>
        </p:nvGrpSpPr>
        <p:grpSpPr>
          <a:xfrm>
            <a:off x="0" y="0"/>
            <a:ext cx="12191999" cy="847520"/>
            <a:chOff x="147483" y="1714166"/>
            <a:chExt cx="11592232" cy="1392902"/>
          </a:xfrm>
        </p:grpSpPr>
        <p:sp>
          <p:nvSpPr>
            <p:cNvPr id="223" name="Shape 223"/>
            <p:cNvSpPr/>
            <p:nvPr/>
          </p:nvSpPr>
          <p:spPr>
            <a:xfrm>
              <a:off x="147483" y="1714166"/>
              <a:ext cx="11592232" cy="1392902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638284" y="1829078"/>
              <a:ext cx="3943228" cy="1163078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>
                  <a:solidFill>
                    <a:schemeClr val="lt1"/>
                  </a:solidFill>
                </a:rPr>
                <a:t>화면 정의서</a:t>
              </a:r>
              <a:endParaRPr sz="4000">
                <a:solidFill>
                  <a:schemeClr val="lt1"/>
                </a:solidFill>
              </a:endParaRPr>
            </a:p>
          </p:txBody>
        </p:sp>
      </p:grp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301" y="1686400"/>
            <a:ext cx="8032624" cy="48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647525" y="1058625"/>
            <a:ext cx="4115100" cy="5259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회원가입 , 로그인 화면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0" y="847520"/>
            <a:ext cx="12192000" cy="6010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Shape 232"/>
          <p:cNvGrpSpPr/>
          <p:nvPr/>
        </p:nvGrpSpPr>
        <p:grpSpPr>
          <a:xfrm>
            <a:off x="-6" y="75"/>
            <a:ext cx="12191622" cy="847580"/>
            <a:chOff x="147483" y="1714166"/>
            <a:chExt cx="11592300" cy="1392900"/>
          </a:xfrm>
        </p:grpSpPr>
        <p:sp>
          <p:nvSpPr>
            <p:cNvPr id="233" name="Shape 233"/>
            <p:cNvSpPr/>
            <p:nvPr/>
          </p:nvSpPr>
          <p:spPr>
            <a:xfrm>
              <a:off x="147483" y="1714166"/>
              <a:ext cx="11592300" cy="13929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638284" y="1829078"/>
              <a:ext cx="3943200" cy="11631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>
                  <a:solidFill>
                    <a:schemeClr val="lt1"/>
                  </a:solidFill>
                </a:rPr>
                <a:t>화면 정의서</a:t>
              </a:r>
              <a:endParaRPr sz="4000">
                <a:solidFill>
                  <a:schemeClr val="lt1"/>
                </a:solidFill>
              </a:endParaRPr>
            </a:p>
          </p:txBody>
        </p:sp>
      </p:grp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673" y="1583798"/>
            <a:ext cx="8142125" cy="506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647525" y="982425"/>
            <a:ext cx="3295800" cy="5259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프로젝트 대기방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0" y="847520"/>
            <a:ext cx="12192000" cy="6010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Shape 242"/>
          <p:cNvGrpSpPr/>
          <p:nvPr/>
        </p:nvGrpSpPr>
        <p:grpSpPr>
          <a:xfrm>
            <a:off x="-6" y="75"/>
            <a:ext cx="12191622" cy="847580"/>
            <a:chOff x="147483" y="1714166"/>
            <a:chExt cx="11592300" cy="1392900"/>
          </a:xfrm>
        </p:grpSpPr>
        <p:sp>
          <p:nvSpPr>
            <p:cNvPr id="243" name="Shape 243"/>
            <p:cNvSpPr/>
            <p:nvPr/>
          </p:nvSpPr>
          <p:spPr>
            <a:xfrm>
              <a:off x="147483" y="1714166"/>
              <a:ext cx="11592300" cy="13929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638284" y="1829078"/>
              <a:ext cx="3943200" cy="11631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>
                  <a:solidFill>
                    <a:schemeClr val="lt1"/>
                  </a:solidFill>
                </a:rPr>
                <a:t>화면 정의서</a:t>
              </a:r>
              <a:endParaRPr sz="4000">
                <a:solidFill>
                  <a:schemeClr val="lt1"/>
                </a:solidFill>
              </a:endParaRPr>
            </a:p>
          </p:txBody>
        </p:sp>
      </p:grp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100" y="1583800"/>
            <a:ext cx="8260700" cy="497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580850" y="952775"/>
            <a:ext cx="3895800" cy="5259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프로젝트 접속 후 GUI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0" y="847520"/>
            <a:ext cx="12192000" cy="6010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Shape 252"/>
          <p:cNvGrpSpPr/>
          <p:nvPr/>
        </p:nvGrpSpPr>
        <p:grpSpPr>
          <a:xfrm>
            <a:off x="-6" y="75"/>
            <a:ext cx="12191622" cy="847580"/>
            <a:chOff x="147483" y="1714166"/>
            <a:chExt cx="11592300" cy="1392900"/>
          </a:xfrm>
        </p:grpSpPr>
        <p:sp>
          <p:nvSpPr>
            <p:cNvPr id="253" name="Shape 253"/>
            <p:cNvSpPr/>
            <p:nvPr/>
          </p:nvSpPr>
          <p:spPr>
            <a:xfrm>
              <a:off x="147483" y="1714166"/>
              <a:ext cx="11592300" cy="13929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638284" y="1829078"/>
              <a:ext cx="3943200" cy="11631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>
                  <a:solidFill>
                    <a:schemeClr val="lt1"/>
                  </a:solidFill>
                </a:rPr>
                <a:t>화면 정의서</a:t>
              </a:r>
              <a:endParaRPr sz="4000">
                <a:solidFill>
                  <a:schemeClr val="lt1"/>
                </a:solidFill>
              </a:endParaRPr>
            </a:p>
          </p:txBody>
        </p:sp>
      </p:grp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450" y="1584525"/>
            <a:ext cx="8920449" cy="52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/>
          <p:nvPr/>
        </p:nvSpPr>
        <p:spPr>
          <a:xfrm>
            <a:off x="647525" y="982425"/>
            <a:ext cx="1543200" cy="5259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스케줄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0" y="847520"/>
            <a:ext cx="12192000" cy="6010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 b="0" l="7749" r="6999" t="0"/>
          <a:stretch/>
        </p:blipFill>
        <p:spPr>
          <a:xfrm>
            <a:off x="237350" y="1935325"/>
            <a:ext cx="7252556" cy="4330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Shape 263"/>
          <p:cNvGrpSpPr/>
          <p:nvPr/>
        </p:nvGrpSpPr>
        <p:grpSpPr>
          <a:xfrm>
            <a:off x="0" y="0"/>
            <a:ext cx="12191999" cy="847520"/>
            <a:chOff x="147483" y="1714166"/>
            <a:chExt cx="11592232" cy="1392902"/>
          </a:xfrm>
        </p:grpSpPr>
        <p:sp>
          <p:nvSpPr>
            <p:cNvPr id="264" name="Shape 264"/>
            <p:cNvSpPr/>
            <p:nvPr/>
          </p:nvSpPr>
          <p:spPr>
            <a:xfrm>
              <a:off x="147483" y="1714166"/>
              <a:ext cx="11592232" cy="1392902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638284" y="1829078"/>
              <a:ext cx="4432941" cy="1163078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구현된 페이지	</a:t>
              </a:r>
              <a:endPara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facebook info uiì ëí ì´ë¯¸ì§ ê²ìê²°ê³¼" id="266" name="Shape 266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7718425" y="2239600"/>
            <a:ext cx="4012200" cy="38070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회원가입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이메일, 닉네임, 패스워드 입력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이메일 인증 후 이용 가능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로그인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이메일과 패스워드 입력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7718450" y="1935325"/>
            <a:ext cx="4012200" cy="7077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로그인/가입</a:t>
            </a: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10460703" y="104879"/>
            <a:ext cx="2430206" cy="707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최운영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600" y="1774248"/>
            <a:ext cx="3337950" cy="44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0" y="847520"/>
            <a:ext cx="12192000" cy="6010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Shape 276"/>
          <p:cNvGrpSpPr/>
          <p:nvPr/>
        </p:nvGrpSpPr>
        <p:grpSpPr>
          <a:xfrm>
            <a:off x="-6" y="75"/>
            <a:ext cx="12191622" cy="847580"/>
            <a:chOff x="147483" y="1714166"/>
            <a:chExt cx="11592300" cy="1392900"/>
          </a:xfrm>
        </p:grpSpPr>
        <p:sp>
          <p:nvSpPr>
            <p:cNvPr id="277" name="Shape 277"/>
            <p:cNvSpPr/>
            <p:nvPr/>
          </p:nvSpPr>
          <p:spPr>
            <a:xfrm>
              <a:off x="147483" y="1714166"/>
              <a:ext cx="11592300" cy="13929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 txBox="1"/>
            <p:nvPr/>
          </p:nvSpPr>
          <p:spPr>
            <a:xfrm>
              <a:off x="638284" y="1829078"/>
              <a:ext cx="4432800" cy="11631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구현된 페이지	</a:t>
              </a:r>
              <a:endPara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facebook info uiì ëí ì´ë¯¸ì§ ê²ìê²°ê³¼" id="279" name="Shape 279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7718425" y="1973900"/>
            <a:ext cx="4053900" cy="42645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8575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버튼 클릭시 새로운 프로젝트를 작성하기 위해 프로젝트명을 입력 후 finish를 누르면 프로젝트가 생성된다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7709575" y="1872675"/>
            <a:ext cx="4071600" cy="78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대기방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10460703" y="104879"/>
            <a:ext cx="24303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최운영	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3140050" y="1604588"/>
            <a:ext cx="2627700" cy="3693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6D9E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 생성 클릭시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75" y="2229275"/>
            <a:ext cx="6753974" cy="324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/>
          <p:nvPr/>
        </p:nvSpPr>
        <p:spPr>
          <a:xfrm>
            <a:off x="806775" y="2822875"/>
            <a:ext cx="1104000" cy="957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Shape 286"/>
          <p:cNvCxnSpPr/>
          <p:nvPr/>
        </p:nvCxnSpPr>
        <p:spPr>
          <a:xfrm flipH="1">
            <a:off x="4010950" y="2037150"/>
            <a:ext cx="189900" cy="860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6800" y="3082728"/>
            <a:ext cx="4071600" cy="692547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/>
          <p:nvPr/>
        </p:nvSpPr>
        <p:spPr>
          <a:xfrm>
            <a:off x="6778150" y="2724250"/>
            <a:ext cx="304800" cy="252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2176800" y="3050050"/>
            <a:ext cx="4428600" cy="784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2328650" y="3213325"/>
            <a:ext cx="11040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</a:t>
            </a:r>
            <a:endParaRPr/>
          </a:p>
        </p:txBody>
      </p:sp>
      <p:cxnSp>
        <p:nvCxnSpPr>
          <p:cNvPr id="291" name="Shape 291"/>
          <p:cNvCxnSpPr/>
          <p:nvPr/>
        </p:nvCxnSpPr>
        <p:spPr>
          <a:xfrm flipH="1">
            <a:off x="1531400" y="1935925"/>
            <a:ext cx="88200" cy="721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2" name="Shape 292"/>
          <p:cNvSpPr txBox="1"/>
          <p:nvPr/>
        </p:nvSpPr>
        <p:spPr>
          <a:xfrm>
            <a:off x="1050200" y="1503363"/>
            <a:ext cx="1543800" cy="3693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6D9E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3D85C6"/>
          </a:solidFill>
          <a:ln>
            <a:noFill/>
          </a:ln>
          <a:effectLst>
            <a:outerShdw sx="1000" rotWithShape="0" algn="ctr" dist="508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970947" y="6117401"/>
            <a:ext cx="6250200" cy="25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30"/>
              <a:buFont typeface="Arial"/>
              <a:buNone/>
            </a:pPr>
            <a:r>
              <a:rPr lang="en-US" sz="2730">
                <a:solidFill>
                  <a:schemeClr val="lt1"/>
                </a:solidFill>
              </a:rPr>
              <a:t>Block coding Learning And Code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30"/>
              <a:buFont typeface="Calibri"/>
              <a:buNone/>
            </a:pPr>
            <a:r>
              <a:t/>
            </a:r>
            <a:endParaRPr b="0" i="0" sz="273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30"/>
              <a:buFont typeface="Calibri"/>
              <a:buNone/>
            </a:pPr>
            <a:r>
              <a:t/>
            </a:r>
            <a:endParaRPr b="0" i="0" sz="273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3114050" y="384750"/>
            <a:ext cx="5964000" cy="5579100"/>
          </a:xfrm>
          <a:prstGeom prst="ellipse">
            <a:avLst/>
          </a:prstGeom>
          <a:solidFill>
            <a:schemeClr val="lt1">
              <a:alpha val="447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4140615" y="1152926"/>
            <a:ext cx="391077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소개</a:t>
            </a:r>
            <a:endParaRPr b="1" sz="4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3447160" y="2246672"/>
            <a:ext cx="5090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프로젝트명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Block coding 러닝 앤 코드</a:t>
            </a:r>
            <a:endParaRPr b="1"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Shape 103"/>
          <p:cNvCxnSpPr/>
          <p:nvPr/>
        </p:nvCxnSpPr>
        <p:spPr>
          <a:xfrm>
            <a:off x="4113556" y="1937756"/>
            <a:ext cx="3840480" cy="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Shape 104"/>
          <p:cNvSpPr txBox="1"/>
          <p:nvPr/>
        </p:nvSpPr>
        <p:spPr>
          <a:xfrm>
            <a:off x="3838525" y="3231650"/>
            <a:ext cx="43905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프로젝트 내용</a:t>
            </a:r>
            <a:endParaRPr b="1" sz="2400">
              <a:solidFill>
                <a:schemeClr val="dk2"/>
              </a:solidFill>
            </a:endParaRPr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</a:endParaRPr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2"/>
                </a:solidFill>
              </a:rPr>
              <a:t>Learning And Code는 누구나 쉽게 코딩을 할 수 있도록 웹사이트에서 실시간으로 블록을 조립하여 코딩을 하고 즉시 컴파일이 가능하며 프로젝트 내에 초대된 사람들에게 채팅과 영상 사진 등 멀티미디어 공유가 실시간으로 서비스되며 개인의 일정을 관리 할 수있는 스케줄러를 제공합니다.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0" y="847520"/>
            <a:ext cx="12192000" cy="6010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Shape 298"/>
          <p:cNvGrpSpPr/>
          <p:nvPr/>
        </p:nvGrpSpPr>
        <p:grpSpPr>
          <a:xfrm>
            <a:off x="-6" y="75"/>
            <a:ext cx="12191622" cy="847580"/>
            <a:chOff x="147483" y="1714166"/>
            <a:chExt cx="11592300" cy="1392900"/>
          </a:xfrm>
        </p:grpSpPr>
        <p:sp>
          <p:nvSpPr>
            <p:cNvPr id="299" name="Shape 299"/>
            <p:cNvSpPr/>
            <p:nvPr/>
          </p:nvSpPr>
          <p:spPr>
            <a:xfrm>
              <a:off x="147483" y="1714166"/>
              <a:ext cx="11592300" cy="13929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638284" y="1829078"/>
              <a:ext cx="4432800" cy="11631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구현된 페이지	</a:t>
              </a:r>
              <a:endPara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facebook info uiì ëí ì´ë¯¸ì§ ê²ìê²°ê³¼" id="301" name="Shape 301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7718425" y="1973900"/>
            <a:ext cx="4053900" cy="42645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특정 기능을 담은 블록을 드래그하고 조립하여 프로그래밍하는 방식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8575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-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상단의 탭에서 원하는 블록을 찾는다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8575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-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특정 기능을 가진 블록을 드래그 하여 조립하는 구역에 가져다 놓는다.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-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변수가 필요한 블럭에 변수를 설정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-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조립된 블록에 의해 우측에 소스가 작성됨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-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컴파일 버튼 클릭시  컴파일 결과 출력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7709575" y="1872675"/>
            <a:ext cx="4071600" cy="78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4000">
                <a:solidFill>
                  <a:schemeClr val="lt1"/>
                </a:solidFill>
              </a:rPr>
              <a:t>블록코딩</a:t>
            </a: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10460703" y="104879"/>
            <a:ext cx="24303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최운영	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25" y="1728250"/>
            <a:ext cx="6474075" cy="43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1917342" y="6231689"/>
            <a:ext cx="1893600" cy="3693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6D9E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컴파일 결과 출력</a:t>
            </a: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5226425" y="4113093"/>
            <a:ext cx="1893600" cy="993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6D9E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조립된 블록에 의해 소스가 작성되는 구역</a:t>
            </a:r>
            <a:endParaRPr/>
          </a:p>
        </p:txBody>
      </p:sp>
      <p:sp>
        <p:nvSpPr>
          <p:cNvPr id="308" name="Shape 308"/>
          <p:cNvSpPr txBox="1"/>
          <p:nvPr/>
        </p:nvSpPr>
        <p:spPr>
          <a:xfrm>
            <a:off x="797302" y="4482450"/>
            <a:ext cx="2348400" cy="3693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6D9E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블록을 조립하는구역</a:t>
            </a:r>
            <a:endParaRPr/>
          </a:p>
        </p:txBody>
      </p:sp>
      <p:cxnSp>
        <p:nvCxnSpPr>
          <p:cNvPr id="309" name="Shape 309"/>
          <p:cNvCxnSpPr/>
          <p:nvPr/>
        </p:nvCxnSpPr>
        <p:spPr>
          <a:xfrm rot="10800000">
            <a:off x="4805063" y="3796375"/>
            <a:ext cx="405300" cy="30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0" name="Shape 310"/>
          <p:cNvCxnSpPr/>
          <p:nvPr/>
        </p:nvCxnSpPr>
        <p:spPr>
          <a:xfrm flipH="1" rot="10800000">
            <a:off x="1917350" y="3630625"/>
            <a:ext cx="108300" cy="639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1" name="Shape 311"/>
          <p:cNvCxnSpPr/>
          <p:nvPr/>
        </p:nvCxnSpPr>
        <p:spPr>
          <a:xfrm flipH="1" rot="10800000">
            <a:off x="3263513" y="5693725"/>
            <a:ext cx="670500" cy="45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2" name="Shape 312"/>
          <p:cNvSpPr txBox="1"/>
          <p:nvPr/>
        </p:nvSpPr>
        <p:spPr>
          <a:xfrm>
            <a:off x="361725" y="974250"/>
            <a:ext cx="2627700" cy="3693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6D9E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블록을 기능별 분류</a:t>
            </a:r>
            <a:endParaRPr/>
          </a:p>
        </p:txBody>
      </p:sp>
      <p:sp>
        <p:nvSpPr>
          <p:cNvPr id="313" name="Shape 313"/>
          <p:cNvSpPr txBox="1"/>
          <p:nvPr/>
        </p:nvSpPr>
        <p:spPr>
          <a:xfrm>
            <a:off x="3492950" y="1103300"/>
            <a:ext cx="2627700" cy="3693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6D9E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특정 기능을 가진 블록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651525" y="3049400"/>
            <a:ext cx="6258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</a:t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1277325" y="3049400"/>
            <a:ext cx="3813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</a:t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2284400" y="3049400"/>
            <a:ext cx="6258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if/end</a:t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2910200" y="3049400"/>
            <a:ext cx="7452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for/end</a:t>
            </a: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3655400" y="2751750"/>
            <a:ext cx="31014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1| for(int i = 0; i&lt;10;i++){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2|	if(true){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3|	 System.out.print(“*”);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4|	}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5| }</a:t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1658600" y="3049400"/>
            <a:ext cx="6258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</a:t>
            </a: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3745450" y="5385400"/>
            <a:ext cx="30114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**********</a:t>
            </a:r>
            <a:endParaRPr/>
          </a:p>
        </p:txBody>
      </p:sp>
      <p:sp>
        <p:nvSpPr>
          <p:cNvPr id="321" name="Shape 321"/>
          <p:cNvSpPr txBox="1"/>
          <p:nvPr/>
        </p:nvSpPr>
        <p:spPr>
          <a:xfrm>
            <a:off x="913400" y="3039973"/>
            <a:ext cx="6258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4455424" y="6231700"/>
            <a:ext cx="1656900" cy="3693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6D9E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컴파일 버튼</a:t>
            </a:r>
            <a:endParaRPr/>
          </a:p>
        </p:txBody>
      </p:sp>
      <p:cxnSp>
        <p:nvCxnSpPr>
          <p:cNvPr id="323" name="Shape 323"/>
          <p:cNvCxnSpPr/>
          <p:nvPr/>
        </p:nvCxnSpPr>
        <p:spPr>
          <a:xfrm flipH="1" rot="10800000">
            <a:off x="5586224" y="6086200"/>
            <a:ext cx="626400" cy="108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4" name="Shape 324"/>
          <p:cNvSpPr/>
          <p:nvPr/>
        </p:nvSpPr>
        <p:spPr>
          <a:xfrm>
            <a:off x="6240050" y="5883700"/>
            <a:ext cx="625800" cy="241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526225" y="1744450"/>
            <a:ext cx="551700" cy="241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6" name="Shape 326"/>
          <p:cNvCxnSpPr/>
          <p:nvPr/>
        </p:nvCxnSpPr>
        <p:spPr>
          <a:xfrm flipH="1">
            <a:off x="1146775" y="1343550"/>
            <a:ext cx="316500" cy="339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7" name="Shape 327"/>
          <p:cNvSpPr/>
          <p:nvPr/>
        </p:nvSpPr>
        <p:spPr>
          <a:xfrm>
            <a:off x="3745450" y="2006925"/>
            <a:ext cx="551700" cy="51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Shape 328"/>
          <p:cNvCxnSpPr>
            <a:stCxn id="313" idx="2"/>
          </p:cNvCxnSpPr>
          <p:nvPr/>
        </p:nvCxnSpPr>
        <p:spPr>
          <a:xfrm flipH="1">
            <a:off x="4097000" y="1472600"/>
            <a:ext cx="709800" cy="42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/>
        </p:nvSpPr>
        <p:spPr>
          <a:xfrm>
            <a:off x="-225" y="207275"/>
            <a:ext cx="12192000" cy="6691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4" name="Shape 334"/>
          <p:cNvGrpSpPr/>
          <p:nvPr/>
        </p:nvGrpSpPr>
        <p:grpSpPr>
          <a:xfrm>
            <a:off x="0" y="0"/>
            <a:ext cx="12191999" cy="847520"/>
            <a:chOff x="147483" y="1714166"/>
            <a:chExt cx="11592232" cy="1392902"/>
          </a:xfrm>
        </p:grpSpPr>
        <p:sp>
          <p:nvSpPr>
            <p:cNvPr id="335" name="Shape 335"/>
            <p:cNvSpPr/>
            <p:nvPr/>
          </p:nvSpPr>
          <p:spPr>
            <a:xfrm>
              <a:off x="147483" y="1714166"/>
              <a:ext cx="11592232" cy="1392902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638284" y="1829078"/>
              <a:ext cx="4432941" cy="1163078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구현된 페이지	</a:t>
              </a:r>
              <a:endPara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facebook info uiì ëí ì´ë¯¸ì§ ê²ìê²°ê³¼" id="337" name="Shape 337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8831500" y="1750925"/>
            <a:ext cx="3177900" cy="47976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로그인, 로그아웃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개인정보 수정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비밀번호 변경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회원탈퇴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프로젝트 생성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프로젝트 나가기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친구 목록 확인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캘린더 이동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10460703" y="104879"/>
            <a:ext cx="2430206" cy="707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정진솔	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50" y="2203588"/>
            <a:ext cx="1257300" cy="3552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Shape 341"/>
          <p:cNvCxnSpPr/>
          <p:nvPr/>
        </p:nvCxnSpPr>
        <p:spPr>
          <a:xfrm flipH="1" rot="10800000">
            <a:off x="1752450" y="2500250"/>
            <a:ext cx="831600" cy="1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Shape 342"/>
          <p:cNvSpPr/>
          <p:nvPr/>
        </p:nvSpPr>
        <p:spPr>
          <a:xfrm>
            <a:off x="1158450" y="2211500"/>
            <a:ext cx="594000" cy="590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3" name="Shape 343"/>
          <p:cNvCxnSpPr/>
          <p:nvPr/>
        </p:nvCxnSpPr>
        <p:spPr>
          <a:xfrm flipH="1" rot="10800000">
            <a:off x="1752450" y="3187175"/>
            <a:ext cx="3638700" cy="29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Shape 344"/>
          <p:cNvSpPr/>
          <p:nvPr/>
        </p:nvSpPr>
        <p:spPr>
          <a:xfrm>
            <a:off x="1158450" y="2915225"/>
            <a:ext cx="594000" cy="590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Shape 345"/>
          <p:cNvCxnSpPr/>
          <p:nvPr/>
        </p:nvCxnSpPr>
        <p:spPr>
          <a:xfrm flipH="1" rot="10800000">
            <a:off x="1752450" y="3907700"/>
            <a:ext cx="831600" cy="1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Shape 346"/>
          <p:cNvCxnSpPr/>
          <p:nvPr/>
        </p:nvCxnSpPr>
        <p:spPr>
          <a:xfrm>
            <a:off x="1752450" y="4649225"/>
            <a:ext cx="2047500" cy="18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Shape 347"/>
          <p:cNvSpPr/>
          <p:nvPr/>
        </p:nvSpPr>
        <p:spPr>
          <a:xfrm>
            <a:off x="1158450" y="4347575"/>
            <a:ext cx="594000" cy="590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Shape 348"/>
          <p:cNvCxnSpPr/>
          <p:nvPr/>
        </p:nvCxnSpPr>
        <p:spPr>
          <a:xfrm flipH="1" rot="10800000">
            <a:off x="1437925" y="5985500"/>
            <a:ext cx="831600" cy="1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Shape 349"/>
          <p:cNvSpPr/>
          <p:nvPr/>
        </p:nvSpPr>
        <p:spPr>
          <a:xfrm>
            <a:off x="1158450" y="5076200"/>
            <a:ext cx="594000" cy="590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564450" y="3656600"/>
            <a:ext cx="1211100" cy="540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2728950" y="2304800"/>
            <a:ext cx="1953900" cy="403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로그인(로그아웃)</a:t>
            </a: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Shape 3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2550" y="1413200"/>
            <a:ext cx="2355100" cy="299845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/>
          <p:nvPr/>
        </p:nvSpPr>
        <p:spPr>
          <a:xfrm>
            <a:off x="5284050" y="928525"/>
            <a:ext cx="2759400" cy="403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개인정보 수정 / 회원탈퇴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Shape 3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8450" y="4485300"/>
            <a:ext cx="1554750" cy="195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/>
          <p:nvPr/>
        </p:nvSpPr>
        <p:spPr>
          <a:xfrm>
            <a:off x="2728950" y="3691550"/>
            <a:ext cx="2519400" cy="403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프로젝트</a:t>
            </a:r>
            <a:r>
              <a:rPr b="1" lang="en-US" sz="1800">
                <a:solidFill>
                  <a:schemeClr val="lt1"/>
                </a:solidFill>
              </a:rPr>
              <a:t> 생성 / 나가기</a:t>
            </a: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Shape 3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5250" y="4485300"/>
            <a:ext cx="1524825" cy="195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2125" y="4480700"/>
            <a:ext cx="1524825" cy="195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/>
          <p:nvPr/>
        </p:nvSpPr>
        <p:spPr>
          <a:xfrm>
            <a:off x="3918450" y="6436975"/>
            <a:ext cx="4728600" cy="403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    내 친구               새 친구           친구 요청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9" name="Shape 359"/>
          <p:cNvCxnSpPr>
            <a:stCxn id="349" idx="4"/>
          </p:cNvCxnSpPr>
          <p:nvPr/>
        </p:nvCxnSpPr>
        <p:spPr>
          <a:xfrm>
            <a:off x="1455450" y="5666600"/>
            <a:ext cx="3300" cy="318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Shape 360"/>
          <p:cNvSpPr/>
          <p:nvPr/>
        </p:nvSpPr>
        <p:spPr>
          <a:xfrm>
            <a:off x="2385800" y="5790050"/>
            <a:ext cx="1470600" cy="403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 캘린더 이동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8831500" y="1454000"/>
            <a:ext cx="3177900" cy="6954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 메뉴</a:t>
            </a: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Shape 3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90250" y="1108050"/>
            <a:ext cx="695325" cy="695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Shape 363"/>
          <p:cNvCxnSpPr/>
          <p:nvPr/>
        </p:nvCxnSpPr>
        <p:spPr>
          <a:xfrm flipH="1" rot="10800000">
            <a:off x="1734925" y="1449275"/>
            <a:ext cx="831600" cy="1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Shape 364"/>
          <p:cNvSpPr/>
          <p:nvPr/>
        </p:nvSpPr>
        <p:spPr>
          <a:xfrm>
            <a:off x="1140925" y="1160525"/>
            <a:ext cx="594000" cy="590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2728950" y="1253825"/>
            <a:ext cx="1890600" cy="403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실시간 알림버튼</a:t>
            </a: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0" y="812575"/>
            <a:ext cx="12192000" cy="6045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1" name="Shape 371"/>
          <p:cNvGrpSpPr/>
          <p:nvPr/>
        </p:nvGrpSpPr>
        <p:grpSpPr>
          <a:xfrm>
            <a:off x="-6" y="75"/>
            <a:ext cx="12191622" cy="847580"/>
            <a:chOff x="147483" y="1714166"/>
            <a:chExt cx="11592300" cy="1392900"/>
          </a:xfrm>
        </p:grpSpPr>
        <p:sp>
          <p:nvSpPr>
            <p:cNvPr id="372" name="Shape 372"/>
            <p:cNvSpPr/>
            <p:nvPr/>
          </p:nvSpPr>
          <p:spPr>
            <a:xfrm>
              <a:off x="147483" y="1714166"/>
              <a:ext cx="11592300" cy="13929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638284" y="1829078"/>
              <a:ext cx="4432800" cy="11631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구현된 페이지	</a:t>
              </a:r>
              <a:endPara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facebook info uiì ëí ì´ë¯¸ì§ ê²ìê²°ê³¼" id="374" name="Shape 374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8385700" y="1613325"/>
            <a:ext cx="3576000" cy="47952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탭 보이기 / 숨기기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프로젝트 이름 수정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이미지 수정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정보 수정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참여 목록 확인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초대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(그룹)탈퇴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10460703" y="104879"/>
            <a:ext cx="24303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정진솔	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302950" y="1378150"/>
            <a:ext cx="2291400" cy="403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프로젝트 이름 / 수정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8385800" y="1400375"/>
            <a:ext cx="3576000" cy="7077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</a:rPr>
              <a:t>프로젝트 정보탭</a:t>
            </a: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75" y="935750"/>
            <a:ext cx="3387347" cy="5783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Shape 380"/>
          <p:cNvCxnSpPr/>
          <p:nvPr/>
        </p:nvCxnSpPr>
        <p:spPr>
          <a:xfrm>
            <a:off x="3398200" y="1524625"/>
            <a:ext cx="875100" cy="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Shape 381"/>
          <p:cNvSpPr/>
          <p:nvPr/>
        </p:nvSpPr>
        <p:spPr>
          <a:xfrm>
            <a:off x="973100" y="1158275"/>
            <a:ext cx="2430300" cy="30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2" name="Shape 382"/>
          <p:cNvCxnSpPr>
            <a:stCxn id="383" idx="6"/>
          </p:cNvCxnSpPr>
          <p:nvPr/>
        </p:nvCxnSpPr>
        <p:spPr>
          <a:xfrm flipH="1" rot="10800000">
            <a:off x="3708200" y="1069348"/>
            <a:ext cx="9348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Shape 383"/>
          <p:cNvSpPr/>
          <p:nvPr/>
        </p:nvSpPr>
        <p:spPr>
          <a:xfrm>
            <a:off x="3403400" y="923548"/>
            <a:ext cx="304800" cy="304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4685625" y="911000"/>
            <a:ext cx="3296400" cy="403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프로젝트 설명 보이기 / 숨기기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Shape 385"/>
          <p:cNvCxnSpPr>
            <a:stCxn id="381" idx="3"/>
          </p:cNvCxnSpPr>
          <p:nvPr/>
        </p:nvCxnSpPr>
        <p:spPr>
          <a:xfrm>
            <a:off x="3403400" y="1310675"/>
            <a:ext cx="1200" cy="233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Shape 386"/>
          <p:cNvSpPr/>
          <p:nvPr/>
        </p:nvSpPr>
        <p:spPr>
          <a:xfrm>
            <a:off x="474125" y="1596875"/>
            <a:ext cx="2929200" cy="1176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7" name="Shape 387"/>
          <p:cNvCxnSpPr/>
          <p:nvPr/>
        </p:nvCxnSpPr>
        <p:spPr>
          <a:xfrm flipH="1" rot="10800000">
            <a:off x="3415650" y="2194575"/>
            <a:ext cx="1281000" cy="3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Shape 388"/>
          <p:cNvSpPr/>
          <p:nvPr/>
        </p:nvSpPr>
        <p:spPr>
          <a:xfrm>
            <a:off x="4803575" y="1994325"/>
            <a:ext cx="2535600" cy="403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프로젝트</a:t>
            </a:r>
            <a:r>
              <a:rPr b="1" lang="en-US" sz="1800">
                <a:solidFill>
                  <a:schemeClr val="lt1"/>
                </a:solidFill>
              </a:rPr>
              <a:t> 이미지 / 수정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1093250" y="2851775"/>
            <a:ext cx="1699500" cy="26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0" name="Shape 390"/>
          <p:cNvCxnSpPr>
            <a:stCxn id="389" idx="3"/>
          </p:cNvCxnSpPr>
          <p:nvPr/>
        </p:nvCxnSpPr>
        <p:spPr>
          <a:xfrm>
            <a:off x="2792750" y="2982725"/>
            <a:ext cx="1431600" cy="2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Shape 391"/>
          <p:cNvSpPr/>
          <p:nvPr/>
        </p:nvSpPr>
        <p:spPr>
          <a:xfrm>
            <a:off x="4302950" y="2782925"/>
            <a:ext cx="2291400" cy="403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프로젝트</a:t>
            </a:r>
            <a:r>
              <a:rPr b="1" lang="en-US" sz="1800">
                <a:solidFill>
                  <a:schemeClr val="lt1"/>
                </a:solidFill>
              </a:rPr>
              <a:t> 정보 / 수정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569375" y="3113675"/>
            <a:ext cx="2846400" cy="2433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3" name="Shape 393"/>
          <p:cNvCxnSpPr/>
          <p:nvPr/>
        </p:nvCxnSpPr>
        <p:spPr>
          <a:xfrm>
            <a:off x="3415775" y="3944750"/>
            <a:ext cx="1431600" cy="2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Shape 394"/>
          <p:cNvSpPr/>
          <p:nvPr/>
        </p:nvSpPr>
        <p:spPr>
          <a:xfrm>
            <a:off x="4950125" y="3744200"/>
            <a:ext cx="2091300" cy="403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프로젝트</a:t>
            </a:r>
            <a:r>
              <a:rPr b="1" lang="en-US" sz="1800">
                <a:solidFill>
                  <a:schemeClr val="lt1"/>
                </a:solidFill>
              </a:rPr>
              <a:t> 참여목록</a:t>
            </a: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793025" y="5619725"/>
            <a:ext cx="2291400" cy="30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793025" y="6067400"/>
            <a:ext cx="2291400" cy="30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Shape 397"/>
          <p:cNvCxnSpPr/>
          <p:nvPr/>
        </p:nvCxnSpPr>
        <p:spPr>
          <a:xfrm>
            <a:off x="3119950" y="5770775"/>
            <a:ext cx="1431600" cy="2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Shape 398"/>
          <p:cNvCxnSpPr/>
          <p:nvPr/>
        </p:nvCxnSpPr>
        <p:spPr>
          <a:xfrm>
            <a:off x="3119950" y="6218450"/>
            <a:ext cx="1431600" cy="2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Shape 399"/>
          <p:cNvSpPr/>
          <p:nvPr/>
        </p:nvSpPr>
        <p:spPr>
          <a:xfrm>
            <a:off x="4643000" y="5570225"/>
            <a:ext cx="1699500" cy="403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프로젝트</a:t>
            </a:r>
            <a:r>
              <a:rPr b="1" lang="en-US" sz="1800">
                <a:solidFill>
                  <a:schemeClr val="lt1"/>
                </a:solidFill>
              </a:rPr>
              <a:t> 초대</a:t>
            </a: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4643000" y="6017900"/>
            <a:ext cx="2348400" cy="403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프로젝트</a:t>
            </a:r>
            <a:r>
              <a:rPr b="1" lang="en-US" sz="1800">
                <a:solidFill>
                  <a:schemeClr val="lt1"/>
                </a:solidFill>
              </a:rPr>
              <a:t> (그룹)탈퇴</a:t>
            </a: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/>
        </p:nvSpPr>
        <p:spPr>
          <a:xfrm>
            <a:off x="20225" y="836800"/>
            <a:ext cx="12192000" cy="6045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6" name="Shape 406"/>
          <p:cNvGrpSpPr/>
          <p:nvPr/>
        </p:nvGrpSpPr>
        <p:grpSpPr>
          <a:xfrm>
            <a:off x="-6" y="75"/>
            <a:ext cx="12191622" cy="847580"/>
            <a:chOff x="147483" y="1714166"/>
            <a:chExt cx="11592300" cy="1392900"/>
          </a:xfrm>
        </p:grpSpPr>
        <p:sp>
          <p:nvSpPr>
            <p:cNvPr id="407" name="Shape 407"/>
            <p:cNvSpPr/>
            <p:nvPr/>
          </p:nvSpPr>
          <p:spPr>
            <a:xfrm>
              <a:off x="147483" y="1714166"/>
              <a:ext cx="11592300" cy="13929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 txBox="1"/>
            <p:nvPr/>
          </p:nvSpPr>
          <p:spPr>
            <a:xfrm>
              <a:off x="638284" y="1829078"/>
              <a:ext cx="4432800" cy="11631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구현된 페이지	</a:t>
              </a:r>
              <a:endPara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facebook info uiì ëí ì´ë¯¸ì§ ê²ìê²°ê³¼" id="409" name="Shape 409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8385700" y="1834700"/>
            <a:ext cx="3576000" cy="42648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채팅 내용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채팅입력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이모티콘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파일첨부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사진첨부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동영상첨부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그림판열기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친구태그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채팅보내기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10460703" y="104879"/>
            <a:ext cx="24303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정진솔	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8385800" y="1463075"/>
            <a:ext cx="3576000" cy="7077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채 팅</a:t>
            </a: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169600" y="1994350"/>
            <a:ext cx="1164300" cy="403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채팅입력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4169600" y="1219088"/>
            <a:ext cx="1164300" cy="403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채팅내용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62" y="1039112"/>
            <a:ext cx="2549059" cy="5103624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/>
          <p:nvPr/>
        </p:nvSpPr>
        <p:spPr>
          <a:xfrm>
            <a:off x="230500" y="1039100"/>
            <a:ext cx="2549100" cy="405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7" name="Shape 417"/>
          <p:cNvCxnSpPr/>
          <p:nvPr/>
        </p:nvCxnSpPr>
        <p:spPr>
          <a:xfrm flipH="1" rot="10800000">
            <a:off x="2779625" y="1415350"/>
            <a:ext cx="1281000" cy="3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Shape 418"/>
          <p:cNvCxnSpPr/>
          <p:nvPr/>
        </p:nvCxnSpPr>
        <p:spPr>
          <a:xfrm flipH="1" rot="10800000">
            <a:off x="3125825" y="2192923"/>
            <a:ext cx="9348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Shape 419"/>
          <p:cNvSpPr/>
          <p:nvPr/>
        </p:nvSpPr>
        <p:spPr>
          <a:xfrm>
            <a:off x="230550" y="5094200"/>
            <a:ext cx="2549100" cy="102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0" name="Shape 420"/>
          <p:cNvCxnSpPr>
            <a:endCxn id="419" idx="3"/>
          </p:cNvCxnSpPr>
          <p:nvPr/>
        </p:nvCxnSpPr>
        <p:spPr>
          <a:xfrm rot="5400000">
            <a:off x="1266600" y="3730550"/>
            <a:ext cx="3389700" cy="3636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21" name="Shape 4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300" y="4487238"/>
            <a:ext cx="2549100" cy="96773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2" name="Shape 422"/>
          <p:cNvSpPr/>
          <p:nvPr/>
        </p:nvSpPr>
        <p:spPr>
          <a:xfrm>
            <a:off x="3892848" y="4911000"/>
            <a:ext cx="1854600" cy="403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채팅입력(TEXT)</a:t>
            </a: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3770950" y="4517700"/>
            <a:ext cx="214200" cy="2142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4142425" y="4517700"/>
            <a:ext cx="214200" cy="2142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4537700" y="4517700"/>
            <a:ext cx="214200" cy="2142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4909175" y="4517700"/>
            <a:ext cx="214200" cy="2142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5280650" y="4517700"/>
            <a:ext cx="214200" cy="2142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5675925" y="4517700"/>
            <a:ext cx="214200" cy="2142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5942650" y="4893950"/>
            <a:ext cx="266700" cy="2763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0" name="Shape 430"/>
          <p:cNvCxnSpPr>
            <a:stCxn id="423" idx="1"/>
          </p:cNvCxnSpPr>
          <p:nvPr/>
        </p:nvCxnSpPr>
        <p:spPr>
          <a:xfrm rot="10800000">
            <a:off x="3770950" y="3122400"/>
            <a:ext cx="0" cy="1502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Shape 431"/>
          <p:cNvCxnSpPr/>
          <p:nvPr/>
        </p:nvCxnSpPr>
        <p:spPr>
          <a:xfrm rot="10800000">
            <a:off x="4139725" y="3669025"/>
            <a:ext cx="2700" cy="886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Shape 432"/>
          <p:cNvSpPr/>
          <p:nvPr/>
        </p:nvSpPr>
        <p:spPr>
          <a:xfrm>
            <a:off x="3667375" y="2637300"/>
            <a:ext cx="1115100" cy="403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이모티콘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4027175" y="3153175"/>
            <a:ext cx="1115100" cy="403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파일첨부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Shape 434"/>
          <p:cNvCxnSpPr/>
          <p:nvPr/>
        </p:nvCxnSpPr>
        <p:spPr>
          <a:xfrm rot="10800000">
            <a:off x="4537700" y="4161900"/>
            <a:ext cx="1800" cy="355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Shape 435"/>
          <p:cNvSpPr/>
          <p:nvPr/>
        </p:nvSpPr>
        <p:spPr>
          <a:xfrm>
            <a:off x="4511200" y="3657538"/>
            <a:ext cx="1115100" cy="403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사진첨부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6" name="Shape 436"/>
          <p:cNvCxnSpPr>
            <a:stCxn id="426" idx="0"/>
          </p:cNvCxnSpPr>
          <p:nvPr/>
        </p:nvCxnSpPr>
        <p:spPr>
          <a:xfrm rot="-5400000">
            <a:off x="5493275" y="3622500"/>
            <a:ext cx="418200" cy="1372200"/>
          </a:xfrm>
          <a:prstGeom prst="bentConnector2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Shape 437"/>
          <p:cNvSpPr/>
          <p:nvPr/>
        </p:nvSpPr>
        <p:spPr>
          <a:xfrm>
            <a:off x="6448450" y="3758100"/>
            <a:ext cx="1349700" cy="403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동영상첨부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Shape 438"/>
          <p:cNvCxnSpPr/>
          <p:nvPr/>
        </p:nvCxnSpPr>
        <p:spPr>
          <a:xfrm flipH="1" rot="10800000">
            <a:off x="5280650" y="4375775"/>
            <a:ext cx="433500" cy="152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Shape 439"/>
          <p:cNvCxnSpPr/>
          <p:nvPr/>
        </p:nvCxnSpPr>
        <p:spPr>
          <a:xfrm>
            <a:off x="5675900" y="4375850"/>
            <a:ext cx="804900" cy="9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Shape 440"/>
          <p:cNvSpPr/>
          <p:nvPr/>
        </p:nvSpPr>
        <p:spPr>
          <a:xfrm>
            <a:off x="6642200" y="4286750"/>
            <a:ext cx="1349700" cy="403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그림판열기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1" name="Shape 441"/>
          <p:cNvCxnSpPr/>
          <p:nvPr/>
        </p:nvCxnSpPr>
        <p:spPr>
          <a:xfrm>
            <a:off x="5851775" y="4731900"/>
            <a:ext cx="528900" cy="124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Shape 442"/>
          <p:cNvCxnSpPr/>
          <p:nvPr/>
        </p:nvCxnSpPr>
        <p:spPr>
          <a:xfrm>
            <a:off x="6123600" y="4856700"/>
            <a:ext cx="652500" cy="4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Shape 443"/>
          <p:cNvSpPr/>
          <p:nvPr/>
        </p:nvSpPr>
        <p:spPr>
          <a:xfrm>
            <a:off x="6837450" y="4769225"/>
            <a:ext cx="1115100" cy="403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친구태그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4" name="Shape 444"/>
          <p:cNvCxnSpPr/>
          <p:nvPr/>
        </p:nvCxnSpPr>
        <p:spPr>
          <a:xfrm>
            <a:off x="6199825" y="5471150"/>
            <a:ext cx="6525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Shape 445"/>
          <p:cNvCxnSpPr>
            <a:stCxn id="429" idx="6"/>
          </p:cNvCxnSpPr>
          <p:nvPr/>
        </p:nvCxnSpPr>
        <p:spPr>
          <a:xfrm>
            <a:off x="6209350" y="5032100"/>
            <a:ext cx="0" cy="453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Shape 446"/>
          <p:cNvSpPr/>
          <p:nvPr/>
        </p:nvSpPr>
        <p:spPr>
          <a:xfrm>
            <a:off x="6942225" y="5314800"/>
            <a:ext cx="1336800" cy="403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채팅보내기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/>
        </p:nvSpPr>
        <p:spPr>
          <a:xfrm>
            <a:off x="0" y="847520"/>
            <a:ext cx="12192000" cy="6010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2" name="Shape 452"/>
          <p:cNvGrpSpPr/>
          <p:nvPr/>
        </p:nvGrpSpPr>
        <p:grpSpPr>
          <a:xfrm>
            <a:off x="-6" y="75"/>
            <a:ext cx="12191622" cy="847580"/>
            <a:chOff x="147483" y="1714166"/>
            <a:chExt cx="11592300" cy="1392900"/>
          </a:xfrm>
        </p:grpSpPr>
        <p:sp>
          <p:nvSpPr>
            <p:cNvPr id="453" name="Shape 453"/>
            <p:cNvSpPr/>
            <p:nvPr/>
          </p:nvSpPr>
          <p:spPr>
            <a:xfrm>
              <a:off x="147483" y="1714166"/>
              <a:ext cx="11592300" cy="13929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Shape 454"/>
            <p:cNvSpPr txBox="1"/>
            <p:nvPr/>
          </p:nvSpPr>
          <p:spPr>
            <a:xfrm>
              <a:off x="638284" y="1829078"/>
              <a:ext cx="4432800" cy="11631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구현된 페이지	</a:t>
              </a:r>
              <a:endPara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facebook info uiì ëí ì´ë¯¸ì§ ê²ìê²°ê³¼" id="455" name="Shape 455"/>
          <p:cNvSpPr/>
          <p:nvPr/>
        </p:nvSpPr>
        <p:spPr>
          <a:xfrm>
            <a:off x="4545111" y="3100620"/>
            <a:ext cx="264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8362890" y="1843807"/>
            <a:ext cx="3516900" cy="4098600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달력 출력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새 일정 추가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일정 편집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일정 리스트 출력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8353787" y="1219050"/>
            <a:ext cx="3536400" cy="11073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일정관리</a:t>
            </a: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10460703" y="104879"/>
            <a:ext cx="24303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이은비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Shape 4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50" y="1396573"/>
            <a:ext cx="5534450" cy="447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Shape 4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0126" y="1436576"/>
            <a:ext cx="520565" cy="39662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1" name="Shape 461"/>
          <p:cNvSpPr/>
          <p:nvPr/>
        </p:nvSpPr>
        <p:spPr>
          <a:xfrm>
            <a:off x="2694215" y="2650907"/>
            <a:ext cx="2438400" cy="39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Shape 4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0699" y="1420400"/>
            <a:ext cx="2438400" cy="4283187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Shape 463"/>
          <p:cNvSpPr txBox="1"/>
          <p:nvPr/>
        </p:nvSpPr>
        <p:spPr>
          <a:xfrm>
            <a:off x="5830700" y="4152825"/>
            <a:ext cx="2601300" cy="457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해당 월에 해당하는 일정 출력</a:t>
            </a:r>
            <a:r>
              <a:rPr lang="en-U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412225" y="1436588"/>
            <a:ext cx="774600" cy="39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 txBox="1"/>
          <p:nvPr/>
        </p:nvSpPr>
        <p:spPr>
          <a:xfrm>
            <a:off x="296250" y="1843800"/>
            <a:ext cx="2227200" cy="457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이전달 / 다음달 이동가능</a:t>
            </a:r>
            <a:r>
              <a:rPr lang="en-U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4930525" y="1843800"/>
            <a:ext cx="1150200" cy="457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새일정 추가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2969300" y="3100625"/>
            <a:ext cx="1150200" cy="457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일정편집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0" y="812570"/>
            <a:ext cx="12192000" cy="6010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3" name="Shape 473"/>
          <p:cNvGrpSpPr/>
          <p:nvPr/>
        </p:nvGrpSpPr>
        <p:grpSpPr>
          <a:xfrm>
            <a:off x="-6" y="75"/>
            <a:ext cx="12191622" cy="847580"/>
            <a:chOff x="147483" y="1714166"/>
            <a:chExt cx="11592300" cy="1392900"/>
          </a:xfrm>
        </p:grpSpPr>
        <p:sp>
          <p:nvSpPr>
            <p:cNvPr id="474" name="Shape 474"/>
            <p:cNvSpPr/>
            <p:nvPr/>
          </p:nvSpPr>
          <p:spPr>
            <a:xfrm>
              <a:off x="147483" y="1714166"/>
              <a:ext cx="11592300" cy="13929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Shape 475"/>
            <p:cNvSpPr txBox="1"/>
            <p:nvPr/>
          </p:nvSpPr>
          <p:spPr>
            <a:xfrm>
              <a:off x="638284" y="1829078"/>
              <a:ext cx="4432800" cy="11631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구현된 페이지	</a:t>
              </a:r>
              <a:endPara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facebook info uiì ëí ì´ë¯¸ì§ ê²ìê²°ê³¼" id="476" name="Shape 476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10460703" y="104879"/>
            <a:ext cx="24303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이은비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Shape 4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773" y="1312287"/>
            <a:ext cx="6379775" cy="516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Shape 4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9724" y="1587000"/>
            <a:ext cx="4167407" cy="22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Shape 4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9719" y="4393350"/>
            <a:ext cx="3640010" cy="19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Shape 4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5463" y="1358400"/>
            <a:ext cx="600075" cy="45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82" name="Shape 482"/>
          <p:cNvCxnSpPr/>
          <p:nvPr/>
        </p:nvCxnSpPr>
        <p:spPr>
          <a:xfrm>
            <a:off x="7425550" y="1587000"/>
            <a:ext cx="531600" cy="171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83" name="Shape 483"/>
          <p:cNvSpPr txBox="1"/>
          <p:nvPr/>
        </p:nvSpPr>
        <p:spPr>
          <a:xfrm>
            <a:off x="8194650" y="1129800"/>
            <a:ext cx="3639900" cy="457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시작일과 종료일을 달력을 통해 기입 가능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84" name="Shape 4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27700" y="2051825"/>
            <a:ext cx="1757125" cy="156421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5" name="Shape 485"/>
          <p:cNvSpPr/>
          <p:nvPr/>
        </p:nvSpPr>
        <p:spPr>
          <a:xfrm>
            <a:off x="10842900" y="4944250"/>
            <a:ext cx="304800" cy="24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 txBox="1"/>
          <p:nvPr/>
        </p:nvSpPr>
        <p:spPr>
          <a:xfrm>
            <a:off x="10250025" y="5255300"/>
            <a:ext cx="1757100" cy="457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일정색 변경 가능</a:t>
            </a:r>
            <a:r>
              <a:rPr lang="en-U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3772525" y="2845625"/>
            <a:ext cx="2698200" cy="30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 txBox="1"/>
          <p:nvPr/>
        </p:nvSpPr>
        <p:spPr>
          <a:xfrm>
            <a:off x="3772525" y="3276600"/>
            <a:ext cx="3585300" cy="5649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일정을 클릭하면 편집 창에 정보가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기입된 채로 모달창 팝업</a:t>
            </a:r>
            <a:r>
              <a:rPr lang="en-U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89" name="Shape 489"/>
          <p:cNvCxnSpPr/>
          <p:nvPr/>
        </p:nvCxnSpPr>
        <p:spPr>
          <a:xfrm>
            <a:off x="6293875" y="3013550"/>
            <a:ext cx="1650900" cy="145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0" y="847520"/>
            <a:ext cx="12192000" cy="601047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Shape 110"/>
          <p:cNvGrpSpPr/>
          <p:nvPr/>
        </p:nvGrpSpPr>
        <p:grpSpPr>
          <a:xfrm>
            <a:off x="0" y="0"/>
            <a:ext cx="12191999" cy="847520"/>
            <a:chOff x="147483" y="1714166"/>
            <a:chExt cx="11592232" cy="1392902"/>
          </a:xfrm>
        </p:grpSpPr>
        <p:sp>
          <p:nvSpPr>
            <p:cNvPr id="111" name="Shape 111"/>
            <p:cNvSpPr/>
            <p:nvPr/>
          </p:nvSpPr>
          <p:spPr>
            <a:xfrm>
              <a:off x="147483" y="1714166"/>
              <a:ext cx="11592232" cy="1392902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638284" y="1829078"/>
              <a:ext cx="2822646" cy="1163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Arial"/>
                <a:buNone/>
              </a:pPr>
              <a:r>
                <a:rPr lang="en-US" sz="3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목차			</a:t>
              </a:r>
              <a:endParaRPr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Shape 113"/>
          <p:cNvSpPr txBox="1"/>
          <p:nvPr/>
        </p:nvSpPr>
        <p:spPr>
          <a:xfrm>
            <a:off x="937818" y="1538185"/>
            <a:ext cx="4299000" cy="7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400"/>
              <a:buFont typeface="Arial"/>
              <a:buAutoNum type="arabicPeriod"/>
            </a:pPr>
            <a:r>
              <a:rPr b="1" lang="en-US" sz="2400">
                <a:solidFill>
                  <a:srgbClr val="44546A"/>
                </a:solidFill>
              </a:rPr>
              <a:t>ERD</a:t>
            </a:r>
            <a:endParaRPr b="1" sz="2400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400"/>
              <a:buAutoNum type="arabicPeriod"/>
            </a:pPr>
            <a:r>
              <a:rPr b="1" lang="en-US" sz="2400">
                <a:solidFill>
                  <a:srgbClr val="44546A"/>
                </a:solidFill>
              </a:rPr>
              <a:t>테이블명세서</a:t>
            </a:r>
            <a:endParaRPr b="1" sz="2400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400"/>
              <a:buAutoNum type="arabicPeriod"/>
            </a:pPr>
            <a:r>
              <a:rPr b="1" lang="en-US" sz="2400">
                <a:solidFill>
                  <a:srgbClr val="44546A"/>
                </a:solidFill>
              </a:rPr>
              <a:t>화면정의서</a:t>
            </a:r>
            <a:endParaRPr b="1" sz="2400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400"/>
              <a:buAutoNum type="arabicPeriod"/>
            </a:pPr>
            <a:r>
              <a:rPr b="1" lang="en-US" sz="2400">
                <a:solidFill>
                  <a:srgbClr val="44546A"/>
                </a:solidFill>
              </a:rPr>
              <a:t>구현화면</a:t>
            </a:r>
            <a:endParaRPr b="1" sz="2400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52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2400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52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2400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11054080" y="69919"/>
            <a:ext cx="1066800" cy="707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847520"/>
            <a:ext cx="12192000" cy="6010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Shape 120"/>
          <p:cNvGrpSpPr/>
          <p:nvPr/>
        </p:nvGrpSpPr>
        <p:grpSpPr>
          <a:xfrm>
            <a:off x="-6" y="75"/>
            <a:ext cx="12191622" cy="847580"/>
            <a:chOff x="147483" y="1714166"/>
            <a:chExt cx="11592300" cy="1392900"/>
          </a:xfrm>
        </p:grpSpPr>
        <p:sp>
          <p:nvSpPr>
            <p:cNvPr id="121" name="Shape 121"/>
            <p:cNvSpPr/>
            <p:nvPr/>
          </p:nvSpPr>
          <p:spPr>
            <a:xfrm>
              <a:off x="147483" y="1714166"/>
              <a:ext cx="11592300" cy="13929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638284" y="1829078"/>
              <a:ext cx="3943200" cy="11631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>
                  <a:solidFill>
                    <a:schemeClr val="lt1"/>
                  </a:solidFill>
                </a:rPr>
                <a:t>ERD</a:t>
              </a:r>
              <a:r>
                <a:rPr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750" y="904600"/>
            <a:ext cx="5478750" cy="58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847520"/>
            <a:ext cx="12192000" cy="6010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Shape 129"/>
          <p:cNvGrpSpPr/>
          <p:nvPr/>
        </p:nvGrpSpPr>
        <p:grpSpPr>
          <a:xfrm>
            <a:off x="-6" y="75"/>
            <a:ext cx="12191622" cy="847580"/>
            <a:chOff x="147483" y="1714166"/>
            <a:chExt cx="11592300" cy="1392900"/>
          </a:xfrm>
        </p:grpSpPr>
        <p:sp>
          <p:nvSpPr>
            <p:cNvPr id="130" name="Shape 130"/>
            <p:cNvSpPr/>
            <p:nvPr/>
          </p:nvSpPr>
          <p:spPr>
            <a:xfrm>
              <a:off x="147483" y="1714166"/>
              <a:ext cx="11592300" cy="13929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638284" y="1829078"/>
              <a:ext cx="3943200" cy="11631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>
                  <a:solidFill>
                    <a:schemeClr val="lt1"/>
                  </a:solidFill>
                </a:rPr>
                <a:t>테이블 명세서</a:t>
              </a:r>
              <a:r>
                <a:rPr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3776663"/>
            <a:ext cx="10896600" cy="2809875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3" name="Shape 133"/>
          <p:cNvSpPr/>
          <p:nvPr/>
        </p:nvSpPr>
        <p:spPr>
          <a:xfrm>
            <a:off x="428625" y="1077675"/>
            <a:ext cx="4162500" cy="5259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상위코드 / 코드 테이블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25" y="1719263"/>
            <a:ext cx="10896600" cy="1857375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847520"/>
            <a:ext cx="12192000" cy="6010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Shape 140"/>
          <p:cNvGrpSpPr/>
          <p:nvPr/>
        </p:nvGrpSpPr>
        <p:grpSpPr>
          <a:xfrm>
            <a:off x="-6" y="75"/>
            <a:ext cx="12191622" cy="847580"/>
            <a:chOff x="147483" y="1714166"/>
            <a:chExt cx="11592300" cy="1392900"/>
          </a:xfrm>
        </p:grpSpPr>
        <p:sp>
          <p:nvSpPr>
            <p:cNvPr id="141" name="Shape 141"/>
            <p:cNvSpPr/>
            <p:nvPr/>
          </p:nvSpPr>
          <p:spPr>
            <a:xfrm>
              <a:off x="147483" y="1714166"/>
              <a:ext cx="11592300" cy="13929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638284" y="1829078"/>
              <a:ext cx="3943200" cy="11631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>
                  <a:solidFill>
                    <a:schemeClr val="lt1"/>
                  </a:solidFill>
                </a:rPr>
                <a:t>테이블 명세서</a:t>
              </a:r>
              <a:r>
                <a:rPr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Shape 143"/>
          <p:cNvSpPr/>
          <p:nvPr/>
        </p:nvSpPr>
        <p:spPr>
          <a:xfrm>
            <a:off x="647700" y="1715850"/>
            <a:ext cx="2190600" cy="5259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유저</a:t>
            </a:r>
            <a:r>
              <a:rPr b="1" lang="en-US" sz="3000">
                <a:solidFill>
                  <a:schemeClr val="lt1"/>
                </a:solidFill>
              </a:rPr>
              <a:t>테이블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2447825"/>
            <a:ext cx="10896600" cy="2809875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0" y="847520"/>
            <a:ext cx="12192000" cy="6010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Shape 150"/>
          <p:cNvGrpSpPr/>
          <p:nvPr/>
        </p:nvGrpSpPr>
        <p:grpSpPr>
          <a:xfrm>
            <a:off x="-6" y="75"/>
            <a:ext cx="12191622" cy="847580"/>
            <a:chOff x="147483" y="1714166"/>
            <a:chExt cx="11592300" cy="1392900"/>
          </a:xfrm>
        </p:grpSpPr>
        <p:sp>
          <p:nvSpPr>
            <p:cNvPr id="151" name="Shape 151"/>
            <p:cNvSpPr/>
            <p:nvPr/>
          </p:nvSpPr>
          <p:spPr>
            <a:xfrm>
              <a:off x="147483" y="1714166"/>
              <a:ext cx="11592300" cy="13929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638284" y="1829078"/>
              <a:ext cx="3943200" cy="11631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>
                  <a:solidFill>
                    <a:schemeClr val="lt1"/>
                  </a:solidFill>
                </a:rPr>
                <a:t>테이블 명세서</a:t>
              </a:r>
              <a:r>
                <a:rPr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Shape 153"/>
          <p:cNvSpPr/>
          <p:nvPr/>
        </p:nvSpPr>
        <p:spPr>
          <a:xfrm>
            <a:off x="647500" y="1360125"/>
            <a:ext cx="4276800" cy="5259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친구 / 친구신청 테이블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00" y="2119338"/>
            <a:ext cx="10896600" cy="1857375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500" y="4210050"/>
            <a:ext cx="10896600" cy="20955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0" y="847520"/>
            <a:ext cx="12192000" cy="6010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Shape 161"/>
          <p:cNvGrpSpPr/>
          <p:nvPr/>
        </p:nvGrpSpPr>
        <p:grpSpPr>
          <a:xfrm>
            <a:off x="-6" y="75"/>
            <a:ext cx="12191622" cy="847580"/>
            <a:chOff x="147483" y="1714166"/>
            <a:chExt cx="11592300" cy="1392900"/>
          </a:xfrm>
        </p:grpSpPr>
        <p:sp>
          <p:nvSpPr>
            <p:cNvPr id="162" name="Shape 162"/>
            <p:cNvSpPr/>
            <p:nvPr/>
          </p:nvSpPr>
          <p:spPr>
            <a:xfrm>
              <a:off x="147483" y="1714166"/>
              <a:ext cx="11592300" cy="13929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638284" y="1829078"/>
              <a:ext cx="3943200" cy="11631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>
                  <a:solidFill>
                    <a:schemeClr val="lt1"/>
                  </a:solidFill>
                </a:rPr>
                <a:t>테이블 명세서</a:t>
              </a:r>
              <a:r>
                <a:rPr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Shape 164"/>
          <p:cNvSpPr/>
          <p:nvPr/>
        </p:nvSpPr>
        <p:spPr>
          <a:xfrm>
            <a:off x="647500" y="979125"/>
            <a:ext cx="6153300" cy="5259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프로젝트 / 프로젝트 참가자 테이블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1643063"/>
            <a:ext cx="10896600" cy="2809875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513" y="4610125"/>
            <a:ext cx="10896600" cy="20955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847520"/>
            <a:ext cx="12192000" cy="6010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Shape 172"/>
          <p:cNvGrpSpPr/>
          <p:nvPr/>
        </p:nvGrpSpPr>
        <p:grpSpPr>
          <a:xfrm>
            <a:off x="-6" y="75"/>
            <a:ext cx="12191622" cy="847580"/>
            <a:chOff x="147483" y="1714166"/>
            <a:chExt cx="11592300" cy="1392900"/>
          </a:xfrm>
        </p:grpSpPr>
        <p:sp>
          <p:nvSpPr>
            <p:cNvPr id="173" name="Shape 173"/>
            <p:cNvSpPr/>
            <p:nvPr/>
          </p:nvSpPr>
          <p:spPr>
            <a:xfrm>
              <a:off x="147483" y="1714166"/>
              <a:ext cx="11592300" cy="13929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638284" y="1829078"/>
              <a:ext cx="3943200" cy="11631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>
                  <a:solidFill>
                    <a:schemeClr val="lt1"/>
                  </a:solidFill>
                </a:rPr>
                <a:t>테이블 명세서</a:t>
              </a:r>
              <a:r>
                <a:rPr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Shape 175"/>
          <p:cNvSpPr/>
          <p:nvPr/>
        </p:nvSpPr>
        <p:spPr>
          <a:xfrm>
            <a:off x="647525" y="1232438"/>
            <a:ext cx="3171900" cy="5259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블록 소스 테이블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13" y="2143125"/>
            <a:ext cx="10896600" cy="257175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