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9" r:id="rId2"/>
    <p:sldId id="260" r:id="rId3"/>
    <p:sldId id="261" r:id="rId4"/>
  </p:sldIdLst>
  <p:sldSz cx="9144000" cy="5143500" type="screen16x9"/>
  <p:notesSz cx="7559675" cy="10691813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surs05l3016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sl-SI" sz="3200" b="0" i="0" dirty="0">
                <a:solidFill>
                  <a:srgbClr val="CC0066"/>
                </a:solidFill>
                <a:effectLst/>
                <a:latin typeface="-apple-system"/>
              </a:rPr>
              <a:t>ZARADI ČESA BOŠ UMRL, ČE ŽIVIŠ V SLOVENIJI?</a:t>
            </a:r>
            <a:endParaRPr lang="en-US" sz="3200" dirty="0">
              <a:solidFill>
                <a:srgbClr val="CC006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2" y="73152"/>
            <a:ext cx="6687047" cy="500129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1500" dirty="0">
                <a:solidFill>
                  <a:srgbClr val="1F2328"/>
                </a:solidFill>
              </a:rPr>
              <a:t>Uporabljali bomo </a:t>
            </a:r>
            <a:r>
              <a:rPr lang="pl-PL" sz="1500" b="1" dirty="0">
                <a:solidFill>
                  <a:srgbClr val="00FF99"/>
                </a:solidFill>
              </a:rPr>
              <a:t>en vir podakov </a:t>
            </a:r>
            <a:r>
              <a:rPr lang="pl-PL" sz="1500" dirty="0">
                <a:solidFill>
                  <a:srgbClr val="1F2328"/>
                </a:solidFill>
              </a:rPr>
              <a:t>in sicer so iz ministrstva za upravo in spadajo pod področje prebivalstva in družbe :</a:t>
            </a:r>
            <a:r>
              <a:rPr lang="pl-PL" sz="1500" b="0" i="0" dirty="0">
                <a:solidFill>
                  <a:srgbClr val="1F2328"/>
                </a:solidFill>
                <a:effectLst/>
              </a:rPr>
              <a:t> </a:t>
            </a:r>
            <a:r>
              <a:rPr lang="pl-PL" sz="1500" b="0" i="0" u="none" strike="noStrike" dirty="0">
                <a:solidFill>
                  <a:srgbClr val="1F2328"/>
                </a:solidFill>
                <a:effectLst/>
                <a:hlinkClick r:id="rId2"/>
              </a:rPr>
              <a:t>https://podatki.gov.si/dataset/surs05l3016s</a:t>
            </a:r>
            <a:endParaRPr lang="pl-PL" sz="1500" b="0" i="0" dirty="0">
              <a:solidFill>
                <a:srgbClr val="1F2328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Zanimajo nas </a:t>
            </a:r>
            <a:r>
              <a:rPr lang="sl-SI" sz="1500" b="1" dirty="0">
                <a:solidFill>
                  <a:srgbClr val="FF66FF"/>
                </a:solidFill>
              </a:rPr>
              <a:t>najpogostejši vzroki smrti v Sloveniji</a:t>
            </a:r>
            <a:endParaRPr lang="en-US" sz="1500" b="1" dirty="0">
              <a:solidFill>
                <a:srgbClr val="FF66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Podatki</a:t>
            </a:r>
            <a:r>
              <a:rPr lang="en-US" sz="1500" dirty="0"/>
              <a:t> </a:t>
            </a:r>
            <a:r>
              <a:rPr lang="sl-SI" sz="1500" dirty="0"/>
              <a:t>- nudijo vpogled v pogoste vzroke smrti v Sloveniji, kar je ključno za </a:t>
            </a:r>
            <a:r>
              <a:rPr lang="sl-SI" sz="1500" b="1" dirty="0">
                <a:solidFill>
                  <a:srgbClr val="9966FF"/>
                </a:solidFill>
              </a:rPr>
              <a:t>razumevanje zdravstvenega stanja </a:t>
            </a:r>
            <a:r>
              <a:rPr lang="sl-SI" sz="1500" dirty="0"/>
              <a:t>celotnega prebivalstva.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Tip podatkov: števec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Obseg podatkov: 10.920 podatkovnih polj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Podatki so razdeljeni na </a:t>
            </a:r>
            <a:r>
              <a:rPr lang="sl-SI" sz="1500" b="1" dirty="0">
                <a:solidFill>
                  <a:srgbClr val="3399FF"/>
                </a:solidFill>
              </a:rPr>
              <a:t>spol, statistično regijo, leto in vzrok smrti</a:t>
            </a:r>
            <a:endParaRPr lang="en-US" sz="1500" b="1" dirty="0">
              <a:solidFill>
                <a:srgbClr val="3399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Š</a:t>
            </a:r>
            <a:r>
              <a:rPr lang="en-US" sz="1500" dirty="0" err="1"/>
              <a:t>tevilo</a:t>
            </a:r>
            <a:r>
              <a:rPr lang="en-US" sz="1500" dirty="0"/>
              <a:t> </a:t>
            </a:r>
            <a:r>
              <a:rPr lang="en-US" sz="1500" dirty="0" err="1"/>
              <a:t>manjkajočih</a:t>
            </a:r>
            <a:r>
              <a:rPr lang="en-US" sz="1500" dirty="0"/>
              <a:t> </a:t>
            </a:r>
            <a:r>
              <a:rPr lang="en-US" sz="1500" dirty="0" err="1"/>
              <a:t>zapisov</a:t>
            </a:r>
            <a:r>
              <a:rPr lang="sl-SI" sz="1500" dirty="0"/>
              <a:t>: manjkajo podatki za vzrok smrti nekatere infekcijske in parazitske bolezni do leta 2019</a:t>
            </a: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sl-SI" sz="1500" dirty="0"/>
              <a:t>O</a:t>
            </a:r>
            <a:r>
              <a:rPr lang="en-US" sz="1500" dirty="0" err="1"/>
              <a:t>pis</a:t>
            </a:r>
            <a:r>
              <a:rPr lang="en-US" sz="1500" dirty="0"/>
              <a:t> </a:t>
            </a:r>
            <a:r>
              <a:rPr lang="en-US" sz="1500" dirty="0" err="1"/>
              <a:t>predprocesiranja</a:t>
            </a:r>
            <a:r>
              <a:rPr lang="sl-SI" sz="1500" dirty="0"/>
              <a:t>: podatke smo </a:t>
            </a:r>
            <a:r>
              <a:rPr lang="sl-SI" sz="1500" b="1" dirty="0">
                <a:solidFill>
                  <a:srgbClr val="66FF66"/>
                </a:solidFill>
              </a:rPr>
              <a:t>naložili v obliki </a:t>
            </a:r>
            <a:r>
              <a:rPr lang="sl-SI" sz="1500" b="1" dirty="0" err="1">
                <a:solidFill>
                  <a:srgbClr val="66FF66"/>
                </a:solidFill>
              </a:rPr>
              <a:t>csv</a:t>
            </a:r>
            <a:r>
              <a:rPr lang="sl-SI" sz="1500" b="1" dirty="0">
                <a:solidFill>
                  <a:srgbClr val="66FF66"/>
                </a:solidFill>
              </a:rPr>
              <a:t> datoteke </a:t>
            </a:r>
            <a:r>
              <a:rPr lang="sl-SI" sz="1500" dirty="0"/>
              <a:t>in s pomočjo ukaza </a:t>
            </a:r>
            <a:r>
              <a:rPr lang="sl-SI" sz="1500" dirty="0" err="1"/>
              <a:t>read_csv</a:t>
            </a:r>
            <a:r>
              <a:rPr lang="sl-SI" sz="1500" dirty="0"/>
              <a:t> shranili v podatkovno strukturo</a:t>
            </a:r>
            <a:endParaRPr lang="en-US" sz="15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500" dirty="0"/>
              <a:t>K</a:t>
            </a:r>
            <a:r>
              <a:rPr lang="en-US" sz="1500" dirty="0"/>
              <a:t>a</a:t>
            </a:r>
            <a:r>
              <a:rPr lang="sl-SI" sz="1500" dirty="0" err="1"/>
              <a:t>teri</a:t>
            </a:r>
            <a:r>
              <a:rPr lang="en-US" sz="1500" dirty="0"/>
              <a:t> </a:t>
            </a:r>
            <a:r>
              <a:rPr lang="en-US" sz="1500" dirty="0" err="1"/>
              <a:t>vzrok</a:t>
            </a:r>
            <a:r>
              <a:rPr lang="en-US" sz="1500" dirty="0"/>
              <a:t> </a:t>
            </a:r>
            <a:r>
              <a:rPr lang="en-US" sz="1500" dirty="0" err="1"/>
              <a:t>smrti</a:t>
            </a:r>
            <a:r>
              <a:rPr lang="sl-SI" sz="1500" dirty="0"/>
              <a:t> je najpogostejši glede na</a:t>
            </a:r>
            <a:r>
              <a:rPr lang="en-US" sz="1500" dirty="0"/>
              <a:t> </a:t>
            </a:r>
            <a:r>
              <a:rPr lang="en-US" sz="1500" dirty="0" err="1"/>
              <a:t>statističn</a:t>
            </a:r>
            <a:r>
              <a:rPr lang="sl-SI" sz="1500" dirty="0"/>
              <a:t>o </a:t>
            </a:r>
            <a:r>
              <a:rPr lang="en-US" sz="1500" dirty="0" err="1"/>
              <a:t>regi</a:t>
            </a:r>
            <a:r>
              <a:rPr lang="sl-SI" sz="1500" dirty="0"/>
              <a:t>jo</a:t>
            </a:r>
          </a:p>
          <a:p>
            <a:pPr>
              <a:buFontTx/>
              <a:buChar char="-"/>
            </a:pPr>
            <a:r>
              <a:rPr lang="en-US" sz="1500" dirty="0"/>
              <a:t>Kateri </a:t>
            </a:r>
            <a:r>
              <a:rPr lang="en-US" sz="1500" dirty="0" err="1"/>
              <a:t>vzrok</a:t>
            </a:r>
            <a:r>
              <a:rPr lang="en-US" sz="1500" dirty="0"/>
              <a:t> </a:t>
            </a:r>
            <a:r>
              <a:rPr lang="en-US" sz="1500" dirty="0" err="1"/>
              <a:t>smrti</a:t>
            </a:r>
            <a:r>
              <a:rPr lang="en-US" sz="1500" dirty="0"/>
              <a:t> </a:t>
            </a:r>
            <a:r>
              <a:rPr lang="sl-SI" sz="1500" dirty="0"/>
              <a:t>j</a:t>
            </a:r>
            <a:r>
              <a:rPr lang="en-US" sz="1500" dirty="0"/>
              <a:t>e </a:t>
            </a:r>
            <a:r>
              <a:rPr lang="en-US" sz="1500" dirty="0" err="1"/>
              <a:t>najpogostejši</a:t>
            </a:r>
            <a:r>
              <a:rPr lang="en-US" sz="1500" dirty="0"/>
              <a:t> za </a:t>
            </a:r>
            <a:r>
              <a:rPr lang="en-US" sz="1500" dirty="0" err="1"/>
              <a:t>posamezen</a:t>
            </a:r>
            <a:r>
              <a:rPr lang="en-US" sz="1500" dirty="0"/>
              <a:t> </a:t>
            </a:r>
            <a:r>
              <a:rPr lang="en-US" sz="1500" dirty="0" err="1"/>
              <a:t>spol</a:t>
            </a:r>
            <a:endParaRPr lang="en-US" sz="1500" dirty="0"/>
          </a:p>
          <a:p>
            <a:pPr>
              <a:buFontTx/>
              <a:buChar char="-"/>
            </a:pPr>
            <a:r>
              <a:rPr lang="en-US" sz="1500" dirty="0" err="1"/>
              <a:t>Kako</a:t>
            </a:r>
            <a:r>
              <a:rPr lang="en-US" sz="1500" dirty="0"/>
              <a:t> </a:t>
            </a:r>
            <a:r>
              <a:rPr lang="sl-SI" sz="1500" dirty="0"/>
              <a:t>je naraščalo število smrti v </a:t>
            </a:r>
            <a:r>
              <a:rPr lang="en-US" sz="1500" dirty="0" err="1"/>
              <a:t>Sloveniji</a:t>
            </a:r>
            <a:endParaRPr lang="en-US" sz="1500" dirty="0"/>
          </a:p>
          <a:p>
            <a:pPr>
              <a:buFontTx/>
              <a:buChar char="-"/>
            </a:pPr>
            <a:r>
              <a:rPr lang="en-US" sz="1500" dirty="0" err="1"/>
              <a:t>Vpliv</a:t>
            </a:r>
            <a:r>
              <a:rPr lang="en-US" sz="1500" dirty="0"/>
              <a:t> </a:t>
            </a:r>
            <a:r>
              <a:rPr lang="en-US" sz="1500" dirty="0" err="1"/>
              <a:t>korone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sl-SI" sz="1500" dirty="0"/>
              <a:t>število</a:t>
            </a:r>
            <a:r>
              <a:rPr lang="en-US" sz="1500" dirty="0"/>
              <a:t> </a:t>
            </a:r>
            <a:r>
              <a:rPr lang="en-US" sz="1500" dirty="0" err="1"/>
              <a:t>smrti</a:t>
            </a:r>
            <a:r>
              <a:rPr lang="en-US" sz="1500" dirty="0"/>
              <a:t> med</a:t>
            </a:r>
            <a:r>
              <a:rPr lang="sl-SI" sz="1500" dirty="0"/>
              <a:t> leti</a:t>
            </a:r>
            <a:r>
              <a:rPr lang="en-US" sz="1500" dirty="0"/>
              <a:t> 2020 in 2022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7"/>
            <a:ext cx="2300583" cy="258954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Jerneja Krajcar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Blaž Mikec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Katarina Levec Grajfoner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Samo </a:t>
            </a:r>
            <a:r>
              <a:rPr lang="sl-SI" sz="1400" b="0" i="0" dirty="0" err="1">
                <a:solidFill>
                  <a:srgbClr val="1F2328"/>
                </a:solidFill>
                <a:effectLst/>
                <a:latin typeface="-apple-system"/>
              </a:rPr>
              <a:t>Herksel</a:t>
            </a: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 Japelj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400" b="0" i="0" dirty="0">
                <a:solidFill>
                  <a:srgbClr val="1F2328"/>
                </a:solidFill>
                <a:effectLst/>
                <a:latin typeface="-apple-system"/>
              </a:rPr>
              <a:t>Eva Vidic </a:t>
            </a:r>
            <a:endParaRPr lang="en-US" sz="14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PR22-23,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Vmesna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predstavitev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C8BC1-971C-5C4D-898D-87CE7EF1EB3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4" y="720327"/>
            <a:ext cx="4568445" cy="40469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l-SI" sz="1600" dirty="0"/>
              <a:t>Naredili smo grafe, ki prikazujejo število umrlih (na 1000 prebivalcev) za posamezen vzrok smrti v vseh regijah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sz="1600" dirty="0"/>
              <a:t>Ugotovitve:</a:t>
            </a:r>
          </a:p>
          <a:p>
            <a:pPr lvl="1"/>
            <a:r>
              <a:rPr lang="sl-SI" sz="1300" dirty="0"/>
              <a:t>Največ ljudi (v vseh občinah) umre zaradi bolezni obtočil (graf 3), 2. najpogostejši vzrok pa so infekcijske in parazitne bolezni</a:t>
            </a:r>
          </a:p>
          <a:p>
            <a:pPr lvl="1"/>
            <a:r>
              <a:rPr lang="sl-SI" sz="1300" dirty="0"/>
              <a:t>Pri skoraj vseh vzrokih ima največ smrti pomurska</a:t>
            </a:r>
          </a:p>
          <a:p>
            <a:pPr lvl="1"/>
            <a:r>
              <a:rPr lang="sl-SI" sz="1300" dirty="0"/>
              <a:t>Osrednjeslovenska pa ima najmanj smrti</a:t>
            </a:r>
          </a:p>
          <a:p>
            <a:pPr lvl="1"/>
            <a:endParaRPr lang="sl-SI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sl-SI" sz="1600" dirty="0"/>
              <a:t>Odprta vprašanja:</a:t>
            </a:r>
          </a:p>
          <a:p>
            <a:pPr lvl="1"/>
            <a:r>
              <a:rPr lang="sl-SI" sz="1300" dirty="0"/>
              <a:t>Zakaj ima pomurska največ smrti in osrednjeslovenska najmanj?</a:t>
            </a:r>
          </a:p>
          <a:p>
            <a:pPr marL="0" indent="0">
              <a:buNone/>
            </a:pPr>
            <a:endParaRPr lang="sl-SI" sz="1600" dirty="0"/>
          </a:p>
        </p:txBody>
      </p:sp>
      <p:pic>
        <p:nvPicPr>
          <p:cNvPr id="4" name="Označba mesta vsebine 3" descr="Slika, ki vsebuje besede besedilo, pisalo, posnetek zaslona, pisarniški material&#10;&#10;Opis je samodejno ustvarjen">
            <a:extLst>
              <a:ext uri="{FF2B5EF4-FFF2-40B4-BE49-F238E27FC236}">
                <a16:creationId xmlns:a16="http://schemas.microsoft.com/office/drawing/2014/main" id="{CFB20ECA-043A-6A57-D6C1-685E5DC77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6361" y="31438"/>
            <a:ext cx="3672467" cy="5080623"/>
          </a:xfr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C8BC1-971C-5C4D-898D-87CE7EF1EB3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5"/>
            <a:ext cx="4702259" cy="6376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l-SI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CILJ 1: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l-SI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sl-SI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teri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vzrok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smrti</a:t>
            </a:r>
            <a:r>
              <a:rPr kumimoji="0" lang="sl-SI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najpogostejši glede na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statističn</a:t>
            </a:r>
            <a:r>
              <a:rPr kumimoji="0" lang="sl-SI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</a:t>
            </a:r>
            <a:r>
              <a:rPr kumimoji="0" lang="sl-SI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jo?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PR22-23,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Vmesna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predstavitev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652" y="1464528"/>
            <a:ext cx="644296" cy="45719"/>
          </a:xfrm>
        </p:spPr>
        <p:txBody>
          <a:bodyPr>
            <a:normAutofit fontScale="90000"/>
          </a:bodyPr>
          <a:lstStyle/>
          <a:p>
            <a:endParaRPr lang="en-US" sz="16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C8BC1-971C-5C4D-898D-87CE7EF1EB3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PR22-23,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Vmesna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predstavitev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Slika 9" descr="Slika, ki vsebuje besede diagram&#10;&#10;Opis je samodejno ustvarjen">
            <a:extLst>
              <a:ext uri="{FF2B5EF4-FFF2-40B4-BE49-F238E27FC236}">
                <a16:creationId xmlns:a16="http://schemas.microsoft.com/office/drawing/2014/main" id="{7AB99110-D379-A16F-BE3F-5B62E94C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9" y="1160209"/>
            <a:ext cx="3975452" cy="3640391"/>
          </a:xfrm>
          <a:prstGeom prst="rect">
            <a:avLst/>
          </a:prstGeom>
        </p:spPr>
      </p:pic>
      <p:pic>
        <p:nvPicPr>
          <p:cNvPr id="14" name="Označba mesta vsebine 13" descr="Slika, ki vsebuje besede diagram&#10;&#10;Opis je samodejno ustvarjen">
            <a:extLst>
              <a:ext uri="{FF2B5EF4-FFF2-40B4-BE49-F238E27FC236}">
                <a16:creationId xmlns:a16="http://schemas.microsoft.com/office/drawing/2014/main" id="{03ADC600-7D29-EFDA-E263-7E9B7D500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093" y="1471614"/>
            <a:ext cx="4383587" cy="3262312"/>
          </a:xfrm>
        </p:spPr>
      </p:pic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7781F132-4BB5-6816-3917-E5F2DC07D1F0}"/>
              </a:ext>
            </a:extLst>
          </p:cNvPr>
          <p:cNvSpPr txBox="1"/>
          <p:nvPr/>
        </p:nvSpPr>
        <p:spPr>
          <a:xfrm>
            <a:off x="141250" y="105189"/>
            <a:ext cx="4192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CILJ 2: Kateri vzrok smrti je najpogostejši za posamezen spol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 ženskah: bolezni obtočil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-pri moških: neoplazme</a:t>
            </a:r>
            <a:endParaRPr kumimoji="0" lang="sl-SI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0B3999D5-6477-7DBF-5779-F647FA6306AA}"/>
              </a:ext>
            </a:extLst>
          </p:cNvPr>
          <p:cNvSpPr txBox="1"/>
          <p:nvPr/>
        </p:nvSpPr>
        <p:spPr>
          <a:xfrm>
            <a:off x="4809893" y="102393"/>
            <a:ext cx="378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CILJ 3: Kako je naraščalo število smrti v Sloveniji                                                                                                            CILJ 4: Vpliv korone na število smrti med leti 2020 in 2022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 letu 2009 število smrti narašča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-po letu 2020 se je število smrti močno povišalo zaradi korone</a:t>
            </a:r>
            <a:endParaRPr kumimoji="0" lang="sl-SI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373</Words>
  <Application>Microsoft Office PowerPoint</Application>
  <PresentationFormat>Diaprojekcija na zaslonu 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Wingdings</vt:lpstr>
      <vt:lpstr>1_Office Theme</vt:lpstr>
      <vt:lpstr>ZARADI ČESA BOŠ UMRL, ČE ŽIVIŠ V SLOVENIJI?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dc:description/>
  <cp:lastModifiedBy>Katarina LG</cp:lastModifiedBy>
  <cp:revision>30</cp:revision>
  <dcterms:created xsi:type="dcterms:W3CDTF">2020-04-03T06:53:29Z</dcterms:created>
  <dcterms:modified xsi:type="dcterms:W3CDTF">2023-04-18T22:03:57Z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